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34"/>
  </p:notesMasterIdLst>
  <p:sldIdLst>
    <p:sldId id="365" r:id="rId5"/>
    <p:sldId id="399" r:id="rId6"/>
    <p:sldId id="429" r:id="rId7"/>
    <p:sldId id="366" r:id="rId8"/>
    <p:sldId id="367" r:id="rId9"/>
    <p:sldId id="422" r:id="rId10"/>
    <p:sldId id="388" r:id="rId11"/>
    <p:sldId id="421" r:id="rId12"/>
    <p:sldId id="393" r:id="rId13"/>
    <p:sldId id="780" r:id="rId14"/>
    <p:sldId id="775" r:id="rId15"/>
    <p:sldId id="789" r:id="rId16"/>
    <p:sldId id="802" r:id="rId17"/>
    <p:sldId id="790" r:id="rId18"/>
    <p:sldId id="279" r:id="rId19"/>
    <p:sldId id="423" r:id="rId20"/>
    <p:sldId id="281" r:id="rId21"/>
    <p:sldId id="324" r:id="rId22"/>
    <p:sldId id="394" r:id="rId23"/>
    <p:sldId id="267" r:id="rId24"/>
    <p:sldId id="490" r:id="rId25"/>
    <p:sldId id="309" r:id="rId26"/>
    <p:sldId id="310" r:id="rId27"/>
    <p:sldId id="791" r:id="rId28"/>
    <p:sldId id="311" r:id="rId29"/>
    <p:sldId id="792" r:id="rId30"/>
    <p:sldId id="306" r:id="rId31"/>
    <p:sldId id="786" r:id="rId32"/>
    <p:sldId id="325" r:id="rId33"/>
    <p:sldId id="424" r:id="rId34"/>
    <p:sldId id="282" r:id="rId35"/>
    <p:sldId id="283" r:id="rId36"/>
    <p:sldId id="284" r:id="rId37"/>
    <p:sldId id="794" r:id="rId38"/>
    <p:sldId id="285" r:id="rId39"/>
    <p:sldId id="326" r:id="rId40"/>
    <p:sldId id="327" r:id="rId41"/>
    <p:sldId id="348" r:id="rId42"/>
    <p:sldId id="349" r:id="rId43"/>
    <p:sldId id="396" r:id="rId44"/>
    <p:sldId id="773" r:id="rId45"/>
    <p:sldId id="287" r:id="rId46"/>
    <p:sldId id="288" r:id="rId47"/>
    <p:sldId id="289" r:id="rId48"/>
    <p:sldId id="398" r:id="rId49"/>
    <p:sldId id="290" r:id="rId50"/>
    <p:sldId id="354" r:id="rId51"/>
    <p:sldId id="439" r:id="rId52"/>
    <p:sldId id="280" r:id="rId53"/>
    <p:sldId id="357" r:id="rId54"/>
    <p:sldId id="358" r:id="rId55"/>
    <p:sldId id="359" r:id="rId56"/>
    <p:sldId id="360" r:id="rId57"/>
    <p:sldId id="361" r:id="rId58"/>
    <p:sldId id="427" r:id="rId59"/>
    <p:sldId id="428" r:id="rId60"/>
    <p:sldId id="273" r:id="rId61"/>
    <p:sldId id="291" r:id="rId62"/>
    <p:sldId id="328" r:id="rId63"/>
    <p:sldId id="772" r:id="rId64"/>
    <p:sldId id="266" r:id="rId65"/>
    <p:sldId id="265" r:id="rId66"/>
    <p:sldId id="779" r:id="rId67"/>
    <p:sldId id="795" r:id="rId68"/>
    <p:sldId id="796" r:id="rId69"/>
    <p:sldId id="797" r:id="rId70"/>
    <p:sldId id="798" r:id="rId71"/>
    <p:sldId id="799" r:id="rId72"/>
    <p:sldId id="801" r:id="rId73"/>
    <p:sldId id="806" r:id="rId74"/>
    <p:sldId id="807" r:id="rId75"/>
    <p:sldId id="808" r:id="rId76"/>
    <p:sldId id="817" r:id="rId77"/>
    <p:sldId id="809" r:id="rId78"/>
    <p:sldId id="810" r:id="rId79"/>
    <p:sldId id="813" r:id="rId80"/>
    <p:sldId id="812" r:id="rId81"/>
    <p:sldId id="800" r:id="rId82"/>
    <p:sldId id="362" r:id="rId83"/>
    <p:sldId id="296" r:id="rId84"/>
    <p:sldId id="977" r:id="rId85"/>
    <p:sldId id="978" r:id="rId86"/>
    <p:sldId id="1036" r:id="rId87"/>
    <p:sldId id="1037" r:id="rId88"/>
    <p:sldId id="1038" r:id="rId89"/>
    <p:sldId id="1039" r:id="rId90"/>
    <p:sldId id="1040" r:id="rId91"/>
    <p:sldId id="1041" r:id="rId92"/>
    <p:sldId id="1042" r:id="rId93"/>
    <p:sldId id="1043" r:id="rId94"/>
    <p:sldId id="1023" r:id="rId95"/>
    <p:sldId id="400" r:id="rId96"/>
    <p:sldId id="401" r:id="rId97"/>
    <p:sldId id="402" r:id="rId98"/>
    <p:sldId id="781" r:id="rId99"/>
    <p:sldId id="403" r:id="rId100"/>
    <p:sldId id="782" r:id="rId101"/>
    <p:sldId id="412" r:id="rId102"/>
    <p:sldId id="410" r:id="rId103"/>
    <p:sldId id="783" r:id="rId104"/>
    <p:sldId id="405" r:id="rId105"/>
    <p:sldId id="406" r:id="rId106"/>
    <p:sldId id="411" r:id="rId107"/>
    <p:sldId id="407" r:id="rId108"/>
    <p:sldId id="408" r:id="rId109"/>
    <p:sldId id="418" r:id="rId110"/>
    <p:sldId id="499" r:id="rId111"/>
    <p:sldId id="500" r:id="rId112"/>
    <p:sldId id="788" r:id="rId113"/>
    <p:sldId id="415" r:id="rId114"/>
    <p:sldId id="416" r:id="rId115"/>
    <p:sldId id="417" r:id="rId116"/>
    <p:sldId id="434" r:id="rId117"/>
    <p:sldId id="433" r:id="rId118"/>
    <p:sldId id="419" r:id="rId119"/>
    <p:sldId id="1044" r:id="rId120"/>
    <p:sldId id="501" r:id="rId121"/>
    <p:sldId id="502" r:id="rId122"/>
    <p:sldId id="278" r:id="rId123"/>
    <p:sldId id="761" r:id="rId124"/>
    <p:sldId id="762" r:id="rId125"/>
    <p:sldId id="763" r:id="rId126"/>
    <p:sldId id="764" r:id="rId127"/>
    <p:sldId id="765" r:id="rId128"/>
    <p:sldId id="766" r:id="rId129"/>
    <p:sldId id="768" r:id="rId130"/>
    <p:sldId id="769" r:id="rId131"/>
    <p:sldId id="784" r:id="rId132"/>
    <p:sldId id="651" r:id="rId1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758" autoAdjust="0"/>
    <p:restoredTop sz="94660"/>
  </p:normalViewPr>
  <p:slideViewPr>
    <p:cSldViewPr snapToGrid="0">
      <p:cViewPr varScale="1">
        <p:scale>
          <a:sx n="102" d="100"/>
          <a:sy n="102" d="100"/>
        </p:scale>
        <p:origin x="132" y="294"/>
      </p:cViewPr>
      <p:guideLst/>
    </p:cSldViewPr>
  </p:slideViewPr>
  <p:notesTextViewPr>
    <p:cViewPr>
      <p:scale>
        <a:sx n="1" d="1"/>
        <a:sy n="1" d="1"/>
      </p:scale>
      <p:origin x="0" y="0"/>
    </p:cViewPr>
  </p:notesTextViewPr>
  <p:sorterViewPr>
    <p:cViewPr varScale="1">
      <p:scale>
        <a:sx n="100" d="100"/>
        <a:sy n="100" d="100"/>
      </p:scale>
      <p:origin x="0" y="-35124"/>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tableStyles" Target="tableStyle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notesMaster" Target="notesMasters/notes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presProps" Target="pres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s>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s>
</file>

<file path=ppt/diagrams/_rels/data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svg"/></Relationships>
</file>

<file path=ppt/diagrams/_rels/data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ata4.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svg"/></Relationships>
</file>

<file path=ppt/diagrams/_rels/data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s>
</file>

<file path=ppt/diagrams/_rels/drawing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rawing4.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image" Target="../media/image17.svg"/></Relationships>
</file>

<file path=ppt/diagrams/_rels/drawing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2">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36E3C0-19B3-4007-8272-7E79594A9EA2}" type="doc">
      <dgm:prSet loTypeId="urn:microsoft.com/office/officeart/2018/2/layout/IconLabelList" loCatId="icon" qsTypeId="urn:microsoft.com/office/officeart/2005/8/quickstyle/simple1#2" qsCatId="simple" csTypeId="urn:microsoft.com/office/officeart/2005/8/colors/accent0_3#1" csCatId="mainScheme" phldr="1"/>
      <dgm:spPr/>
      <dgm:t>
        <a:bodyPr/>
        <a:lstStyle/>
        <a:p>
          <a:endParaRPr lang="en-US"/>
        </a:p>
      </dgm:t>
    </dgm:pt>
    <dgm:pt modelId="{A879FF66-8E98-427C-9A9C-A333E94CB6C8}">
      <dgm:prSet custT="1"/>
      <dgm:spPr/>
      <dgm:t>
        <a:bodyPr/>
        <a:lstStyle/>
        <a:p>
          <a:pPr>
            <a:lnSpc>
              <a:spcPct val="100000"/>
            </a:lnSpc>
          </a:pPr>
          <a:r>
            <a:rPr lang="es-PR" sz="2000" dirty="0"/>
            <a:t>Las normas aplicables a los expedientes de dominio son de estricto cumplimiento. Pretenden evitar el fraude contra el Estado al obviarse el trámite de segregación y la tramitación de permisos. Tiene alto interés público. </a:t>
          </a:r>
          <a:endParaRPr lang="en-US" sz="2000" dirty="0"/>
        </a:p>
      </dgm:t>
    </dgm:pt>
    <dgm:pt modelId="{136F92D8-8C90-431B-BC21-B39DE622D4F4}" type="parTrans" cxnId="{CC6422B0-9F97-4595-9EB4-DC8BFE6247FD}">
      <dgm:prSet/>
      <dgm:spPr/>
      <dgm:t>
        <a:bodyPr/>
        <a:lstStyle/>
        <a:p>
          <a:endParaRPr lang="en-US"/>
        </a:p>
      </dgm:t>
    </dgm:pt>
    <dgm:pt modelId="{0FE9C0BD-0BB3-44BD-92A7-205C1EFDB646}" type="sibTrans" cxnId="{CC6422B0-9F97-4595-9EB4-DC8BFE6247FD}">
      <dgm:prSet/>
      <dgm:spPr/>
      <dgm:t>
        <a:bodyPr/>
        <a:lstStyle/>
        <a:p>
          <a:endParaRPr lang="en-US"/>
        </a:p>
      </dgm:t>
    </dgm:pt>
    <dgm:pt modelId="{A5500A08-B675-4ABF-8593-E50823F54B69}">
      <dgm:prSet custT="1"/>
      <dgm:spPr/>
      <dgm:t>
        <a:bodyPr/>
        <a:lstStyle/>
        <a:p>
          <a:pPr>
            <a:lnSpc>
              <a:spcPct val="100000"/>
            </a:lnSpc>
          </a:pPr>
          <a:r>
            <a:rPr lang="es-PR" sz="2400" dirty="0"/>
            <a:t>No es equivalente a una acción de usucapión. </a:t>
          </a:r>
          <a:endParaRPr lang="en-US" sz="2400" dirty="0"/>
        </a:p>
      </dgm:t>
    </dgm:pt>
    <dgm:pt modelId="{9F539ECA-940D-40B1-A87A-03F570A9BDB5}" type="parTrans" cxnId="{A8CFF26B-567D-4203-96EB-3D1A7B109C1A}">
      <dgm:prSet/>
      <dgm:spPr/>
      <dgm:t>
        <a:bodyPr/>
        <a:lstStyle/>
        <a:p>
          <a:endParaRPr lang="en-US"/>
        </a:p>
      </dgm:t>
    </dgm:pt>
    <dgm:pt modelId="{3C01A83F-600E-41A5-B521-6CE151712691}" type="sibTrans" cxnId="{A8CFF26B-567D-4203-96EB-3D1A7B109C1A}">
      <dgm:prSet/>
      <dgm:spPr/>
      <dgm:t>
        <a:bodyPr/>
        <a:lstStyle/>
        <a:p>
          <a:endParaRPr lang="en-US"/>
        </a:p>
      </dgm:t>
    </dgm:pt>
    <dgm:pt modelId="{C89B06D2-CDAF-41AA-9341-05A98047339A}">
      <dgm:prSet custT="1"/>
      <dgm:spPr/>
      <dgm:t>
        <a:bodyPr/>
        <a:lstStyle/>
        <a:p>
          <a:pPr>
            <a:lnSpc>
              <a:spcPct val="100000"/>
            </a:lnSpc>
          </a:pPr>
          <a:r>
            <a:rPr lang="es-PR" sz="1900" dirty="0"/>
            <a:t>Si hay asientos registrales contradictorios y el titular registral comparece al Tribunal, estamos frente a una acción de dominio contradictorio. Deja de ser acción Ex Parte, pero si el resultado es a favor del promovente del expediente de dominio en su origen y se declara justificado el dominio, el Tribunal puede ordenar la cancelación de los asientos registrales contradictorios.</a:t>
          </a:r>
          <a:endParaRPr lang="en-US" sz="1900" dirty="0"/>
        </a:p>
      </dgm:t>
    </dgm:pt>
    <dgm:pt modelId="{474F2E6F-DE6D-4B99-8B4C-246948B0D0B8}" type="parTrans" cxnId="{7AD1DFCA-E8B8-4EC3-9E50-D16B8126480A}">
      <dgm:prSet/>
      <dgm:spPr/>
      <dgm:t>
        <a:bodyPr/>
        <a:lstStyle/>
        <a:p>
          <a:endParaRPr lang="en-US"/>
        </a:p>
      </dgm:t>
    </dgm:pt>
    <dgm:pt modelId="{AC20B583-201D-4796-9E88-F8BBF0C838B5}" type="sibTrans" cxnId="{7AD1DFCA-E8B8-4EC3-9E50-D16B8126480A}">
      <dgm:prSet/>
      <dgm:spPr/>
      <dgm:t>
        <a:bodyPr/>
        <a:lstStyle/>
        <a:p>
          <a:endParaRPr lang="en-US"/>
        </a:p>
      </dgm:t>
    </dgm:pt>
    <dgm:pt modelId="{37AADEE8-8019-446F-B6B8-A7C424E5EC34}" type="pres">
      <dgm:prSet presAssocID="{6F36E3C0-19B3-4007-8272-7E79594A9EA2}" presName="root" presStyleCnt="0">
        <dgm:presLayoutVars>
          <dgm:dir/>
          <dgm:resizeHandles val="exact"/>
        </dgm:presLayoutVars>
      </dgm:prSet>
      <dgm:spPr/>
    </dgm:pt>
    <dgm:pt modelId="{55147DD6-13CE-4D87-A82C-08AB6BC3E6BC}" type="pres">
      <dgm:prSet presAssocID="{A879FF66-8E98-427C-9A9C-A333E94CB6C8}" presName="compNode" presStyleCnt="0"/>
      <dgm:spPr/>
    </dgm:pt>
    <dgm:pt modelId="{67DC85AA-73CE-481E-BC8B-59B2DDB7ADE3}" type="pres">
      <dgm:prSet presAssocID="{A879FF66-8E98-427C-9A9C-A333E94CB6C8}" presName="iconRect" presStyleLbl="node1" presStyleIdx="0" presStyleCnt="3" custLinFactNeighborX="-10474" custLinFactNeighborY="-6541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Gavel"/>
        </a:ext>
      </dgm:extLst>
    </dgm:pt>
    <dgm:pt modelId="{1ECE17A6-2EA1-4CCA-AA97-4D432F4E7842}" type="pres">
      <dgm:prSet presAssocID="{A879FF66-8E98-427C-9A9C-A333E94CB6C8}" presName="spaceRect" presStyleCnt="0"/>
      <dgm:spPr/>
    </dgm:pt>
    <dgm:pt modelId="{E7F9EB53-B127-48A4-ACC7-22EEBA349F5C}" type="pres">
      <dgm:prSet presAssocID="{A879FF66-8E98-427C-9A9C-A333E94CB6C8}" presName="textRect" presStyleLbl="revTx" presStyleIdx="0" presStyleCnt="3" custScaleX="109580" custScaleY="160953" custLinFactNeighborX="-8466" custLinFactNeighborY="-46134">
        <dgm:presLayoutVars>
          <dgm:chMax val="1"/>
          <dgm:chPref val="1"/>
        </dgm:presLayoutVars>
      </dgm:prSet>
      <dgm:spPr/>
    </dgm:pt>
    <dgm:pt modelId="{4F40A369-72C6-4F0F-B86B-62A20CB579B2}" type="pres">
      <dgm:prSet presAssocID="{0FE9C0BD-0BB3-44BD-92A7-205C1EFDB646}" presName="sibTrans" presStyleCnt="0"/>
      <dgm:spPr/>
    </dgm:pt>
    <dgm:pt modelId="{1503A3B3-B85A-4101-B71F-227B9A56F5B7}" type="pres">
      <dgm:prSet presAssocID="{A5500A08-B675-4ABF-8593-E50823F54B69}" presName="compNode" presStyleCnt="0"/>
      <dgm:spPr/>
    </dgm:pt>
    <dgm:pt modelId="{6E0DD4D7-47BD-43A3-8FC7-6E3D671877C1}" type="pres">
      <dgm:prSet presAssocID="{A5500A08-B675-4ABF-8593-E50823F54B69}" presName="iconRect" presStyleLbl="node1" presStyleIdx="1" presStyleCnt="3" custLinFactNeighborX="-8382" custLinFactNeighborY="-8837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Irritant"/>
        </a:ext>
      </dgm:extLst>
    </dgm:pt>
    <dgm:pt modelId="{3B4C63F7-82A7-43AC-9426-D6122C68E184}" type="pres">
      <dgm:prSet presAssocID="{A5500A08-B675-4ABF-8593-E50823F54B69}" presName="spaceRect" presStyleCnt="0"/>
      <dgm:spPr/>
    </dgm:pt>
    <dgm:pt modelId="{CF6A399A-031B-4A27-9F7A-D8487C7DC935}" type="pres">
      <dgm:prSet presAssocID="{A5500A08-B675-4ABF-8593-E50823F54B69}" presName="textRect" presStyleLbl="revTx" presStyleIdx="1" presStyleCnt="3" custLinFactNeighborX="-7013" custLinFactNeighborY="-87215">
        <dgm:presLayoutVars>
          <dgm:chMax val="1"/>
          <dgm:chPref val="1"/>
        </dgm:presLayoutVars>
      </dgm:prSet>
      <dgm:spPr/>
    </dgm:pt>
    <dgm:pt modelId="{5C0BA165-87B2-46A8-B463-A7B886CF1B57}" type="pres">
      <dgm:prSet presAssocID="{3C01A83F-600E-41A5-B521-6CE151712691}" presName="sibTrans" presStyleCnt="0"/>
      <dgm:spPr/>
    </dgm:pt>
    <dgm:pt modelId="{50E5E5AB-CC27-4D1C-A067-EBD107FC82BE}" type="pres">
      <dgm:prSet presAssocID="{C89B06D2-CDAF-41AA-9341-05A98047339A}" presName="compNode" presStyleCnt="0"/>
      <dgm:spPr/>
    </dgm:pt>
    <dgm:pt modelId="{23834E40-5142-4378-B2AA-2D942C451D00}" type="pres">
      <dgm:prSet presAssocID="{C89B06D2-CDAF-41AA-9341-05A98047339A}" presName="iconRect" presStyleLbl="node1" presStyleIdx="2" presStyleCnt="3" custLinFactNeighborX="8054" custLinFactNeighborY="-5442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Judge"/>
        </a:ext>
      </dgm:extLst>
    </dgm:pt>
    <dgm:pt modelId="{8716F7AE-B569-4757-BB83-3D572861CE99}" type="pres">
      <dgm:prSet presAssocID="{C89B06D2-CDAF-41AA-9341-05A98047339A}" presName="spaceRect" presStyleCnt="0"/>
      <dgm:spPr/>
    </dgm:pt>
    <dgm:pt modelId="{4DEC5716-5D69-4D9F-AFF2-18D4469125FA}" type="pres">
      <dgm:prSet presAssocID="{C89B06D2-CDAF-41AA-9341-05A98047339A}" presName="textRect" presStyleLbl="revTx" presStyleIdx="2" presStyleCnt="3" custScaleX="115991" custScaleY="241771" custLinFactNeighborX="351" custLinFactNeighborY="10233">
        <dgm:presLayoutVars>
          <dgm:chMax val="1"/>
          <dgm:chPref val="1"/>
        </dgm:presLayoutVars>
      </dgm:prSet>
      <dgm:spPr/>
    </dgm:pt>
  </dgm:ptLst>
  <dgm:cxnLst>
    <dgm:cxn modelId="{14195964-0B99-4F81-8F9A-7A735B8AADF7}" type="presOf" srcId="{C89B06D2-CDAF-41AA-9341-05A98047339A}" destId="{4DEC5716-5D69-4D9F-AFF2-18D4469125FA}" srcOrd="0" destOrd="0" presId="urn:microsoft.com/office/officeart/2018/2/layout/IconLabelList"/>
    <dgm:cxn modelId="{A8CFF26B-567D-4203-96EB-3D1A7B109C1A}" srcId="{6F36E3C0-19B3-4007-8272-7E79594A9EA2}" destId="{A5500A08-B675-4ABF-8593-E50823F54B69}" srcOrd="1" destOrd="0" parTransId="{9F539ECA-940D-40B1-A87A-03F570A9BDB5}" sibTransId="{3C01A83F-600E-41A5-B521-6CE151712691}"/>
    <dgm:cxn modelId="{CC6422B0-9F97-4595-9EB4-DC8BFE6247FD}" srcId="{6F36E3C0-19B3-4007-8272-7E79594A9EA2}" destId="{A879FF66-8E98-427C-9A9C-A333E94CB6C8}" srcOrd="0" destOrd="0" parTransId="{136F92D8-8C90-431B-BC21-B39DE622D4F4}" sibTransId="{0FE9C0BD-0BB3-44BD-92A7-205C1EFDB646}"/>
    <dgm:cxn modelId="{116E95C1-F744-46C0-9A6E-FD50AF273F45}" type="presOf" srcId="{A5500A08-B675-4ABF-8593-E50823F54B69}" destId="{CF6A399A-031B-4A27-9F7A-D8487C7DC935}" srcOrd="0" destOrd="0" presId="urn:microsoft.com/office/officeart/2018/2/layout/IconLabelList"/>
    <dgm:cxn modelId="{EF3341C9-920C-486C-8A26-AD6354BFDFFE}" type="presOf" srcId="{A879FF66-8E98-427C-9A9C-A333E94CB6C8}" destId="{E7F9EB53-B127-48A4-ACC7-22EEBA349F5C}" srcOrd="0" destOrd="0" presId="urn:microsoft.com/office/officeart/2018/2/layout/IconLabelList"/>
    <dgm:cxn modelId="{7AD1DFCA-E8B8-4EC3-9E50-D16B8126480A}" srcId="{6F36E3C0-19B3-4007-8272-7E79594A9EA2}" destId="{C89B06D2-CDAF-41AA-9341-05A98047339A}" srcOrd="2" destOrd="0" parTransId="{474F2E6F-DE6D-4B99-8B4C-246948B0D0B8}" sibTransId="{AC20B583-201D-4796-9E88-F8BBF0C838B5}"/>
    <dgm:cxn modelId="{B6EBBAED-3FB0-42F2-A3D1-F7A2AB5A6183}" type="presOf" srcId="{6F36E3C0-19B3-4007-8272-7E79594A9EA2}" destId="{37AADEE8-8019-446F-B6B8-A7C424E5EC34}" srcOrd="0" destOrd="0" presId="urn:microsoft.com/office/officeart/2018/2/layout/IconLabelList"/>
    <dgm:cxn modelId="{B849EC3B-39EF-4ED9-9EAF-6BA9BF0A4711}" type="presParOf" srcId="{37AADEE8-8019-446F-B6B8-A7C424E5EC34}" destId="{55147DD6-13CE-4D87-A82C-08AB6BC3E6BC}" srcOrd="0" destOrd="0" presId="urn:microsoft.com/office/officeart/2018/2/layout/IconLabelList"/>
    <dgm:cxn modelId="{BD89546F-1AB7-44F9-B4A1-9CC66F12FAA3}" type="presParOf" srcId="{55147DD6-13CE-4D87-A82C-08AB6BC3E6BC}" destId="{67DC85AA-73CE-481E-BC8B-59B2DDB7ADE3}" srcOrd="0" destOrd="0" presId="urn:microsoft.com/office/officeart/2018/2/layout/IconLabelList"/>
    <dgm:cxn modelId="{18CCE501-8279-4643-AEA6-45FCE4589AC8}" type="presParOf" srcId="{55147DD6-13CE-4D87-A82C-08AB6BC3E6BC}" destId="{1ECE17A6-2EA1-4CCA-AA97-4D432F4E7842}" srcOrd="1" destOrd="0" presId="urn:microsoft.com/office/officeart/2018/2/layout/IconLabelList"/>
    <dgm:cxn modelId="{47AC4137-C14A-4CB4-AD79-DCA0E4AC8AED}" type="presParOf" srcId="{55147DD6-13CE-4D87-A82C-08AB6BC3E6BC}" destId="{E7F9EB53-B127-48A4-ACC7-22EEBA349F5C}" srcOrd="2" destOrd="0" presId="urn:microsoft.com/office/officeart/2018/2/layout/IconLabelList"/>
    <dgm:cxn modelId="{FC3A0F3D-6E9B-4D71-B9D7-B062EC7DFB25}" type="presParOf" srcId="{37AADEE8-8019-446F-B6B8-A7C424E5EC34}" destId="{4F40A369-72C6-4F0F-B86B-62A20CB579B2}" srcOrd="1" destOrd="0" presId="urn:microsoft.com/office/officeart/2018/2/layout/IconLabelList"/>
    <dgm:cxn modelId="{9C58D944-CEF8-41B9-996D-5DEAFE64FB7C}" type="presParOf" srcId="{37AADEE8-8019-446F-B6B8-A7C424E5EC34}" destId="{1503A3B3-B85A-4101-B71F-227B9A56F5B7}" srcOrd="2" destOrd="0" presId="urn:microsoft.com/office/officeart/2018/2/layout/IconLabelList"/>
    <dgm:cxn modelId="{58C02097-6F31-4F8E-93F0-6DA3A12C4947}" type="presParOf" srcId="{1503A3B3-B85A-4101-B71F-227B9A56F5B7}" destId="{6E0DD4D7-47BD-43A3-8FC7-6E3D671877C1}" srcOrd="0" destOrd="0" presId="urn:microsoft.com/office/officeart/2018/2/layout/IconLabelList"/>
    <dgm:cxn modelId="{8B6A3BA0-C823-4E83-9332-BE7FA0F334AA}" type="presParOf" srcId="{1503A3B3-B85A-4101-B71F-227B9A56F5B7}" destId="{3B4C63F7-82A7-43AC-9426-D6122C68E184}" srcOrd="1" destOrd="0" presId="urn:microsoft.com/office/officeart/2018/2/layout/IconLabelList"/>
    <dgm:cxn modelId="{2841591A-968C-4FD9-AEAE-F721B7F48F62}" type="presParOf" srcId="{1503A3B3-B85A-4101-B71F-227B9A56F5B7}" destId="{CF6A399A-031B-4A27-9F7A-D8487C7DC935}" srcOrd="2" destOrd="0" presId="urn:microsoft.com/office/officeart/2018/2/layout/IconLabelList"/>
    <dgm:cxn modelId="{6EAB0D0E-1E84-4B6B-8678-E05652EF6B6F}" type="presParOf" srcId="{37AADEE8-8019-446F-B6B8-A7C424E5EC34}" destId="{5C0BA165-87B2-46A8-B463-A7B886CF1B57}" srcOrd="3" destOrd="0" presId="urn:microsoft.com/office/officeart/2018/2/layout/IconLabelList"/>
    <dgm:cxn modelId="{68D636AB-E76D-4967-A675-3D9945FE80D2}" type="presParOf" srcId="{37AADEE8-8019-446F-B6B8-A7C424E5EC34}" destId="{50E5E5AB-CC27-4D1C-A067-EBD107FC82BE}" srcOrd="4" destOrd="0" presId="urn:microsoft.com/office/officeart/2018/2/layout/IconLabelList"/>
    <dgm:cxn modelId="{1192CC92-2F56-43AA-B714-91FF758E40CF}" type="presParOf" srcId="{50E5E5AB-CC27-4D1C-A067-EBD107FC82BE}" destId="{23834E40-5142-4378-B2AA-2D942C451D00}" srcOrd="0" destOrd="0" presId="urn:microsoft.com/office/officeart/2018/2/layout/IconLabelList"/>
    <dgm:cxn modelId="{F94EC502-665B-46C9-938B-FE490AB3387C}" type="presParOf" srcId="{50E5E5AB-CC27-4D1C-A067-EBD107FC82BE}" destId="{8716F7AE-B569-4757-BB83-3D572861CE99}" srcOrd="1" destOrd="0" presId="urn:microsoft.com/office/officeart/2018/2/layout/IconLabelList"/>
    <dgm:cxn modelId="{48F6E095-D6A2-412D-831E-907B10C531E8}" type="presParOf" srcId="{50E5E5AB-CC27-4D1C-A067-EBD107FC82BE}" destId="{4DEC5716-5D69-4D9F-AFF2-18D4469125F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1737D5-5865-4BF1-A51B-447C2EA70DED}" type="doc">
      <dgm:prSet loTypeId="urn:microsoft.com/office/officeart/2018/2/layout/IconVerticalSolidList" loCatId="icon" qsTypeId="urn:microsoft.com/office/officeart/2005/8/quickstyle/simple1#3" qsCatId="simple" csTypeId="urn:microsoft.com/office/officeart/2018/5/colors/Iconchunking_neutralicontext_accent0_3" csCatId="mainScheme" phldr="1"/>
      <dgm:spPr/>
      <dgm:t>
        <a:bodyPr/>
        <a:lstStyle/>
        <a:p>
          <a:endParaRPr lang="en-US"/>
        </a:p>
      </dgm:t>
    </dgm:pt>
    <dgm:pt modelId="{A16D3A8F-A433-4A74-8AB1-F40E6C878EDE}">
      <dgm:prSet custT="1"/>
      <dgm:spPr/>
      <dgm:t>
        <a:bodyPr/>
        <a:lstStyle/>
        <a:p>
          <a:pPr marL="0" indent="0" algn="just"/>
          <a:r>
            <a:rPr lang="es-PR" sz="1900" dirty="0"/>
            <a:t>El inciso (i) confunde a peticionarios(as), abogados(as) y hasta a jueces(zas). </a:t>
          </a:r>
          <a:r>
            <a:rPr lang="es-PR" sz="1900" b="1" dirty="0"/>
            <a:t>En un expediente de dominio no se declara que, por el hecho de la posesión 10, 20 o hasta 30 años (CC de 1930, </a:t>
          </a:r>
          <a:r>
            <a:rPr lang="es-PR" sz="1900" b="1" dirty="0">
              <a:solidFill>
                <a:srgbClr val="FF0000"/>
              </a:solidFill>
            </a:rPr>
            <a:t>derogado</a:t>
          </a:r>
          <a:r>
            <a:rPr lang="es-PR" sz="1900" b="1" dirty="0"/>
            <a:t>), con o sin buena fe, a título de dueño, de forma pacífica, ininterrumpida se</a:t>
          </a:r>
          <a:r>
            <a:rPr lang="es-PR" sz="1900" dirty="0"/>
            <a:t> </a:t>
          </a:r>
          <a:r>
            <a:rPr lang="es-PR" sz="1900" b="1" dirty="0"/>
            <a:t>adquiere el dominio</a:t>
          </a:r>
          <a:r>
            <a:rPr lang="es-PR" sz="1900" dirty="0"/>
            <a:t>. </a:t>
          </a:r>
          <a:r>
            <a:rPr lang="es-PR" sz="1900" b="1" dirty="0"/>
            <a:t>No opera la prescripción adquisitiva</a:t>
          </a:r>
          <a:r>
            <a:rPr lang="es-PR" sz="1900" dirty="0"/>
            <a:t>. </a:t>
          </a:r>
          <a:endParaRPr lang="en-US" sz="1900" dirty="0"/>
        </a:p>
      </dgm:t>
    </dgm:pt>
    <dgm:pt modelId="{9D41913B-C99E-4F3E-927D-A4989DA84FDC}" type="parTrans" cxnId="{AA72CF21-F26F-483D-81E6-E028C06B217E}">
      <dgm:prSet/>
      <dgm:spPr/>
      <dgm:t>
        <a:bodyPr/>
        <a:lstStyle/>
        <a:p>
          <a:endParaRPr lang="en-US"/>
        </a:p>
      </dgm:t>
    </dgm:pt>
    <dgm:pt modelId="{BEBB737A-A65F-461E-A0AE-3560BF9F112B}" type="sibTrans" cxnId="{AA72CF21-F26F-483D-81E6-E028C06B217E}">
      <dgm:prSet/>
      <dgm:spPr/>
      <dgm:t>
        <a:bodyPr/>
        <a:lstStyle/>
        <a:p>
          <a:endParaRPr lang="en-US"/>
        </a:p>
      </dgm:t>
    </dgm:pt>
    <dgm:pt modelId="{EBD9799D-A5A0-484A-AA5C-5C4460A24B94}">
      <dgm:prSet custT="1"/>
      <dgm:spPr/>
      <dgm:t>
        <a:bodyPr/>
        <a:lstStyle/>
        <a:p>
          <a:pPr algn="just"/>
          <a:r>
            <a:rPr lang="es-PR" sz="1900" dirty="0"/>
            <a:t>Acciones bajo el Art. 1857 del CC de 1930 (10-20 años) o bajo el Art. 1859 del Código Civil de 1930, no son acciones Ex Parte. El que reclama estar en posesión de la finca tiene que ganar el pleito contra quien aparece como titular. </a:t>
          </a:r>
          <a:r>
            <a:rPr lang="es-PR" sz="1900" b="1" dirty="0"/>
            <a:t>No es acción que justifica dominio como el Expediente de Dominio. Es acción declarativa de dominio.  </a:t>
          </a:r>
          <a:endParaRPr lang="en-US" sz="1900" b="1" dirty="0"/>
        </a:p>
      </dgm:t>
    </dgm:pt>
    <dgm:pt modelId="{CA7D5253-0587-45BD-B87F-BD6C988951FD}" type="parTrans" cxnId="{7A15B9D1-67D8-4DB1-908D-CA8FC5AD3DA8}">
      <dgm:prSet/>
      <dgm:spPr/>
      <dgm:t>
        <a:bodyPr/>
        <a:lstStyle/>
        <a:p>
          <a:endParaRPr lang="en-US"/>
        </a:p>
      </dgm:t>
    </dgm:pt>
    <dgm:pt modelId="{C1DA6594-8111-4F3D-BDD1-278E0DD3061F}" type="sibTrans" cxnId="{7A15B9D1-67D8-4DB1-908D-CA8FC5AD3DA8}">
      <dgm:prSet/>
      <dgm:spPr/>
      <dgm:t>
        <a:bodyPr/>
        <a:lstStyle/>
        <a:p>
          <a:endParaRPr lang="en-US"/>
        </a:p>
      </dgm:t>
    </dgm:pt>
    <dgm:pt modelId="{E7F4592F-0AB0-4FCD-8314-6038897A4351}" type="pres">
      <dgm:prSet presAssocID="{AC1737D5-5865-4BF1-A51B-447C2EA70DED}" presName="root" presStyleCnt="0">
        <dgm:presLayoutVars>
          <dgm:dir/>
          <dgm:resizeHandles val="exact"/>
        </dgm:presLayoutVars>
      </dgm:prSet>
      <dgm:spPr/>
    </dgm:pt>
    <dgm:pt modelId="{1466E6E8-9C4F-4596-85A1-FD2CBF3C486E}" type="pres">
      <dgm:prSet presAssocID="{A16D3A8F-A433-4A74-8AB1-F40E6C878EDE}" presName="compNode" presStyleCnt="0"/>
      <dgm:spPr/>
    </dgm:pt>
    <dgm:pt modelId="{C015F981-80C5-4876-8A7D-34E6AF15123C}" type="pres">
      <dgm:prSet presAssocID="{A16D3A8F-A433-4A74-8AB1-F40E6C878EDE}" presName="bgRect" presStyleLbl="bgShp" presStyleIdx="0" presStyleCnt="2" custLinFactNeighborY="5262"/>
      <dgm:spPr/>
    </dgm:pt>
    <dgm:pt modelId="{5412EAFC-CE40-40A8-A4EC-7277152AFDA9}" type="pres">
      <dgm:prSet presAssocID="{A16D3A8F-A433-4A74-8AB1-F40E6C878EDE}" presName="iconRect" presStyleLbl="node1" presStyleIdx="0" presStyleCnt="2" custLinFactNeighborX="-38222" custLinFactNeighborY="-478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Quotes"/>
        </a:ext>
      </dgm:extLst>
    </dgm:pt>
    <dgm:pt modelId="{B14DEB54-7943-4A29-A2D6-228C0EA94422}" type="pres">
      <dgm:prSet presAssocID="{A16D3A8F-A433-4A74-8AB1-F40E6C878EDE}" presName="spaceRect" presStyleCnt="0"/>
      <dgm:spPr/>
    </dgm:pt>
    <dgm:pt modelId="{CEA1E2C6-88CF-4B3B-BF15-F2C07869A95B}" type="pres">
      <dgm:prSet presAssocID="{A16D3A8F-A433-4A74-8AB1-F40E6C878EDE}" presName="parTx" presStyleLbl="revTx" presStyleIdx="0" presStyleCnt="2" custScaleX="119540" custScaleY="162427" custLinFactNeighborX="-5306" custLinFactNeighborY="-11195">
        <dgm:presLayoutVars>
          <dgm:chMax val="0"/>
          <dgm:chPref val="0"/>
        </dgm:presLayoutVars>
      </dgm:prSet>
      <dgm:spPr/>
    </dgm:pt>
    <dgm:pt modelId="{F997275B-B4BB-4B3D-B0F0-531C54CCDC2B}" type="pres">
      <dgm:prSet presAssocID="{BEBB737A-A65F-461E-A0AE-3560BF9F112B}" presName="sibTrans" presStyleCnt="0"/>
      <dgm:spPr/>
    </dgm:pt>
    <dgm:pt modelId="{757E703C-0C3F-4762-B494-E84B77C5FAD9}" type="pres">
      <dgm:prSet presAssocID="{EBD9799D-A5A0-484A-AA5C-5C4460A24B94}" presName="compNode" presStyleCnt="0"/>
      <dgm:spPr/>
    </dgm:pt>
    <dgm:pt modelId="{868DF14E-ADF0-4AC4-AE2F-EDC9688C7109}" type="pres">
      <dgm:prSet presAssocID="{EBD9799D-A5A0-484A-AA5C-5C4460A24B94}" presName="bgRect" presStyleLbl="bgShp" presStyleIdx="1" presStyleCnt="2" custLinFactNeighborY="-52698"/>
      <dgm:spPr/>
    </dgm:pt>
    <dgm:pt modelId="{4C79F6CA-A321-483E-89CF-02D54C843BA5}" type="pres">
      <dgm:prSet presAssocID="{EBD9799D-A5A0-484A-AA5C-5C4460A24B94}" presName="iconRect" presStyleLbl="node1" presStyleIdx="1" presStyleCnt="2" custLinFactNeighborX="-34936" custLinFactNeighborY="-9405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13E77C34-CF64-45D2-9FCF-BE2D229AC67B}" type="pres">
      <dgm:prSet presAssocID="{EBD9799D-A5A0-484A-AA5C-5C4460A24B94}" presName="spaceRect" presStyleCnt="0"/>
      <dgm:spPr/>
    </dgm:pt>
    <dgm:pt modelId="{E16F66F3-30D2-483D-810F-D1EC89667D3B}" type="pres">
      <dgm:prSet presAssocID="{EBD9799D-A5A0-484A-AA5C-5C4460A24B94}" presName="parTx" presStyleLbl="revTx" presStyleIdx="1" presStyleCnt="2" custScaleX="118945" custLinFactNeighborX="-6876" custLinFactNeighborY="-52864">
        <dgm:presLayoutVars>
          <dgm:chMax val="0"/>
          <dgm:chPref val="0"/>
        </dgm:presLayoutVars>
      </dgm:prSet>
      <dgm:spPr/>
    </dgm:pt>
  </dgm:ptLst>
  <dgm:cxnLst>
    <dgm:cxn modelId="{AA72CF21-F26F-483D-81E6-E028C06B217E}" srcId="{AC1737D5-5865-4BF1-A51B-447C2EA70DED}" destId="{A16D3A8F-A433-4A74-8AB1-F40E6C878EDE}" srcOrd="0" destOrd="0" parTransId="{9D41913B-C99E-4F3E-927D-A4989DA84FDC}" sibTransId="{BEBB737A-A65F-461E-A0AE-3560BF9F112B}"/>
    <dgm:cxn modelId="{0BEE582E-442A-425C-84C4-5195D9906AEA}" type="presOf" srcId="{EBD9799D-A5A0-484A-AA5C-5C4460A24B94}" destId="{E16F66F3-30D2-483D-810F-D1EC89667D3B}" srcOrd="0" destOrd="0" presId="urn:microsoft.com/office/officeart/2018/2/layout/IconVerticalSolidList"/>
    <dgm:cxn modelId="{4DA14749-41A9-40B9-BD97-62C40F23E3B9}" type="presOf" srcId="{A16D3A8F-A433-4A74-8AB1-F40E6C878EDE}" destId="{CEA1E2C6-88CF-4B3B-BF15-F2C07869A95B}" srcOrd="0" destOrd="0" presId="urn:microsoft.com/office/officeart/2018/2/layout/IconVerticalSolidList"/>
    <dgm:cxn modelId="{7A15B9D1-67D8-4DB1-908D-CA8FC5AD3DA8}" srcId="{AC1737D5-5865-4BF1-A51B-447C2EA70DED}" destId="{EBD9799D-A5A0-484A-AA5C-5C4460A24B94}" srcOrd="1" destOrd="0" parTransId="{CA7D5253-0587-45BD-B87F-BD6C988951FD}" sibTransId="{C1DA6594-8111-4F3D-BDD1-278E0DD3061F}"/>
    <dgm:cxn modelId="{05B604F8-A95D-4FB0-9C33-39257BF4F77B}" type="presOf" srcId="{AC1737D5-5865-4BF1-A51B-447C2EA70DED}" destId="{E7F4592F-0AB0-4FCD-8314-6038897A4351}" srcOrd="0" destOrd="0" presId="urn:microsoft.com/office/officeart/2018/2/layout/IconVerticalSolidList"/>
    <dgm:cxn modelId="{2AFB254D-1A9F-4A13-868A-53CECC25471C}" type="presParOf" srcId="{E7F4592F-0AB0-4FCD-8314-6038897A4351}" destId="{1466E6E8-9C4F-4596-85A1-FD2CBF3C486E}" srcOrd="0" destOrd="0" presId="urn:microsoft.com/office/officeart/2018/2/layout/IconVerticalSolidList"/>
    <dgm:cxn modelId="{9807C1F0-0BA5-4195-B840-EF0C6AE942B2}" type="presParOf" srcId="{1466E6E8-9C4F-4596-85A1-FD2CBF3C486E}" destId="{C015F981-80C5-4876-8A7D-34E6AF15123C}" srcOrd="0" destOrd="0" presId="urn:microsoft.com/office/officeart/2018/2/layout/IconVerticalSolidList"/>
    <dgm:cxn modelId="{0D366B23-A465-4101-B737-0B444E111495}" type="presParOf" srcId="{1466E6E8-9C4F-4596-85A1-FD2CBF3C486E}" destId="{5412EAFC-CE40-40A8-A4EC-7277152AFDA9}" srcOrd="1" destOrd="0" presId="urn:microsoft.com/office/officeart/2018/2/layout/IconVerticalSolidList"/>
    <dgm:cxn modelId="{759D99B8-E867-4D78-8A6F-6148F34E6869}" type="presParOf" srcId="{1466E6E8-9C4F-4596-85A1-FD2CBF3C486E}" destId="{B14DEB54-7943-4A29-A2D6-228C0EA94422}" srcOrd="2" destOrd="0" presId="urn:microsoft.com/office/officeart/2018/2/layout/IconVerticalSolidList"/>
    <dgm:cxn modelId="{77AF76D4-0D7D-463B-85D1-5253B75A4F67}" type="presParOf" srcId="{1466E6E8-9C4F-4596-85A1-FD2CBF3C486E}" destId="{CEA1E2C6-88CF-4B3B-BF15-F2C07869A95B}" srcOrd="3" destOrd="0" presId="urn:microsoft.com/office/officeart/2018/2/layout/IconVerticalSolidList"/>
    <dgm:cxn modelId="{EB8BB919-754A-4DB8-8572-3C48750EADF8}" type="presParOf" srcId="{E7F4592F-0AB0-4FCD-8314-6038897A4351}" destId="{F997275B-B4BB-4B3D-B0F0-531C54CCDC2B}" srcOrd="1" destOrd="0" presId="urn:microsoft.com/office/officeart/2018/2/layout/IconVerticalSolidList"/>
    <dgm:cxn modelId="{2456FC8A-4586-4427-B1BA-D150BEC4524F}" type="presParOf" srcId="{E7F4592F-0AB0-4FCD-8314-6038897A4351}" destId="{757E703C-0C3F-4762-B494-E84B77C5FAD9}" srcOrd="2" destOrd="0" presId="urn:microsoft.com/office/officeart/2018/2/layout/IconVerticalSolidList"/>
    <dgm:cxn modelId="{BEC3E9F3-4F94-4F4F-BCA5-A611CFB206A0}" type="presParOf" srcId="{757E703C-0C3F-4762-B494-E84B77C5FAD9}" destId="{868DF14E-ADF0-4AC4-AE2F-EDC9688C7109}" srcOrd="0" destOrd="0" presId="urn:microsoft.com/office/officeart/2018/2/layout/IconVerticalSolidList"/>
    <dgm:cxn modelId="{86B6ABD5-885B-481D-90C5-4579A7DFD716}" type="presParOf" srcId="{757E703C-0C3F-4762-B494-E84B77C5FAD9}" destId="{4C79F6CA-A321-483E-89CF-02D54C843BA5}" srcOrd="1" destOrd="0" presId="urn:microsoft.com/office/officeart/2018/2/layout/IconVerticalSolidList"/>
    <dgm:cxn modelId="{B1735923-24CE-4326-A173-3120A7143742}" type="presParOf" srcId="{757E703C-0C3F-4762-B494-E84B77C5FAD9}" destId="{13E77C34-CF64-45D2-9FCF-BE2D229AC67B}" srcOrd="2" destOrd="0" presId="urn:microsoft.com/office/officeart/2018/2/layout/IconVerticalSolidList"/>
    <dgm:cxn modelId="{31A3EDCF-D012-4F39-A270-F732C8F27EDF}" type="presParOf" srcId="{757E703C-0C3F-4762-B494-E84B77C5FAD9}" destId="{E16F66F3-30D2-483D-810F-D1EC89667D3B}"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88618A-35BB-4895-B5B5-84D32B98A81C}" type="doc">
      <dgm:prSet loTypeId="urn:microsoft.com/office/officeart/2018/2/layout/IconVerticalSolidList" loCatId="icon" qsTypeId="urn:microsoft.com/office/officeart/2005/8/quickstyle/simple1#4" qsCatId="simple" csTypeId="urn:microsoft.com/office/officeart/2018/5/colors/Iconchunking_neutralbg_colorful5" csCatId="colorful" phldr="1"/>
      <dgm:spPr/>
      <dgm:t>
        <a:bodyPr/>
        <a:lstStyle/>
        <a:p>
          <a:endParaRPr lang="en-US"/>
        </a:p>
      </dgm:t>
    </dgm:pt>
    <dgm:pt modelId="{F1982102-343B-4477-A572-D25563C47573}">
      <dgm:prSet custT="1"/>
      <dgm:spPr/>
      <dgm:t>
        <a:bodyPr/>
        <a:lstStyle/>
        <a:p>
          <a:pPr>
            <a:lnSpc>
              <a:spcPct val="100000"/>
            </a:lnSpc>
          </a:pPr>
          <a:r>
            <a:rPr lang="es-ES" sz="2500" b="1" dirty="0"/>
            <a:t>Art. 192- Juicio ordinario contradictorio; incoación </a:t>
          </a:r>
          <a:endParaRPr lang="en-US" sz="2500" b="1" dirty="0"/>
        </a:p>
      </dgm:t>
    </dgm:pt>
    <dgm:pt modelId="{03F794C0-65AE-41FA-92F1-97D9AFCE32F5}" type="parTrans" cxnId="{2A318FA9-E2EB-4E18-A55D-47DD4BBF5018}">
      <dgm:prSet/>
      <dgm:spPr/>
      <dgm:t>
        <a:bodyPr/>
        <a:lstStyle/>
        <a:p>
          <a:endParaRPr lang="en-US"/>
        </a:p>
      </dgm:t>
    </dgm:pt>
    <dgm:pt modelId="{5F967824-3380-4587-AEC0-9111B0E9BC87}" type="sibTrans" cxnId="{2A318FA9-E2EB-4E18-A55D-47DD4BBF5018}">
      <dgm:prSet/>
      <dgm:spPr/>
      <dgm:t>
        <a:bodyPr/>
        <a:lstStyle/>
        <a:p>
          <a:endParaRPr lang="en-US"/>
        </a:p>
      </dgm:t>
    </dgm:pt>
    <dgm:pt modelId="{84AEB1DD-A4C0-4B74-A692-3D3934C178A3}">
      <dgm:prSet custT="1"/>
      <dgm:spPr/>
      <dgm:t>
        <a:bodyPr/>
        <a:lstStyle/>
        <a:p>
          <a:pPr algn="just">
            <a:lnSpc>
              <a:spcPct val="100000"/>
            </a:lnSpc>
          </a:pPr>
          <a:r>
            <a:rPr lang="es-ES" sz="2300" dirty="0"/>
            <a:t>La declaración de estar o no justificado el dominio no impedirá que se pueda presentar posteriormente una acción ordinaria contradictoria de dominio por quien se considere perjudicado, sin perjuicio de lo dispuesto en este subtitulo respecto a tercero.</a:t>
          </a:r>
          <a:endParaRPr lang="en-US" sz="2300" dirty="0"/>
        </a:p>
      </dgm:t>
    </dgm:pt>
    <dgm:pt modelId="{1851A556-D1CA-44F3-BDA6-EED52EBE57B5}" type="parTrans" cxnId="{10816EC3-8294-4816-A830-A282882664DB}">
      <dgm:prSet/>
      <dgm:spPr/>
      <dgm:t>
        <a:bodyPr/>
        <a:lstStyle/>
        <a:p>
          <a:endParaRPr lang="en-US"/>
        </a:p>
      </dgm:t>
    </dgm:pt>
    <dgm:pt modelId="{D3AF1A47-31A4-48C1-9E1F-8C9BAE833A1A}" type="sibTrans" cxnId="{10816EC3-8294-4816-A830-A282882664DB}">
      <dgm:prSet/>
      <dgm:spPr/>
      <dgm:t>
        <a:bodyPr/>
        <a:lstStyle/>
        <a:p>
          <a:endParaRPr lang="en-US"/>
        </a:p>
      </dgm:t>
    </dgm:pt>
    <dgm:pt modelId="{D9A8F382-7331-46C6-88A4-6500C1FDA7AE}">
      <dgm:prSet custT="1"/>
      <dgm:spPr/>
      <dgm:t>
        <a:bodyPr/>
        <a:lstStyle/>
        <a:p>
          <a:pPr>
            <a:lnSpc>
              <a:spcPct val="100000"/>
            </a:lnSpc>
          </a:pPr>
          <a:r>
            <a:rPr lang="es-ES" sz="2500" b="1" dirty="0"/>
            <a:t>OJO: EL EXPEDIENTE DE DOMINIO NO ES COSA JUZGADA.</a:t>
          </a:r>
          <a:endParaRPr lang="en-US" sz="2500" b="1" dirty="0"/>
        </a:p>
      </dgm:t>
    </dgm:pt>
    <dgm:pt modelId="{A132212A-E3E7-4F01-BD97-F3CA862C79CE}" type="parTrans" cxnId="{1198A10F-BC22-46DE-8598-604DFA406AAB}">
      <dgm:prSet/>
      <dgm:spPr/>
      <dgm:t>
        <a:bodyPr/>
        <a:lstStyle/>
        <a:p>
          <a:endParaRPr lang="en-US"/>
        </a:p>
      </dgm:t>
    </dgm:pt>
    <dgm:pt modelId="{7A3CC7DA-43E6-47E3-B0A3-195DB7D9A8EB}" type="sibTrans" cxnId="{1198A10F-BC22-46DE-8598-604DFA406AAB}">
      <dgm:prSet/>
      <dgm:spPr/>
      <dgm:t>
        <a:bodyPr/>
        <a:lstStyle/>
        <a:p>
          <a:endParaRPr lang="en-US"/>
        </a:p>
      </dgm:t>
    </dgm:pt>
    <dgm:pt modelId="{AC0896AC-895A-4591-A523-374CD99D017C}" type="pres">
      <dgm:prSet presAssocID="{C488618A-35BB-4895-B5B5-84D32B98A81C}" presName="root" presStyleCnt="0">
        <dgm:presLayoutVars>
          <dgm:dir/>
          <dgm:resizeHandles val="exact"/>
        </dgm:presLayoutVars>
      </dgm:prSet>
      <dgm:spPr/>
    </dgm:pt>
    <dgm:pt modelId="{95619B10-888D-4454-8BCD-D6F0A316F0A0}" type="pres">
      <dgm:prSet presAssocID="{F1982102-343B-4477-A572-D25563C47573}" presName="compNode" presStyleCnt="0"/>
      <dgm:spPr/>
    </dgm:pt>
    <dgm:pt modelId="{D76FB387-2888-43DD-9694-24EE575CCFA2}" type="pres">
      <dgm:prSet presAssocID="{F1982102-343B-4477-A572-D25563C47573}" presName="bgRect" presStyleLbl="bgShp" presStyleIdx="0" presStyleCnt="3"/>
      <dgm:spPr/>
    </dgm:pt>
    <dgm:pt modelId="{1B958227-6C0B-44AE-B250-D28D905E2025}" type="pres">
      <dgm:prSet presAssocID="{F1982102-343B-4477-A572-D25563C4757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ales of Justice"/>
        </a:ext>
      </dgm:extLst>
    </dgm:pt>
    <dgm:pt modelId="{BF9EF713-3E27-456C-BE8C-CA179BE11F8F}" type="pres">
      <dgm:prSet presAssocID="{F1982102-343B-4477-A572-D25563C47573}" presName="spaceRect" presStyleCnt="0"/>
      <dgm:spPr/>
    </dgm:pt>
    <dgm:pt modelId="{37343775-15F1-4FB9-A048-9EFBBD590270}" type="pres">
      <dgm:prSet presAssocID="{F1982102-343B-4477-A572-D25563C47573}" presName="parTx" presStyleLbl="revTx" presStyleIdx="0" presStyleCnt="3">
        <dgm:presLayoutVars>
          <dgm:chMax val="0"/>
          <dgm:chPref val="0"/>
        </dgm:presLayoutVars>
      </dgm:prSet>
      <dgm:spPr/>
    </dgm:pt>
    <dgm:pt modelId="{FEEE4F73-6393-45A1-932A-9391E99A9760}" type="pres">
      <dgm:prSet presAssocID="{5F967824-3380-4587-AEC0-9111B0E9BC87}" presName="sibTrans" presStyleCnt="0"/>
      <dgm:spPr/>
    </dgm:pt>
    <dgm:pt modelId="{3895D96B-1DF8-4E48-A378-410C6E681913}" type="pres">
      <dgm:prSet presAssocID="{84AEB1DD-A4C0-4B74-A692-3D3934C178A3}" presName="compNode" presStyleCnt="0"/>
      <dgm:spPr/>
    </dgm:pt>
    <dgm:pt modelId="{8C619B63-E27C-44F9-88B4-6EAC20B1C1E7}" type="pres">
      <dgm:prSet presAssocID="{84AEB1DD-A4C0-4B74-A692-3D3934C178A3}" presName="bgRect" presStyleLbl="bgShp" presStyleIdx="1" presStyleCnt="3"/>
      <dgm:spPr/>
    </dgm:pt>
    <dgm:pt modelId="{5EBF852F-B7A9-4241-832F-A58235540941}" type="pres">
      <dgm:prSet presAssocID="{84AEB1DD-A4C0-4B74-A692-3D3934C178A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7FE4C7F1-8F18-4C8C-A004-7986EA2B9210}" type="pres">
      <dgm:prSet presAssocID="{84AEB1DD-A4C0-4B74-A692-3D3934C178A3}" presName="spaceRect" presStyleCnt="0"/>
      <dgm:spPr/>
    </dgm:pt>
    <dgm:pt modelId="{DFA7CDBE-CB70-486A-BC3F-CF51E77C838C}" type="pres">
      <dgm:prSet presAssocID="{84AEB1DD-A4C0-4B74-A692-3D3934C178A3}" presName="parTx" presStyleLbl="revTx" presStyleIdx="1" presStyleCnt="3">
        <dgm:presLayoutVars>
          <dgm:chMax val="0"/>
          <dgm:chPref val="0"/>
        </dgm:presLayoutVars>
      </dgm:prSet>
      <dgm:spPr/>
    </dgm:pt>
    <dgm:pt modelId="{92B7101A-E5E6-48E8-9D0D-78201D8719C4}" type="pres">
      <dgm:prSet presAssocID="{D3AF1A47-31A4-48C1-9E1F-8C9BAE833A1A}" presName="sibTrans" presStyleCnt="0"/>
      <dgm:spPr/>
    </dgm:pt>
    <dgm:pt modelId="{966D4D89-B66F-4C69-9FEB-C8BF9EDD7313}" type="pres">
      <dgm:prSet presAssocID="{D9A8F382-7331-46C6-88A4-6500C1FDA7AE}" presName="compNode" presStyleCnt="0"/>
      <dgm:spPr/>
    </dgm:pt>
    <dgm:pt modelId="{01416484-B471-473C-9C10-C1BA00CCFEF0}" type="pres">
      <dgm:prSet presAssocID="{D9A8F382-7331-46C6-88A4-6500C1FDA7AE}" presName="bgRect" presStyleLbl="bgShp" presStyleIdx="2" presStyleCnt="3"/>
      <dgm:spPr/>
    </dgm:pt>
    <dgm:pt modelId="{4E277A4A-9A9E-47AA-A33C-18116A83D387}" type="pres">
      <dgm:prSet presAssocID="{D9A8F382-7331-46C6-88A4-6500C1FDA7AE}"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oustache Face with Solid Fill"/>
        </a:ext>
      </dgm:extLst>
    </dgm:pt>
    <dgm:pt modelId="{7A5A5875-4A39-4D92-996E-AB00B59E2448}" type="pres">
      <dgm:prSet presAssocID="{D9A8F382-7331-46C6-88A4-6500C1FDA7AE}" presName="spaceRect" presStyleCnt="0"/>
      <dgm:spPr/>
    </dgm:pt>
    <dgm:pt modelId="{CA53EAFB-98F2-4EA6-978C-BA93D8FEBD43}" type="pres">
      <dgm:prSet presAssocID="{D9A8F382-7331-46C6-88A4-6500C1FDA7AE}" presName="parTx" presStyleLbl="revTx" presStyleIdx="2" presStyleCnt="3">
        <dgm:presLayoutVars>
          <dgm:chMax val="0"/>
          <dgm:chPref val="0"/>
        </dgm:presLayoutVars>
      </dgm:prSet>
      <dgm:spPr/>
    </dgm:pt>
  </dgm:ptLst>
  <dgm:cxnLst>
    <dgm:cxn modelId="{1198A10F-BC22-46DE-8598-604DFA406AAB}" srcId="{C488618A-35BB-4895-B5B5-84D32B98A81C}" destId="{D9A8F382-7331-46C6-88A4-6500C1FDA7AE}" srcOrd="2" destOrd="0" parTransId="{A132212A-E3E7-4F01-BD97-F3CA862C79CE}" sibTransId="{7A3CC7DA-43E6-47E3-B0A3-195DB7D9A8EB}"/>
    <dgm:cxn modelId="{1216D413-1983-47F9-98DC-CCFF4DC4335E}" type="presOf" srcId="{84AEB1DD-A4C0-4B74-A692-3D3934C178A3}" destId="{DFA7CDBE-CB70-486A-BC3F-CF51E77C838C}" srcOrd="0" destOrd="0" presId="urn:microsoft.com/office/officeart/2018/2/layout/IconVerticalSolidList"/>
    <dgm:cxn modelId="{112AC742-38AC-438A-9C63-4805B2AAF3E8}" type="presOf" srcId="{D9A8F382-7331-46C6-88A4-6500C1FDA7AE}" destId="{CA53EAFB-98F2-4EA6-978C-BA93D8FEBD43}" srcOrd="0" destOrd="0" presId="urn:microsoft.com/office/officeart/2018/2/layout/IconVerticalSolidList"/>
    <dgm:cxn modelId="{6F71E957-AFF5-4DD5-A98F-47FFE7DBDD81}" type="presOf" srcId="{F1982102-343B-4477-A572-D25563C47573}" destId="{37343775-15F1-4FB9-A048-9EFBBD590270}" srcOrd="0" destOrd="0" presId="urn:microsoft.com/office/officeart/2018/2/layout/IconVerticalSolidList"/>
    <dgm:cxn modelId="{5B229F94-9A3D-4C6D-9C7F-8D4AD4E58353}" type="presOf" srcId="{C488618A-35BB-4895-B5B5-84D32B98A81C}" destId="{AC0896AC-895A-4591-A523-374CD99D017C}" srcOrd="0" destOrd="0" presId="urn:microsoft.com/office/officeart/2018/2/layout/IconVerticalSolidList"/>
    <dgm:cxn modelId="{2A318FA9-E2EB-4E18-A55D-47DD4BBF5018}" srcId="{C488618A-35BB-4895-B5B5-84D32B98A81C}" destId="{F1982102-343B-4477-A572-D25563C47573}" srcOrd="0" destOrd="0" parTransId="{03F794C0-65AE-41FA-92F1-97D9AFCE32F5}" sibTransId="{5F967824-3380-4587-AEC0-9111B0E9BC87}"/>
    <dgm:cxn modelId="{10816EC3-8294-4816-A830-A282882664DB}" srcId="{C488618A-35BB-4895-B5B5-84D32B98A81C}" destId="{84AEB1DD-A4C0-4B74-A692-3D3934C178A3}" srcOrd="1" destOrd="0" parTransId="{1851A556-D1CA-44F3-BDA6-EED52EBE57B5}" sibTransId="{D3AF1A47-31A4-48C1-9E1F-8C9BAE833A1A}"/>
    <dgm:cxn modelId="{3FD3C5A3-F6BF-45A1-9A5E-02316CDD3C1B}" type="presParOf" srcId="{AC0896AC-895A-4591-A523-374CD99D017C}" destId="{95619B10-888D-4454-8BCD-D6F0A316F0A0}" srcOrd="0" destOrd="0" presId="urn:microsoft.com/office/officeart/2018/2/layout/IconVerticalSolidList"/>
    <dgm:cxn modelId="{B8373A72-3E97-4ABC-B7DD-381FF554D6B6}" type="presParOf" srcId="{95619B10-888D-4454-8BCD-D6F0A316F0A0}" destId="{D76FB387-2888-43DD-9694-24EE575CCFA2}" srcOrd="0" destOrd="0" presId="urn:microsoft.com/office/officeart/2018/2/layout/IconVerticalSolidList"/>
    <dgm:cxn modelId="{2DF23705-D48A-4B44-9CEE-78CF9C3CC70E}" type="presParOf" srcId="{95619B10-888D-4454-8BCD-D6F0A316F0A0}" destId="{1B958227-6C0B-44AE-B250-D28D905E2025}" srcOrd="1" destOrd="0" presId="urn:microsoft.com/office/officeart/2018/2/layout/IconVerticalSolidList"/>
    <dgm:cxn modelId="{D08A38B4-0C7D-4C9A-9ACD-D9FD7A6BE11E}" type="presParOf" srcId="{95619B10-888D-4454-8BCD-D6F0A316F0A0}" destId="{BF9EF713-3E27-456C-BE8C-CA179BE11F8F}" srcOrd="2" destOrd="0" presId="urn:microsoft.com/office/officeart/2018/2/layout/IconVerticalSolidList"/>
    <dgm:cxn modelId="{9189FC2B-920B-4F21-9EAF-937A14CABBCC}" type="presParOf" srcId="{95619B10-888D-4454-8BCD-D6F0A316F0A0}" destId="{37343775-15F1-4FB9-A048-9EFBBD590270}" srcOrd="3" destOrd="0" presId="urn:microsoft.com/office/officeart/2018/2/layout/IconVerticalSolidList"/>
    <dgm:cxn modelId="{DEE32FF4-9888-4C2A-A712-41B0CF8B3F4A}" type="presParOf" srcId="{AC0896AC-895A-4591-A523-374CD99D017C}" destId="{FEEE4F73-6393-45A1-932A-9391E99A9760}" srcOrd="1" destOrd="0" presId="urn:microsoft.com/office/officeart/2018/2/layout/IconVerticalSolidList"/>
    <dgm:cxn modelId="{C477EE98-14C7-44CA-93A3-FCE7C775B216}" type="presParOf" srcId="{AC0896AC-895A-4591-A523-374CD99D017C}" destId="{3895D96B-1DF8-4E48-A378-410C6E681913}" srcOrd="2" destOrd="0" presId="urn:microsoft.com/office/officeart/2018/2/layout/IconVerticalSolidList"/>
    <dgm:cxn modelId="{37BCE471-9D90-4323-A94F-31CB022F3607}" type="presParOf" srcId="{3895D96B-1DF8-4E48-A378-410C6E681913}" destId="{8C619B63-E27C-44F9-88B4-6EAC20B1C1E7}" srcOrd="0" destOrd="0" presId="urn:microsoft.com/office/officeart/2018/2/layout/IconVerticalSolidList"/>
    <dgm:cxn modelId="{4B35E0B9-5295-418D-9E97-005D9E9E0705}" type="presParOf" srcId="{3895D96B-1DF8-4E48-A378-410C6E681913}" destId="{5EBF852F-B7A9-4241-832F-A58235540941}" srcOrd="1" destOrd="0" presId="urn:microsoft.com/office/officeart/2018/2/layout/IconVerticalSolidList"/>
    <dgm:cxn modelId="{98C7EBEA-8DF1-46DF-AE38-FC8B0A864AD9}" type="presParOf" srcId="{3895D96B-1DF8-4E48-A378-410C6E681913}" destId="{7FE4C7F1-8F18-4C8C-A004-7986EA2B9210}" srcOrd="2" destOrd="0" presId="urn:microsoft.com/office/officeart/2018/2/layout/IconVerticalSolidList"/>
    <dgm:cxn modelId="{3C555D00-C879-4751-BD2B-B4C5691CBEFA}" type="presParOf" srcId="{3895D96B-1DF8-4E48-A378-410C6E681913}" destId="{DFA7CDBE-CB70-486A-BC3F-CF51E77C838C}" srcOrd="3" destOrd="0" presId="urn:microsoft.com/office/officeart/2018/2/layout/IconVerticalSolidList"/>
    <dgm:cxn modelId="{73D0D603-8115-4F50-BB6A-AF8DAEB2BBC6}" type="presParOf" srcId="{AC0896AC-895A-4591-A523-374CD99D017C}" destId="{92B7101A-E5E6-48E8-9D0D-78201D8719C4}" srcOrd="3" destOrd="0" presId="urn:microsoft.com/office/officeart/2018/2/layout/IconVerticalSolidList"/>
    <dgm:cxn modelId="{C189AB04-FA91-4172-8E32-05C9537FAC02}" type="presParOf" srcId="{AC0896AC-895A-4591-A523-374CD99D017C}" destId="{966D4D89-B66F-4C69-9FEB-C8BF9EDD7313}" srcOrd="4" destOrd="0" presId="urn:microsoft.com/office/officeart/2018/2/layout/IconVerticalSolidList"/>
    <dgm:cxn modelId="{B31BB8FE-66CC-466D-90F5-8EF428AEB82F}" type="presParOf" srcId="{966D4D89-B66F-4C69-9FEB-C8BF9EDD7313}" destId="{01416484-B471-473C-9C10-C1BA00CCFEF0}" srcOrd="0" destOrd="0" presId="urn:microsoft.com/office/officeart/2018/2/layout/IconVerticalSolidList"/>
    <dgm:cxn modelId="{340F14C2-11F9-4796-AF29-37DEEC7004B5}" type="presParOf" srcId="{966D4D89-B66F-4C69-9FEB-C8BF9EDD7313}" destId="{4E277A4A-9A9E-47AA-A33C-18116A83D387}" srcOrd="1" destOrd="0" presId="urn:microsoft.com/office/officeart/2018/2/layout/IconVerticalSolidList"/>
    <dgm:cxn modelId="{39F42709-B57D-4A0E-850B-48E9A284193C}" type="presParOf" srcId="{966D4D89-B66F-4C69-9FEB-C8BF9EDD7313}" destId="{7A5A5875-4A39-4D92-996E-AB00B59E2448}" srcOrd="2" destOrd="0" presId="urn:microsoft.com/office/officeart/2018/2/layout/IconVerticalSolidList"/>
    <dgm:cxn modelId="{2C9CDC1C-5F27-4418-A11D-5F1150E63BE0}" type="presParOf" srcId="{966D4D89-B66F-4C69-9FEB-C8BF9EDD7313}" destId="{CA53EAFB-98F2-4EA6-978C-BA93D8FEBD4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F492FD-45D2-49A9-B92E-89A9D79A03C0}" type="doc">
      <dgm:prSet loTypeId="urn:microsoft.com/office/officeart/2018/2/layout/IconVerticalSolidList" loCatId="icon" qsTypeId="urn:microsoft.com/office/officeart/2005/8/quickstyle/simple1#5" qsCatId="simple" csTypeId="urn:microsoft.com/office/officeart/2018/5/colors/Iconchunking_neutralbg_colorful1" csCatId="colorful" phldr="1"/>
      <dgm:spPr/>
      <dgm:t>
        <a:bodyPr/>
        <a:lstStyle/>
        <a:p>
          <a:endParaRPr lang="en-US"/>
        </a:p>
      </dgm:t>
    </dgm:pt>
    <dgm:pt modelId="{E34F246A-5379-4C46-824F-875EFECB8D06}">
      <dgm:prSet/>
      <dgm:spPr/>
      <dgm:t>
        <a:bodyPr/>
        <a:lstStyle/>
        <a:p>
          <a:r>
            <a:rPr lang="es-ES"/>
            <a:t>Asunto: determinar si dentro de un procedimiento de expediente de dominio, -- regulado por el Artículo 185 de la Ley del Registro de la Propiedad Inmobiliaria del Estado Libre Asociado de Puerto Rico, infra --, corresponde exigir a la parte peticionaria evidencia de la aprobación de la segregación de la finca objeto del proceso, por parte de la agencia gubernamental encargada de ello, cuando: (1) la finca de mayor cabida no consta inscrita en el Registro de la Propiedad Inmobiliaria, o (2) la finca de mayor cabida consta inscrita en el mencionado Registro, pero el                                  predio de terreno en cuestión se segregó antes del año 1944. </a:t>
          </a:r>
          <a:endParaRPr lang="en-US"/>
        </a:p>
      </dgm:t>
    </dgm:pt>
    <dgm:pt modelId="{F9963608-2450-41C5-B661-06028802AFE3}" type="parTrans" cxnId="{346DF812-BF25-4246-9BDD-6EBA32024C77}">
      <dgm:prSet/>
      <dgm:spPr/>
      <dgm:t>
        <a:bodyPr/>
        <a:lstStyle/>
        <a:p>
          <a:endParaRPr lang="en-US"/>
        </a:p>
      </dgm:t>
    </dgm:pt>
    <dgm:pt modelId="{0F50ABF9-E4DB-4829-B981-4497DBA77F10}" type="sibTrans" cxnId="{346DF812-BF25-4246-9BDD-6EBA32024C77}">
      <dgm:prSet/>
      <dgm:spPr/>
      <dgm:t>
        <a:bodyPr/>
        <a:lstStyle/>
        <a:p>
          <a:endParaRPr lang="en-US"/>
        </a:p>
      </dgm:t>
    </dgm:pt>
    <dgm:pt modelId="{F8CDD82B-A053-4085-8E56-044CFC57D47C}">
      <dgm:prSet/>
      <dgm:spPr/>
      <dgm:t>
        <a:bodyPr/>
        <a:lstStyle/>
        <a:p>
          <a:r>
            <a:rPr lang="es-ES"/>
            <a:t>“Adelantamos que, tras un ponderado y cuidadoso análisis del expediente ante nuestra consideración, así como de los estatutos y jurisprudencia aplicables, en aquellos casos en que la finca para la cual se solicita un expediente de dominio resulta ser una segregación de una finca de mayor cabida que no está inscrita, no es necesario presentar la aprobación de tal segregación por la agencia gubernamental encargada de ello.  Por otra parte, si la finca de mayor cabida consta inscrita, le corresponde al Tribunal de Primera Instancia evaluar la prueba presentada y determinar si el predio de terreno fue segregado previo al 4 de septiembre de 1944. De ser así, a quien peticiona el expediente de dominio, no le es de aplicación el requisito de la aprobación de la segregación por parte de la correspondiente agencia gubernamental ya que, previo a ese momento, no existía requisito en ley que así lo exigiera.</a:t>
          </a:r>
          <a:endParaRPr lang="en-US"/>
        </a:p>
      </dgm:t>
    </dgm:pt>
    <dgm:pt modelId="{15766BB3-9028-4EF5-AB27-FE2F859EA8AF}" type="parTrans" cxnId="{7FFA5B0E-9FDF-4433-AA6A-9513811C20FE}">
      <dgm:prSet/>
      <dgm:spPr/>
      <dgm:t>
        <a:bodyPr/>
        <a:lstStyle/>
        <a:p>
          <a:endParaRPr lang="en-US"/>
        </a:p>
      </dgm:t>
    </dgm:pt>
    <dgm:pt modelId="{223BCCE9-8EB2-4B51-84BA-0B9E6DE83C2F}" type="sibTrans" cxnId="{7FFA5B0E-9FDF-4433-AA6A-9513811C20FE}">
      <dgm:prSet/>
      <dgm:spPr/>
      <dgm:t>
        <a:bodyPr/>
        <a:lstStyle/>
        <a:p>
          <a:endParaRPr lang="en-US"/>
        </a:p>
      </dgm:t>
    </dgm:pt>
    <dgm:pt modelId="{72580C60-E5DD-414C-A459-3186BA239BAB}" type="pres">
      <dgm:prSet presAssocID="{23F492FD-45D2-49A9-B92E-89A9D79A03C0}" presName="root" presStyleCnt="0">
        <dgm:presLayoutVars>
          <dgm:dir/>
          <dgm:resizeHandles val="exact"/>
        </dgm:presLayoutVars>
      </dgm:prSet>
      <dgm:spPr/>
    </dgm:pt>
    <dgm:pt modelId="{8E3C902B-06DF-4119-B641-02345FBB87DE}" type="pres">
      <dgm:prSet presAssocID="{E34F246A-5379-4C46-824F-875EFECB8D06}" presName="compNode" presStyleCnt="0"/>
      <dgm:spPr/>
    </dgm:pt>
    <dgm:pt modelId="{D7C54004-C98D-4946-BEE4-23A9814CDAAF}" type="pres">
      <dgm:prSet presAssocID="{E34F246A-5379-4C46-824F-875EFECB8D06}" presName="bgRect" presStyleLbl="bgShp" presStyleIdx="0" presStyleCnt="2"/>
      <dgm:spPr/>
    </dgm:pt>
    <dgm:pt modelId="{1605AD05-8798-4D11-8998-743E40E27586}" type="pres">
      <dgm:prSet presAssocID="{E34F246A-5379-4C46-824F-875EFECB8D06}"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Judge"/>
        </a:ext>
      </dgm:extLst>
    </dgm:pt>
    <dgm:pt modelId="{BEB6D176-9B7A-4EBB-B5F2-396B5434C48A}" type="pres">
      <dgm:prSet presAssocID="{E34F246A-5379-4C46-824F-875EFECB8D06}" presName="spaceRect" presStyleCnt="0"/>
      <dgm:spPr/>
    </dgm:pt>
    <dgm:pt modelId="{233C4893-FC0B-4E8B-A795-4D4753EAD204}" type="pres">
      <dgm:prSet presAssocID="{E34F246A-5379-4C46-824F-875EFECB8D06}" presName="parTx" presStyleLbl="revTx" presStyleIdx="0" presStyleCnt="2">
        <dgm:presLayoutVars>
          <dgm:chMax val="0"/>
          <dgm:chPref val="0"/>
        </dgm:presLayoutVars>
      </dgm:prSet>
      <dgm:spPr/>
    </dgm:pt>
    <dgm:pt modelId="{F6A62D0E-7299-484D-97F8-F2E9375B837F}" type="pres">
      <dgm:prSet presAssocID="{0F50ABF9-E4DB-4829-B981-4497DBA77F10}" presName="sibTrans" presStyleCnt="0"/>
      <dgm:spPr/>
    </dgm:pt>
    <dgm:pt modelId="{2E5F1ADF-F385-410B-9489-5443FBFED44B}" type="pres">
      <dgm:prSet presAssocID="{F8CDD82B-A053-4085-8E56-044CFC57D47C}" presName="compNode" presStyleCnt="0"/>
      <dgm:spPr/>
    </dgm:pt>
    <dgm:pt modelId="{3B6B0363-D2E1-43FE-B069-46993FF47190}" type="pres">
      <dgm:prSet presAssocID="{F8CDD82B-A053-4085-8E56-044CFC57D47C}" presName="bgRect" presStyleLbl="bgShp" presStyleIdx="1" presStyleCnt="2"/>
      <dgm:spPr/>
    </dgm:pt>
    <dgm:pt modelId="{F43E2D4A-0803-4AB9-AC31-E5B4DE641CFC}" type="pres">
      <dgm:prSet presAssocID="{F8CDD82B-A053-4085-8E56-044CFC57D47C}"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ustomer Review"/>
        </a:ext>
      </dgm:extLst>
    </dgm:pt>
    <dgm:pt modelId="{6267C2BF-A7AB-4979-8B8F-F2CD0F473C0E}" type="pres">
      <dgm:prSet presAssocID="{F8CDD82B-A053-4085-8E56-044CFC57D47C}" presName="spaceRect" presStyleCnt="0"/>
      <dgm:spPr/>
    </dgm:pt>
    <dgm:pt modelId="{0F2D3A86-8EE8-47A0-B2E0-1C51D74017D7}" type="pres">
      <dgm:prSet presAssocID="{F8CDD82B-A053-4085-8E56-044CFC57D47C}" presName="parTx" presStyleLbl="revTx" presStyleIdx="1" presStyleCnt="2">
        <dgm:presLayoutVars>
          <dgm:chMax val="0"/>
          <dgm:chPref val="0"/>
        </dgm:presLayoutVars>
      </dgm:prSet>
      <dgm:spPr/>
    </dgm:pt>
  </dgm:ptLst>
  <dgm:cxnLst>
    <dgm:cxn modelId="{2A9B7B0A-CD61-4F73-9AE6-B153486AA656}" type="presOf" srcId="{E34F246A-5379-4C46-824F-875EFECB8D06}" destId="{233C4893-FC0B-4E8B-A795-4D4753EAD204}" srcOrd="0" destOrd="0" presId="urn:microsoft.com/office/officeart/2018/2/layout/IconVerticalSolidList"/>
    <dgm:cxn modelId="{7FFA5B0E-9FDF-4433-AA6A-9513811C20FE}" srcId="{23F492FD-45D2-49A9-B92E-89A9D79A03C0}" destId="{F8CDD82B-A053-4085-8E56-044CFC57D47C}" srcOrd="1" destOrd="0" parTransId="{15766BB3-9028-4EF5-AB27-FE2F859EA8AF}" sibTransId="{223BCCE9-8EB2-4B51-84BA-0B9E6DE83C2F}"/>
    <dgm:cxn modelId="{B18EC411-15E8-43B1-B356-A7B864AD6482}" type="presOf" srcId="{F8CDD82B-A053-4085-8E56-044CFC57D47C}" destId="{0F2D3A86-8EE8-47A0-B2E0-1C51D74017D7}" srcOrd="0" destOrd="0" presId="urn:microsoft.com/office/officeart/2018/2/layout/IconVerticalSolidList"/>
    <dgm:cxn modelId="{346DF812-BF25-4246-9BDD-6EBA32024C77}" srcId="{23F492FD-45D2-49A9-B92E-89A9D79A03C0}" destId="{E34F246A-5379-4C46-824F-875EFECB8D06}" srcOrd="0" destOrd="0" parTransId="{F9963608-2450-41C5-B661-06028802AFE3}" sibTransId="{0F50ABF9-E4DB-4829-B981-4497DBA77F10}"/>
    <dgm:cxn modelId="{55D024C3-2766-43CE-9373-03AE0CBBF518}" type="presOf" srcId="{23F492FD-45D2-49A9-B92E-89A9D79A03C0}" destId="{72580C60-E5DD-414C-A459-3186BA239BAB}" srcOrd="0" destOrd="0" presId="urn:microsoft.com/office/officeart/2018/2/layout/IconVerticalSolidList"/>
    <dgm:cxn modelId="{21CDA588-AF86-4A8A-B6B1-040B8CBB5314}" type="presParOf" srcId="{72580C60-E5DD-414C-A459-3186BA239BAB}" destId="{8E3C902B-06DF-4119-B641-02345FBB87DE}" srcOrd="0" destOrd="0" presId="urn:microsoft.com/office/officeart/2018/2/layout/IconVerticalSolidList"/>
    <dgm:cxn modelId="{6B1F7C32-8FEC-43BF-833B-5E834D19C8EA}" type="presParOf" srcId="{8E3C902B-06DF-4119-B641-02345FBB87DE}" destId="{D7C54004-C98D-4946-BEE4-23A9814CDAAF}" srcOrd="0" destOrd="0" presId="urn:microsoft.com/office/officeart/2018/2/layout/IconVerticalSolidList"/>
    <dgm:cxn modelId="{E98CDA48-1295-40DB-B8C2-F41CD658DE12}" type="presParOf" srcId="{8E3C902B-06DF-4119-B641-02345FBB87DE}" destId="{1605AD05-8798-4D11-8998-743E40E27586}" srcOrd="1" destOrd="0" presId="urn:microsoft.com/office/officeart/2018/2/layout/IconVerticalSolidList"/>
    <dgm:cxn modelId="{A66032C3-7A31-4A54-A3B2-2AE8B8A6898C}" type="presParOf" srcId="{8E3C902B-06DF-4119-B641-02345FBB87DE}" destId="{BEB6D176-9B7A-4EBB-B5F2-396B5434C48A}" srcOrd="2" destOrd="0" presId="urn:microsoft.com/office/officeart/2018/2/layout/IconVerticalSolidList"/>
    <dgm:cxn modelId="{1938106D-F1E8-490D-B17C-07B285B8C0A8}" type="presParOf" srcId="{8E3C902B-06DF-4119-B641-02345FBB87DE}" destId="{233C4893-FC0B-4E8B-A795-4D4753EAD204}" srcOrd="3" destOrd="0" presId="urn:microsoft.com/office/officeart/2018/2/layout/IconVerticalSolidList"/>
    <dgm:cxn modelId="{DD78AF9F-96D4-4BAC-99E5-DBB8AD9230E5}" type="presParOf" srcId="{72580C60-E5DD-414C-A459-3186BA239BAB}" destId="{F6A62D0E-7299-484D-97F8-F2E9375B837F}" srcOrd="1" destOrd="0" presId="urn:microsoft.com/office/officeart/2018/2/layout/IconVerticalSolidList"/>
    <dgm:cxn modelId="{B2D2310A-A396-43A3-B4C3-451E9799016D}" type="presParOf" srcId="{72580C60-E5DD-414C-A459-3186BA239BAB}" destId="{2E5F1ADF-F385-410B-9489-5443FBFED44B}" srcOrd="2" destOrd="0" presId="urn:microsoft.com/office/officeart/2018/2/layout/IconVerticalSolidList"/>
    <dgm:cxn modelId="{65CAA272-E73D-416C-85E2-7A0D4BC28DE9}" type="presParOf" srcId="{2E5F1ADF-F385-410B-9489-5443FBFED44B}" destId="{3B6B0363-D2E1-43FE-B069-46993FF47190}" srcOrd="0" destOrd="0" presId="urn:microsoft.com/office/officeart/2018/2/layout/IconVerticalSolidList"/>
    <dgm:cxn modelId="{367F42F8-13A6-484C-9FC9-C46B9C1954C6}" type="presParOf" srcId="{2E5F1ADF-F385-410B-9489-5443FBFED44B}" destId="{F43E2D4A-0803-4AB9-AC31-E5B4DE641CFC}" srcOrd="1" destOrd="0" presId="urn:microsoft.com/office/officeart/2018/2/layout/IconVerticalSolidList"/>
    <dgm:cxn modelId="{67447938-7A5C-44E2-964B-0F6CDD7443AA}" type="presParOf" srcId="{2E5F1ADF-F385-410B-9489-5443FBFED44B}" destId="{6267C2BF-A7AB-4979-8B8F-F2CD0F473C0E}" srcOrd="2" destOrd="0" presId="urn:microsoft.com/office/officeart/2018/2/layout/IconVerticalSolidList"/>
    <dgm:cxn modelId="{72EE2012-9C80-40DA-B48B-7675C7395C3E}" type="presParOf" srcId="{2E5F1ADF-F385-410B-9489-5443FBFED44B}" destId="{0F2D3A86-8EE8-47A0-B2E0-1C51D74017D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6BDC58-9492-4EAF-9D31-BA76ACBB09B2}" type="doc">
      <dgm:prSet loTypeId="urn:microsoft.com/office/officeart/2005/8/layout/hierarchy1" loCatId="hierarchy" qsTypeId="urn:microsoft.com/office/officeart/2005/8/quickstyle/simple5#1" qsCatId="simple" csTypeId="urn:microsoft.com/office/officeart/2005/8/colors/colorful1#1" csCatId="colorful" phldr="1"/>
      <dgm:spPr/>
      <dgm:t>
        <a:bodyPr/>
        <a:lstStyle/>
        <a:p>
          <a:endParaRPr lang="en-US"/>
        </a:p>
      </dgm:t>
    </dgm:pt>
    <dgm:pt modelId="{B392F7E7-4D92-4A3D-9263-8695C64258FB}">
      <dgm:prSet custT="1"/>
      <dgm:spPr/>
      <dgm:t>
        <a:bodyPr/>
        <a:lstStyle/>
        <a:p>
          <a:pPr algn="ctr"/>
          <a:r>
            <a:rPr lang="es-PR" sz="2200" dirty="0"/>
            <a:t>En ausencia de norma sustantiva, sugiero que debemos mirar el trámite español antes de revisar la nueva ley hipotecaria de España de 2015. La ley española de 2015 dio jurisdicción exclusiva a los notarios en los casos de expediente de dominio, expediente de dominio contradictorio y expediente de dominio para reanudación de tracto. </a:t>
          </a:r>
          <a:endParaRPr lang="en-US" sz="2200" dirty="0"/>
        </a:p>
      </dgm:t>
    </dgm:pt>
    <dgm:pt modelId="{E355B37F-36AF-4CE3-8FCF-6C1F414B70F3}" type="parTrans" cxnId="{EBB81082-2CCB-4B60-9294-811E052C41C1}">
      <dgm:prSet/>
      <dgm:spPr/>
      <dgm:t>
        <a:bodyPr/>
        <a:lstStyle/>
        <a:p>
          <a:endParaRPr lang="en-US"/>
        </a:p>
      </dgm:t>
    </dgm:pt>
    <dgm:pt modelId="{0861519A-A4D7-478A-80D2-7A073AA3E1F3}" type="sibTrans" cxnId="{EBB81082-2CCB-4B60-9294-811E052C41C1}">
      <dgm:prSet/>
      <dgm:spPr/>
      <dgm:t>
        <a:bodyPr/>
        <a:lstStyle/>
        <a:p>
          <a:endParaRPr lang="en-US"/>
        </a:p>
      </dgm:t>
    </dgm:pt>
    <dgm:pt modelId="{22A59371-BFCD-4C4E-B49F-03ED96BBB95F}">
      <dgm:prSet custT="1"/>
      <dgm:spPr/>
      <dgm:t>
        <a:bodyPr/>
        <a:lstStyle/>
        <a:p>
          <a:r>
            <a:rPr lang="es-PR" sz="2200" dirty="0"/>
            <a:t>Ni nuestra Ley Núm. 210-2015 ni la anterior Ley Núm. 198 de 8 de agosto de  1979, disponen el proceso, pero el texto es similar al de la anterior ley española. Por tanto, pienso que en el Tribunal se podría seguir el procedimiento español anterior a 2015, con las variaciones que permite la Ley.  </a:t>
          </a:r>
          <a:endParaRPr lang="en-US" sz="2200" dirty="0"/>
        </a:p>
      </dgm:t>
    </dgm:pt>
    <dgm:pt modelId="{8315EE97-456A-4D8E-8243-489EF22AA40E}" type="parTrans" cxnId="{0BB29484-083C-4486-B726-0EEDBB3C8E12}">
      <dgm:prSet/>
      <dgm:spPr/>
      <dgm:t>
        <a:bodyPr/>
        <a:lstStyle/>
        <a:p>
          <a:endParaRPr lang="en-US"/>
        </a:p>
      </dgm:t>
    </dgm:pt>
    <dgm:pt modelId="{F3D7DE31-8906-4FA5-9D5E-35A1ECBC8357}" type="sibTrans" cxnId="{0BB29484-083C-4486-B726-0EEDBB3C8E12}">
      <dgm:prSet/>
      <dgm:spPr/>
      <dgm:t>
        <a:bodyPr/>
        <a:lstStyle/>
        <a:p>
          <a:endParaRPr lang="en-US"/>
        </a:p>
      </dgm:t>
    </dgm:pt>
    <dgm:pt modelId="{F25ED24D-6CEC-49B2-B35E-B13D603D40A2}" type="pres">
      <dgm:prSet presAssocID="{A46BDC58-9492-4EAF-9D31-BA76ACBB09B2}" presName="hierChild1" presStyleCnt="0">
        <dgm:presLayoutVars>
          <dgm:chPref val="1"/>
          <dgm:dir/>
          <dgm:animOne val="branch"/>
          <dgm:animLvl val="lvl"/>
          <dgm:resizeHandles/>
        </dgm:presLayoutVars>
      </dgm:prSet>
      <dgm:spPr/>
    </dgm:pt>
    <dgm:pt modelId="{E20215AC-8349-4161-8DAE-21938677CA60}" type="pres">
      <dgm:prSet presAssocID="{B392F7E7-4D92-4A3D-9263-8695C64258FB}" presName="hierRoot1" presStyleCnt="0"/>
      <dgm:spPr/>
    </dgm:pt>
    <dgm:pt modelId="{5E34BF1C-6834-4B36-90F3-343728EFB172}" type="pres">
      <dgm:prSet presAssocID="{B392F7E7-4D92-4A3D-9263-8695C64258FB}" presName="composite" presStyleCnt="0"/>
      <dgm:spPr/>
    </dgm:pt>
    <dgm:pt modelId="{393E0629-EDB9-43A1-A905-BB25EC2B5E52}" type="pres">
      <dgm:prSet presAssocID="{B392F7E7-4D92-4A3D-9263-8695C64258FB}" presName="background" presStyleLbl="node0" presStyleIdx="0" presStyleCnt="2"/>
      <dgm:spPr/>
    </dgm:pt>
    <dgm:pt modelId="{CDD394A6-77EB-4843-95B4-704277339CA0}" type="pres">
      <dgm:prSet presAssocID="{B392F7E7-4D92-4A3D-9263-8695C64258FB}" presName="text" presStyleLbl="fgAcc0" presStyleIdx="0" presStyleCnt="2" custScaleX="117180" custScaleY="127837">
        <dgm:presLayoutVars>
          <dgm:chPref val="3"/>
        </dgm:presLayoutVars>
      </dgm:prSet>
      <dgm:spPr/>
    </dgm:pt>
    <dgm:pt modelId="{9BED6829-3D99-47ED-BA42-A4CB03428B01}" type="pres">
      <dgm:prSet presAssocID="{B392F7E7-4D92-4A3D-9263-8695C64258FB}" presName="hierChild2" presStyleCnt="0"/>
      <dgm:spPr/>
    </dgm:pt>
    <dgm:pt modelId="{5628BD39-D663-4B2B-AC4A-899BE9E85C07}" type="pres">
      <dgm:prSet presAssocID="{22A59371-BFCD-4C4E-B49F-03ED96BBB95F}" presName="hierRoot1" presStyleCnt="0"/>
      <dgm:spPr/>
    </dgm:pt>
    <dgm:pt modelId="{267A63BF-451C-4D3C-B399-5D679C70DD95}" type="pres">
      <dgm:prSet presAssocID="{22A59371-BFCD-4C4E-B49F-03ED96BBB95F}" presName="composite" presStyleCnt="0"/>
      <dgm:spPr/>
    </dgm:pt>
    <dgm:pt modelId="{037DC266-000A-4E7F-B832-505ECC5E30A6}" type="pres">
      <dgm:prSet presAssocID="{22A59371-BFCD-4C4E-B49F-03ED96BBB95F}" presName="background" presStyleLbl="node0" presStyleIdx="1" presStyleCnt="2"/>
      <dgm:spPr/>
    </dgm:pt>
    <dgm:pt modelId="{2A6D4C31-1C06-445C-8F8E-B0C52563BB01}" type="pres">
      <dgm:prSet presAssocID="{22A59371-BFCD-4C4E-B49F-03ED96BBB95F}" presName="text" presStyleLbl="fgAcc0" presStyleIdx="1" presStyleCnt="2" custScaleX="126027" custScaleY="108328">
        <dgm:presLayoutVars>
          <dgm:chPref val="3"/>
        </dgm:presLayoutVars>
      </dgm:prSet>
      <dgm:spPr/>
    </dgm:pt>
    <dgm:pt modelId="{1004985C-5F5C-4128-8DAC-177C23A8020B}" type="pres">
      <dgm:prSet presAssocID="{22A59371-BFCD-4C4E-B49F-03ED96BBB95F}" presName="hierChild2" presStyleCnt="0"/>
      <dgm:spPr/>
    </dgm:pt>
  </dgm:ptLst>
  <dgm:cxnLst>
    <dgm:cxn modelId="{2D42347D-16F5-4855-84E3-2AB633C2C63A}" type="presOf" srcId="{22A59371-BFCD-4C4E-B49F-03ED96BBB95F}" destId="{2A6D4C31-1C06-445C-8F8E-B0C52563BB01}" srcOrd="0" destOrd="0" presId="urn:microsoft.com/office/officeart/2005/8/layout/hierarchy1"/>
    <dgm:cxn modelId="{EBB81082-2CCB-4B60-9294-811E052C41C1}" srcId="{A46BDC58-9492-4EAF-9D31-BA76ACBB09B2}" destId="{B392F7E7-4D92-4A3D-9263-8695C64258FB}" srcOrd="0" destOrd="0" parTransId="{E355B37F-36AF-4CE3-8FCF-6C1F414B70F3}" sibTransId="{0861519A-A4D7-478A-80D2-7A073AA3E1F3}"/>
    <dgm:cxn modelId="{0BB29484-083C-4486-B726-0EEDBB3C8E12}" srcId="{A46BDC58-9492-4EAF-9D31-BA76ACBB09B2}" destId="{22A59371-BFCD-4C4E-B49F-03ED96BBB95F}" srcOrd="1" destOrd="0" parTransId="{8315EE97-456A-4D8E-8243-489EF22AA40E}" sibTransId="{F3D7DE31-8906-4FA5-9D5E-35A1ECBC8357}"/>
    <dgm:cxn modelId="{1AA3BFBE-6222-4AC6-A485-9A2E0AE93B4C}" type="presOf" srcId="{A46BDC58-9492-4EAF-9D31-BA76ACBB09B2}" destId="{F25ED24D-6CEC-49B2-B35E-B13D603D40A2}" srcOrd="0" destOrd="0" presId="urn:microsoft.com/office/officeart/2005/8/layout/hierarchy1"/>
    <dgm:cxn modelId="{A9CB3CDF-075B-4811-B30A-BBCB3C14F40A}" type="presOf" srcId="{B392F7E7-4D92-4A3D-9263-8695C64258FB}" destId="{CDD394A6-77EB-4843-95B4-704277339CA0}" srcOrd="0" destOrd="0" presId="urn:microsoft.com/office/officeart/2005/8/layout/hierarchy1"/>
    <dgm:cxn modelId="{FDA9E2EF-34BD-463D-8762-D431ED4D5A63}" type="presParOf" srcId="{F25ED24D-6CEC-49B2-B35E-B13D603D40A2}" destId="{E20215AC-8349-4161-8DAE-21938677CA60}" srcOrd="0" destOrd="0" presId="urn:microsoft.com/office/officeart/2005/8/layout/hierarchy1"/>
    <dgm:cxn modelId="{92E1289B-B771-4D1A-A9D3-9C840EB52192}" type="presParOf" srcId="{E20215AC-8349-4161-8DAE-21938677CA60}" destId="{5E34BF1C-6834-4B36-90F3-343728EFB172}" srcOrd="0" destOrd="0" presId="urn:microsoft.com/office/officeart/2005/8/layout/hierarchy1"/>
    <dgm:cxn modelId="{B50C1982-EAE1-4C2C-A4A6-16FA99A41E62}" type="presParOf" srcId="{5E34BF1C-6834-4B36-90F3-343728EFB172}" destId="{393E0629-EDB9-43A1-A905-BB25EC2B5E52}" srcOrd="0" destOrd="0" presId="urn:microsoft.com/office/officeart/2005/8/layout/hierarchy1"/>
    <dgm:cxn modelId="{4B3B7F17-F344-436C-A780-FD87332CCED2}" type="presParOf" srcId="{5E34BF1C-6834-4B36-90F3-343728EFB172}" destId="{CDD394A6-77EB-4843-95B4-704277339CA0}" srcOrd="1" destOrd="0" presId="urn:microsoft.com/office/officeart/2005/8/layout/hierarchy1"/>
    <dgm:cxn modelId="{97E08222-139E-4ADD-A018-1E1C661D63D7}" type="presParOf" srcId="{E20215AC-8349-4161-8DAE-21938677CA60}" destId="{9BED6829-3D99-47ED-BA42-A4CB03428B01}" srcOrd="1" destOrd="0" presId="urn:microsoft.com/office/officeart/2005/8/layout/hierarchy1"/>
    <dgm:cxn modelId="{993C7B80-12DE-4438-AC35-E2FFD4A3D764}" type="presParOf" srcId="{F25ED24D-6CEC-49B2-B35E-B13D603D40A2}" destId="{5628BD39-D663-4B2B-AC4A-899BE9E85C07}" srcOrd="1" destOrd="0" presId="urn:microsoft.com/office/officeart/2005/8/layout/hierarchy1"/>
    <dgm:cxn modelId="{CF789056-8A9C-46A9-9C44-950401EB05AE}" type="presParOf" srcId="{5628BD39-D663-4B2B-AC4A-899BE9E85C07}" destId="{267A63BF-451C-4D3C-B399-5D679C70DD95}" srcOrd="0" destOrd="0" presId="urn:microsoft.com/office/officeart/2005/8/layout/hierarchy1"/>
    <dgm:cxn modelId="{00D41F38-AEB2-4401-9AF1-F9D137D5B74B}" type="presParOf" srcId="{267A63BF-451C-4D3C-B399-5D679C70DD95}" destId="{037DC266-000A-4E7F-B832-505ECC5E30A6}" srcOrd="0" destOrd="0" presId="urn:microsoft.com/office/officeart/2005/8/layout/hierarchy1"/>
    <dgm:cxn modelId="{463C010D-39A5-4159-A829-F623ACFB7FAF}" type="presParOf" srcId="{267A63BF-451C-4D3C-B399-5D679C70DD95}" destId="{2A6D4C31-1C06-445C-8F8E-B0C52563BB01}" srcOrd="1" destOrd="0" presId="urn:microsoft.com/office/officeart/2005/8/layout/hierarchy1"/>
    <dgm:cxn modelId="{1DD44918-C34B-4686-A42B-DD1FF306BBFC}" type="presParOf" srcId="{5628BD39-D663-4B2B-AC4A-899BE9E85C07}" destId="{1004985C-5F5C-4128-8DAC-177C23A8020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2544FDD-09E9-447B-98E0-EEED2A8956B6}" type="doc">
      <dgm:prSet loTypeId="urn:microsoft.com/office/officeart/2008/layout/LinedList" loCatId="list" qsTypeId="urn:microsoft.com/office/officeart/2005/8/quickstyle/simple1#6" qsCatId="simple" csTypeId="urn:microsoft.com/office/officeart/2005/8/colors/accent0_3#2" csCatId="mainScheme" phldr="1"/>
      <dgm:spPr/>
      <dgm:t>
        <a:bodyPr/>
        <a:lstStyle/>
        <a:p>
          <a:endParaRPr lang="en-US"/>
        </a:p>
      </dgm:t>
    </dgm:pt>
    <dgm:pt modelId="{FCA6E62A-49DC-4D4D-A0CB-381FCE8C22A3}">
      <dgm:prSet custT="1"/>
      <dgm:spPr/>
      <dgm:t>
        <a:bodyPr/>
        <a:lstStyle/>
        <a:p>
          <a:pPr>
            <a:lnSpc>
              <a:spcPct val="100000"/>
            </a:lnSpc>
          </a:pPr>
          <a:r>
            <a:rPr lang="es-PR" sz="2400" dirty="0"/>
            <a:t>Titular último o sus herederos</a:t>
          </a:r>
          <a:endParaRPr lang="en-US" sz="2400" dirty="0"/>
        </a:p>
      </dgm:t>
    </dgm:pt>
    <dgm:pt modelId="{48BB77E4-7533-462D-BFD5-A99CCCF5CBA5}" type="parTrans" cxnId="{04856FD3-7151-4C9A-A1D5-A3A2B893E7E2}">
      <dgm:prSet/>
      <dgm:spPr/>
      <dgm:t>
        <a:bodyPr/>
        <a:lstStyle/>
        <a:p>
          <a:endParaRPr lang="en-US"/>
        </a:p>
      </dgm:t>
    </dgm:pt>
    <dgm:pt modelId="{80CC2487-8348-49FE-911E-2D8C85374A38}" type="sibTrans" cxnId="{04856FD3-7151-4C9A-A1D5-A3A2B893E7E2}">
      <dgm:prSet/>
      <dgm:spPr/>
      <dgm:t>
        <a:bodyPr/>
        <a:lstStyle/>
        <a:p>
          <a:pPr>
            <a:lnSpc>
              <a:spcPct val="100000"/>
            </a:lnSpc>
          </a:pPr>
          <a:endParaRPr lang="en-US"/>
        </a:p>
      </dgm:t>
    </dgm:pt>
    <dgm:pt modelId="{3341FB7E-B777-455F-9E11-B6F8EFDB2EB7}">
      <dgm:prSet custT="1"/>
      <dgm:spPr/>
      <dgm:t>
        <a:bodyPr/>
        <a:lstStyle/>
        <a:p>
          <a:pPr>
            <a:lnSpc>
              <a:spcPct val="100000"/>
            </a:lnSpc>
          </a:pPr>
          <a:r>
            <a:rPr lang="es-PR" sz="2400" dirty="0"/>
            <a:t>Titulares de cargas, derechos o acciones sobre la finca</a:t>
          </a:r>
          <a:endParaRPr lang="en-US" sz="2400" dirty="0"/>
        </a:p>
      </dgm:t>
    </dgm:pt>
    <dgm:pt modelId="{02F59A86-E003-407C-8054-F3AC3467FF3B}" type="parTrans" cxnId="{2640A191-8977-4814-B212-A0BB866063A6}">
      <dgm:prSet/>
      <dgm:spPr/>
      <dgm:t>
        <a:bodyPr/>
        <a:lstStyle/>
        <a:p>
          <a:endParaRPr lang="en-US"/>
        </a:p>
      </dgm:t>
    </dgm:pt>
    <dgm:pt modelId="{32161E08-4457-4C20-AE8F-020645353212}" type="sibTrans" cxnId="{2640A191-8977-4814-B212-A0BB866063A6}">
      <dgm:prSet/>
      <dgm:spPr/>
      <dgm:t>
        <a:bodyPr/>
        <a:lstStyle/>
        <a:p>
          <a:pPr>
            <a:lnSpc>
              <a:spcPct val="100000"/>
            </a:lnSpc>
          </a:pPr>
          <a:endParaRPr lang="en-US"/>
        </a:p>
      </dgm:t>
    </dgm:pt>
    <dgm:pt modelId="{B8B86945-B5ED-4B74-B912-BC2B6C976BC2}">
      <dgm:prSet custT="1"/>
      <dgm:spPr/>
      <dgm:t>
        <a:bodyPr/>
        <a:lstStyle/>
        <a:p>
          <a:pPr>
            <a:lnSpc>
              <a:spcPct val="100000"/>
            </a:lnSpc>
          </a:pPr>
          <a:r>
            <a:rPr lang="es-PR" sz="2400" dirty="0"/>
            <a:t>Si hay un(a) poseedor(a) de hecho</a:t>
          </a:r>
          <a:endParaRPr lang="en-US" sz="2400" dirty="0"/>
        </a:p>
      </dgm:t>
    </dgm:pt>
    <dgm:pt modelId="{C63B95A5-8110-44BB-99BC-6ADC4514B96D}" type="parTrans" cxnId="{78A9FA03-5C0F-4929-BAF3-927723F0A693}">
      <dgm:prSet/>
      <dgm:spPr/>
      <dgm:t>
        <a:bodyPr/>
        <a:lstStyle/>
        <a:p>
          <a:endParaRPr lang="en-US"/>
        </a:p>
      </dgm:t>
    </dgm:pt>
    <dgm:pt modelId="{9904D898-F548-4185-9DDE-BD194BDBC2BD}" type="sibTrans" cxnId="{78A9FA03-5C0F-4929-BAF3-927723F0A693}">
      <dgm:prSet/>
      <dgm:spPr/>
      <dgm:t>
        <a:bodyPr/>
        <a:lstStyle/>
        <a:p>
          <a:pPr>
            <a:lnSpc>
              <a:spcPct val="100000"/>
            </a:lnSpc>
          </a:pPr>
          <a:endParaRPr lang="en-US"/>
        </a:p>
      </dgm:t>
    </dgm:pt>
    <dgm:pt modelId="{1521846E-4A1F-46EB-B9CE-1D76408549B3}">
      <dgm:prSet custT="1"/>
      <dgm:spPr/>
      <dgm:t>
        <a:bodyPr/>
        <a:lstStyle/>
        <a:p>
          <a:pPr>
            <a:lnSpc>
              <a:spcPct val="100000"/>
            </a:lnSpc>
          </a:pPr>
          <a:r>
            <a:rPr lang="es-PR" sz="2400" dirty="0"/>
            <a:t>Alcalde(</a:t>
          </a:r>
          <a:r>
            <a:rPr lang="es-PR" sz="2400" dirty="0" err="1"/>
            <a:t>sa</a:t>
          </a:r>
          <a:r>
            <a:rPr lang="es-PR" sz="2400" dirty="0"/>
            <a:t>)</a:t>
          </a:r>
          <a:endParaRPr lang="en-US" sz="2400" dirty="0"/>
        </a:p>
      </dgm:t>
    </dgm:pt>
    <dgm:pt modelId="{844CD203-C842-448B-BA26-74A7707FD8DF}" type="parTrans" cxnId="{BC0495A0-D921-473D-8DC7-8B07B25EF73C}">
      <dgm:prSet/>
      <dgm:spPr/>
      <dgm:t>
        <a:bodyPr/>
        <a:lstStyle/>
        <a:p>
          <a:endParaRPr lang="en-US"/>
        </a:p>
      </dgm:t>
    </dgm:pt>
    <dgm:pt modelId="{7E9872FD-5BE9-45DC-9A5B-3DB04D173459}" type="sibTrans" cxnId="{BC0495A0-D921-473D-8DC7-8B07B25EF73C}">
      <dgm:prSet/>
      <dgm:spPr/>
      <dgm:t>
        <a:bodyPr/>
        <a:lstStyle/>
        <a:p>
          <a:pPr>
            <a:lnSpc>
              <a:spcPct val="100000"/>
            </a:lnSpc>
          </a:pPr>
          <a:endParaRPr lang="en-US"/>
        </a:p>
      </dgm:t>
    </dgm:pt>
    <dgm:pt modelId="{575BF389-0078-4B00-A78C-B9678E332F1E}">
      <dgm:prSet custT="1"/>
      <dgm:spPr/>
      <dgm:t>
        <a:bodyPr/>
        <a:lstStyle/>
        <a:p>
          <a:pPr>
            <a:lnSpc>
              <a:spcPct val="100000"/>
            </a:lnSpc>
          </a:pPr>
          <a:r>
            <a:rPr lang="es-PR" sz="2400" dirty="0"/>
            <a:t>DTOP</a:t>
          </a:r>
          <a:endParaRPr lang="en-US" sz="2400" dirty="0"/>
        </a:p>
      </dgm:t>
    </dgm:pt>
    <dgm:pt modelId="{563FDB5E-1C7F-403F-9B49-9573CBD77681}" type="parTrans" cxnId="{49FB313A-DC16-42C1-8BEA-6FB051567A1C}">
      <dgm:prSet/>
      <dgm:spPr/>
      <dgm:t>
        <a:bodyPr/>
        <a:lstStyle/>
        <a:p>
          <a:endParaRPr lang="en-US"/>
        </a:p>
      </dgm:t>
    </dgm:pt>
    <dgm:pt modelId="{0E062DAB-72DA-4429-8F42-0F957F0D281B}" type="sibTrans" cxnId="{49FB313A-DC16-42C1-8BEA-6FB051567A1C}">
      <dgm:prSet/>
      <dgm:spPr/>
      <dgm:t>
        <a:bodyPr/>
        <a:lstStyle/>
        <a:p>
          <a:pPr>
            <a:lnSpc>
              <a:spcPct val="100000"/>
            </a:lnSpc>
          </a:pPr>
          <a:endParaRPr lang="en-US"/>
        </a:p>
      </dgm:t>
    </dgm:pt>
    <dgm:pt modelId="{16BF36D5-005F-4D57-BAC7-90B2E9C91832}">
      <dgm:prSet custT="1"/>
      <dgm:spPr/>
      <dgm:t>
        <a:bodyPr/>
        <a:lstStyle/>
        <a:p>
          <a:pPr>
            <a:lnSpc>
              <a:spcPct val="100000"/>
            </a:lnSpc>
          </a:pPr>
          <a:r>
            <a:rPr lang="es-PR" sz="2400" dirty="0"/>
            <a:t>Fiscal</a:t>
          </a:r>
          <a:endParaRPr lang="en-US" sz="2400" dirty="0"/>
        </a:p>
      </dgm:t>
    </dgm:pt>
    <dgm:pt modelId="{106091C6-D840-44F4-9DB5-E9BB1AFFCEF8}" type="parTrans" cxnId="{0946E71F-FA21-482C-B4F6-A6556DD1A6CD}">
      <dgm:prSet/>
      <dgm:spPr/>
      <dgm:t>
        <a:bodyPr/>
        <a:lstStyle/>
        <a:p>
          <a:endParaRPr lang="en-US"/>
        </a:p>
      </dgm:t>
    </dgm:pt>
    <dgm:pt modelId="{00F075D1-04B9-4A57-A225-564EDD8FDFCA}" type="sibTrans" cxnId="{0946E71F-FA21-482C-B4F6-A6556DD1A6CD}">
      <dgm:prSet/>
      <dgm:spPr/>
      <dgm:t>
        <a:bodyPr/>
        <a:lstStyle/>
        <a:p>
          <a:pPr>
            <a:lnSpc>
              <a:spcPct val="100000"/>
            </a:lnSpc>
          </a:pPr>
          <a:endParaRPr lang="en-US"/>
        </a:p>
      </dgm:t>
    </dgm:pt>
    <dgm:pt modelId="{7552D155-1690-4784-AEEB-D32C27E8C2F8}">
      <dgm:prSet custT="1"/>
      <dgm:spPr/>
      <dgm:t>
        <a:bodyPr/>
        <a:lstStyle/>
        <a:p>
          <a:pPr>
            <a:lnSpc>
              <a:spcPct val="100000"/>
            </a:lnSpc>
          </a:pPr>
          <a:r>
            <a:rPr lang="es-PR" sz="2400" dirty="0"/>
            <a:t>Colindantes (algunos tratadistas piensan que no es necesario)</a:t>
          </a:r>
          <a:endParaRPr lang="en-US" sz="2400" dirty="0"/>
        </a:p>
      </dgm:t>
    </dgm:pt>
    <dgm:pt modelId="{75951A1A-3262-4228-A2CA-11808B934A85}" type="parTrans" cxnId="{E1DA7457-5647-4D5D-8CB6-CE49D1EADF66}">
      <dgm:prSet/>
      <dgm:spPr/>
      <dgm:t>
        <a:bodyPr/>
        <a:lstStyle/>
        <a:p>
          <a:endParaRPr lang="en-US"/>
        </a:p>
      </dgm:t>
    </dgm:pt>
    <dgm:pt modelId="{888BF447-9600-4210-9E3F-DDCEDAD89114}" type="sibTrans" cxnId="{E1DA7457-5647-4D5D-8CB6-CE49D1EADF66}">
      <dgm:prSet/>
      <dgm:spPr/>
      <dgm:t>
        <a:bodyPr/>
        <a:lstStyle/>
        <a:p>
          <a:endParaRPr lang="en-US"/>
        </a:p>
      </dgm:t>
    </dgm:pt>
    <dgm:pt modelId="{B34FC5F3-21BF-48DB-97BB-A963ED8CE2D2}" type="pres">
      <dgm:prSet presAssocID="{32544FDD-09E9-447B-98E0-EEED2A8956B6}" presName="vert0" presStyleCnt="0">
        <dgm:presLayoutVars>
          <dgm:dir/>
          <dgm:animOne val="branch"/>
          <dgm:animLvl val="lvl"/>
        </dgm:presLayoutVars>
      </dgm:prSet>
      <dgm:spPr/>
    </dgm:pt>
    <dgm:pt modelId="{2E5A9561-1937-4A3A-A44A-18DC58280001}" type="pres">
      <dgm:prSet presAssocID="{FCA6E62A-49DC-4D4D-A0CB-381FCE8C22A3}" presName="thickLine" presStyleLbl="alignNode1" presStyleIdx="0" presStyleCnt="7"/>
      <dgm:spPr/>
    </dgm:pt>
    <dgm:pt modelId="{ABFEF528-B74C-4012-B2B9-CA0B8D262114}" type="pres">
      <dgm:prSet presAssocID="{FCA6E62A-49DC-4D4D-A0CB-381FCE8C22A3}" presName="horz1" presStyleCnt="0"/>
      <dgm:spPr/>
    </dgm:pt>
    <dgm:pt modelId="{FAF81E2E-83E8-48B8-9F6D-F6D22F90E452}" type="pres">
      <dgm:prSet presAssocID="{FCA6E62A-49DC-4D4D-A0CB-381FCE8C22A3}" presName="tx1" presStyleLbl="revTx" presStyleIdx="0" presStyleCnt="7"/>
      <dgm:spPr/>
    </dgm:pt>
    <dgm:pt modelId="{951944E6-DDF0-479F-BF53-6663C7587CD0}" type="pres">
      <dgm:prSet presAssocID="{FCA6E62A-49DC-4D4D-A0CB-381FCE8C22A3}" presName="vert1" presStyleCnt="0"/>
      <dgm:spPr/>
    </dgm:pt>
    <dgm:pt modelId="{AE91DEB1-971D-4ACB-9860-B04666ECDA21}" type="pres">
      <dgm:prSet presAssocID="{3341FB7E-B777-455F-9E11-B6F8EFDB2EB7}" presName="thickLine" presStyleLbl="alignNode1" presStyleIdx="1" presStyleCnt="7"/>
      <dgm:spPr/>
    </dgm:pt>
    <dgm:pt modelId="{F9575B43-B68D-4B75-887B-B702FE51C2C9}" type="pres">
      <dgm:prSet presAssocID="{3341FB7E-B777-455F-9E11-B6F8EFDB2EB7}" presName="horz1" presStyleCnt="0"/>
      <dgm:spPr/>
    </dgm:pt>
    <dgm:pt modelId="{9B5CCC6D-EBA8-47BF-AE4D-518D7BEA510C}" type="pres">
      <dgm:prSet presAssocID="{3341FB7E-B777-455F-9E11-B6F8EFDB2EB7}" presName="tx1" presStyleLbl="revTx" presStyleIdx="1" presStyleCnt="7"/>
      <dgm:spPr/>
    </dgm:pt>
    <dgm:pt modelId="{CC8E52C7-CE9A-4C57-94B3-FA24EE3570D1}" type="pres">
      <dgm:prSet presAssocID="{3341FB7E-B777-455F-9E11-B6F8EFDB2EB7}" presName="vert1" presStyleCnt="0"/>
      <dgm:spPr/>
    </dgm:pt>
    <dgm:pt modelId="{D615614D-79B7-4579-ADF2-C0753FC35E77}" type="pres">
      <dgm:prSet presAssocID="{B8B86945-B5ED-4B74-B912-BC2B6C976BC2}" presName="thickLine" presStyleLbl="alignNode1" presStyleIdx="2" presStyleCnt="7"/>
      <dgm:spPr/>
    </dgm:pt>
    <dgm:pt modelId="{E389EC05-C007-4921-BE6C-3B5280794904}" type="pres">
      <dgm:prSet presAssocID="{B8B86945-B5ED-4B74-B912-BC2B6C976BC2}" presName="horz1" presStyleCnt="0"/>
      <dgm:spPr/>
    </dgm:pt>
    <dgm:pt modelId="{33DFEF56-F8C8-4ABA-8D35-61083D62CFA8}" type="pres">
      <dgm:prSet presAssocID="{B8B86945-B5ED-4B74-B912-BC2B6C976BC2}" presName="tx1" presStyleLbl="revTx" presStyleIdx="2" presStyleCnt="7"/>
      <dgm:spPr/>
    </dgm:pt>
    <dgm:pt modelId="{4E49B84A-282B-42D8-BB18-E3286D821E13}" type="pres">
      <dgm:prSet presAssocID="{B8B86945-B5ED-4B74-B912-BC2B6C976BC2}" presName="vert1" presStyleCnt="0"/>
      <dgm:spPr/>
    </dgm:pt>
    <dgm:pt modelId="{D3332202-EF96-4338-AA7F-05843F44FA48}" type="pres">
      <dgm:prSet presAssocID="{1521846E-4A1F-46EB-B9CE-1D76408549B3}" presName="thickLine" presStyleLbl="alignNode1" presStyleIdx="3" presStyleCnt="7"/>
      <dgm:spPr/>
    </dgm:pt>
    <dgm:pt modelId="{C0273375-3924-4381-86C3-97CB527B5933}" type="pres">
      <dgm:prSet presAssocID="{1521846E-4A1F-46EB-B9CE-1D76408549B3}" presName="horz1" presStyleCnt="0"/>
      <dgm:spPr/>
    </dgm:pt>
    <dgm:pt modelId="{100FC7E2-4050-4DAB-B03D-080112747FA2}" type="pres">
      <dgm:prSet presAssocID="{1521846E-4A1F-46EB-B9CE-1D76408549B3}" presName="tx1" presStyleLbl="revTx" presStyleIdx="3" presStyleCnt="7"/>
      <dgm:spPr/>
    </dgm:pt>
    <dgm:pt modelId="{1CB27F73-5A30-4126-B3ED-E0D2935C9DE0}" type="pres">
      <dgm:prSet presAssocID="{1521846E-4A1F-46EB-B9CE-1D76408549B3}" presName="vert1" presStyleCnt="0"/>
      <dgm:spPr/>
    </dgm:pt>
    <dgm:pt modelId="{5D22C095-DE1C-4ABC-B920-F2637B01202D}" type="pres">
      <dgm:prSet presAssocID="{575BF389-0078-4B00-A78C-B9678E332F1E}" presName="thickLine" presStyleLbl="alignNode1" presStyleIdx="4" presStyleCnt="7"/>
      <dgm:spPr/>
    </dgm:pt>
    <dgm:pt modelId="{FCA817EC-817F-4786-978D-E8C78CE2BA8F}" type="pres">
      <dgm:prSet presAssocID="{575BF389-0078-4B00-A78C-B9678E332F1E}" presName="horz1" presStyleCnt="0"/>
      <dgm:spPr/>
    </dgm:pt>
    <dgm:pt modelId="{E811FD8F-A6C6-42CE-99D8-20CDDE6A9F00}" type="pres">
      <dgm:prSet presAssocID="{575BF389-0078-4B00-A78C-B9678E332F1E}" presName="tx1" presStyleLbl="revTx" presStyleIdx="4" presStyleCnt="7"/>
      <dgm:spPr/>
    </dgm:pt>
    <dgm:pt modelId="{33FBC8C5-7CE9-4A35-B2D1-F12B0EC8DFE4}" type="pres">
      <dgm:prSet presAssocID="{575BF389-0078-4B00-A78C-B9678E332F1E}" presName="vert1" presStyleCnt="0"/>
      <dgm:spPr/>
    </dgm:pt>
    <dgm:pt modelId="{7B61289D-41BA-446F-AD37-65A370A25128}" type="pres">
      <dgm:prSet presAssocID="{16BF36D5-005F-4D57-BAC7-90B2E9C91832}" presName="thickLine" presStyleLbl="alignNode1" presStyleIdx="5" presStyleCnt="7"/>
      <dgm:spPr/>
    </dgm:pt>
    <dgm:pt modelId="{51FB53B3-DC97-431D-8912-C98B313D28ED}" type="pres">
      <dgm:prSet presAssocID="{16BF36D5-005F-4D57-BAC7-90B2E9C91832}" presName="horz1" presStyleCnt="0"/>
      <dgm:spPr/>
    </dgm:pt>
    <dgm:pt modelId="{C36B958C-8E90-4D2B-98A3-D878BCAB6510}" type="pres">
      <dgm:prSet presAssocID="{16BF36D5-005F-4D57-BAC7-90B2E9C91832}" presName="tx1" presStyleLbl="revTx" presStyleIdx="5" presStyleCnt="7"/>
      <dgm:spPr/>
    </dgm:pt>
    <dgm:pt modelId="{1B38BAD3-83D4-4952-87A5-2798C47DBDA1}" type="pres">
      <dgm:prSet presAssocID="{16BF36D5-005F-4D57-BAC7-90B2E9C91832}" presName="vert1" presStyleCnt="0"/>
      <dgm:spPr/>
    </dgm:pt>
    <dgm:pt modelId="{3F6B308C-5059-4A62-9CEC-CB1D66DF1173}" type="pres">
      <dgm:prSet presAssocID="{7552D155-1690-4784-AEEB-D32C27E8C2F8}" presName="thickLine" presStyleLbl="alignNode1" presStyleIdx="6" presStyleCnt="7"/>
      <dgm:spPr/>
    </dgm:pt>
    <dgm:pt modelId="{3A952716-97E1-4D15-B348-7AFC8A30C567}" type="pres">
      <dgm:prSet presAssocID="{7552D155-1690-4784-AEEB-D32C27E8C2F8}" presName="horz1" presStyleCnt="0"/>
      <dgm:spPr/>
    </dgm:pt>
    <dgm:pt modelId="{CC5C3508-243E-4349-AC7E-66EF1BE39B0E}" type="pres">
      <dgm:prSet presAssocID="{7552D155-1690-4784-AEEB-D32C27E8C2F8}" presName="tx1" presStyleLbl="revTx" presStyleIdx="6" presStyleCnt="7"/>
      <dgm:spPr/>
    </dgm:pt>
    <dgm:pt modelId="{A9B5CBF2-6F7B-4C44-A127-6B0572576C95}" type="pres">
      <dgm:prSet presAssocID="{7552D155-1690-4784-AEEB-D32C27E8C2F8}" presName="vert1" presStyleCnt="0"/>
      <dgm:spPr/>
    </dgm:pt>
  </dgm:ptLst>
  <dgm:cxnLst>
    <dgm:cxn modelId="{78A9FA03-5C0F-4929-BAF3-927723F0A693}" srcId="{32544FDD-09E9-447B-98E0-EEED2A8956B6}" destId="{B8B86945-B5ED-4B74-B912-BC2B6C976BC2}" srcOrd="2" destOrd="0" parTransId="{C63B95A5-8110-44BB-99BC-6ADC4514B96D}" sibTransId="{9904D898-F548-4185-9DDE-BD194BDBC2BD}"/>
    <dgm:cxn modelId="{F0F94904-ACDB-4BA3-A428-7192626C8964}" type="presOf" srcId="{1521846E-4A1F-46EB-B9CE-1D76408549B3}" destId="{100FC7E2-4050-4DAB-B03D-080112747FA2}" srcOrd="0" destOrd="0" presId="urn:microsoft.com/office/officeart/2008/layout/LinedList"/>
    <dgm:cxn modelId="{4D4DC00A-AFC3-4E85-B0FE-77DB5F37F3AA}" type="presOf" srcId="{575BF389-0078-4B00-A78C-B9678E332F1E}" destId="{E811FD8F-A6C6-42CE-99D8-20CDDE6A9F00}" srcOrd="0" destOrd="0" presId="urn:microsoft.com/office/officeart/2008/layout/LinedList"/>
    <dgm:cxn modelId="{B5D6F518-D62D-4AEE-AB90-B7EDF005B7F8}" type="presOf" srcId="{B8B86945-B5ED-4B74-B912-BC2B6C976BC2}" destId="{33DFEF56-F8C8-4ABA-8D35-61083D62CFA8}" srcOrd="0" destOrd="0" presId="urn:microsoft.com/office/officeart/2008/layout/LinedList"/>
    <dgm:cxn modelId="{0946E71F-FA21-482C-B4F6-A6556DD1A6CD}" srcId="{32544FDD-09E9-447B-98E0-EEED2A8956B6}" destId="{16BF36D5-005F-4D57-BAC7-90B2E9C91832}" srcOrd="5" destOrd="0" parTransId="{106091C6-D840-44F4-9DB5-E9BB1AFFCEF8}" sibTransId="{00F075D1-04B9-4A57-A225-564EDD8FDFCA}"/>
    <dgm:cxn modelId="{BA3FA922-2289-41CE-9424-1C5AC7D74973}" type="presOf" srcId="{7552D155-1690-4784-AEEB-D32C27E8C2F8}" destId="{CC5C3508-243E-4349-AC7E-66EF1BE39B0E}" srcOrd="0" destOrd="0" presId="urn:microsoft.com/office/officeart/2008/layout/LinedList"/>
    <dgm:cxn modelId="{5F137338-8056-4190-9E89-B3971349AD29}" type="presOf" srcId="{FCA6E62A-49DC-4D4D-A0CB-381FCE8C22A3}" destId="{FAF81E2E-83E8-48B8-9F6D-F6D22F90E452}" srcOrd="0" destOrd="0" presId="urn:microsoft.com/office/officeart/2008/layout/LinedList"/>
    <dgm:cxn modelId="{49FB313A-DC16-42C1-8BEA-6FB051567A1C}" srcId="{32544FDD-09E9-447B-98E0-EEED2A8956B6}" destId="{575BF389-0078-4B00-A78C-B9678E332F1E}" srcOrd="4" destOrd="0" parTransId="{563FDB5E-1C7F-403F-9B49-9573CBD77681}" sibTransId="{0E062DAB-72DA-4429-8F42-0F957F0D281B}"/>
    <dgm:cxn modelId="{E1DA7457-5647-4D5D-8CB6-CE49D1EADF66}" srcId="{32544FDD-09E9-447B-98E0-EEED2A8956B6}" destId="{7552D155-1690-4784-AEEB-D32C27E8C2F8}" srcOrd="6" destOrd="0" parTransId="{75951A1A-3262-4228-A2CA-11808B934A85}" sibTransId="{888BF447-9600-4210-9E3F-DDCEDAD89114}"/>
    <dgm:cxn modelId="{A4DBC959-90FF-4CD2-83EE-FE7B66EAF7B5}" type="presOf" srcId="{32544FDD-09E9-447B-98E0-EEED2A8956B6}" destId="{B34FC5F3-21BF-48DB-97BB-A963ED8CE2D2}" srcOrd="0" destOrd="0" presId="urn:microsoft.com/office/officeart/2008/layout/LinedList"/>
    <dgm:cxn modelId="{E6785E7D-99EF-47CC-9D4C-57D6F1A76D6D}" type="presOf" srcId="{16BF36D5-005F-4D57-BAC7-90B2E9C91832}" destId="{C36B958C-8E90-4D2B-98A3-D878BCAB6510}" srcOrd="0" destOrd="0" presId="urn:microsoft.com/office/officeart/2008/layout/LinedList"/>
    <dgm:cxn modelId="{2640A191-8977-4814-B212-A0BB866063A6}" srcId="{32544FDD-09E9-447B-98E0-EEED2A8956B6}" destId="{3341FB7E-B777-455F-9E11-B6F8EFDB2EB7}" srcOrd="1" destOrd="0" parTransId="{02F59A86-E003-407C-8054-F3AC3467FF3B}" sibTransId="{32161E08-4457-4C20-AE8F-020645353212}"/>
    <dgm:cxn modelId="{BC0495A0-D921-473D-8DC7-8B07B25EF73C}" srcId="{32544FDD-09E9-447B-98E0-EEED2A8956B6}" destId="{1521846E-4A1F-46EB-B9CE-1D76408549B3}" srcOrd="3" destOrd="0" parTransId="{844CD203-C842-448B-BA26-74A7707FD8DF}" sibTransId="{7E9872FD-5BE9-45DC-9A5B-3DB04D173459}"/>
    <dgm:cxn modelId="{38B80DC8-8A96-4CC6-A770-BC4BCCFB71D9}" type="presOf" srcId="{3341FB7E-B777-455F-9E11-B6F8EFDB2EB7}" destId="{9B5CCC6D-EBA8-47BF-AE4D-518D7BEA510C}" srcOrd="0" destOrd="0" presId="urn:microsoft.com/office/officeart/2008/layout/LinedList"/>
    <dgm:cxn modelId="{04856FD3-7151-4C9A-A1D5-A3A2B893E7E2}" srcId="{32544FDD-09E9-447B-98E0-EEED2A8956B6}" destId="{FCA6E62A-49DC-4D4D-A0CB-381FCE8C22A3}" srcOrd="0" destOrd="0" parTransId="{48BB77E4-7533-462D-BFD5-A99CCCF5CBA5}" sibTransId="{80CC2487-8348-49FE-911E-2D8C85374A38}"/>
    <dgm:cxn modelId="{3038418A-DA52-4006-A105-7ADA44BE6F09}" type="presParOf" srcId="{B34FC5F3-21BF-48DB-97BB-A963ED8CE2D2}" destId="{2E5A9561-1937-4A3A-A44A-18DC58280001}" srcOrd="0" destOrd="0" presId="urn:microsoft.com/office/officeart/2008/layout/LinedList"/>
    <dgm:cxn modelId="{A336265F-7BC1-40F5-8F0F-7BF3FBF5810F}" type="presParOf" srcId="{B34FC5F3-21BF-48DB-97BB-A963ED8CE2D2}" destId="{ABFEF528-B74C-4012-B2B9-CA0B8D262114}" srcOrd="1" destOrd="0" presId="urn:microsoft.com/office/officeart/2008/layout/LinedList"/>
    <dgm:cxn modelId="{A906F347-07A7-4544-A12F-4587239FC654}" type="presParOf" srcId="{ABFEF528-B74C-4012-B2B9-CA0B8D262114}" destId="{FAF81E2E-83E8-48B8-9F6D-F6D22F90E452}" srcOrd="0" destOrd="0" presId="urn:microsoft.com/office/officeart/2008/layout/LinedList"/>
    <dgm:cxn modelId="{FCF178D1-46F4-4038-A27C-589153A1E6C7}" type="presParOf" srcId="{ABFEF528-B74C-4012-B2B9-CA0B8D262114}" destId="{951944E6-DDF0-479F-BF53-6663C7587CD0}" srcOrd="1" destOrd="0" presId="urn:microsoft.com/office/officeart/2008/layout/LinedList"/>
    <dgm:cxn modelId="{1068403B-7DD4-4D5C-B8CB-468B5451178A}" type="presParOf" srcId="{B34FC5F3-21BF-48DB-97BB-A963ED8CE2D2}" destId="{AE91DEB1-971D-4ACB-9860-B04666ECDA21}" srcOrd="2" destOrd="0" presId="urn:microsoft.com/office/officeart/2008/layout/LinedList"/>
    <dgm:cxn modelId="{11A2C0B1-E9EF-4676-9C0E-8429F60ED5F3}" type="presParOf" srcId="{B34FC5F3-21BF-48DB-97BB-A963ED8CE2D2}" destId="{F9575B43-B68D-4B75-887B-B702FE51C2C9}" srcOrd="3" destOrd="0" presId="urn:microsoft.com/office/officeart/2008/layout/LinedList"/>
    <dgm:cxn modelId="{5B4A6EC2-FF0B-4534-AC4B-65FEA1D70537}" type="presParOf" srcId="{F9575B43-B68D-4B75-887B-B702FE51C2C9}" destId="{9B5CCC6D-EBA8-47BF-AE4D-518D7BEA510C}" srcOrd="0" destOrd="0" presId="urn:microsoft.com/office/officeart/2008/layout/LinedList"/>
    <dgm:cxn modelId="{D218524C-2EB3-4F1E-82F0-253B564ADA9A}" type="presParOf" srcId="{F9575B43-B68D-4B75-887B-B702FE51C2C9}" destId="{CC8E52C7-CE9A-4C57-94B3-FA24EE3570D1}" srcOrd="1" destOrd="0" presId="urn:microsoft.com/office/officeart/2008/layout/LinedList"/>
    <dgm:cxn modelId="{53F23F22-4246-4000-B125-22F63BE55710}" type="presParOf" srcId="{B34FC5F3-21BF-48DB-97BB-A963ED8CE2D2}" destId="{D615614D-79B7-4579-ADF2-C0753FC35E77}" srcOrd="4" destOrd="0" presId="urn:microsoft.com/office/officeart/2008/layout/LinedList"/>
    <dgm:cxn modelId="{B2145E37-BF45-4123-8118-1642BA9043F3}" type="presParOf" srcId="{B34FC5F3-21BF-48DB-97BB-A963ED8CE2D2}" destId="{E389EC05-C007-4921-BE6C-3B5280794904}" srcOrd="5" destOrd="0" presId="urn:microsoft.com/office/officeart/2008/layout/LinedList"/>
    <dgm:cxn modelId="{EBF8E63E-3D09-41A0-9295-586DFB48DC96}" type="presParOf" srcId="{E389EC05-C007-4921-BE6C-3B5280794904}" destId="{33DFEF56-F8C8-4ABA-8D35-61083D62CFA8}" srcOrd="0" destOrd="0" presId="urn:microsoft.com/office/officeart/2008/layout/LinedList"/>
    <dgm:cxn modelId="{08FAEFFE-37E0-45FD-BDF0-A2CFC800C829}" type="presParOf" srcId="{E389EC05-C007-4921-BE6C-3B5280794904}" destId="{4E49B84A-282B-42D8-BB18-E3286D821E13}" srcOrd="1" destOrd="0" presId="urn:microsoft.com/office/officeart/2008/layout/LinedList"/>
    <dgm:cxn modelId="{41F816A1-3793-4635-9679-4DBBD751A342}" type="presParOf" srcId="{B34FC5F3-21BF-48DB-97BB-A963ED8CE2D2}" destId="{D3332202-EF96-4338-AA7F-05843F44FA48}" srcOrd="6" destOrd="0" presId="urn:microsoft.com/office/officeart/2008/layout/LinedList"/>
    <dgm:cxn modelId="{0091C4E9-C8B4-4685-AFE7-BE3B0580396E}" type="presParOf" srcId="{B34FC5F3-21BF-48DB-97BB-A963ED8CE2D2}" destId="{C0273375-3924-4381-86C3-97CB527B5933}" srcOrd="7" destOrd="0" presId="urn:microsoft.com/office/officeart/2008/layout/LinedList"/>
    <dgm:cxn modelId="{FBDDBEEC-C220-45E7-B0E4-2D7FA1B1A672}" type="presParOf" srcId="{C0273375-3924-4381-86C3-97CB527B5933}" destId="{100FC7E2-4050-4DAB-B03D-080112747FA2}" srcOrd="0" destOrd="0" presId="urn:microsoft.com/office/officeart/2008/layout/LinedList"/>
    <dgm:cxn modelId="{93774865-48F8-4E15-8856-24698C59AA79}" type="presParOf" srcId="{C0273375-3924-4381-86C3-97CB527B5933}" destId="{1CB27F73-5A30-4126-B3ED-E0D2935C9DE0}" srcOrd="1" destOrd="0" presId="urn:microsoft.com/office/officeart/2008/layout/LinedList"/>
    <dgm:cxn modelId="{FE946CAA-A042-4096-99D3-CC0551D7F539}" type="presParOf" srcId="{B34FC5F3-21BF-48DB-97BB-A963ED8CE2D2}" destId="{5D22C095-DE1C-4ABC-B920-F2637B01202D}" srcOrd="8" destOrd="0" presId="urn:microsoft.com/office/officeart/2008/layout/LinedList"/>
    <dgm:cxn modelId="{F0D47D9B-44FC-46C5-8B1F-B2FA28C91107}" type="presParOf" srcId="{B34FC5F3-21BF-48DB-97BB-A963ED8CE2D2}" destId="{FCA817EC-817F-4786-978D-E8C78CE2BA8F}" srcOrd="9" destOrd="0" presId="urn:microsoft.com/office/officeart/2008/layout/LinedList"/>
    <dgm:cxn modelId="{D3DA46A2-B225-4BD6-9459-F1CA72272676}" type="presParOf" srcId="{FCA817EC-817F-4786-978D-E8C78CE2BA8F}" destId="{E811FD8F-A6C6-42CE-99D8-20CDDE6A9F00}" srcOrd="0" destOrd="0" presId="urn:microsoft.com/office/officeart/2008/layout/LinedList"/>
    <dgm:cxn modelId="{1B7F299F-B0F8-4C0B-A5E3-EC12256A2538}" type="presParOf" srcId="{FCA817EC-817F-4786-978D-E8C78CE2BA8F}" destId="{33FBC8C5-7CE9-4A35-B2D1-F12B0EC8DFE4}" srcOrd="1" destOrd="0" presId="urn:microsoft.com/office/officeart/2008/layout/LinedList"/>
    <dgm:cxn modelId="{23300346-5AB3-42D6-8349-F93FDF704527}" type="presParOf" srcId="{B34FC5F3-21BF-48DB-97BB-A963ED8CE2D2}" destId="{7B61289D-41BA-446F-AD37-65A370A25128}" srcOrd="10" destOrd="0" presId="urn:microsoft.com/office/officeart/2008/layout/LinedList"/>
    <dgm:cxn modelId="{983C44FF-0CA3-44DB-8E2B-D2EE6983C212}" type="presParOf" srcId="{B34FC5F3-21BF-48DB-97BB-A963ED8CE2D2}" destId="{51FB53B3-DC97-431D-8912-C98B313D28ED}" srcOrd="11" destOrd="0" presId="urn:microsoft.com/office/officeart/2008/layout/LinedList"/>
    <dgm:cxn modelId="{BA810CFE-8B21-4C0B-88E7-82D79DBAFA0A}" type="presParOf" srcId="{51FB53B3-DC97-431D-8912-C98B313D28ED}" destId="{C36B958C-8E90-4D2B-98A3-D878BCAB6510}" srcOrd="0" destOrd="0" presId="urn:microsoft.com/office/officeart/2008/layout/LinedList"/>
    <dgm:cxn modelId="{E128DC2F-F0BE-445D-BD1E-824EB3EFC8CE}" type="presParOf" srcId="{51FB53B3-DC97-431D-8912-C98B313D28ED}" destId="{1B38BAD3-83D4-4952-87A5-2798C47DBDA1}" srcOrd="1" destOrd="0" presId="urn:microsoft.com/office/officeart/2008/layout/LinedList"/>
    <dgm:cxn modelId="{4B31ABF8-6510-4849-BF41-2795A254C25B}" type="presParOf" srcId="{B34FC5F3-21BF-48DB-97BB-A963ED8CE2D2}" destId="{3F6B308C-5059-4A62-9CEC-CB1D66DF1173}" srcOrd="12" destOrd="0" presId="urn:microsoft.com/office/officeart/2008/layout/LinedList"/>
    <dgm:cxn modelId="{5A0FDE89-6A58-42F0-A287-49C2F3503242}" type="presParOf" srcId="{B34FC5F3-21BF-48DB-97BB-A963ED8CE2D2}" destId="{3A952716-97E1-4D15-B348-7AFC8A30C567}" srcOrd="13" destOrd="0" presId="urn:microsoft.com/office/officeart/2008/layout/LinedList"/>
    <dgm:cxn modelId="{1939078F-038B-49DA-8668-B0027DCB2A8D}" type="presParOf" srcId="{3A952716-97E1-4D15-B348-7AFC8A30C567}" destId="{CC5C3508-243E-4349-AC7E-66EF1BE39B0E}" srcOrd="0" destOrd="0" presId="urn:microsoft.com/office/officeart/2008/layout/LinedList"/>
    <dgm:cxn modelId="{5A38C4F5-29A7-4DE0-B6F5-CB503A94C3B5}" type="presParOf" srcId="{3A952716-97E1-4D15-B348-7AFC8A30C567}" destId="{A9B5CBF2-6F7B-4C44-A127-6B0572576C95}"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9C278E4-BD09-435A-8ED2-09BC5C436110}" type="doc">
      <dgm:prSet loTypeId="urn:microsoft.com/office/officeart/2016/7/layout/RepeatingBendingProcessNew" loCatId="process" qsTypeId="urn:microsoft.com/office/officeart/2005/8/quickstyle/simple1#7" qsCatId="simple" csTypeId="urn:microsoft.com/office/officeart/2005/8/colors/colorful5#2" csCatId="colorful" phldr="1"/>
      <dgm:spPr/>
      <dgm:t>
        <a:bodyPr/>
        <a:lstStyle/>
        <a:p>
          <a:endParaRPr lang="en-US"/>
        </a:p>
      </dgm:t>
    </dgm:pt>
    <dgm:pt modelId="{49A374F1-714E-4075-9E53-75AAEFBC605D}">
      <dgm:prSet custT="1"/>
      <dgm:spPr/>
      <dgm:t>
        <a:bodyPr/>
        <a:lstStyle/>
        <a:p>
          <a:r>
            <a:rPr lang="es-PR" sz="2150" dirty="0"/>
            <a:t>Demanda contra el(la) titular que consta inscrito en la región judicial donde ubica la finca. Contenido del escrito:</a:t>
          </a:r>
          <a:endParaRPr lang="en-US" sz="2150" dirty="0"/>
        </a:p>
      </dgm:t>
    </dgm:pt>
    <dgm:pt modelId="{4CE1ED24-D2AB-4146-BAFC-C421FE2031BD}" type="parTrans" cxnId="{63E80A65-9EAA-4BDB-9887-DA85505F3654}">
      <dgm:prSet/>
      <dgm:spPr/>
      <dgm:t>
        <a:bodyPr/>
        <a:lstStyle/>
        <a:p>
          <a:endParaRPr lang="en-US"/>
        </a:p>
      </dgm:t>
    </dgm:pt>
    <dgm:pt modelId="{37C1649E-E50E-4F35-B3C2-A7084BCCF815}" type="sibTrans" cxnId="{63E80A65-9EAA-4BDB-9887-DA85505F3654}">
      <dgm:prSet/>
      <dgm:spPr/>
      <dgm:t>
        <a:bodyPr/>
        <a:lstStyle/>
        <a:p>
          <a:endParaRPr lang="en-US"/>
        </a:p>
      </dgm:t>
    </dgm:pt>
    <dgm:pt modelId="{80499262-CB05-4F8B-81C9-D686A31C4CF4}">
      <dgm:prSet custT="1"/>
      <dgm:spPr/>
      <dgm:t>
        <a:bodyPr/>
        <a:lstStyle/>
        <a:p>
          <a:r>
            <a:rPr lang="es-PR" sz="2150" dirty="0"/>
            <a:t>1. Parte demandante, todos los datos y por qué es quien tiene </a:t>
          </a:r>
          <a:r>
            <a:rPr lang="es-PR" sz="2150" i="1" dirty="0"/>
            <a:t>standing</a:t>
          </a:r>
          <a:r>
            <a:rPr lang="es-PR" sz="2150" dirty="0"/>
            <a:t> para reclamar. </a:t>
          </a:r>
          <a:endParaRPr lang="en-US" sz="2150" dirty="0"/>
        </a:p>
      </dgm:t>
    </dgm:pt>
    <dgm:pt modelId="{600FE903-A53B-48BE-BE68-5BA97031C295}" type="parTrans" cxnId="{5A84430D-0A5C-4BB8-AB12-9A7D650BD6BC}">
      <dgm:prSet/>
      <dgm:spPr/>
      <dgm:t>
        <a:bodyPr/>
        <a:lstStyle/>
        <a:p>
          <a:endParaRPr lang="en-US"/>
        </a:p>
      </dgm:t>
    </dgm:pt>
    <dgm:pt modelId="{ECABEF0C-9E2F-4422-81F1-8C41F6AB0A28}" type="sibTrans" cxnId="{5A84430D-0A5C-4BB8-AB12-9A7D650BD6BC}">
      <dgm:prSet/>
      <dgm:spPr/>
      <dgm:t>
        <a:bodyPr/>
        <a:lstStyle/>
        <a:p>
          <a:endParaRPr lang="en-US"/>
        </a:p>
      </dgm:t>
    </dgm:pt>
    <dgm:pt modelId="{A38CA63B-30F2-444A-8071-EF789B950399}">
      <dgm:prSet custT="1"/>
      <dgm:spPr/>
      <dgm:t>
        <a:bodyPr/>
        <a:lstStyle/>
        <a:p>
          <a:r>
            <a:rPr lang="es-PR" sz="2150" dirty="0"/>
            <a:t>2. Descripción de la finca, datos registrales, catastrales y de segregación.</a:t>
          </a:r>
          <a:endParaRPr lang="en-US" sz="2150" dirty="0"/>
        </a:p>
      </dgm:t>
    </dgm:pt>
    <dgm:pt modelId="{DA99682B-0F5F-4869-A8B3-55909BCBE08D}" type="parTrans" cxnId="{8CD15763-C3E2-4FFB-8F4C-103A122964FF}">
      <dgm:prSet/>
      <dgm:spPr/>
      <dgm:t>
        <a:bodyPr/>
        <a:lstStyle/>
        <a:p>
          <a:endParaRPr lang="en-US"/>
        </a:p>
      </dgm:t>
    </dgm:pt>
    <dgm:pt modelId="{E8DFC056-392F-49D1-B329-2D7F3DAE22A5}" type="sibTrans" cxnId="{8CD15763-C3E2-4FFB-8F4C-103A122964FF}">
      <dgm:prSet/>
      <dgm:spPr/>
      <dgm:t>
        <a:bodyPr/>
        <a:lstStyle/>
        <a:p>
          <a:endParaRPr lang="en-US"/>
        </a:p>
      </dgm:t>
    </dgm:pt>
    <dgm:pt modelId="{FF1153FD-9141-48DE-BC34-2F8CB1DB45EA}">
      <dgm:prSet custT="1"/>
      <dgm:spPr/>
      <dgm:t>
        <a:bodyPr/>
        <a:lstStyle/>
        <a:p>
          <a:r>
            <a:rPr lang="es-PR" sz="2150" dirty="0"/>
            <a:t>3. Asiento de inscripción última y todos los asientos vigentes.</a:t>
          </a:r>
          <a:endParaRPr lang="en-US" sz="2150" dirty="0"/>
        </a:p>
      </dgm:t>
    </dgm:pt>
    <dgm:pt modelId="{76D9106C-03B6-4CC8-8930-26BB593F1243}" type="parTrans" cxnId="{A7878D8A-150F-4A61-987E-2CB3A9A71489}">
      <dgm:prSet/>
      <dgm:spPr/>
      <dgm:t>
        <a:bodyPr/>
        <a:lstStyle/>
        <a:p>
          <a:endParaRPr lang="en-US"/>
        </a:p>
      </dgm:t>
    </dgm:pt>
    <dgm:pt modelId="{932DA5EB-C112-40A9-B3DA-FD826F6C5709}" type="sibTrans" cxnId="{A7878D8A-150F-4A61-987E-2CB3A9A71489}">
      <dgm:prSet/>
      <dgm:spPr/>
      <dgm:t>
        <a:bodyPr/>
        <a:lstStyle/>
        <a:p>
          <a:endParaRPr lang="en-US"/>
        </a:p>
      </dgm:t>
    </dgm:pt>
    <dgm:pt modelId="{294E22E2-0A0D-40F5-A980-2F0614DD80C1}">
      <dgm:prSet custT="1"/>
      <dgm:spPr/>
      <dgm:t>
        <a:bodyPr/>
        <a:lstStyle/>
        <a:p>
          <a:r>
            <a:rPr lang="es-PR" sz="2150" dirty="0"/>
            <a:t>4. Cómo adquirió la finca y documentos que lo acrediten.</a:t>
          </a:r>
          <a:endParaRPr lang="en-US" sz="2150" dirty="0"/>
        </a:p>
      </dgm:t>
    </dgm:pt>
    <dgm:pt modelId="{EFA518A4-374D-4085-B0F6-C89AFC58E71E}" type="parTrans" cxnId="{6C84A19D-B402-47D0-9BA6-05CB955A160C}">
      <dgm:prSet/>
      <dgm:spPr/>
      <dgm:t>
        <a:bodyPr/>
        <a:lstStyle/>
        <a:p>
          <a:endParaRPr lang="en-US"/>
        </a:p>
      </dgm:t>
    </dgm:pt>
    <dgm:pt modelId="{5E89EF86-B52C-4A6D-A7C0-D9A02963BDD4}" type="sibTrans" cxnId="{6C84A19D-B402-47D0-9BA6-05CB955A160C}">
      <dgm:prSet/>
      <dgm:spPr/>
      <dgm:t>
        <a:bodyPr/>
        <a:lstStyle/>
        <a:p>
          <a:endParaRPr lang="en-US"/>
        </a:p>
      </dgm:t>
    </dgm:pt>
    <dgm:pt modelId="{164B2403-28C2-4C90-B396-13294F500D43}">
      <dgm:prSet custT="1"/>
      <dgm:spPr/>
      <dgm:t>
        <a:bodyPr/>
        <a:lstStyle/>
        <a:p>
          <a:r>
            <a:rPr lang="es-PR" sz="2100" dirty="0"/>
            <a:t>5. Para los titulares intermedios, ¿cómo adquirieron éstos? HAY QUE IDENTIFICAR LA CADENA DE TRACTO INTERRUMPIDO.   </a:t>
          </a:r>
          <a:endParaRPr lang="en-US" sz="2100" dirty="0"/>
        </a:p>
      </dgm:t>
    </dgm:pt>
    <dgm:pt modelId="{5E3F5E51-7EF9-4C21-BD0F-2924695852A6}" type="parTrans" cxnId="{5C1C5096-2A24-434B-8228-BC68EA47E5E9}">
      <dgm:prSet/>
      <dgm:spPr/>
      <dgm:t>
        <a:bodyPr/>
        <a:lstStyle/>
        <a:p>
          <a:endParaRPr lang="en-US"/>
        </a:p>
      </dgm:t>
    </dgm:pt>
    <dgm:pt modelId="{C4B0F36B-95F7-45DE-B0B6-6505756E58CE}" type="sibTrans" cxnId="{5C1C5096-2A24-434B-8228-BC68EA47E5E9}">
      <dgm:prSet/>
      <dgm:spPr/>
      <dgm:t>
        <a:bodyPr/>
        <a:lstStyle/>
        <a:p>
          <a:endParaRPr lang="en-US"/>
        </a:p>
      </dgm:t>
    </dgm:pt>
    <dgm:pt modelId="{3EDB21AC-412E-4AC3-B1AD-4810A334BC2B}" type="pres">
      <dgm:prSet presAssocID="{F9C278E4-BD09-435A-8ED2-09BC5C436110}" presName="Name0" presStyleCnt="0">
        <dgm:presLayoutVars>
          <dgm:dir/>
          <dgm:resizeHandles val="exact"/>
        </dgm:presLayoutVars>
      </dgm:prSet>
      <dgm:spPr/>
    </dgm:pt>
    <dgm:pt modelId="{C975155D-01F8-4652-A662-6A5F15E6824B}" type="pres">
      <dgm:prSet presAssocID="{49A374F1-714E-4075-9E53-75AAEFBC605D}" presName="node" presStyleLbl="node1" presStyleIdx="0" presStyleCnt="6" custScaleX="135982" custScaleY="110081">
        <dgm:presLayoutVars>
          <dgm:bulletEnabled val="1"/>
        </dgm:presLayoutVars>
      </dgm:prSet>
      <dgm:spPr/>
    </dgm:pt>
    <dgm:pt modelId="{3C544D07-24CA-474D-878C-51DF39987703}" type="pres">
      <dgm:prSet presAssocID="{37C1649E-E50E-4F35-B3C2-A7084BCCF815}" presName="sibTrans" presStyleLbl="sibTrans1D1" presStyleIdx="0" presStyleCnt="5"/>
      <dgm:spPr/>
    </dgm:pt>
    <dgm:pt modelId="{F1FA7BA6-4EF5-42AA-A4A5-64F008248F46}" type="pres">
      <dgm:prSet presAssocID="{37C1649E-E50E-4F35-B3C2-A7084BCCF815}" presName="connectorText" presStyleLbl="sibTrans1D1" presStyleIdx="0" presStyleCnt="5"/>
      <dgm:spPr/>
    </dgm:pt>
    <dgm:pt modelId="{27A0273C-F197-4ACB-B4E0-4237D8CF70BE}" type="pres">
      <dgm:prSet presAssocID="{80499262-CB05-4F8B-81C9-D686A31C4CF4}" presName="node" presStyleLbl="node1" presStyleIdx="1" presStyleCnt="6" custScaleX="135982" custScaleY="110081">
        <dgm:presLayoutVars>
          <dgm:bulletEnabled val="1"/>
        </dgm:presLayoutVars>
      </dgm:prSet>
      <dgm:spPr/>
    </dgm:pt>
    <dgm:pt modelId="{7D583480-54AC-49B8-B133-2A5A3FC443AC}" type="pres">
      <dgm:prSet presAssocID="{ECABEF0C-9E2F-4422-81F1-8C41F6AB0A28}" presName="sibTrans" presStyleLbl="sibTrans1D1" presStyleIdx="1" presStyleCnt="5"/>
      <dgm:spPr/>
    </dgm:pt>
    <dgm:pt modelId="{17CFAEA2-67BD-441B-8104-612362DCA9B5}" type="pres">
      <dgm:prSet presAssocID="{ECABEF0C-9E2F-4422-81F1-8C41F6AB0A28}" presName="connectorText" presStyleLbl="sibTrans1D1" presStyleIdx="1" presStyleCnt="5"/>
      <dgm:spPr/>
    </dgm:pt>
    <dgm:pt modelId="{6C3C788E-AF51-4899-8238-A60A3F6F14A5}" type="pres">
      <dgm:prSet presAssocID="{A38CA63B-30F2-444A-8071-EF789B950399}" presName="node" presStyleLbl="node1" presStyleIdx="2" presStyleCnt="6" custScaleX="137953" custScaleY="111474">
        <dgm:presLayoutVars>
          <dgm:bulletEnabled val="1"/>
        </dgm:presLayoutVars>
      </dgm:prSet>
      <dgm:spPr/>
    </dgm:pt>
    <dgm:pt modelId="{76382DAD-BE9E-4D10-9B49-127CA35425B3}" type="pres">
      <dgm:prSet presAssocID="{E8DFC056-392F-49D1-B329-2D7F3DAE22A5}" presName="sibTrans" presStyleLbl="sibTrans1D1" presStyleIdx="2" presStyleCnt="5"/>
      <dgm:spPr/>
    </dgm:pt>
    <dgm:pt modelId="{F9FCC215-A45E-4CFB-AEC5-23E8AE2F225B}" type="pres">
      <dgm:prSet presAssocID="{E8DFC056-392F-49D1-B329-2D7F3DAE22A5}" presName="connectorText" presStyleLbl="sibTrans1D1" presStyleIdx="2" presStyleCnt="5"/>
      <dgm:spPr/>
    </dgm:pt>
    <dgm:pt modelId="{1FB5425A-F779-41F4-9B1C-38F1D7349C2D}" type="pres">
      <dgm:prSet presAssocID="{FF1153FD-9141-48DE-BC34-2F8CB1DB45EA}" presName="node" presStyleLbl="node1" presStyleIdx="3" presStyleCnt="6" custScaleX="137953" custScaleY="111676">
        <dgm:presLayoutVars>
          <dgm:bulletEnabled val="1"/>
        </dgm:presLayoutVars>
      </dgm:prSet>
      <dgm:spPr/>
    </dgm:pt>
    <dgm:pt modelId="{488CC272-E96A-4102-92A2-020B5C2A6F7B}" type="pres">
      <dgm:prSet presAssocID="{932DA5EB-C112-40A9-B3DA-FD826F6C5709}" presName="sibTrans" presStyleLbl="sibTrans1D1" presStyleIdx="3" presStyleCnt="5"/>
      <dgm:spPr/>
    </dgm:pt>
    <dgm:pt modelId="{DE6CF52E-784E-44A9-A346-343B54D2E91B}" type="pres">
      <dgm:prSet presAssocID="{932DA5EB-C112-40A9-B3DA-FD826F6C5709}" presName="connectorText" presStyleLbl="sibTrans1D1" presStyleIdx="3" presStyleCnt="5"/>
      <dgm:spPr/>
    </dgm:pt>
    <dgm:pt modelId="{980738D5-7F7D-4550-8470-D41EF333059D}" type="pres">
      <dgm:prSet presAssocID="{294E22E2-0A0D-40F5-A980-2F0614DD80C1}" presName="node" presStyleLbl="node1" presStyleIdx="4" presStyleCnt="6" custScaleX="139214" custScaleY="112697">
        <dgm:presLayoutVars>
          <dgm:bulletEnabled val="1"/>
        </dgm:presLayoutVars>
      </dgm:prSet>
      <dgm:spPr/>
    </dgm:pt>
    <dgm:pt modelId="{6608289E-70C4-452C-A70D-334659442436}" type="pres">
      <dgm:prSet presAssocID="{5E89EF86-B52C-4A6D-A7C0-D9A02963BDD4}" presName="sibTrans" presStyleLbl="sibTrans1D1" presStyleIdx="4" presStyleCnt="5"/>
      <dgm:spPr/>
    </dgm:pt>
    <dgm:pt modelId="{09F992EE-5C87-492F-82AB-81EF91415165}" type="pres">
      <dgm:prSet presAssocID="{5E89EF86-B52C-4A6D-A7C0-D9A02963BDD4}" presName="connectorText" presStyleLbl="sibTrans1D1" presStyleIdx="4" presStyleCnt="5"/>
      <dgm:spPr/>
    </dgm:pt>
    <dgm:pt modelId="{A10660B0-0278-4F14-AA63-C211BE7F1A1D}" type="pres">
      <dgm:prSet presAssocID="{164B2403-28C2-4C90-B396-13294F500D43}" presName="node" presStyleLbl="node1" presStyleIdx="5" presStyleCnt="6" custScaleX="139214" custScaleY="112697">
        <dgm:presLayoutVars>
          <dgm:bulletEnabled val="1"/>
        </dgm:presLayoutVars>
      </dgm:prSet>
      <dgm:spPr/>
    </dgm:pt>
  </dgm:ptLst>
  <dgm:cxnLst>
    <dgm:cxn modelId="{9F67450C-D88D-498C-A51A-17E86B19EC5A}" type="presOf" srcId="{164B2403-28C2-4C90-B396-13294F500D43}" destId="{A10660B0-0278-4F14-AA63-C211BE7F1A1D}" srcOrd="0" destOrd="0" presId="urn:microsoft.com/office/officeart/2016/7/layout/RepeatingBendingProcessNew"/>
    <dgm:cxn modelId="{5A84430D-0A5C-4BB8-AB12-9A7D650BD6BC}" srcId="{F9C278E4-BD09-435A-8ED2-09BC5C436110}" destId="{80499262-CB05-4F8B-81C9-D686A31C4CF4}" srcOrd="1" destOrd="0" parTransId="{600FE903-A53B-48BE-BE68-5BA97031C295}" sibTransId="{ECABEF0C-9E2F-4422-81F1-8C41F6AB0A28}"/>
    <dgm:cxn modelId="{D4FE4113-71D3-42C7-A469-87BC4B2B39D3}" type="presOf" srcId="{5E89EF86-B52C-4A6D-A7C0-D9A02963BDD4}" destId="{6608289E-70C4-452C-A70D-334659442436}" srcOrd="0" destOrd="0" presId="urn:microsoft.com/office/officeart/2016/7/layout/RepeatingBendingProcessNew"/>
    <dgm:cxn modelId="{8F5CE21B-BE8D-444B-9E16-D7470F0DAC3F}" type="presOf" srcId="{49A374F1-714E-4075-9E53-75AAEFBC605D}" destId="{C975155D-01F8-4652-A662-6A5F15E6824B}" srcOrd="0" destOrd="0" presId="urn:microsoft.com/office/officeart/2016/7/layout/RepeatingBendingProcessNew"/>
    <dgm:cxn modelId="{33E34D24-384B-46DE-95FB-5F8E67D5AAC1}" type="presOf" srcId="{ECABEF0C-9E2F-4422-81F1-8C41F6AB0A28}" destId="{17CFAEA2-67BD-441B-8104-612362DCA9B5}" srcOrd="1" destOrd="0" presId="urn:microsoft.com/office/officeart/2016/7/layout/RepeatingBendingProcessNew"/>
    <dgm:cxn modelId="{59EAC832-5F8E-422C-A45A-E2EFEBE4D7C4}" type="presOf" srcId="{E8DFC056-392F-49D1-B329-2D7F3DAE22A5}" destId="{76382DAD-BE9E-4D10-9B49-127CA35425B3}" srcOrd="0" destOrd="0" presId="urn:microsoft.com/office/officeart/2016/7/layout/RepeatingBendingProcessNew"/>
    <dgm:cxn modelId="{6122FB5B-0219-41BE-8347-E11919B9DF3D}" type="presOf" srcId="{5E89EF86-B52C-4A6D-A7C0-D9A02963BDD4}" destId="{09F992EE-5C87-492F-82AB-81EF91415165}" srcOrd="1" destOrd="0" presId="urn:microsoft.com/office/officeart/2016/7/layout/RepeatingBendingProcessNew"/>
    <dgm:cxn modelId="{8CD15763-C3E2-4FFB-8F4C-103A122964FF}" srcId="{F9C278E4-BD09-435A-8ED2-09BC5C436110}" destId="{A38CA63B-30F2-444A-8071-EF789B950399}" srcOrd="2" destOrd="0" parTransId="{DA99682B-0F5F-4869-A8B3-55909BCBE08D}" sibTransId="{E8DFC056-392F-49D1-B329-2D7F3DAE22A5}"/>
    <dgm:cxn modelId="{63E80A65-9EAA-4BDB-9887-DA85505F3654}" srcId="{F9C278E4-BD09-435A-8ED2-09BC5C436110}" destId="{49A374F1-714E-4075-9E53-75AAEFBC605D}" srcOrd="0" destOrd="0" parTransId="{4CE1ED24-D2AB-4146-BAFC-C421FE2031BD}" sibTransId="{37C1649E-E50E-4F35-B3C2-A7084BCCF815}"/>
    <dgm:cxn modelId="{3DFEC551-C245-4AA0-B1CD-6BE09683E407}" type="presOf" srcId="{932DA5EB-C112-40A9-B3DA-FD826F6C5709}" destId="{DE6CF52E-784E-44A9-A346-343B54D2E91B}" srcOrd="1" destOrd="0" presId="urn:microsoft.com/office/officeart/2016/7/layout/RepeatingBendingProcessNew"/>
    <dgm:cxn modelId="{B1935A7B-20C2-4990-BF85-A796166CD277}" type="presOf" srcId="{A38CA63B-30F2-444A-8071-EF789B950399}" destId="{6C3C788E-AF51-4899-8238-A60A3F6F14A5}" srcOrd="0" destOrd="0" presId="urn:microsoft.com/office/officeart/2016/7/layout/RepeatingBendingProcessNew"/>
    <dgm:cxn modelId="{5ED1E37E-DFF7-4B0C-86F5-54FD7DA2F325}" type="presOf" srcId="{932DA5EB-C112-40A9-B3DA-FD826F6C5709}" destId="{488CC272-E96A-4102-92A2-020B5C2A6F7B}" srcOrd="0" destOrd="0" presId="urn:microsoft.com/office/officeart/2016/7/layout/RepeatingBendingProcessNew"/>
    <dgm:cxn modelId="{0AA07084-48E1-4B36-B6FC-E7EE96CBCAC8}" type="presOf" srcId="{37C1649E-E50E-4F35-B3C2-A7084BCCF815}" destId="{F1FA7BA6-4EF5-42AA-A4A5-64F008248F46}" srcOrd="1" destOrd="0" presId="urn:microsoft.com/office/officeart/2016/7/layout/RepeatingBendingProcessNew"/>
    <dgm:cxn modelId="{8CDCE488-D072-4FE9-9510-FDFDB1C80DE2}" type="presOf" srcId="{FF1153FD-9141-48DE-BC34-2F8CB1DB45EA}" destId="{1FB5425A-F779-41F4-9B1C-38F1D7349C2D}" srcOrd="0" destOrd="0" presId="urn:microsoft.com/office/officeart/2016/7/layout/RepeatingBendingProcessNew"/>
    <dgm:cxn modelId="{A7878D8A-150F-4A61-987E-2CB3A9A71489}" srcId="{F9C278E4-BD09-435A-8ED2-09BC5C436110}" destId="{FF1153FD-9141-48DE-BC34-2F8CB1DB45EA}" srcOrd="3" destOrd="0" parTransId="{76D9106C-03B6-4CC8-8930-26BB593F1243}" sibTransId="{932DA5EB-C112-40A9-B3DA-FD826F6C5709}"/>
    <dgm:cxn modelId="{5C1C5096-2A24-434B-8228-BC68EA47E5E9}" srcId="{F9C278E4-BD09-435A-8ED2-09BC5C436110}" destId="{164B2403-28C2-4C90-B396-13294F500D43}" srcOrd="5" destOrd="0" parTransId="{5E3F5E51-7EF9-4C21-BD0F-2924695852A6}" sibTransId="{C4B0F36B-95F7-45DE-B0B6-6505756E58CE}"/>
    <dgm:cxn modelId="{7568139D-7CDF-4350-84F2-85A45123B870}" type="presOf" srcId="{37C1649E-E50E-4F35-B3C2-A7084BCCF815}" destId="{3C544D07-24CA-474D-878C-51DF39987703}" srcOrd="0" destOrd="0" presId="urn:microsoft.com/office/officeart/2016/7/layout/RepeatingBendingProcessNew"/>
    <dgm:cxn modelId="{6C84A19D-B402-47D0-9BA6-05CB955A160C}" srcId="{F9C278E4-BD09-435A-8ED2-09BC5C436110}" destId="{294E22E2-0A0D-40F5-A980-2F0614DD80C1}" srcOrd="4" destOrd="0" parTransId="{EFA518A4-374D-4085-B0F6-C89AFC58E71E}" sibTransId="{5E89EF86-B52C-4A6D-A7C0-D9A02963BDD4}"/>
    <dgm:cxn modelId="{BF85C4A9-C478-46FA-8D94-5E4525E31F64}" type="presOf" srcId="{80499262-CB05-4F8B-81C9-D686A31C4CF4}" destId="{27A0273C-F197-4ACB-B4E0-4237D8CF70BE}" srcOrd="0" destOrd="0" presId="urn:microsoft.com/office/officeart/2016/7/layout/RepeatingBendingProcessNew"/>
    <dgm:cxn modelId="{72630FBD-909F-46A5-B1EB-2A16B97694F5}" type="presOf" srcId="{ECABEF0C-9E2F-4422-81F1-8C41F6AB0A28}" destId="{7D583480-54AC-49B8-B133-2A5A3FC443AC}" srcOrd="0" destOrd="0" presId="urn:microsoft.com/office/officeart/2016/7/layout/RepeatingBendingProcessNew"/>
    <dgm:cxn modelId="{321045BD-1CC0-4F15-A3D6-54FEAFA61141}" type="presOf" srcId="{294E22E2-0A0D-40F5-A980-2F0614DD80C1}" destId="{980738D5-7F7D-4550-8470-D41EF333059D}" srcOrd="0" destOrd="0" presId="urn:microsoft.com/office/officeart/2016/7/layout/RepeatingBendingProcessNew"/>
    <dgm:cxn modelId="{1B6027C2-F9DA-4C7B-9574-1CE6B15A945B}" type="presOf" srcId="{E8DFC056-392F-49D1-B329-2D7F3DAE22A5}" destId="{F9FCC215-A45E-4CFB-AEC5-23E8AE2F225B}" srcOrd="1" destOrd="0" presId="urn:microsoft.com/office/officeart/2016/7/layout/RepeatingBendingProcessNew"/>
    <dgm:cxn modelId="{2E4064D7-3455-4FBC-A4A0-5511A33364CA}" type="presOf" srcId="{F9C278E4-BD09-435A-8ED2-09BC5C436110}" destId="{3EDB21AC-412E-4AC3-B1AD-4810A334BC2B}" srcOrd="0" destOrd="0" presId="urn:microsoft.com/office/officeart/2016/7/layout/RepeatingBendingProcessNew"/>
    <dgm:cxn modelId="{6AE259C3-C5FD-4372-8739-54AE6491645C}" type="presParOf" srcId="{3EDB21AC-412E-4AC3-B1AD-4810A334BC2B}" destId="{C975155D-01F8-4652-A662-6A5F15E6824B}" srcOrd="0" destOrd="0" presId="urn:microsoft.com/office/officeart/2016/7/layout/RepeatingBendingProcessNew"/>
    <dgm:cxn modelId="{CFFB29F2-67BC-4AE0-9D7F-24AEEAACDB2C}" type="presParOf" srcId="{3EDB21AC-412E-4AC3-B1AD-4810A334BC2B}" destId="{3C544D07-24CA-474D-878C-51DF39987703}" srcOrd="1" destOrd="0" presId="urn:microsoft.com/office/officeart/2016/7/layout/RepeatingBendingProcessNew"/>
    <dgm:cxn modelId="{76B9E3D4-566A-4816-9C3D-228CB3602CF2}" type="presParOf" srcId="{3C544D07-24CA-474D-878C-51DF39987703}" destId="{F1FA7BA6-4EF5-42AA-A4A5-64F008248F46}" srcOrd="0" destOrd="0" presId="urn:microsoft.com/office/officeart/2016/7/layout/RepeatingBendingProcessNew"/>
    <dgm:cxn modelId="{A45590FE-B806-434A-BC99-3FDEC8799385}" type="presParOf" srcId="{3EDB21AC-412E-4AC3-B1AD-4810A334BC2B}" destId="{27A0273C-F197-4ACB-B4E0-4237D8CF70BE}" srcOrd="2" destOrd="0" presId="urn:microsoft.com/office/officeart/2016/7/layout/RepeatingBendingProcessNew"/>
    <dgm:cxn modelId="{CC2FFC91-BB5D-42A0-AD1E-2020C1F5576B}" type="presParOf" srcId="{3EDB21AC-412E-4AC3-B1AD-4810A334BC2B}" destId="{7D583480-54AC-49B8-B133-2A5A3FC443AC}" srcOrd="3" destOrd="0" presId="urn:microsoft.com/office/officeart/2016/7/layout/RepeatingBendingProcessNew"/>
    <dgm:cxn modelId="{AB74AB6D-C3D5-4DEA-8437-E31C9B761BFF}" type="presParOf" srcId="{7D583480-54AC-49B8-B133-2A5A3FC443AC}" destId="{17CFAEA2-67BD-441B-8104-612362DCA9B5}" srcOrd="0" destOrd="0" presId="urn:microsoft.com/office/officeart/2016/7/layout/RepeatingBendingProcessNew"/>
    <dgm:cxn modelId="{708E83BA-7684-4BE7-83C7-39D401EB4133}" type="presParOf" srcId="{3EDB21AC-412E-4AC3-B1AD-4810A334BC2B}" destId="{6C3C788E-AF51-4899-8238-A60A3F6F14A5}" srcOrd="4" destOrd="0" presId="urn:microsoft.com/office/officeart/2016/7/layout/RepeatingBendingProcessNew"/>
    <dgm:cxn modelId="{80472F63-E093-4D57-8AAC-26B594002B83}" type="presParOf" srcId="{3EDB21AC-412E-4AC3-B1AD-4810A334BC2B}" destId="{76382DAD-BE9E-4D10-9B49-127CA35425B3}" srcOrd="5" destOrd="0" presId="urn:microsoft.com/office/officeart/2016/7/layout/RepeatingBendingProcessNew"/>
    <dgm:cxn modelId="{0B344A06-93E1-443A-8D0F-C8FE6FE10D5E}" type="presParOf" srcId="{76382DAD-BE9E-4D10-9B49-127CA35425B3}" destId="{F9FCC215-A45E-4CFB-AEC5-23E8AE2F225B}" srcOrd="0" destOrd="0" presId="urn:microsoft.com/office/officeart/2016/7/layout/RepeatingBendingProcessNew"/>
    <dgm:cxn modelId="{DDB9775D-1955-464C-B176-1F4893355134}" type="presParOf" srcId="{3EDB21AC-412E-4AC3-B1AD-4810A334BC2B}" destId="{1FB5425A-F779-41F4-9B1C-38F1D7349C2D}" srcOrd="6" destOrd="0" presId="urn:microsoft.com/office/officeart/2016/7/layout/RepeatingBendingProcessNew"/>
    <dgm:cxn modelId="{C489958E-A895-43E5-8B49-20D51432110E}" type="presParOf" srcId="{3EDB21AC-412E-4AC3-B1AD-4810A334BC2B}" destId="{488CC272-E96A-4102-92A2-020B5C2A6F7B}" srcOrd="7" destOrd="0" presId="urn:microsoft.com/office/officeart/2016/7/layout/RepeatingBendingProcessNew"/>
    <dgm:cxn modelId="{1247E256-5E29-4D09-82AE-984ABAEAD6BF}" type="presParOf" srcId="{488CC272-E96A-4102-92A2-020B5C2A6F7B}" destId="{DE6CF52E-784E-44A9-A346-343B54D2E91B}" srcOrd="0" destOrd="0" presId="urn:microsoft.com/office/officeart/2016/7/layout/RepeatingBendingProcessNew"/>
    <dgm:cxn modelId="{0873E957-7F93-4483-A616-131FAD779EED}" type="presParOf" srcId="{3EDB21AC-412E-4AC3-B1AD-4810A334BC2B}" destId="{980738D5-7F7D-4550-8470-D41EF333059D}" srcOrd="8" destOrd="0" presId="urn:microsoft.com/office/officeart/2016/7/layout/RepeatingBendingProcessNew"/>
    <dgm:cxn modelId="{3C7CED22-2150-4B2E-919D-02DD0FF30271}" type="presParOf" srcId="{3EDB21AC-412E-4AC3-B1AD-4810A334BC2B}" destId="{6608289E-70C4-452C-A70D-334659442436}" srcOrd="9" destOrd="0" presId="urn:microsoft.com/office/officeart/2016/7/layout/RepeatingBendingProcessNew"/>
    <dgm:cxn modelId="{A069F641-AEA7-41C2-B89E-4250506D2201}" type="presParOf" srcId="{6608289E-70C4-452C-A70D-334659442436}" destId="{09F992EE-5C87-492F-82AB-81EF91415165}" srcOrd="0" destOrd="0" presId="urn:microsoft.com/office/officeart/2016/7/layout/RepeatingBendingProcessNew"/>
    <dgm:cxn modelId="{AA7C737D-FD69-43A8-BC2C-173C978B8D64}" type="presParOf" srcId="{3EDB21AC-412E-4AC3-B1AD-4810A334BC2B}" destId="{A10660B0-0278-4F14-AA63-C211BE7F1A1D}"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5CB5D0F-A733-4205-86D2-1117D6740AC0}" type="doc">
      <dgm:prSet loTypeId="urn:microsoft.com/office/officeart/2005/8/layout/hierarchy1" loCatId="hierarchy" qsTypeId="urn:microsoft.com/office/officeart/2005/8/quickstyle/simple1#8" qsCatId="simple" csTypeId="urn:microsoft.com/office/officeart/2005/8/colors/colorful1#2" csCatId="colorful" phldr="1"/>
      <dgm:spPr/>
      <dgm:t>
        <a:bodyPr/>
        <a:lstStyle/>
        <a:p>
          <a:endParaRPr lang="en-US"/>
        </a:p>
      </dgm:t>
    </dgm:pt>
    <dgm:pt modelId="{4FF73A5A-96AD-4CD8-A25B-A55FEA5957FF}">
      <dgm:prSet custT="1"/>
      <dgm:spPr/>
      <dgm:t>
        <a:bodyPr/>
        <a:lstStyle/>
        <a:p>
          <a:r>
            <a:rPr lang="es-PR" sz="2000" dirty="0"/>
            <a:t>6. Presentar certificación registral de todos los asientos vigentes.</a:t>
          </a:r>
          <a:endParaRPr lang="en-US" sz="2000" dirty="0"/>
        </a:p>
      </dgm:t>
    </dgm:pt>
    <dgm:pt modelId="{8FE5236A-E796-4BAD-A57B-8086BA6CCA55}" type="parTrans" cxnId="{8A9BA8C3-C5EE-4BF2-8DE7-1700B5D2D271}">
      <dgm:prSet/>
      <dgm:spPr/>
      <dgm:t>
        <a:bodyPr/>
        <a:lstStyle/>
        <a:p>
          <a:endParaRPr lang="en-US"/>
        </a:p>
      </dgm:t>
    </dgm:pt>
    <dgm:pt modelId="{571D4783-0355-45E4-9D86-551498235869}" type="sibTrans" cxnId="{8A9BA8C3-C5EE-4BF2-8DE7-1700B5D2D271}">
      <dgm:prSet/>
      <dgm:spPr/>
      <dgm:t>
        <a:bodyPr/>
        <a:lstStyle/>
        <a:p>
          <a:endParaRPr lang="en-US"/>
        </a:p>
      </dgm:t>
    </dgm:pt>
    <dgm:pt modelId="{C599C66D-6AA0-460F-A17B-A3EA26FC1F9C}">
      <dgm:prSet custT="1"/>
      <dgm:spPr/>
      <dgm:t>
        <a:bodyPr/>
        <a:lstStyle/>
        <a:p>
          <a:r>
            <a:rPr lang="es-PR" sz="1800" dirty="0"/>
            <a:t>7. Las partes emplazadas/citadas según artículo 185 (2) de Ley Núm. 210-2015 (si falta alguno, es falta parte indispensable y se desestima).</a:t>
          </a:r>
          <a:endParaRPr lang="en-US" sz="1800" dirty="0"/>
        </a:p>
      </dgm:t>
    </dgm:pt>
    <dgm:pt modelId="{C54D821F-F80A-4A1D-843D-55CD9DDD2AA4}" type="parTrans" cxnId="{74D11929-788F-44CA-8F29-541CB2195C8C}">
      <dgm:prSet/>
      <dgm:spPr/>
      <dgm:t>
        <a:bodyPr/>
        <a:lstStyle/>
        <a:p>
          <a:endParaRPr lang="en-US"/>
        </a:p>
      </dgm:t>
    </dgm:pt>
    <dgm:pt modelId="{136A86E8-6AFA-410B-9604-8CC0E748E1DB}" type="sibTrans" cxnId="{74D11929-788F-44CA-8F29-541CB2195C8C}">
      <dgm:prSet/>
      <dgm:spPr/>
      <dgm:t>
        <a:bodyPr/>
        <a:lstStyle/>
        <a:p>
          <a:endParaRPr lang="en-US"/>
        </a:p>
      </dgm:t>
    </dgm:pt>
    <dgm:pt modelId="{D8888C28-6383-4651-B309-2CC65824705E}" type="pres">
      <dgm:prSet presAssocID="{65CB5D0F-A733-4205-86D2-1117D6740AC0}" presName="hierChild1" presStyleCnt="0">
        <dgm:presLayoutVars>
          <dgm:chPref val="1"/>
          <dgm:dir/>
          <dgm:animOne val="branch"/>
          <dgm:animLvl val="lvl"/>
          <dgm:resizeHandles/>
        </dgm:presLayoutVars>
      </dgm:prSet>
      <dgm:spPr/>
    </dgm:pt>
    <dgm:pt modelId="{A73AE9C9-48B9-4778-A0CC-5F87140C60C4}" type="pres">
      <dgm:prSet presAssocID="{4FF73A5A-96AD-4CD8-A25B-A55FEA5957FF}" presName="hierRoot1" presStyleCnt="0"/>
      <dgm:spPr/>
    </dgm:pt>
    <dgm:pt modelId="{88D3C589-0104-4D70-91C4-77C14C5C5756}" type="pres">
      <dgm:prSet presAssocID="{4FF73A5A-96AD-4CD8-A25B-A55FEA5957FF}" presName="composite" presStyleCnt="0"/>
      <dgm:spPr/>
    </dgm:pt>
    <dgm:pt modelId="{08898752-2F8A-43EF-847F-EC6D27B90768}" type="pres">
      <dgm:prSet presAssocID="{4FF73A5A-96AD-4CD8-A25B-A55FEA5957FF}" presName="background" presStyleLbl="node0" presStyleIdx="0" presStyleCnt="2"/>
      <dgm:spPr/>
    </dgm:pt>
    <dgm:pt modelId="{475C4B3D-BDD5-4BB7-BF86-2E1B85C9328B}" type="pres">
      <dgm:prSet presAssocID="{4FF73A5A-96AD-4CD8-A25B-A55FEA5957FF}" presName="text" presStyleLbl="fgAcc0" presStyleIdx="0" presStyleCnt="2">
        <dgm:presLayoutVars>
          <dgm:chPref val="3"/>
        </dgm:presLayoutVars>
      </dgm:prSet>
      <dgm:spPr/>
    </dgm:pt>
    <dgm:pt modelId="{E21DB77B-5C0C-484C-A0F5-9746EE39385D}" type="pres">
      <dgm:prSet presAssocID="{4FF73A5A-96AD-4CD8-A25B-A55FEA5957FF}" presName="hierChild2" presStyleCnt="0"/>
      <dgm:spPr/>
    </dgm:pt>
    <dgm:pt modelId="{917ACEFB-F710-4FB8-B433-FB3B79217711}" type="pres">
      <dgm:prSet presAssocID="{C599C66D-6AA0-460F-A17B-A3EA26FC1F9C}" presName="hierRoot1" presStyleCnt="0"/>
      <dgm:spPr/>
    </dgm:pt>
    <dgm:pt modelId="{FC1E8BF8-D1A5-4608-BA91-A2E3AB34018F}" type="pres">
      <dgm:prSet presAssocID="{C599C66D-6AA0-460F-A17B-A3EA26FC1F9C}" presName="composite" presStyleCnt="0"/>
      <dgm:spPr/>
    </dgm:pt>
    <dgm:pt modelId="{27743F6E-BCE5-4718-85CD-30F23C6E5438}" type="pres">
      <dgm:prSet presAssocID="{C599C66D-6AA0-460F-A17B-A3EA26FC1F9C}" presName="background" presStyleLbl="node0" presStyleIdx="1" presStyleCnt="2"/>
      <dgm:spPr/>
    </dgm:pt>
    <dgm:pt modelId="{E1B7B4CD-A245-403F-B409-2062ABD55B5E}" type="pres">
      <dgm:prSet presAssocID="{C599C66D-6AA0-460F-A17B-A3EA26FC1F9C}" presName="text" presStyleLbl="fgAcc0" presStyleIdx="1" presStyleCnt="2">
        <dgm:presLayoutVars>
          <dgm:chPref val="3"/>
        </dgm:presLayoutVars>
      </dgm:prSet>
      <dgm:spPr/>
    </dgm:pt>
    <dgm:pt modelId="{F47E03BD-3061-4E38-96CC-387A194889F9}" type="pres">
      <dgm:prSet presAssocID="{C599C66D-6AA0-460F-A17B-A3EA26FC1F9C}" presName="hierChild2" presStyleCnt="0"/>
      <dgm:spPr/>
    </dgm:pt>
  </dgm:ptLst>
  <dgm:cxnLst>
    <dgm:cxn modelId="{FFC4B906-0690-4BD9-9569-6943F0B0DE6F}" type="presOf" srcId="{65CB5D0F-A733-4205-86D2-1117D6740AC0}" destId="{D8888C28-6383-4651-B309-2CC65824705E}" srcOrd="0" destOrd="0" presId="urn:microsoft.com/office/officeart/2005/8/layout/hierarchy1"/>
    <dgm:cxn modelId="{74D11929-788F-44CA-8F29-541CB2195C8C}" srcId="{65CB5D0F-A733-4205-86D2-1117D6740AC0}" destId="{C599C66D-6AA0-460F-A17B-A3EA26FC1F9C}" srcOrd="1" destOrd="0" parTransId="{C54D821F-F80A-4A1D-843D-55CD9DDD2AA4}" sibTransId="{136A86E8-6AFA-410B-9604-8CC0E748E1DB}"/>
    <dgm:cxn modelId="{DCDF7876-130F-40D5-96B1-4C1EE3BD16F1}" type="presOf" srcId="{4FF73A5A-96AD-4CD8-A25B-A55FEA5957FF}" destId="{475C4B3D-BDD5-4BB7-BF86-2E1B85C9328B}" srcOrd="0" destOrd="0" presId="urn:microsoft.com/office/officeart/2005/8/layout/hierarchy1"/>
    <dgm:cxn modelId="{8A9BA8C3-C5EE-4BF2-8DE7-1700B5D2D271}" srcId="{65CB5D0F-A733-4205-86D2-1117D6740AC0}" destId="{4FF73A5A-96AD-4CD8-A25B-A55FEA5957FF}" srcOrd="0" destOrd="0" parTransId="{8FE5236A-E796-4BAD-A57B-8086BA6CCA55}" sibTransId="{571D4783-0355-45E4-9D86-551498235869}"/>
    <dgm:cxn modelId="{4EE5D3D3-F78C-48CD-A268-B22AB883389F}" type="presOf" srcId="{C599C66D-6AA0-460F-A17B-A3EA26FC1F9C}" destId="{E1B7B4CD-A245-403F-B409-2062ABD55B5E}" srcOrd="0" destOrd="0" presId="urn:microsoft.com/office/officeart/2005/8/layout/hierarchy1"/>
    <dgm:cxn modelId="{2445B160-7D78-40E9-B418-0FD3B36D531B}" type="presParOf" srcId="{D8888C28-6383-4651-B309-2CC65824705E}" destId="{A73AE9C9-48B9-4778-A0CC-5F87140C60C4}" srcOrd="0" destOrd="0" presId="urn:microsoft.com/office/officeart/2005/8/layout/hierarchy1"/>
    <dgm:cxn modelId="{CCFEB50C-CD18-4288-8AE0-2B9751BED6C7}" type="presParOf" srcId="{A73AE9C9-48B9-4778-A0CC-5F87140C60C4}" destId="{88D3C589-0104-4D70-91C4-77C14C5C5756}" srcOrd="0" destOrd="0" presId="urn:microsoft.com/office/officeart/2005/8/layout/hierarchy1"/>
    <dgm:cxn modelId="{4D0D29DF-39BE-490E-BB24-A684848490A4}" type="presParOf" srcId="{88D3C589-0104-4D70-91C4-77C14C5C5756}" destId="{08898752-2F8A-43EF-847F-EC6D27B90768}" srcOrd="0" destOrd="0" presId="urn:microsoft.com/office/officeart/2005/8/layout/hierarchy1"/>
    <dgm:cxn modelId="{755AD125-B24C-4814-875C-34181039EC9F}" type="presParOf" srcId="{88D3C589-0104-4D70-91C4-77C14C5C5756}" destId="{475C4B3D-BDD5-4BB7-BF86-2E1B85C9328B}" srcOrd="1" destOrd="0" presId="urn:microsoft.com/office/officeart/2005/8/layout/hierarchy1"/>
    <dgm:cxn modelId="{4DFE420E-DA72-4E80-BB7D-9A368A4ACA25}" type="presParOf" srcId="{A73AE9C9-48B9-4778-A0CC-5F87140C60C4}" destId="{E21DB77B-5C0C-484C-A0F5-9746EE39385D}" srcOrd="1" destOrd="0" presId="urn:microsoft.com/office/officeart/2005/8/layout/hierarchy1"/>
    <dgm:cxn modelId="{6A49F1A9-B1F9-4D51-8A2C-9440D972FD4B}" type="presParOf" srcId="{D8888C28-6383-4651-B309-2CC65824705E}" destId="{917ACEFB-F710-4FB8-B433-FB3B79217711}" srcOrd="1" destOrd="0" presId="urn:microsoft.com/office/officeart/2005/8/layout/hierarchy1"/>
    <dgm:cxn modelId="{020D3532-3756-48B7-886E-FF198FEEEBF8}" type="presParOf" srcId="{917ACEFB-F710-4FB8-B433-FB3B79217711}" destId="{FC1E8BF8-D1A5-4608-BA91-A2E3AB34018F}" srcOrd="0" destOrd="0" presId="urn:microsoft.com/office/officeart/2005/8/layout/hierarchy1"/>
    <dgm:cxn modelId="{96CBC197-AC32-4CD0-8FCF-5304D53486FE}" type="presParOf" srcId="{FC1E8BF8-D1A5-4608-BA91-A2E3AB34018F}" destId="{27743F6E-BCE5-4718-85CD-30F23C6E5438}" srcOrd="0" destOrd="0" presId="urn:microsoft.com/office/officeart/2005/8/layout/hierarchy1"/>
    <dgm:cxn modelId="{C21F9F46-FB8A-4AD3-A074-ACF6B96D1D1B}" type="presParOf" srcId="{FC1E8BF8-D1A5-4608-BA91-A2E3AB34018F}" destId="{E1B7B4CD-A245-403F-B409-2062ABD55B5E}" srcOrd="1" destOrd="0" presId="urn:microsoft.com/office/officeart/2005/8/layout/hierarchy1"/>
    <dgm:cxn modelId="{F3D0A8B6-ADC0-41DF-9B11-E0BF462709CB}" type="presParOf" srcId="{917ACEFB-F710-4FB8-B433-FB3B79217711}" destId="{F47E03BD-3061-4E38-96CC-387A194889F9}" srcOrd="1" destOrd="0" presId="urn:microsoft.com/office/officeart/2005/8/layout/hierarchy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742DC6C-68D5-4432-BF1F-6F2EA34ADD44}" type="doc">
      <dgm:prSet loTypeId="urn:microsoft.com/office/officeart/2018/2/layout/IconVerticalSolidList" loCatId="icon" qsTypeId="urn:microsoft.com/office/officeart/2005/8/quickstyle/simple1#9" qsCatId="simple" csTypeId="urn:microsoft.com/office/officeart/2018/5/colors/Iconchunking_neutralbg_accent1_2" csCatId="accent1" phldr="1"/>
      <dgm:spPr/>
      <dgm:t>
        <a:bodyPr/>
        <a:lstStyle/>
        <a:p>
          <a:endParaRPr lang="en-US"/>
        </a:p>
      </dgm:t>
    </dgm:pt>
    <dgm:pt modelId="{5F8522C1-DACC-4638-B2DF-F408AD1C9DCC}">
      <dgm:prSet custT="1"/>
      <dgm:spPr/>
      <dgm:t>
        <a:bodyPr/>
        <a:lstStyle/>
        <a:p>
          <a:pPr algn="just">
            <a:lnSpc>
              <a:spcPct val="100000"/>
            </a:lnSpc>
          </a:pPr>
          <a:r>
            <a:rPr lang="es-PR" sz="2500" dirty="0"/>
            <a:t>Si se adquirió de un(a) heredero(a) y se dejaron fuera otros(as) herederos, no puede haber reanudación del tracto. Contrario a derecho y tanto a la doctrina española como a la de aquí. Tiene un problema registral. </a:t>
          </a:r>
          <a:endParaRPr lang="en-US" sz="2500" dirty="0"/>
        </a:p>
      </dgm:t>
    </dgm:pt>
    <dgm:pt modelId="{C0CCAD1F-033F-4207-A920-68B061FC3729}" type="parTrans" cxnId="{00C71095-AC44-489B-B068-5DD1C090014F}">
      <dgm:prSet/>
      <dgm:spPr/>
      <dgm:t>
        <a:bodyPr/>
        <a:lstStyle/>
        <a:p>
          <a:endParaRPr lang="en-US"/>
        </a:p>
      </dgm:t>
    </dgm:pt>
    <dgm:pt modelId="{D3CE983A-30D2-4F59-8AC7-5C24AB9BD8E0}" type="sibTrans" cxnId="{00C71095-AC44-489B-B068-5DD1C090014F}">
      <dgm:prSet/>
      <dgm:spPr/>
      <dgm:t>
        <a:bodyPr/>
        <a:lstStyle/>
        <a:p>
          <a:endParaRPr lang="en-US"/>
        </a:p>
      </dgm:t>
    </dgm:pt>
    <dgm:pt modelId="{B610BD37-B491-4495-97E6-64CE5681A31D}">
      <dgm:prSet custT="1"/>
      <dgm:spPr/>
      <dgm:t>
        <a:bodyPr/>
        <a:lstStyle/>
        <a:p>
          <a:pPr>
            <a:lnSpc>
              <a:spcPct val="100000"/>
            </a:lnSpc>
          </a:pPr>
          <a:r>
            <a:rPr lang="en-US" sz="3000" dirty="0"/>
            <a:t>Si la finca no </a:t>
          </a:r>
          <a:r>
            <a:rPr lang="en-US" sz="3000" dirty="0" err="1"/>
            <a:t>consta</a:t>
          </a:r>
          <a:r>
            <a:rPr lang="en-US" sz="3000" dirty="0"/>
            <a:t> </a:t>
          </a:r>
          <a:r>
            <a:rPr lang="en-US" sz="3000" dirty="0" err="1"/>
            <a:t>inscrita</a:t>
          </a:r>
          <a:r>
            <a:rPr lang="en-US" sz="3000" dirty="0"/>
            <a:t>.</a:t>
          </a:r>
        </a:p>
      </dgm:t>
    </dgm:pt>
    <dgm:pt modelId="{F068CA6E-477E-491B-B6B4-104BCB5F5F83}" type="parTrans" cxnId="{B27EC482-A731-4157-8B36-50DE41772203}">
      <dgm:prSet/>
      <dgm:spPr/>
      <dgm:t>
        <a:bodyPr/>
        <a:lstStyle/>
        <a:p>
          <a:endParaRPr lang="en-US"/>
        </a:p>
      </dgm:t>
    </dgm:pt>
    <dgm:pt modelId="{4B15E3D9-52A8-47C0-B686-71ECB0CCA290}" type="sibTrans" cxnId="{B27EC482-A731-4157-8B36-50DE41772203}">
      <dgm:prSet/>
      <dgm:spPr/>
      <dgm:t>
        <a:bodyPr/>
        <a:lstStyle/>
        <a:p>
          <a:endParaRPr lang="en-US"/>
        </a:p>
      </dgm:t>
    </dgm:pt>
    <dgm:pt modelId="{F7361884-F0B9-4174-A6AD-609F81808442}">
      <dgm:prSet custT="1"/>
      <dgm:spPr/>
      <dgm:t>
        <a:bodyPr/>
        <a:lstStyle/>
        <a:p>
          <a:pPr algn="just">
            <a:lnSpc>
              <a:spcPct val="100000"/>
            </a:lnSpc>
          </a:pPr>
          <a:r>
            <a:rPr lang="en-US" sz="2800" dirty="0"/>
            <a:t>Si se </a:t>
          </a:r>
          <a:r>
            <a:rPr lang="en-US" sz="2800" dirty="0" err="1"/>
            <a:t>presentó</a:t>
          </a:r>
          <a:r>
            <a:rPr lang="en-US" sz="2800" dirty="0"/>
            <a:t> </a:t>
          </a:r>
          <a:r>
            <a:rPr lang="en-US" sz="2800" dirty="0" err="1"/>
            <a:t>escritura</a:t>
          </a:r>
          <a:r>
            <a:rPr lang="en-US" sz="2800" dirty="0"/>
            <a:t> de </a:t>
          </a:r>
          <a:r>
            <a:rPr lang="en-US" sz="2800" dirty="0" err="1"/>
            <a:t>adquisición</a:t>
          </a:r>
          <a:r>
            <a:rPr lang="en-US" sz="2800" dirty="0"/>
            <a:t> del </a:t>
          </a:r>
          <a:r>
            <a:rPr lang="en-US" sz="2800" dirty="0" err="1"/>
            <a:t>dominio</a:t>
          </a:r>
          <a:r>
            <a:rPr lang="en-US" sz="2800" dirty="0"/>
            <a:t> y el(la) </a:t>
          </a:r>
          <a:r>
            <a:rPr lang="en-US" sz="2800" dirty="0" err="1"/>
            <a:t>Registrador</a:t>
          </a:r>
          <a:r>
            <a:rPr lang="en-US" sz="2800" dirty="0"/>
            <a:t>(a) la </a:t>
          </a:r>
          <a:r>
            <a:rPr lang="en-US" sz="2800" dirty="0" err="1"/>
            <a:t>notificó</a:t>
          </a:r>
          <a:r>
            <a:rPr lang="en-US" sz="2800" dirty="0"/>
            <a:t> por </a:t>
          </a:r>
          <a:r>
            <a:rPr lang="en-US" sz="2800" dirty="0" err="1"/>
            <a:t>defectos</a:t>
          </a:r>
          <a:r>
            <a:rPr lang="en-US" sz="2800" dirty="0"/>
            <a:t> que </a:t>
          </a:r>
          <a:r>
            <a:rPr lang="en-US" sz="2800" dirty="0" err="1"/>
            <a:t>podrían</a:t>
          </a:r>
          <a:r>
            <a:rPr lang="en-US" sz="2800" dirty="0"/>
            <a:t> </a:t>
          </a:r>
          <a:r>
            <a:rPr lang="en-US" sz="2800" dirty="0" err="1"/>
            <a:t>producir</a:t>
          </a:r>
          <a:r>
            <a:rPr lang="en-US" sz="2800" dirty="0"/>
            <a:t> </a:t>
          </a:r>
          <a:r>
            <a:rPr lang="en-US" sz="2800" dirty="0" err="1"/>
            <a:t>su</a:t>
          </a:r>
          <a:r>
            <a:rPr lang="en-US" sz="2800" dirty="0"/>
            <a:t> </a:t>
          </a:r>
          <a:r>
            <a:rPr lang="en-US" sz="2800" dirty="0" err="1"/>
            <a:t>nulidad</a:t>
          </a:r>
          <a:r>
            <a:rPr lang="en-US" sz="2800" dirty="0"/>
            <a:t>.</a:t>
          </a:r>
        </a:p>
      </dgm:t>
    </dgm:pt>
    <dgm:pt modelId="{C3687A98-1C08-45FF-9D26-CB1E11204BA7}" type="parTrans" cxnId="{3E7BCA69-7DD8-4D9B-B550-B43F48FA65B1}">
      <dgm:prSet/>
      <dgm:spPr/>
      <dgm:t>
        <a:bodyPr/>
        <a:lstStyle/>
        <a:p>
          <a:endParaRPr lang="en-US"/>
        </a:p>
      </dgm:t>
    </dgm:pt>
    <dgm:pt modelId="{814CA1A2-A15B-4371-8699-B3E7CB23A3E4}" type="sibTrans" cxnId="{3E7BCA69-7DD8-4D9B-B550-B43F48FA65B1}">
      <dgm:prSet/>
      <dgm:spPr/>
      <dgm:t>
        <a:bodyPr/>
        <a:lstStyle/>
        <a:p>
          <a:endParaRPr lang="en-US"/>
        </a:p>
      </dgm:t>
    </dgm:pt>
    <dgm:pt modelId="{1751D5F7-24C6-4877-8188-B5EC0FCB5B7F}" type="pres">
      <dgm:prSet presAssocID="{B742DC6C-68D5-4432-BF1F-6F2EA34ADD44}" presName="root" presStyleCnt="0">
        <dgm:presLayoutVars>
          <dgm:dir/>
          <dgm:resizeHandles val="exact"/>
        </dgm:presLayoutVars>
      </dgm:prSet>
      <dgm:spPr/>
    </dgm:pt>
    <dgm:pt modelId="{049DEA6E-901A-4D3A-BACA-AD4651B23C59}" type="pres">
      <dgm:prSet presAssocID="{5F8522C1-DACC-4638-B2DF-F408AD1C9DCC}" presName="compNode" presStyleCnt="0"/>
      <dgm:spPr/>
    </dgm:pt>
    <dgm:pt modelId="{DB6AF210-F0B1-4F6B-838F-C98D38045820}" type="pres">
      <dgm:prSet presAssocID="{5F8522C1-DACC-4638-B2DF-F408AD1C9DCC}" presName="bgRect" presStyleLbl="bgShp" presStyleIdx="0" presStyleCnt="3" custLinFactNeighborY="22841"/>
      <dgm:spPr/>
    </dgm:pt>
    <dgm:pt modelId="{BA8740C5-B015-44EE-AFBC-683B7BE91705}" type="pres">
      <dgm:prSet presAssocID="{5F8522C1-DACC-4638-B2DF-F408AD1C9DCC}" presName="iconRect" presStyleLbl="node1" presStyleIdx="0" presStyleCnt="3" custLinFactNeighborX="-4368" custLinFactNeighborY="5033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Quotes"/>
        </a:ext>
      </dgm:extLst>
    </dgm:pt>
    <dgm:pt modelId="{C806C3F4-520A-4DCB-AC15-D4FD45DCC728}" type="pres">
      <dgm:prSet presAssocID="{5F8522C1-DACC-4638-B2DF-F408AD1C9DCC}" presName="spaceRect" presStyleCnt="0"/>
      <dgm:spPr/>
    </dgm:pt>
    <dgm:pt modelId="{797D5CD3-18BF-42EF-9281-5A8FDBA01E78}" type="pres">
      <dgm:prSet presAssocID="{5F8522C1-DACC-4638-B2DF-F408AD1C9DCC}" presName="parTx" presStyleLbl="revTx" presStyleIdx="0" presStyleCnt="3" custScaleX="103770" custLinFactNeighborX="-544" custLinFactNeighborY="14929">
        <dgm:presLayoutVars>
          <dgm:chMax val="0"/>
          <dgm:chPref val="0"/>
        </dgm:presLayoutVars>
      </dgm:prSet>
      <dgm:spPr/>
    </dgm:pt>
    <dgm:pt modelId="{23EC666E-5806-4ADA-9747-F9A82230677E}" type="pres">
      <dgm:prSet presAssocID="{D3CE983A-30D2-4F59-8AC7-5C24AB9BD8E0}" presName="sibTrans" presStyleCnt="0"/>
      <dgm:spPr/>
    </dgm:pt>
    <dgm:pt modelId="{D10544E1-E96C-4576-A9A7-6BEE2B2BD578}" type="pres">
      <dgm:prSet presAssocID="{B610BD37-B491-4495-97E6-64CE5681A31D}" presName="compNode" presStyleCnt="0"/>
      <dgm:spPr/>
    </dgm:pt>
    <dgm:pt modelId="{2B3B8E6F-F73F-4DCF-81D7-3466789E9773}" type="pres">
      <dgm:prSet presAssocID="{B610BD37-B491-4495-97E6-64CE5681A31D}" presName="bgRect" presStyleLbl="bgShp" presStyleIdx="1" presStyleCnt="3"/>
      <dgm:spPr/>
    </dgm:pt>
    <dgm:pt modelId="{01D6B1AB-FFF6-4743-8E62-DB11B4158D51}" type="pres">
      <dgm:prSet presAssocID="{B610BD37-B491-4495-97E6-64CE5681A31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n"/>
        </a:ext>
      </dgm:extLst>
    </dgm:pt>
    <dgm:pt modelId="{99C9FD85-4D3C-4CEA-A6AD-04E9BB7F1D20}" type="pres">
      <dgm:prSet presAssocID="{B610BD37-B491-4495-97E6-64CE5681A31D}" presName="spaceRect" presStyleCnt="0"/>
      <dgm:spPr/>
    </dgm:pt>
    <dgm:pt modelId="{D7422F63-B7FD-4A41-B723-A0C3BD054F1C}" type="pres">
      <dgm:prSet presAssocID="{B610BD37-B491-4495-97E6-64CE5681A31D}" presName="parTx" presStyleLbl="revTx" presStyleIdx="1" presStyleCnt="3" custScaleX="101462">
        <dgm:presLayoutVars>
          <dgm:chMax val="0"/>
          <dgm:chPref val="0"/>
        </dgm:presLayoutVars>
      </dgm:prSet>
      <dgm:spPr/>
    </dgm:pt>
    <dgm:pt modelId="{6D2DFA38-3210-4CD3-AA58-6716D0AD1476}" type="pres">
      <dgm:prSet presAssocID="{4B15E3D9-52A8-47C0-B686-71ECB0CCA290}" presName="sibTrans" presStyleCnt="0"/>
      <dgm:spPr/>
    </dgm:pt>
    <dgm:pt modelId="{A64B0282-0A51-461D-8F98-288EFE329D37}" type="pres">
      <dgm:prSet presAssocID="{F7361884-F0B9-4174-A6AD-609F81808442}" presName="compNode" presStyleCnt="0"/>
      <dgm:spPr/>
    </dgm:pt>
    <dgm:pt modelId="{FA939749-EAA2-407F-ABB3-FCB108B36BD5}" type="pres">
      <dgm:prSet presAssocID="{F7361884-F0B9-4174-A6AD-609F81808442}" presName="bgRect" presStyleLbl="bgShp" presStyleIdx="2" presStyleCnt="3" custLinFactNeighborY="-22753"/>
      <dgm:spPr/>
    </dgm:pt>
    <dgm:pt modelId="{33817BDC-C134-4B4D-B57B-70AFFD14EE76}" type="pres">
      <dgm:prSet presAssocID="{F7361884-F0B9-4174-A6AD-609F81808442}" presName="iconRect" presStyleLbl="node1" presStyleIdx="2" presStyleCnt="3" custLinFactNeighborY="-4486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osed Quotation Mark"/>
        </a:ext>
      </dgm:extLst>
    </dgm:pt>
    <dgm:pt modelId="{6CFD8B47-F921-44BE-ADF0-CE7AEC9AE0A3}" type="pres">
      <dgm:prSet presAssocID="{F7361884-F0B9-4174-A6AD-609F81808442}" presName="spaceRect" presStyleCnt="0"/>
      <dgm:spPr/>
    </dgm:pt>
    <dgm:pt modelId="{CFAC9B9F-0EFD-45A2-A819-CEA83DC2357B}" type="pres">
      <dgm:prSet presAssocID="{F7361884-F0B9-4174-A6AD-609F81808442}" presName="parTx" presStyleLbl="revTx" presStyleIdx="2" presStyleCnt="3" custScaleX="101462" custLinFactNeighborY="-24727">
        <dgm:presLayoutVars>
          <dgm:chMax val="0"/>
          <dgm:chPref val="0"/>
        </dgm:presLayoutVars>
      </dgm:prSet>
      <dgm:spPr/>
    </dgm:pt>
  </dgm:ptLst>
  <dgm:cxnLst>
    <dgm:cxn modelId="{2102632E-C023-4B62-8835-5786FCAC8B91}" type="presOf" srcId="{B610BD37-B491-4495-97E6-64CE5681A31D}" destId="{D7422F63-B7FD-4A41-B723-A0C3BD054F1C}" srcOrd="0" destOrd="0" presId="urn:microsoft.com/office/officeart/2018/2/layout/IconVerticalSolidList"/>
    <dgm:cxn modelId="{173F3332-45A5-472D-8231-33ABF5E5E7AD}" type="presOf" srcId="{F7361884-F0B9-4174-A6AD-609F81808442}" destId="{CFAC9B9F-0EFD-45A2-A819-CEA83DC2357B}" srcOrd="0" destOrd="0" presId="urn:microsoft.com/office/officeart/2018/2/layout/IconVerticalSolidList"/>
    <dgm:cxn modelId="{3E7BCA69-7DD8-4D9B-B550-B43F48FA65B1}" srcId="{B742DC6C-68D5-4432-BF1F-6F2EA34ADD44}" destId="{F7361884-F0B9-4174-A6AD-609F81808442}" srcOrd="2" destOrd="0" parTransId="{C3687A98-1C08-45FF-9D26-CB1E11204BA7}" sibTransId="{814CA1A2-A15B-4371-8699-B3E7CB23A3E4}"/>
    <dgm:cxn modelId="{B27EC482-A731-4157-8B36-50DE41772203}" srcId="{B742DC6C-68D5-4432-BF1F-6F2EA34ADD44}" destId="{B610BD37-B491-4495-97E6-64CE5681A31D}" srcOrd="1" destOrd="0" parTransId="{F068CA6E-477E-491B-B6B4-104BCB5F5F83}" sibTransId="{4B15E3D9-52A8-47C0-B686-71ECB0CCA290}"/>
    <dgm:cxn modelId="{00C71095-AC44-489B-B068-5DD1C090014F}" srcId="{B742DC6C-68D5-4432-BF1F-6F2EA34ADD44}" destId="{5F8522C1-DACC-4638-B2DF-F408AD1C9DCC}" srcOrd="0" destOrd="0" parTransId="{C0CCAD1F-033F-4207-A920-68B061FC3729}" sibTransId="{D3CE983A-30D2-4F59-8AC7-5C24AB9BD8E0}"/>
    <dgm:cxn modelId="{3117B4B0-F977-41E5-8108-B33006897C76}" type="presOf" srcId="{B742DC6C-68D5-4432-BF1F-6F2EA34ADD44}" destId="{1751D5F7-24C6-4877-8188-B5EC0FCB5B7F}" srcOrd="0" destOrd="0" presId="urn:microsoft.com/office/officeart/2018/2/layout/IconVerticalSolidList"/>
    <dgm:cxn modelId="{9E9135D7-8D88-4B6C-9FA1-0B93D195FC50}" type="presOf" srcId="{5F8522C1-DACC-4638-B2DF-F408AD1C9DCC}" destId="{797D5CD3-18BF-42EF-9281-5A8FDBA01E78}" srcOrd="0" destOrd="0" presId="urn:microsoft.com/office/officeart/2018/2/layout/IconVerticalSolidList"/>
    <dgm:cxn modelId="{F1263C82-B520-48BC-91E2-081FB674461F}" type="presParOf" srcId="{1751D5F7-24C6-4877-8188-B5EC0FCB5B7F}" destId="{049DEA6E-901A-4D3A-BACA-AD4651B23C59}" srcOrd="0" destOrd="0" presId="urn:microsoft.com/office/officeart/2018/2/layout/IconVerticalSolidList"/>
    <dgm:cxn modelId="{5ADC0E9B-BE7A-4EBB-B414-221472F477E1}" type="presParOf" srcId="{049DEA6E-901A-4D3A-BACA-AD4651B23C59}" destId="{DB6AF210-F0B1-4F6B-838F-C98D38045820}" srcOrd="0" destOrd="0" presId="urn:microsoft.com/office/officeart/2018/2/layout/IconVerticalSolidList"/>
    <dgm:cxn modelId="{84886351-668C-441C-A949-D2C01C54C7C1}" type="presParOf" srcId="{049DEA6E-901A-4D3A-BACA-AD4651B23C59}" destId="{BA8740C5-B015-44EE-AFBC-683B7BE91705}" srcOrd="1" destOrd="0" presId="urn:microsoft.com/office/officeart/2018/2/layout/IconVerticalSolidList"/>
    <dgm:cxn modelId="{69FCA0A1-8945-4034-B074-EC6BAA9A7D9F}" type="presParOf" srcId="{049DEA6E-901A-4D3A-BACA-AD4651B23C59}" destId="{C806C3F4-520A-4DCB-AC15-D4FD45DCC728}" srcOrd="2" destOrd="0" presId="urn:microsoft.com/office/officeart/2018/2/layout/IconVerticalSolidList"/>
    <dgm:cxn modelId="{B27BCD81-2248-463C-836F-33A73FB94CB1}" type="presParOf" srcId="{049DEA6E-901A-4D3A-BACA-AD4651B23C59}" destId="{797D5CD3-18BF-42EF-9281-5A8FDBA01E78}" srcOrd="3" destOrd="0" presId="urn:microsoft.com/office/officeart/2018/2/layout/IconVerticalSolidList"/>
    <dgm:cxn modelId="{8CA40B04-79A9-4BB5-A44B-C046ED483B9D}" type="presParOf" srcId="{1751D5F7-24C6-4877-8188-B5EC0FCB5B7F}" destId="{23EC666E-5806-4ADA-9747-F9A82230677E}" srcOrd="1" destOrd="0" presId="urn:microsoft.com/office/officeart/2018/2/layout/IconVerticalSolidList"/>
    <dgm:cxn modelId="{D8C8A986-BEF1-49C3-9DC7-CC52A860F324}" type="presParOf" srcId="{1751D5F7-24C6-4877-8188-B5EC0FCB5B7F}" destId="{D10544E1-E96C-4576-A9A7-6BEE2B2BD578}" srcOrd="2" destOrd="0" presId="urn:microsoft.com/office/officeart/2018/2/layout/IconVerticalSolidList"/>
    <dgm:cxn modelId="{5BD750BF-05F5-4456-A5C8-EED74926653B}" type="presParOf" srcId="{D10544E1-E96C-4576-A9A7-6BEE2B2BD578}" destId="{2B3B8E6F-F73F-4DCF-81D7-3466789E9773}" srcOrd="0" destOrd="0" presId="urn:microsoft.com/office/officeart/2018/2/layout/IconVerticalSolidList"/>
    <dgm:cxn modelId="{5C4A85DD-DC9B-4817-87D9-D5E8D30CFE8F}" type="presParOf" srcId="{D10544E1-E96C-4576-A9A7-6BEE2B2BD578}" destId="{01D6B1AB-FFF6-4743-8E62-DB11B4158D51}" srcOrd="1" destOrd="0" presId="urn:microsoft.com/office/officeart/2018/2/layout/IconVerticalSolidList"/>
    <dgm:cxn modelId="{B66B5B04-F395-41DE-AA62-75DC73F7C87D}" type="presParOf" srcId="{D10544E1-E96C-4576-A9A7-6BEE2B2BD578}" destId="{99C9FD85-4D3C-4CEA-A6AD-04E9BB7F1D20}" srcOrd="2" destOrd="0" presId="urn:microsoft.com/office/officeart/2018/2/layout/IconVerticalSolidList"/>
    <dgm:cxn modelId="{769A829A-9E8E-4C29-985E-05D4C67FD96A}" type="presParOf" srcId="{D10544E1-E96C-4576-A9A7-6BEE2B2BD578}" destId="{D7422F63-B7FD-4A41-B723-A0C3BD054F1C}" srcOrd="3" destOrd="0" presId="urn:microsoft.com/office/officeart/2018/2/layout/IconVerticalSolidList"/>
    <dgm:cxn modelId="{B68FD54E-0756-4C9C-9735-D7CAAF5BA12B}" type="presParOf" srcId="{1751D5F7-24C6-4877-8188-B5EC0FCB5B7F}" destId="{6D2DFA38-3210-4CD3-AA58-6716D0AD1476}" srcOrd="3" destOrd="0" presId="urn:microsoft.com/office/officeart/2018/2/layout/IconVerticalSolidList"/>
    <dgm:cxn modelId="{1EE36564-8717-4AF6-839D-851157896E1E}" type="presParOf" srcId="{1751D5F7-24C6-4877-8188-B5EC0FCB5B7F}" destId="{A64B0282-0A51-461D-8F98-288EFE329D37}" srcOrd="4" destOrd="0" presId="urn:microsoft.com/office/officeart/2018/2/layout/IconVerticalSolidList"/>
    <dgm:cxn modelId="{4ECC142E-E901-494F-A5F8-B9989498B915}" type="presParOf" srcId="{A64B0282-0A51-461D-8F98-288EFE329D37}" destId="{FA939749-EAA2-407F-ABB3-FCB108B36BD5}" srcOrd="0" destOrd="0" presId="urn:microsoft.com/office/officeart/2018/2/layout/IconVerticalSolidList"/>
    <dgm:cxn modelId="{869C4879-C78B-43B7-B736-F7FF2E483A4E}" type="presParOf" srcId="{A64B0282-0A51-461D-8F98-288EFE329D37}" destId="{33817BDC-C134-4B4D-B57B-70AFFD14EE76}" srcOrd="1" destOrd="0" presId="urn:microsoft.com/office/officeart/2018/2/layout/IconVerticalSolidList"/>
    <dgm:cxn modelId="{877C6749-4439-4BD8-AB47-FE235A3BF2CC}" type="presParOf" srcId="{A64B0282-0A51-461D-8F98-288EFE329D37}" destId="{6CFD8B47-F921-44BE-ADF0-CE7AEC9AE0A3}" srcOrd="2" destOrd="0" presId="urn:microsoft.com/office/officeart/2018/2/layout/IconVerticalSolidList"/>
    <dgm:cxn modelId="{EB8775ED-24DE-4535-A429-15D09A37E255}" type="presParOf" srcId="{A64B0282-0A51-461D-8F98-288EFE329D37}" destId="{CFAC9B9F-0EFD-45A2-A819-CEA83DC2357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DC85AA-73CE-481E-BC8B-59B2DDB7ADE3}">
      <dsp:nvSpPr>
        <dsp:cNvPr id="0" name=""/>
        <dsp:cNvSpPr/>
      </dsp:nvSpPr>
      <dsp:spPr>
        <a:xfrm>
          <a:off x="1008666" y="0"/>
          <a:ext cx="1329970" cy="1329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F9EB53-B127-48A4-ACC7-22EEBA349F5C}">
      <dsp:nvSpPr>
        <dsp:cNvPr id="0" name=""/>
        <dsp:cNvSpPr/>
      </dsp:nvSpPr>
      <dsp:spPr>
        <a:xfrm>
          <a:off x="0" y="1558313"/>
          <a:ext cx="3238625" cy="2392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s-PR" sz="2000" kern="1200" dirty="0"/>
            <a:t>Las normas aplicables a los expedientes de dominio son de estricto cumplimiento. Pretenden evitar el fraude contra el Estado al obviarse el trámite de segregación y la tramitación de permisos. Tiene alto interés público. </a:t>
          </a:r>
          <a:endParaRPr lang="en-US" sz="2000" kern="1200" dirty="0"/>
        </a:p>
      </dsp:txBody>
      <dsp:txXfrm>
        <a:off x="0" y="1558313"/>
        <a:ext cx="3238625" cy="2392761"/>
      </dsp:txXfrm>
    </dsp:sp>
    <dsp:sp modelId="{6E0DD4D7-47BD-43A3-8FC7-6E3D671877C1}">
      <dsp:nvSpPr>
        <dsp:cNvPr id="0" name=""/>
        <dsp:cNvSpPr/>
      </dsp:nvSpPr>
      <dsp:spPr>
        <a:xfrm>
          <a:off x="4650758" y="0"/>
          <a:ext cx="1329970" cy="1329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6A399A-031B-4A27-9F7A-D8487C7DC935}">
      <dsp:nvSpPr>
        <dsp:cNvPr id="0" name=""/>
        <dsp:cNvSpPr/>
      </dsp:nvSpPr>
      <dsp:spPr>
        <a:xfrm>
          <a:off x="3742208" y="1627200"/>
          <a:ext cx="2955490" cy="14866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s-PR" sz="2400" kern="1200" dirty="0"/>
            <a:t>No es equivalente a una acción de usucapión. </a:t>
          </a:r>
          <a:endParaRPr lang="en-US" sz="2400" kern="1200" dirty="0"/>
        </a:p>
      </dsp:txBody>
      <dsp:txXfrm>
        <a:off x="3742208" y="1627200"/>
        <a:ext cx="2955490" cy="1486621"/>
      </dsp:txXfrm>
    </dsp:sp>
    <dsp:sp modelId="{23834E40-5142-4378-B2AA-2D942C451D00}">
      <dsp:nvSpPr>
        <dsp:cNvPr id="0" name=""/>
        <dsp:cNvSpPr/>
      </dsp:nvSpPr>
      <dsp:spPr>
        <a:xfrm>
          <a:off x="8578359" y="0"/>
          <a:ext cx="1329970" cy="1329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C5716-5D69-4D9F-AFF2-18D4469125FA}">
      <dsp:nvSpPr>
        <dsp:cNvPr id="0" name=""/>
        <dsp:cNvSpPr/>
      </dsp:nvSpPr>
      <dsp:spPr>
        <a:xfrm>
          <a:off x="7432551" y="1495184"/>
          <a:ext cx="3428102" cy="3594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s-PR" sz="1900" kern="1200" dirty="0"/>
            <a:t>Si hay asientos registrales contradictorios y el titular registral comparece al Tribunal, estamos frente a una acción de dominio contradictorio. Deja de ser acción Ex Parte, pero si el resultado es a favor del promovente del expediente de dominio en su origen y se declara justificado el dominio, el Tribunal puede ordenar la cancelación de los asientos registrales contradictorios.</a:t>
          </a:r>
          <a:endParaRPr lang="en-US" sz="1900" kern="1200" dirty="0"/>
        </a:p>
      </dsp:txBody>
      <dsp:txXfrm>
        <a:off x="7432551" y="1495184"/>
        <a:ext cx="3428102" cy="35942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15F981-80C5-4876-8A7D-34E6AF15123C}">
      <dsp:nvSpPr>
        <dsp:cNvPr id="0" name=""/>
        <dsp:cNvSpPr/>
      </dsp:nvSpPr>
      <dsp:spPr>
        <a:xfrm>
          <a:off x="-181107" y="858893"/>
          <a:ext cx="7920025" cy="1735458"/>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12EAFC-CE40-40A8-A4EC-7277152AFDA9}">
      <dsp:nvSpPr>
        <dsp:cNvPr id="0" name=""/>
        <dsp:cNvSpPr/>
      </dsp:nvSpPr>
      <dsp:spPr>
        <a:xfrm>
          <a:off x="0" y="1112426"/>
          <a:ext cx="1067927" cy="9545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A1E2C6-88CF-4B3B-BF15-F2C07869A95B}">
      <dsp:nvSpPr>
        <dsp:cNvPr id="0" name=""/>
        <dsp:cNvSpPr/>
      </dsp:nvSpPr>
      <dsp:spPr>
        <a:xfrm>
          <a:off x="1090147" y="0"/>
          <a:ext cx="6713015" cy="332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726" tIns="216726" rIns="216726" bIns="216726" numCol="1" spcCol="1270" anchor="ctr" anchorCtr="0">
          <a:noAutofit/>
        </a:bodyPr>
        <a:lstStyle/>
        <a:p>
          <a:pPr marL="0" lvl="0" indent="0" algn="just" defTabSz="844550">
            <a:lnSpc>
              <a:spcPct val="90000"/>
            </a:lnSpc>
            <a:spcBef>
              <a:spcPct val="0"/>
            </a:spcBef>
            <a:spcAft>
              <a:spcPct val="35000"/>
            </a:spcAft>
            <a:buNone/>
          </a:pPr>
          <a:r>
            <a:rPr lang="es-PR" sz="1900" kern="1200" dirty="0"/>
            <a:t>El inciso (i) confunde a peticionarios(as), abogados(as) y hasta a jueces(zas). </a:t>
          </a:r>
          <a:r>
            <a:rPr lang="es-PR" sz="1900" b="1" kern="1200" dirty="0"/>
            <a:t>En un expediente de dominio no se declara que, por el hecho de la posesión 10, 20 o hasta 30 años (CC de 1930, </a:t>
          </a:r>
          <a:r>
            <a:rPr lang="es-PR" sz="1900" b="1" kern="1200" dirty="0">
              <a:solidFill>
                <a:srgbClr val="FF0000"/>
              </a:solidFill>
            </a:rPr>
            <a:t>derogado</a:t>
          </a:r>
          <a:r>
            <a:rPr lang="es-PR" sz="1900" b="1" kern="1200" dirty="0"/>
            <a:t>), con o sin buena fe, a título de dueño, de forma pacífica, ininterrumpida se</a:t>
          </a:r>
          <a:r>
            <a:rPr lang="es-PR" sz="1900" kern="1200" dirty="0"/>
            <a:t> </a:t>
          </a:r>
          <a:r>
            <a:rPr lang="es-PR" sz="1900" b="1" kern="1200" dirty="0"/>
            <a:t>adquiere el dominio</a:t>
          </a:r>
          <a:r>
            <a:rPr lang="es-PR" sz="1900" kern="1200" dirty="0"/>
            <a:t>. </a:t>
          </a:r>
          <a:r>
            <a:rPr lang="es-PR" sz="1900" b="1" kern="1200" dirty="0"/>
            <a:t>No opera la prescripción adquisitiva</a:t>
          </a:r>
          <a:r>
            <a:rPr lang="es-PR" sz="1900" kern="1200" dirty="0"/>
            <a:t>. </a:t>
          </a:r>
          <a:endParaRPr lang="en-US" sz="1900" kern="1200" dirty="0"/>
        </a:p>
      </dsp:txBody>
      <dsp:txXfrm>
        <a:off x="1090147" y="0"/>
        <a:ext cx="6713015" cy="3326186"/>
      </dsp:txXfrm>
    </dsp:sp>
    <dsp:sp modelId="{868DF14E-ADF0-4AC4-AE2F-EDC9688C7109}">
      <dsp:nvSpPr>
        <dsp:cNvPr id="0" name=""/>
        <dsp:cNvSpPr/>
      </dsp:nvSpPr>
      <dsp:spPr>
        <a:xfrm>
          <a:off x="-181107" y="2994639"/>
          <a:ext cx="7920025" cy="1735458"/>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79F6CA-A321-483E-89CF-02D54C843BA5}">
      <dsp:nvSpPr>
        <dsp:cNvPr id="0" name=""/>
        <dsp:cNvSpPr/>
      </dsp:nvSpPr>
      <dsp:spPr>
        <a:xfrm>
          <a:off x="0" y="3401941"/>
          <a:ext cx="1067927" cy="9545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6F66F3-30D2-483D-810F-D1EC89667D3B}">
      <dsp:nvSpPr>
        <dsp:cNvPr id="0" name=""/>
        <dsp:cNvSpPr/>
      </dsp:nvSpPr>
      <dsp:spPr>
        <a:xfrm>
          <a:off x="1018687" y="2826640"/>
          <a:ext cx="6679602" cy="2047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726" tIns="216726" rIns="216726" bIns="216726" numCol="1" spcCol="1270" anchor="ctr" anchorCtr="0">
          <a:noAutofit/>
        </a:bodyPr>
        <a:lstStyle/>
        <a:p>
          <a:pPr marL="0" lvl="0" indent="0" algn="just" defTabSz="844550">
            <a:lnSpc>
              <a:spcPct val="90000"/>
            </a:lnSpc>
            <a:spcBef>
              <a:spcPct val="0"/>
            </a:spcBef>
            <a:spcAft>
              <a:spcPct val="35000"/>
            </a:spcAft>
            <a:buNone/>
          </a:pPr>
          <a:r>
            <a:rPr lang="es-PR" sz="1900" kern="1200" dirty="0"/>
            <a:t>Acciones bajo el Art. 1857 del CC de 1930 (10-20 años) o bajo el Art. 1859 del Código Civil de 1930, no son acciones Ex Parte. El que reclama estar en posesión de la finca tiene que ganar el pleito contra quien aparece como titular. </a:t>
          </a:r>
          <a:r>
            <a:rPr lang="es-PR" sz="1900" b="1" kern="1200" dirty="0"/>
            <a:t>No es acción que justifica dominio como el Expediente de Dominio. Es acción declarativa de dominio.  </a:t>
          </a:r>
          <a:endParaRPr lang="en-US" sz="1900" b="1" kern="1200" dirty="0"/>
        </a:p>
      </dsp:txBody>
      <dsp:txXfrm>
        <a:off x="1018687" y="2826640"/>
        <a:ext cx="6679602" cy="2047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6FB387-2888-43DD-9694-24EE575CCFA2}">
      <dsp:nvSpPr>
        <dsp:cNvPr id="0" name=""/>
        <dsp:cNvSpPr/>
      </dsp:nvSpPr>
      <dsp:spPr>
        <a:xfrm>
          <a:off x="0" y="2890"/>
          <a:ext cx="10734040" cy="137739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958227-6C0B-44AE-B250-D28D905E2025}">
      <dsp:nvSpPr>
        <dsp:cNvPr id="0" name=""/>
        <dsp:cNvSpPr/>
      </dsp:nvSpPr>
      <dsp:spPr>
        <a:xfrm>
          <a:off x="416662" y="312805"/>
          <a:ext cx="758309" cy="75756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343775-15F1-4FB9-A048-9EFBBD590270}">
      <dsp:nvSpPr>
        <dsp:cNvPr id="0" name=""/>
        <dsp:cNvSpPr/>
      </dsp:nvSpPr>
      <dsp:spPr>
        <a:xfrm>
          <a:off x="1591634" y="2890"/>
          <a:ext cx="8888333" cy="1378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917" tIns="145917" rIns="145917" bIns="145917" numCol="1" spcCol="1270" anchor="ctr" anchorCtr="0">
          <a:noAutofit/>
        </a:bodyPr>
        <a:lstStyle/>
        <a:p>
          <a:pPr marL="0" lvl="0" indent="0" algn="l" defTabSz="1111250">
            <a:lnSpc>
              <a:spcPct val="100000"/>
            </a:lnSpc>
            <a:spcBef>
              <a:spcPct val="0"/>
            </a:spcBef>
            <a:spcAft>
              <a:spcPct val="35000"/>
            </a:spcAft>
            <a:buNone/>
          </a:pPr>
          <a:r>
            <a:rPr lang="es-ES" sz="2500" b="1" kern="1200" dirty="0"/>
            <a:t>Art. 192- Juicio ordinario contradictorio; incoación </a:t>
          </a:r>
          <a:endParaRPr lang="en-US" sz="2500" b="1" kern="1200" dirty="0"/>
        </a:p>
      </dsp:txBody>
      <dsp:txXfrm>
        <a:off x="1591634" y="2890"/>
        <a:ext cx="8888333" cy="1378744"/>
      </dsp:txXfrm>
    </dsp:sp>
    <dsp:sp modelId="{8C619B63-E27C-44F9-88B4-6EAC20B1C1E7}">
      <dsp:nvSpPr>
        <dsp:cNvPr id="0" name=""/>
        <dsp:cNvSpPr/>
      </dsp:nvSpPr>
      <dsp:spPr>
        <a:xfrm>
          <a:off x="0" y="1644252"/>
          <a:ext cx="10734040" cy="137739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BF852F-B7A9-4241-832F-A58235540941}">
      <dsp:nvSpPr>
        <dsp:cNvPr id="0" name=""/>
        <dsp:cNvSpPr/>
      </dsp:nvSpPr>
      <dsp:spPr>
        <a:xfrm>
          <a:off x="416662" y="1954167"/>
          <a:ext cx="758309" cy="75756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A7CDBE-CB70-486A-BC3F-CF51E77C838C}">
      <dsp:nvSpPr>
        <dsp:cNvPr id="0" name=""/>
        <dsp:cNvSpPr/>
      </dsp:nvSpPr>
      <dsp:spPr>
        <a:xfrm>
          <a:off x="1591634" y="1644252"/>
          <a:ext cx="8888333" cy="1378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917" tIns="145917" rIns="145917" bIns="145917" numCol="1" spcCol="1270" anchor="ctr" anchorCtr="0">
          <a:noAutofit/>
        </a:bodyPr>
        <a:lstStyle/>
        <a:p>
          <a:pPr marL="0" lvl="0" indent="0" algn="just" defTabSz="1022350">
            <a:lnSpc>
              <a:spcPct val="100000"/>
            </a:lnSpc>
            <a:spcBef>
              <a:spcPct val="0"/>
            </a:spcBef>
            <a:spcAft>
              <a:spcPct val="35000"/>
            </a:spcAft>
            <a:buNone/>
          </a:pPr>
          <a:r>
            <a:rPr lang="es-ES" sz="2300" kern="1200" dirty="0"/>
            <a:t>La declaración de estar o no justificado el dominio no impedirá que se pueda presentar posteriormente una acción ordinaria contradictoria de dominio por quien se considere perjudicado, sin perjuicio de lo dispuesto en este subtitulo respecto a tercero.</a:t>
          </a:r>
          <a:endParaRPr lang="en-US" sz="2300" kern="1200" dirty="0"/>
        </a:p>
      </dsp:txBody>
      <dsp:txXfrm>
        <a:off x="1591634" y="1644252"/>
        <a:ext cx="8888333" cy="1378744"/>
      </dsp:txXfrm>
    </dsp:sp>
    <dsp:sp modelId="{01416484-B471-473C-9C10-C1BA00CCFEF0}">
      <dsp:nvSpPr>
        <dsp:cNvPr id="0" name=""/>
        <dsp:cNvSpPr/>
      </dsp:nvSpPr>
      <dsp:spPr>
        <a:xfrm>
          <a:off x="0" y="3285615"/>
          <a:ext cx="10734040" cy="137739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277A4A-9A9E-47AA-A33C-18116A83D387}">
      <dsp:nvSpPr>
        <dsp:cNvPr id="0" name=""/>
        <dsp:cNvSpPr/>
      </dsp:nvSpPr>
      <dsp:spPr>
        <a:xfrm>
          <a:off x="416662" y="3595529"/>
          <a:ext cx="758309" cy="75756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53EAFB-98F2-4EA6-978C-BA93D8FEBD43}">
      <dsp:nvSpPr>
        <dsp:cNvPr id="0" name=""/>
        <dsp:cNvSpPr/>
      </dsp:nvSpPr>
      <dsp:spPr>
        <a:xfrm>
          <a:off x="1591634" y="3285615"/>
          <a:ext cx="8888333" cy="1378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917" tIns="145917" rIns="145917" bIns="145917" numCol="1" spcCol="1270" anchor="ctr" anchorCtr="0">
          <a:noAutofit/>
        </a:bodyPr>
        <a:lstStyle/>
        <a:p>
          <a:pPr marL="0" lvl="0" indent="0" algn="l" defTabSz="1111250">
            <a:lnSpc>
              <a:spcPct val="100000"/>
            </a:lnSpc>
            <a:spcBef>
              <a:spcPct val="0"/>
            </a:spcBef>
            <a:spcAft>
              <a:spcPct val="35000"/>
            </a:spcAft>
            <a:buNone/>
          </a:pPr>
          <a:r>
            <a:rPr lang="es-ES" sz="2500" b="1" kern="1200" dirty="0"/>
            <a:t>OJO: EL EXPEDIENTE DE DOMINIO NO ES COSA JUZGADA.</a:t>
          </a:r>
          <a:endParaRPr lang="en-US" sz="2500" b="1" kern="1200" dirty="0"/>
        </a:p>
      </dsp:txBody>
      <dsp:txXfrm>
        <a:off x="1591634" y="3285615"/>
        <a:ext cx="8888333" cy="13787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54004-C98D-4946-BEE4-23A9814CDAAF}">
      <dsp:nvSpPr>
        <dsp:cNvPr id="0" name=""/>
        <dsp:cNvSpPr/>
      </dsp:nvSpPr>
      <dsp:spPr>
        <a:xfrm>
          <a:off x="0" y="507108"/>
          <a:ext cx="10515600" cy="1507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05AD05-8798-4D11-8998-743E40E27586}">
      <dsp:nvSpPr>
        <dsp:cNvPr id="0" name=""/>
        <dsp:cNvSpPr/>
      </dsp:nvSpPr>
      <dsp:spPr>
        <a:xfrm>
          <a:off x="455895" y="846204"/>
          <a:ext cx="829710" cy="8289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3C4893-FC0B-4E8B-A795-4D4753EAD204}">
      <dsp:nvSpPr>
        <dsp:cNvPr id="0" name=""/>
        <dsp:cNvSpPr/>
      </dsp:nvSpPr>
      <dsp:spPr>
        <a:xfrm>
          <a:off x="1741501" y="507108"/>
          <a:ext cx="8770691" cy="1508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657" tIns="159657" rIns="159657" bIns="159657" numCol="1" spcCol="1270" anchor="ctr" anchorCtr="0">
          <a:noAutofit/>
        </a:bodyPr>
        <a:lstStyle/>
        <a:p>
          <a:pPr marL="0" lvl="0" indent="0" algn="l" defTabSz="622300">
            <a:lnSpc>
              <a:spcPct val="90000"/>
            </a:lnSpc>
            <a:spcBef>
              <a:spcPct val="0"/>
            </a:spcBef>
            <a:spcAft>
              <a:spcPct val="35000"/>
            </a:spcAft>
            <a:buNone/>
          </a:pPr>
          <a:r>
            <a:rPr lang="es-ES" sz="1400" kern="1200"/>
            <a:t>Asunto: determinar si dentro de un procedimiento de expediente de dominio, -- regulado por el Artículo 185 de la Ley del Registro de la Propiedad Inmobiliaria del Estado Libre Asociado de Puerto Rico, infra --, corresponde exigir a la parte peticionaria evidencia de la aprobación de la segregación de la finca objeto del proceso, por parte de la agencia gubernamental encargada de ello, cuando: (1) la finca de mayor cabida no consta inscrita en el Registro de la Propiedad Inmobiliaria, o (2) la finca de mayor cabida consta inscrita en el mencionado Registro, pero el                                  predio de terreno en cuestión se segregó antes del año 1944. </a:t>
          </a:r>
          <a:endParaRPr lang="en-US" sz="1400" kern="1200"/>
        </a:p>
      </dsp:txBody>
      <dsp:txXfrm>
        <a:off x="1741501" y="507108"/>
        <a:ext cx="8770691" cy="1508565"/>
      </dsp:txXfrm>
    </dsp:sp>
    <dsp:sp modelId="{3B6B0363-D2E1-43FE-B069-46993FF47190}">
      <dsp:nvSpPr>
        <dsp:cNvPr id="0" name=""/>
        <dsp:cNvSpPr/>
      </dsp:nvSpPr>
      <dsp:spPr>
        <a:xfrm>
          <a:off x="0" y="2341850"/>
          <a:ext cx="10515600" cy="1507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3E2D4A-0803-4AB9-AC31-E5B4DE641CFC}">
      <dsp:nvSpPr>
        <dsp:cNvPr id="0" name=""/>
        <dsp:cNvSpPr/>
      </dsp:nvSpPr>
      <dsp:spPr>
        <a:xfrm>
          <a:off x="455895" y="2680945"/>
          <a:ext cx="829710" cy="8289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2D3A86-8EE8-47A0-B2E0-1C51D74017D7}">
      <dsp:nvSpPr>
        <dsp:cNvPr id="0" name=""/>
        <dsp:cNvSpPr/>
      </dsp:nvSpPr>
      <dsp:spPr>
        <a:xfrm>
          <a:off x="1741501" y="2341850"/>
          <a:ext cx="8770691" cy="1508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657" tIns="159657" rIns="159657" bIns="159657" numCol="1" spcCol="1270" anchor="ctr" anchorCtr="0">
          <a:noAutofit/>
        </a:bodyPr>
        <a:lstStyle/>
        <a:p>
          <a:pPr marL="0" lvl="0" indent="0" algn="l" defTabSz="622300">
            <a:lnSpc>
              <a:spcPct val="90000"/>
            </a:lnSpc>
            <a:spcBef>
              <a:spcPct val="0"/>
            </a:spcBef>
            <a:spcAft>
              <a:spcPct val="35000"/>
            </a:spcAft>
            <a:buNone/>
          </a:pPr>
          <a:r>
            <a:rPr lang="es-ES" sz="1400" kern="1200"/>
            <a:t>“Adelantamos que, tras un ponderado y cuidadoso análisis del expediente ante nuestra consideración, así como de los estatutos y jurisprudencia aplicables, en aquellos casos en que la finca para la cual se solicita un expediente de dominio resulta ser una segregación de una finca de mayor cabida que no está inscrita, no es necesario presentar la aprobación de tal segregación por la agencia gubernamental encargada de ello.  Por otra parte, si la finca de mayor cabida consta inscrita, le corresponde al Tribunal de Primera Instancia evaluar la prueba presentada y determinar si el predio de terreno fue segregado previo al 4 de septiembre de 1944. De ser así, a quien peticiona el expediente de dominio, no le es de aplicación el requisito de la aprobación de la segregación por parte de la correspondiente agencia gubernamental ya que, previo a ese momento, no existía requisito en ley que así lo exigiera.</a:t>
          </a:r>
          <a:endParaRPr lang="en-US" sz="1400" kern="1200"/>
        </a:p>
      </dsp:txBody>
      <dsp:txXfrm>
        <a:off x="1741501" y="2341850"/>
        <a:ext cx="8770691" cy="15085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E0629-EDB9-43A1-A905-BB25EC2B5E52}">
      <dsp:nvSpPr>
        <dsp:cNvPr id="0" name=""/>
        <dsp:cNvSpPr/>
      </dsp:nvSpPr>
      <dsp:spPr>
        <a:xfrm>
          <a:off x="5694" y="700533"/>
          <a:ext cx="4582315" cy="317440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DD394A6-77EB-4843-95B4-704277339CA0}">
      <dsp:nvSpPr>
        <dsp:cNvPr id="0" name=""/>
        <dsp:cNvSpPr/>
      </dsp:nvSpPr>
      <dsp:spPr>
        <a:xfrm>
          <a:off x="440193" y="1113307"/>
          <a:ext cx="4582315" cy="317440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PR" sz="2200" kern="1200" dirty="0"/>
            <a:t>En ausencia de norma sustantiva, sugiero que debemos mirar el trámite español antes de revisar la nueva ley hipotecaria de España de 2015. La ley española de 2015 dio jurisdicción exclusiva a los notarios en los casos de expediente de dominio, expediente de dominio contradictorio y expediente de dominio para reanudación de tracto. </a:t>
          </a:r>
          <a:endParaRPr lang="en-US" sz="2200" kern="1200" dirty="0"/>
        </a:p>
      </dsp:txBody>
      <dsp:txXfrm>
        <a:off x="533168" y="1206282"/>
        <a:ext cx="4396365" cy="2988451"/>
      </dsp:txXfrm>
    </dsp:sp>
    <dsp:sp modelId="{037DC266-000A-4E7F-B832-505ECC5E30A6}">
      <dsp:nvSpPr>
        <dsp:cNvPr id="0" name=""/>
        <dsp:cNvSpPr/>
      </dsp:nvSpPr>
      <dsp:spPr>
        <a:xfrm>
          <a:off x="5457008" y="700533"/>
          <a:ext cx="4928277" cy="268996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A6D4C31-1C06-445C-8F8E-B0C52563BB01}">
      <dsp:nvSpPr>
        <dsp:cNvPr id="0" name=""/>
        <dsp:cNvSpPr/>
      </dsp:nvSpPr>
      <dsp:spPr>
        <a:xfrm>
          <a:off x="5891508" y="1113307"/>
          <a:ext cx="4928277" cy="26899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PR" sz="2200" kern="1200" dirty="0"/>
            <a:t>Ni nuestra Ley Núm. 210-2015 ni la anterior Ley Núm. 198 de 8 de agosto de  1979, disponen el proceso, pero el texto es similar al de la anterior ley española. Por tanto, pienso que en el Tribunal se podría seguir el procedimiento español anterior a 2015, con las variaciones que permite la Ley.  </a:t>
          </a:r>
          <a:endParaRPr lang="en-US" sz="2200" kern="1200" dirty="0"/>
        </a:p>
      </dsp:txBody>
      <dsp:txXfrm>
        <a:off x="5970294" y="1192093"/>
        <a:ext cx="4770705" cy="25323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5A9561-1937-4A3A-A44A-18DC58280001}">
      <dsp:nvSpPr>
        <dsp:cNvPr id="0" name=""/>
        <dsp:cNvSpPr/>
      </dsp:nvSpPr>
      <dsp:spPr>
        <a:xfrm>
          <a:off x="0" y="695"/>
          <a:ext cx="506622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F81E2E-83E8-48B8-9F6D-F6D22F90E452}">
      <dsp:nvSpPr>
        <dsp:cNvPr id="0" name=""/>
        <dsp:cNvSpPr/>
      </dsp:nvSpPr>
      <dsp:spPr>
        <a:xfrm>
          <a:off x="0" y="695"/>
          <a:ext cx="5066229" cy="81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s-PR" sz="2400" kern="1200" dirty="0"/>
            <a:t>Titular último o sus herederos</a:t>
          </a:r>
          <a:endParaRPr lang="en-US" sz="2400" kern="1200" dirty="0"/>
        </a:p>
      </dsp:txBody>
      <dsp:txXfrm>
        <a:off x="0" y="695"/>
        <a:ext cx="5066229" cy="813506"/>
      </dsp:txXfrm>
    </dsp:sp>
    <dsp:sp modelId="{AE91DEB1-971D-4ACB-9860-B04666ECDA21}">
      <dsp:nvSpPr>
        <dsp:cNvPr id="0" name=""/>
        <dsp:cNvSpPr/>
      </dsp:nvSpPr>
      <dsp:spPr>
        <a:xfrm>
          <a:off x="0" y="814201"/>
          <a:ext cx="506622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5CCC6D-EBA8-47BF-AE4D-518D7BEA510C}">
      <dsp:nvSpPr>
        <dsp:cNvPr id="0" name=""/>
        <dsp:cNvSpPr/>
      </dsp:nvSpPr>
      <dsp:spPr>
        <a:xfrm>
          <a:off x="0" y="814201"/>
          <a:ext cx="5066229" cy="81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s-PR" sz="2400" kern="1200" dirty="0"/>
            <a:t>Titulares de cargas, derechos o acciones sobre la finca</a:t>
          </a:r>
          <a:endParaRPr lang="en-US" sz="2400" kern="1200" dirty="0"/>
        </a:p>
      </dsp:txBody>
      <dsp:txXfrm>
        <a:off x="0" y="814201"/>
        <a:ext cx="5066229" cy="813506"/>
      </dsp:txXfrm>
    </dsp:sp>
    <dsp:sp modelId="{D615614D-79B7-4579-ADF2-C0753FC35E77}">
      <dsp:nvSpPr>
        <dsp:cNvPr id="0" name=""/>
        <dsp:cNvSpPr/>
      </dsp:nvSpPr>
      <dsp:spPr>
        <a:xfrm>
          <a:off x="0" y="1627708"/>
          <a:ext cx="506622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DFEF56-F8C8-4ABA-8D35-61083D62CFA8}">
      <dsp:nvSpPr>
        <dsp:cNvPr id="0" name=""/>
        <dsp:cNvSpPr/>
      </dsp:nvSpPr>
      <dsp:spPr>
        <a:xfrm>
          <a:off x="0" y="1627708"/>
          <a:ext cx="5066229" cy="81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s-PR" sz="2400" kern="1200" dirty="0"/>
            <a:t>Si hay un(a) poseedor(a) de hecho</a:t>
          </a:r>
          <a:endParaRPr lang="en-US" sz="2400" kern="1200" dirty="0"/>
        </a:p>
      </dsp:txBody>
      <dsp:txXfrm>
        <a:off x="0" y="1627708"/>
        <a:ext cx="5066229" cy="813506"/>
      </dsp:txXfrm>
    </dsp:sp>
    <dsp:sp modelId="{D3332202-EF96-4338-AA7F-05843F44FA48}">
      <dsp:nvSpPr>
        <dsp:cNvPr id="0" name=""/>
        <dsp:cNvSpPr/>
      </dsp:nvSpPr>
      <dsp:spPr>
        <a:xfrm>
          <a:off x="0" y="2441214"/>
          <a:ext cx="506622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0FC7E2-4050-4DAB-B03D-080112747FA2}">
      <dsp:nvSpPr>
        <dsp:cNvPr id="0" name=""/>
        <dsp:cNvSpPr/>
      </dsp:nvSpPr>
      <dsp:spPr>
        <a:xfrm>
          <a:off x="0" y="2441214"/>
          <a:ext cx="5066229" cy="81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s-PR" sz="2400" kern="1200" dirty="0"/>
            <a:t>Alcalde(</a:t>
          </a:r>
          <a:r>
            <a:rPr lang="es-PR" sz="2400" kern="1200" dirty="0" err="1"/>
            <a:t>sa</a:t>
          </a:r>
          <a:r>
            <a:rPr lang="es-PR" sz="2400" kern="1200" dirty="0"/>
            <a:t>)</a:t>
          </a:r>
          <a:endParaRPr lang="en-US" sz="2400" kern="1200" dirty="0"/>
        </a:p>
      </dsp:txBody>
      <dsp:txXfrm>
        <a:off x="0" y="2441214"/>
        <a:ext cx="5066229" cy="813506"/>
      </dsp:txXfrm>
    </dsp:sp>
    <dsp:sp modelId="{5D22C095-DE1C-4ABC-B920-F2637B01202D}">
      <dsp:nvSpPr>
        <dsp:cNvPr id="0" name=""/>
        <dsp:cNvSpPr/>
      </dsp:nvSpPr>
      <dsp:spPr>
        <a:xfrm>
          <a:off x="0" y="3254721"/>
          <a:ext cx="506622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11FD8F-A6C6-42CE-99D8-20CDDE6A9F00}">
      <dsp:nvSpPr>
        <dsp:cNvPr id="0" name=""/>
        <dsp:cNvSpPr/>
      </dsp:nvSpPr>
      <dsp:spPr>
        <a:xfrm>
          <a:off x="0" y="3254721"/>
          <a:ext cx="5066229" cy="81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s-PR" sz="2400" kern="1200" dirty="0"/>
            <a:t>DTOP</a:t>
          </a:r>
          <a:endParaRPr lang="en-US" sz="2400" kern="1200" dirty="0"/>
        </a:p>
      </dsp:txBody>
      <dsp:txXfrm>
        <a:off x="0" y="3254721"/>
        <a:ext cx="5066229" cy="813506"/>
      </dsp:txXfrm>
    </dsp:sp>
    <dsp:sp modelId="{7B61289D-41BA-446F-AD37-65A370A25128}">
      <dsp:nvSpPr>
        <dsp:cNvPr id="0" name=""/>
        <dsp:cNvSpPr/>
      </dsp:nvSpPr>
      <dsp:spPr>
        <a:xfrm>
          <a:off x="0" y="4068227"/>
          <a:ext cx="506622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6B958C-8E90-4D2B-98A3-D878BCAB6510}">
      <dsp:nvSpPr>
        <dsp:cNvPr id="0" name=""/>
        <dsp:cNvSpPr/>
      </dsp:nvSpPr>
      <dsp:spPr>
        <a:xfrm>
          <a:off x="0" y="4068227"/>
          <a:ext cx="5066229" cy="81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s-PR" sz="2400" kern="1200" dirty="0"/>
            <a:t>Fiscal</a:t>
          </a:r>
          <a:endParaRPr lang="en-US" sz="2400" kern="1200" dirty="0"/>
        </a:p>
      </dsp:txBody>
      <dsp:txXfrm>
        <a:off x="0" y="4068227"/>
        <a:ext cx="5066229" cy="813506"/>
      </dsp:txXfrm>
    </dsp:sp>
    <dsp:sp modelId="{3F6B308C-5059-4A62-9CEC-CB1D66DF1173}">
      <dsp:nvSpPr>
        <dsp:cNvPr id="0" name=""/>
        <dsp:cNvSpPr/>
      </dsp:nvSpPr>
      <dsp:spPr>
        <a:xfrm>
          <a:off x="0" y="4881734"/>
          <a:ext cx="506622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5C3508-243E-4349-AC7E-66EF1BE39B0E}">
      <dsp:nvSpPr>
        <dsp:cNvPr id="0" name=""/>
        <dsp:cNvSpPr/>
      </dsp:nvSpPr>
      <dsp:spPr>
        <a:xfrm>
          <a:off x="0" y="4881734"/>
          <a:ext cx="5066229" cy="81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es-PR" sz="2400" kern="1200" dirty="0"/>
            <a:t>Colindantes (algunos tratadistas piensan que no es necesario)</a:t>
          </a:r>
          <a:endParaRPr lang="en-US" sz="2400" kern="1200" dirty="0"/>
        </a:p>
      </dsp:txBody>
      <dsp:txXfrm>
        <a:off x="0" y="4881734"/>
        <a:ext cx="5066229" cy="8135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44D07-24CA-474D-878C-51DF39987703}">
      <dsp:nvSpPr>
        <dsp:cNvPr id="0" name=""/>
        <dsp:cNvSpPr/>
      </dsp:nvSpPr>
      <dsp:spPr>
        <a:xfrm>
          <a:off x="4313104" y="743724"/>
          <a:ext cx="513543" cy="91440"/>
        </a:xfrm>
        <a:custGeom>
          <a:avLst/>
          <a:gdLst/>
          <a:ahLst/>
          <a:cxnLst/>
          <a:rect l="0" t="0" r="0" b="0"/>
          <a:pathLst>
            <a:path>
              <a:moveTo>
                <a:pt x="0" y="45720"/>
              </a:moveTo>
              <a:lnTo>
                <a:pt x="513543"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56272" y="786721"/>
        <a:ext cx="27207" cy="5446"/>
      </dsp:txXfrm>
    </dsp:sp>
    <dsp:sp modelId="{C975155D-01F8-4652-A662-6A5F15E6824B}">
      <dsp:nvSpPr>
        <dsp:cNvPr id="0" name=""/>
        <dsp:cNvSpPr/>
      </dsp:nvSpPr>
      <dsp:spPr>
        <a:xfrm>
          <a:off x="1097787" y="8142"/>
          <a:ext cx="3217117" cy="156260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928" tIns="121687" rIns="115928" bIns="121687" numCol="1" spcCol="1270" anchor="ctr" anchorCtr="0">
          <a:noAutofit/>
        </a:bodyPr>
        <a:lstStyle/>
        <a:p>
          <a:pPr marL="0" lvl="0" indent="0" algn="ctr" defTabSz="955675">
            <a:lnSpc>
              <a:spcPct val="90000"/>
            </a:lnSpc>
            <a:spcBef>
              <a:spcPct val="0"/>
            </a:spcBef>
            <a:spcAft>
              <a:spcPct val="35000"/>
            </a:spcAft>
            <a:buNone/>
          </a:pPr>
          <a:r>
            <a:rPr lang="es-PR" sz="2150" kern="1200" dirty="0"/>
            <a:t>Demanda contra el(la) titular que consta inscrito en la región judicial donde ubica la finca. Contenido del escrito:</a:t>
          </a:r>
          <a:endParaRPr lang="en-US" sz="2150" kern="1200" dirty="0"/>
        </a:p>
      </dsp:txBody>
      <dsp:txXfrm>
        <a:off x="1097787" y="8142"/>
        <a:ext cx="3217117" cy="1562604"/>
      </dsp:txXfrm>
    </dsp:sp>
    <dsp:sp modelId="{7D583480-54AC-49B8-B133-2A5A3FC443AC}">
      <dsp:nvSpPr>
        <dsp:cNvPr id="0" name=""/>
        <dsp:cNvSpPr/>
      </dsp:nvSpPr>
      <dsp:spPr>
        <a:xfrm>
          <a:off x="2729661" y="1568946"/>
          <a:ext cx="3737945" cy="514977"/>
        </a:xfrm>
        <a:custGeom>
          <a:avLst/>
          <a:gdLst/>
          <a:ahLst/>
          <a:cxnLst/>
          <a:rect l="0" t="0" r="0" b="0"/>
          <a:pathLst>
            <a:path>
              <a:moveTo>
                <a:pt x="3737945" y="0"/>
              </a:moveTo>
              <a:lnTo>
                <a:pt x="3737945" y="274588"/>
              </a:lnTo>
              <a:lnTo>
                <a:pt x="0" y="274588"/>
              </a:lnTo>
              <a:lnTo>
                <a:pt x="0" y="514977"/>
              </a:lnTo>
            </a:path>
          </a:pathLst>
        </a:custGeom>
        <a:noFill/>
        <a:ln w="6350" cap="flat" cmpd="sng" algn="ctr">
          <a:solidFill>
            <a:schemeClr val="accent5">
              <a:hueOff val="-1689636"/>
              <a:satOff val="-4355"/>
              <a:lumOff val="-294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04194" y="1823711"/>
        <a:ext cx="188877" cy="5446"/>
      </dsp:txXfrm>
    </dsp:sp>
    <dsp:sp modelId="{27A0273C-F197-4ACB-B4E0-4237D8CF70BE}">
      <dsp:nvSpPr>
        <dsp:cNvPr id="0" name=""/>
        <dsp:cNvSpPr/>
      </dsp:nvSpPr>
      <dsp:spPr>
        <a:xfrm>
          <a:off x="4859047" y="8142"/>
          <a:ext cx="3217117" cy="1562604"/>
        </a:xfrm>
        <a:prstGeom prst="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928" tIns="121687" rIns="115928" bIns="121687" numCol="1" spcCol="1270" anchor="ctr" anchorCtr="0">
          <a:noAutofit/>
        </a:bodyPr>
        <a:lstStyle/>
        <a:p>
          <a:pPr marL="0" lvl="0" indent="0" algn="ctr" defTabSz="955675">
            <a:lnSpc>
              <a:spcPct val="90000"/>
            </a:lnSpc>
            <a:spcBef>
              <a:spcPct val="0"/>
            </a:spcBef>
            <a:spcAft>
              <a:spcPct val="35000"/>
            </a:spcAft>
            <a:buNone/>
          </a:pPr>
          <a:r>
            <a:rPr lang="es-PR" sz="2150" kern="1200" dirty="0"/>
            <a:t>1. Parte demandante, todos los datos y por qué es quien tiene </a:t>
          </a:r>
          <a:r>
            <a:rPr lang="es-PR" sz="2150" i="1" kern="1200" dirty="0"/>
            <a:t>standing</a:t>
          </a:r>
          <a:r>
            <a:rPr lang="es-PR" sz="2150" kern="1200" dirty="0"/>
            <a:t> para reclamar. </a:t>
          </a:r>
          <a:endParaRPr lang="en-US" sz="2150" kern="1200" dirty="0"/>
        </a:p>
      </dsp:txBody>
      <dsp:txXfrm>
        <a:off x="4859047" y="8142"/>
        <a:ext cx="3217117" cy="1562604"/>
      </dsp:txXfrm>
    </dsp:sp>
    <dsp:sp modelId="{76382DAD-BE9E-4D10-9B49-127CA35425B3}">
      <dsp:nvSpPr>
        <dsp:cNvPr id="0" name=""/>
        <dsp:cNvSpPr/>
      </dsp:nvSpPr>
      <dsp:spPr>
        <a:xfrm>
          <a:off x="4359735" y="2861792"/>
          <a:ext cx="513543" cy="91440"/>
        </a:xfrm>
        <a:custGeom>
          <a:avLst/>
          <a:gdLst/>
          <a:ahLst/>
          <a:cxnLst/>
          <a:rect l="0" t="0" r="0" b="0"/>
          <a:pathLst>
            <a:path>
              <a:moveTo>
                <a:pt x="0" y="45720"/>
              </a:moveTo>
              <a:lnTo>
                <a:pt x="513543" y="45720"/>
              </a:lnTo>
            </a:path>
          </a:pathLst>
        </a:custGeom>
        <a:noFill/>
        <a:ln w="6350" cap="flat" cmpd="sng" algn="ctr">
          <a:solidFill>
            <a:schemeClr val="accent5">
              <a:hueOff val="-3379271"/>
              <a:satOff val="-8710"/>
              <a:lumOff val="-588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02903" y="2904789"/>
        <a:ext cx="27207" cy="5446"/>
      </dsp:txXfrm>
    </dsp:sp>
    <dsp:sp modelId="{6C3C788E-AF51-4899-8238-A60A3F6F14A5}">
      <dsp:nvSpPr>
        <dsp:cNvPr id="0" name=""/>
        <dsp:cNvSpPr/>
      </dsp:nvSpPr>
      <dsp:spPr>
        <a:xfrm>
          <a:off x="1097787" y="2116323"/>
          <a:ext cx="3263747" cy="1582378"/>
        </a:xfrm>
        <a:prstGeom prst="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928" tIns="121687" rIns="115928" bIns="121687" numCol="1" spcCol="1270" anchor="ctr" anchorCtr="0">
          <a:noAutofit/>
        </a:bodyPr>
        <a:lstStyle/>
        <a:p>
          <a:pPr marL="0" lvl="0" indent="0" algn="ctr" defTabSz="955675">
            <a:lnSpc>
              <a:spcPct val="90000"/>
            </a:lnSpc>
            <a:spcBef>
              <a:spcPct val="0"/>
            </a:spcBef>
            <a:spcAft>
              <a:spcPct val="35000"/>
            </a:spcAft>
            <a:buNone/>
          </a:pPr>
          <a:r>
            <a:rPr lang="es-PR" sz="2150" kern="1200" dirty="0"/>
            <a:t>2. Descripción de la finca, datos registrales, catastrales y de segregación.</a:t>
          </a:r>
          <a:endParaRPr lang="en-US" sz="2150" kern="1200" dirty="0"/>
        </a:p>
      </dsp:txBody>
      <dsp:txXfrm>
        <a:off x="1097787" y="2116323"/>
        <a:ext cx="3263747" cy="1582378"/>
      </dsp:txXfrm>
    </dsp:sp>
    <dsp:sp modelId="{488CC272-E96A-4102-92A2-020B5C2A6F7B}">
      <dsp:nvSpPr>
        <dsp:cNvPr id="0" name=""/>
        <dsp:cNvSpPr/>
      </dsp:nvSpPr>
      <dsp:spPr>
        <a:xfrm>
          <a:off x="2744577" y="3698335"/>
          <a:ext cx="3792974" cy="513543"/>
        </a:xfrm>
        <a:custGeom>
          <a:avLst/>
          <a:gdLst/>
          <a:ahLst/>
          <a:cxnLst/>
          <a:rect l="0" t="0" r="0" b="0"/>
          <a:pathLst>
            <a:path>
              <a:moveTo>
                <a:pt x="3792974" y="0"/>
              </a:moveTo>
              <a:lnTo>
                <a:pt x="3792974" y="273871"/>
              </a:lnTo>
              <a:lnTo>
                <a:pt x="0" y="273871"/>
              </a:lnTo>
              <a:lnTo>
                <a:pt x="0" y="513543"/>
              </a:lnTo>
            </a:path>
          </a:pathLst>
        </a:custGeom>
        <a:noFill/>
        <a:ln w="6350" cap="flat" cmpd="sng" algn="ctr">
          <a:solidFill>
            <a:schemeClr val="accent5">
              <a:hueOff val="-5068907"/>
              <a:satOff val="-13064"/>
              <a:lumOff val="-882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545269" y="3952383"/>
        <a:ext cx="191590" cy="5446"/>
      </dsp:txXfrm>
    </dsp:sp>
    <dsp:sp modelId="{1FB5425A-F779-41F4-9B1C-38F1D7349C2D}">
      <dsp:nvSpPr>
        <dsp:cNvPr id="0" name=""/>
        <dsp:cNvSpPr/>
      </dsp:nvSpPr>
      <dsp:spPr>
        <a:xfrm>
          <a:off x="4905678" y="2114890"/>
          <a:ext cx="3263747" cy="1585245"/>
        </a:xfrm>
        <a:prstGeom prst="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928" tIns="121687" rIns="115928" bIns="121687" numCol="1" spcCol="1270" anchor="ctr" anchorCtr="0">
          <a:noAutofit/>
        </a:bodyPr>
        <a:lstStyle/>
        <a:p>
          <a:pPr marL="0" lvl="0" indent="0" algn="ctr" defTabSz="955675">
            <a:lnSpc>
              <a:spcPct val="90000"/>
            </a:lnSpc>
            <a:spcBef>
              <a:spcPct val="0"/>
            </a:spcBef>
            <a:spcAft>
              <a:spcPct val="35000"/>
            </a:spcAft>
            <a:buNone/>
          </a:pPr>
          <a:r>
            <a:rPr lang="es-PR" sz="2150" kern="1200" dirty="0"/>
            <a:t>3. Asiento de inscripción última y todos los asientos vigentes.</a:t>
          </a:r>
          <a:endParaRPr lang="en-US" sz="2150" kern="1200" dirty="0"/>
        </a:p>
      </dsp:txBody>
      <dsp:txXfrm>
        <a:off x="4905678" y="2114890"/>
        <a:ext cx="3263747" cy="1585245"/>
      </dsp:txXfrm>
    </dsp:sp>
    <dsp:sp modelId="{6608289E-70C4-452C-A70D-334659442436}">
      <dsp:nvSpPr>
        <dsp:cNvPr id="0" name=""/>
        <dsp:cNvSpPr/>
      </dsp:nvSpPr>
      <dsp:spPr>
        <a:xfrm>
          <a:off x="4389568" y="4998428"/>
          <a:ext cx="513543" cy="91440"/>
        </a:xfrm>
        <a:custGeom>
          <a:avLst/>
          <a:gdLst/>
          <a:ahLst/>
          <a:cxnLst/>
          <a:rect l="0" t="0" r="0" b="0"/>
          <a:pathLst>
            <a:path>
              <a:moveTo>
                <a:pt x="0" y="45720"/>
              </a:moveTo>
              <a:lnTo>
                <a:pt x="513543" y="45720"/>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632736" y="5041424"/>
        <a:ext cx="27207" cy="5446"/>
      </dsp:txXfrm>
    </dsp:sp>
    <dsp:sp modelId="{980738D5-7F7D-4550-8470-D41EF333059D}">
      <dsp:nvSpPr>
        <dsp:cNvPr id="0" name=""/>
        <dsp:cNvSpPr/>
      </dsp:nvSpPr>
      <dsp:spPr>
        <a:xfrm>
          <a:off x="1097787" y="4244278"/>
          <a:ext cx="3293581" cy="1599738"/>
        </a:xfrm>
        <a:prstGeom prst="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928" tIns="121687" rIns="115928" bIns="121687" numCol="1" spcCol="1270" anchor="ctr" anchorCtr="0">
          <a:noAutofit/>
        </a:bodyPr>
        <a:lstStyle/>
        <a:p>
          <a:pPr marL="0" lvl="0" indent="0" algn="ctr" defTabSz="955675">
            <a:lnSpc>
              <a:spcPct val="90000"/>
            </a:lnSpc>
            <a:spcBef>
              <a:spcPct val="0"/>
            </a:spcBef>
            <a:spcAft>
              <a:spcPct val="35000"/>
            </a:spcAft>
            <a:buNone/>
          </a:pPr>
          <a:r>
            <a:rPr lang="es-PR" sz="2150" kern="1200" dirty="0"/>
            <a:t>4. Cómo adquirió la finca y documentos que lo acrediten.</a:t>
          </a:r>
          <a:endParaRPr lang="en-US" sz="2150" kern="1200" dirty="0"/>
        </a:p>
      </dsp:txBody>
      <dsp:txXfrm>
        <a:off x="1097787" y="4244278"/>
        <a:ext cx="3293581" cy="1599738"/>
      </dsp:txXfrm>
    </dsp:sp>
    <dsp:sp modelId="{A10660B0-0278-4F14-AA63-C211BE7F1A1D}">
      <dsp:nvSpPr>
        <dsp:cNvPr id="0" name=""/>
        <dsp:cNvSpPr/>
      </dsp:nvSpPr>
      <dsp:spPr>
        <a:xfrm>
          <a:off x="4935511" y="4244278"/>
          <a:ext cx="3293581" cy="1599738"/>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928" tIns="121687" rIns="115928" bIns="121687" numCol="1" spcCol="1270" anchor="ctr" anchorCtr="0">
          <a:noAutofit/>
        </a:bodyPr>
        <a:lstStyle/>
        <a:p>
          <a:pPr marL="0" lvl="0" indent="0" algn="ctr" defTabSz="933450">
            <a:lnSpc>
              <a:spcPct val="90000"/>
            </a:lnSpc>
            <a:spcBef>
              <a:spcPct val="0"/>
            </a:spcBef>
            <a:spcAft>
              <a:spcPct val="35000"/>
            </a:spcAft>
            <a:buNone/>
          </a:pPr>
          <a:r>
            <a:rPr lang="es-PR" sz="2100" kern="1200" dirty="0"/>
            <a:t>5. Para los titulares intermedios, ¿cómo adquirieron éstos? HAY QUE IDENTIFICAR LA CADENA DE TRACTO INTERRUMPIDO.   </a:t>
          </a:r>
          <a:endParaRPr lang="en-US" sz="2100" kern="1200" dirty="0"/>
        </a:p>
      </dsp:txBody>
      <dsp:txXfrm>
        <a:off x="4935511" y="4244278"/>
        <a:ext cx="3293581" cy="15997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898752-2F8A-43EF-847F-EC6D27B90768}">
      <dsp:nvSpPr>
        <dsp:cNvPr id="0" name=""/>
        <dsp:cNvSpPr/>
      </dsp:nvSpPr>
      <dsp:spPr>
        <a:xfrm>
          <a:off x="130626" y="350"/>
          <a:ext cx="2820335" cy="17909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5C4B3D-BDD5-4BB7-BF86-2E1B85C9328B}">
      <dsp:nvSpPr>
        <dsp:cNvPr id="0" name=""/>
        <dsp:cNvSpPr/>
      </dsp:nvSpPr>
      <dsp:spPr>
        <a:xfrm>
          <a:off x="443997" y="298052"/>
          <a:ext cx="2820335" cy="17909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PR" sz="2000" kern="1200" dirty="0"/>
            <a:t>6. Presentar certificación registral de todos los asientos vigentes.</a:t>
          </a:r>
          <a:endParaRPr lang="en-US" sz="2000" kern="1200" dirty="0"/>
        </a:p>
      </dsp:txBody>
      <dsp:txXfrm>
        <a:off x="496451" y="350506"/>
        <a:ext cx="2715427" cy="1686004"/>
      </dsp:txXfrm>
    </dsp:sp>
    <dsp:sp modelId="{27743F6E-BCE5-4718-85CD-30F23C6E5438}">
      <dsp:nvSpPr>
        <dsp:cNvPr id="0" name=""/>
        <dsp:cNvSpPr/>
      </dsp:nvSpPr>
      <dsp:spPr>
        <a:xfrm>
          <a:off x="3577703" y="350"/>
          <a:ext cx="2820335" cy="17909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B7B4CD-A245-403F-B409-2062ABD55B5E}">
      <dsp:nvSpPr>
        <dsp:cNvPr id="0" name=""/>
        <dsp:cNvSpPr/>
      </dsp:nvSpPr>
      <dsp:spPr>
        <a:xfrm>
          <a:off x="3891073" y="298052"/>
          <a:ext cx="2820335" cy="17909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PR" sz="1800" kern="1200" dirty="0"/>
            <a:t>7. Las partes emplazadas/citadas según artículo 185 (2) de Ley Núm. 210-2015 (si falta alguno, es falta parte indispensable y se desestima).</a:t>
          </a:r>
          <a:endParaRPr lang="en-US" sz="1800" kern="1200" dirty="0"/>
        </a:p>
      </dsp:txBody>
      <dsp:txXfrm>
        <a:off x="3943527" y="350506"/>
        <a:ext cx="2715427" cy="16860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6AF210-F0B1-4F6B-838F-C98D38045820}">
      <dsp:nvSpPr>
        <dsp:cNvPr id="0" name=""/>
        <dsp:cNvSpPr/>
      </dsp:nvSpPr>
      <dsp:spPr>
        <a:xfrm>
          <a:off x="-18570" y="350408"/>
          <a:ext cx="11059160" cy="14831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8740C5-B015-44EE-AFBC-683B7BE91705}">
      <dsp:nvSpPr>
        <dsp:cNvPr id="0" name=""/>
        <dsp:cNvSpPr/>
      </dsp:nvSpPr>
      <dsp:spPr>
        <a:xfrm>
          <a:off x="394384" y="755912"/>
          <a:ext cx="817335" cy="81574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7D5CD3-18BF-42EF-9281-5A8FDBA01E78}">
      <dsp:nvSpPr>
        <dsp:cNvPr id="0" name=""/>
        <dsp:cNvSpPr/>
      </dsp:nvSpPr>
      <dsp:spPr>
        <a:xfrm>
          <a:off x="1472414" y="269293"/>
          <a:ext cx="9555224" cy="1725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654" tIns="182654" rIns="182654" bIns="182654" numCol="1" spcCol="1270" anchor="ctr" anchorCtr="0">
          <a:noAutofit/>
        </a:bodyPr>
        <a:lstStyle/>
        <a:p>
          <a:pPr marL="0" lvl="0" indent="0" algn="just" defTabSz="1111250">
            <a:lnSpc>
              <a:spcPct val="100000"/>
            </a:lnSpc>
            <a:spcBef>
              <a:spcPct val="0"/>
            </a:spcBef>
            <a:spcAft>
              <a:spcPct val="35000"/>
            </a:spcAft>
            <a:buNone/>
          </a:pPr>
          <a:r>
            <a:rPr lang="es-PR" sz="2500" kern="1200" dirty="0"/>
            <a:t>Si se adquirió de un(a) heredero(a) y se dejaron fuera otros(as) herederos, no puede haber reanudación del tracto. Contrario a derecho y tanto a la doctrina española como a la de aquí. Tiene un problema registral. </a:t>
          </a:r>
          <a:endParaRPr lang="en-US" sz="2500" kern="1200" dirty="0"/>
        </a:p>
      </dsp:txBody>
      <dsp:txXfrm>
        <a:off x="1472414" y="269293"/>
        <a:ext cx="9555224" cy="1725863"/>
      </dsp:txXfrm>
    </dsp:sp>
    <dsp:sp modelId="{2B3B8E6F-F73F-4DCF-81D7-3466789E9773}">
      <dsp:nvSpPr>
        <dsp:cNvPr id="0" name=""/>
        <dsp:cNvSpPr/>
      </dsp:nvSpPr>
      <dsp:spPr>
        <a:xfrm>
          <a:off x="-18570" y="2121027"/>
          <a:ext cx="11059160" cy="14831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D6B1AB-FFF6-4743-8E62-DB11B4158D51}">
      <dsp:nvSpPr>
        <dsp:cNvPr id="0" name=""/>
        <dsp:cNvSpPr/>
      </dsp:nvSpPr>
      <dsp:spPr>
        <a:xfrm>
          <a:off x="430086" y="2454739"/>
          <a:ext cx="817335" cy="81574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422F63-B7FD-4A41-B723-A0C3BD054F1C}">
      <dsp:nvSpPr>
        <dsp:cNvPr id="0" name=""/>
        <dsp:cNvSpPr/>
      </dsp:nvSpPr>
      <dsp:spPr>
        <a:xfrm>
          <a:off x="1628767" y="2121027"/>
          <a:ext cx="9342701" cy="1725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654" tIns="182654" rIns="182654" bIns="182654" numCol="1" spcCol="1270" anchor="ctr" anchorCtr="0">
          <a:noAutofit/>
        </a:bodyPr>
        <a:lstStyle/>
        <a:p>
          <a:pPr marL="0" lvl="0" indent="0" algn="l" defTabSz="1333500">
            <a:lnSpc>
              <a:spcPct val="100000"/>
            </a:lnSpc>
            <a:spcBef>
              <a:spcPct val="0"/>
            </a:spcBef>
            <a:spcAft>
              <a:spcPct val="35000"/>
            </a:spcAft>
            <a:buNone/>
          </a:pPr>
          <a:r>
            <a:rPr lang="en-US" sz="3000" kern="1200" dirty="0"/>
            <a:t>Si la finca no </a:t>
          </a:r>
          <a:r>
            <a:rPr lang="en-US" sz="3000" kern="1200" dirty="0" err="1"/>
            <a:t>consta</a:t>
          </a:r>
          <a:r>
            <a:rPr lang="en-US" sz="3000" kern="1200" dirty="0"/>
            <a:t> </a:t>
          </a:r>
          <a:r>
            <a:rPr lang="en-US" sz="3000" kern="1200" dirty="0" err="1"/>
            <a:t>inscrita</a:t>
          </a:r>
          <a:r>
            <a:rPr lang="en-US" sz="3000" kern="1200" dirty="0"/>
            <a:t>.</a:t>
          </a:r>
        </a:p>
      </dsp:txBody>
      <dsp:txXfrm>
        <a:off x="1628767" y="2121027"/>
        <a:ext cx="9342701" cy="1725863"/>
      </dsp:txXfrm>
    </dsp:sp>
    <dsp:sp modelId="{FA939749-EAA2-407F-ABB3-FCB108B36BD5}">
      <dsp:nvSpPr>
        <dsp:cNvPr id="0" name=""/>
        <dsp:cNvSpPr/>
      </dsp:nvSpPr>
      <dsp:spPr>
        <a:xfrm>
          <a:off x="-18570" y="3892951"/>
          <a:ext cx="11059160" cy="14831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817BDC-C134-4B4D-B57B-70AFFD14EE76}">
      <dsp:nvSpPr>
        <dsp:cNvPr id="0" name=""/>
        <dsp:cNvSpPr/>
      </dsp:nvSpPr>
      <dsp:spPr>
        <a:xfrm>
          <a:off x="430086" y="4198186"/>
          <a:ext cx="817335" cy="81574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AC9B9F-0EFD-45A2-A819-CEA83DC2357B}">
      <dsp:nvSpPr>
        <dsp:cNvPr id="0" name=""/>
        <dsp:cNvSpPr/>
      </dsp:nvSpPr>
      <dsp:spPr>
        <a:xfrm>
          <a:off x="1628767" y="3803661"/>
          <a:ext cx="9342701" cy="1725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654" tIns="182654" rIns="182654" bIns="182654" numCol="1" spcCol="1270" anchor="ctr" anchorCtr="0">
          <a:noAutofit/>
        </a:bodyPr>
        <a:lstStyle/>
        <a:p>
          <a:pPr marL="0" lvl="0" indent="0" algn="just" defTabSz="1244600">
            <a:lnSpc>
              <a:spcPct val="100000"/>
            </a:lnSpc>
            <a:spcBef>
              <a:spcPct val="0"/>
            </a:spcBef>
            <a:spcAft>
              <a:spcPct val="35000"/>
            </a:spcAft>
            <a:buNone/>
          </a:pPr>
          <a:r>
            <a:rPr lang="en-US" sz="2800" kern="1200" dirty="0"/>
            <a:t>Si se </a:t>
          </a:r>
          <a:r>
            <a:rPr lang="en-US" sz="2800" kern="1200" dirty="0" err="1"/>
            <a:t>presentó</a:t>
          </a:r>
          <a:r>
            <a:rPr lang="en-US" sz="2800" kern="1200" dirty="0"/>
            <a:t> </a:t>
          </a:r>
          <a:r>
            <a:rPr lang="en-US" sz="2800" kern="1200" dirty="0" err="1"/>
            <a:t>escritura</a:t>
          </a:r>
          <a:r>
            <a:rPr lang="en-US" sz="2800" kern="1200" dirty="0"/>
            <a:t> de </a:t>
          </a:r>
          <a:r>
            <a:rPr lang="en-US" sz="2800" kern="1200" dirty="0" err="1"/>
            <a:t>adquisición</a:t>
          </a:r>
          <a:r>
            <a:rPr lang="en-US" sz="2800" kern="1200" dirty="0"/>
            <a:t> del </a:t>
          </a:r>
          <a:r>
            <a:rPr lang="en-US" sz="2800" kern="1200" dirty="0" err="1"/>
            <a:t>dominio</a:t>
          </a:r>
          <a:r>
            <a:rPr lang="en-US" sz="2800" kern="1200" dirty="0"/>
            <a:t> y el(la) </a:t>
          </a:r>
          <a:r>
            <a:rPr lang="en-US" sz="2800" kern="1200" dirty="0" err="1"/>
            <a:t>Registrador</a:t>
          </a:r>
          <a:r>
            <a:rPr lang="en-US" sz="2800" kern="1200" dirty="0"/>
            <a:t>(a) la </a:t>
          </a:r>
          <a:r>
            <a:rPr lang="en-US" sz="2800" kern="1200" dirty="0" err="1"/>
            <a:t>notificó</a:t>
          </a:r>
          <a:r>
            <a:rPr lang="en-US" sz="2800" kern="1200" dirty="0"/>
            <a:t> por </a:t>
          </a:r>
          <a:r>
            <a:rPr lang="en-US" sz="2800" kern="1200" dirty="0" err="1"/>
            <a:t>defectos</a:t>
          </a:r>
          <a:r>
            <a:rPr lang="en-US" sz="2800" kern="1200" dirty="0"/>
            <a:t> que </a:t>
          </a:r>
          <a:r>
            <a:rPr lang="en-US" sz="2800" kern="1200" dirty="0" err="1"/>
            <a:t>podrían</a:t>
          </a:r>
          <a:r>
            <a:rPr lang="en-US" sz="2800" kern="1200" dirty="0"/>
            <a:t> </a:t>
          </a:r>
          <a:r>
            <a:rPr lang="en-US" sz="2800" kern="1200" dirty="0" err="1"/>
            <a:t>producir</a:t>
          </a:r>
          <a:r>
            <a:rPr lang="en-US" sz="2800" kern="1200" dirty="0"/>
            <a:t> </a:t>
          </a:r>
          <a:r>
            <a:rPr lang="en-US" sz="2800" kern="1200" dirty="0" err="1"/>
            <a:t>su</a:t>
          </a:r>
          <a:r>
            <a:rPr lang="en-US" sz="2800" kern="1200" dirty="0"/>
            <a:t> </a:t>
          </a:r>
          <a:r>
            <a:rPr lang="en-US" sz="2800" kern="1200" dirty="0" err="1"/>
            <a:t>nulidad</a:t>
          </a:r>
          <a:r>
            <a:rPr lang="en-US" sz="2800" kern="1200" dirty="0"/>
            <a:t>.</a:t>
          </a:r>
        </a:p>
      </dsp:txBody>
      <dsp:txXfrm>
        <a:off x="1628767" y="3803661"/>
        <a:ext cx="9342701" cy="1725863"/>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064C60-C523-4EC7-9F8B-4CAD19304758}"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8F5373-C854-43D4-AD6B-9D41D85BA903}" type="slidenum">
              <a:rPr lang="en-US" smtClean="0"/>
              <a:t>‹#›</a:t>
            </a:fld>
            <a:endParaRPr lang="en-US"/>
          </a:p>
        </p:txBody>
      </p:sp>
    </p:spTree>
    <p:extLst>
      <p:ext uri="{BB962C8B-B14F-4D97-AF65-F5344CB8AC3E}">
        <p14:creationId xmlns:p14="http://schemas.microsoft.com/office/powerpoint/2010/main" val="295695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E39917-1C0A-4B21-80B0-EAF6DAF9074D}" type="slidenum">
              <a:rPr lang="en-US" smtClean="0"/>
              <a:t>119</a:t>
            </a:fld>
            <a:endParaRPr lang="en-US"/>
          </a:p>
        </p:txBody>
      </p:sp>
    </p:spTree>
    <p:extLst>
      <p:ext uri="{BB962C8B-B14F-4D97-AF65-F5344CB8AC3E}">
        <p14:creationId xmlns:p14="http://schemas.microsoft.com/office/powerpoint/2010/main" val="687929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E39917-1C0A-4B21-80B0-EAF6DAF9074D}" type="slidenum">
              <a:rPr lang="en-US" smtClean="0"/>
              <a:t>120</a:t>
            </a:fld>
            <a:endParaRPr lang="en-US"/>
          </a:p>
        </p:txBody>
      </p:sp>
    </p:spTree>
    <p:extLst>
      <p:ext uri="{BB962C8B-B14F-4D97-AF65-F5344CB8AC3E}">
        <p14:creationId xmlns:p14="http://schemas.microsoft.com/office/powerpoint/2010/main" val="3362933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E39917-1C0A-4B21-80B0-EAF6DAF9074D}" type="slidenum">
              <a:rPr lang="en-US" smtClean="0"/>
              <a:t>121</a:t>
            </a:fld>
            <a:endParaRPr lang="en-US"/>
          </a:p>
        </p:txBody>
      </p:sp>
    </p:spTree>
    <p:extLst>
      <p:ext uri="{BB962C8B-B14F-4D97-AF65-F5344CB8AC3E}">
        <p14:creationId xmlns:p14="http://schemas.microsoft.com/office/powerpoint/2010/main" val="1574791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E39917-1C0A-4B21-80B0-EAF6DAF9074D}" type="slidenum">
              <a:rPr lang="en-US" smtClean="0"/>
              <a:t>122</a:t>
            </a:fld>
            <a:endParaRPr lang="en-US"/>
          </a:p>
        </p:txBody>
      </p:sp>
    </p:spTree>
    <p:extLst>
      <p:ext uri="{BB962C8B-B14F-4D97-AF65-F5344CB8AC3E}">
        <p14:creationId xmlns:p14="http://schemas.microsoft.com/office/powerpoint/2010/main" val="1249759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E39917-1C0A-4B21-80B0-EAF6DAF9074D}" type="slidenum">
              <a:rPr lang="en-US" smtClean="0"/>
              <a:t>123</a:t>
            </a:fld>
            <a:endParaRPr lang="en-US"/>
          </a:p>
        </p:txBody>
      </p:sp>
    </p:spTree>
    <p:extLst>
      <p:ext uri="{BB962C8B-B14F-4D97-AF65-F5344CB8AC3E}">
        <p14:creationId xmlns:p14="http://schemas.microsoft.com/office/powerpoint/2010/main" val="3888542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E39917-1C0A-4B21-80B0-EAF6DAF9074D}" type="slidenum">
              <a:rPr lang="en-US" smtClean="0"/>
              <a:t>124</a:t>
            </a:fld>
            <a:endParaRPr lang="en-US"/>
          </a:p>
        </p:txBody>
      </p:sp>
    </p:spTree>
    <p:extLst>
      <p:ext uri="{BB962C8B-B14F-4D97-AF65-F5344CB8AC3E}">
        <p14:creationId xmlns:p14="http://schemas.microsoft.com/office/powerpoint/2010/main" val="38898747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E39917-1C0A-4B21-80B0-EAF6DAF9074D}" type="slidenum">
              <a:rPr lang="en-US" smtClean="0"/>
              <a:t>125</a:t>
            </a:fld>
            <a:endParaRPr lang="en-US"/>
          </a:p>
        </p:txBody>
      </p:sp>
    </p:spTree>
    <p:extLst>
      <p:ext uri="{BB962C8B-B14F-4D97-AF65-F5344CB8AC3E}">
        <p14:creationId xmlns:p14="http://schemas.microsoft.com/office/powerpoint/2010/main" val="2168236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E39917-1C0A-4B21-80B0-EAF6DAF9074D}" type="slidenum">
              <a:rPr lang="en-US" smtClean="0"/>
              <a:t>126</a:t>
            </a:fld>
            <a:endParaRPr lang="en-US"/>
          </a:p>
        </p:txBody>
      </p:sp>
    </p:spTree>
    <p:extLst>
      <p:ext uri="{BB962C8B-B14F-4D97-AF65-F5344CB8AC3E}">
        <p14:creationId xmlns:p14="http://schemas.microsoft.com/office/powerpoint/2010/main" val="1549402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E39917-1C0A-4B21-80B0-EAF6DAF9074D}" type="slidenum">
              <a:rPr lang="en-US" smtClean="0"/>
              <a:t>127</a:t>
            </a:fld>
            <a:endParaRPr lang="en-US"/>
          </a:p>
        </p:txBody>
      </p:sp>
    </p:spTree>
    <p:extLst>
      <p:ext uri="{BB962C8B-B14F-4D97-AF65-F5344CB8AC3E}">
        <p14:creationId xmlns:p14="http://schemas.microsoft.com/office/powerpoint/2010/main" val="912447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A0503-0F23-44FD-87C9-77E1A2B99B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64CA550-2756-4F7C-94CF-CF98023687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2348D2-2827-4050-9744-F50BA710CD01}"/>
              </a:ext>
            </a:extLst>
          </p:cNvPr>
          <p:cNvSpPr>
            <a:spLocks noGrp="1"/>
          </p:cNvSpPr>
          <p:nvPr>
            <p:ph type="dt" sz="half" idx="10"/>
          </p:nvPr>
        </p:nvSpPr>
        <p:spPr/>
        <p:txBody>
          <a:bodyPr/>
          <a:lstStyle/>
          <a:p>
            <a:fld id="{8108BFA5-3B98-4E0D-8AE1-CEF057A4FA06}" type="datetime1">
              <a:rPr lang="en-US" smtClean="0"/>
              <a:t>8/27/2026</a:t>
            </a:fld>
            <a:endParaRPr lang="en-US"/>
          </a:p>
        </p:txBody>
      </p:sp>
      <p:sp>
        <p:nvSpPr>
          <p:cNvPr id="5" name="Footer Placeholder 4">
            <a:extLst>
              <a:ext uri="{FF2B5EF4-FFF2-40B4-BE49-F238E27FC236}">
                <a16:creationId xmlns:a16="http://schemas.microsoft.com/office/drawing/2014/main" id="{A21D22C0-FD01-4AAB-87D7-B118327C1FA3}"/>
              </a:ext>
            </a:extLst>
          </p:cNvPr>
          <p:cNvSpPr>
            <a:spLocks noGrp="1"/>
          </p:cNvSpPr>
          <p:nvPr>
            <p:ph type="ftr" sz="quarter" idx="11"/>
          </p:nvPr>
        </p:nvSpPr>
        <p:spPr/>
        <p:txBody>
          <a:bodyPr/>
          <a:lstStyle/>
          <a:p>
            <a:r>
              <a:rPr lang="en-US"/>
              <a:t>MAYRA HUERGO CARDOSO (C)</a:t>
            </a:r>
          </a:p>
        </p:txBody>
      </p:sp>
      <p:sp>
        <p:nvSpPr>
          <p:cNvPr id="6" name="Slide Number Placeholder 5">
            <a:extLst>
              <a:ext uri="{FF2B5EF4-FFF2-40B4-BE49-F238E27FC236}">
                <a16:creationId xmlns:a16="http://schemas.microsoft.com/office/drawing/2014/main" id="{20B6612F-9940-44C3-B070-8EC307BE3F4D}"/>
              </a:ext>
            </a:extLst>
          </p:cNvPr>
          <p:cNvSpPr>
            <a:spLocks noGrp="1"/>
          </p:cNvSpPr>
          <p:nvPr>
            <p:ph type="sldNum" sz="quarter" idx="12"/>
          </p:nvPr>
        </p:nvSpPr>
        <p:spPr/>
        <p:txBody>
          <a:bodyPr/>
          <a:lstStyle/>
          <a:p>
            <a:fld id="{17ECE12F-46B1-4D71-B4A3-E12BA84D684E}" type="slidenum">
              <a:rPr lang="en-US" smtClean="0"/>
              <a:t>‹#›</a:t>
            </a:fld>
            <a:endParaRPr lang="en-US"/>
          </a:p>
        </p:txBody>
      </p:sp>
    </p:spTree>
    <p:extLst>
      <p:ext uri="{BB962C8B-B14F-4D97-AF65-F5344CB8AC3E}">
        <p14:creationId xmlns:p14="http://schemas.microsoft.com/office/powerpoint/2010/main" val="3762096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4062D-CE11-49D9-B956-BFBAC2875F1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48EFC3-BB97-49FD-96BB-CA2461229F6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D5487D-A33A-485F-846C-01D036068620}"/>
              </a:ext>
            </a:extLst>
          </p:cNvPr>
          <p:cNvSpPr>
            <a:spLocks noGrp="1"/>
          </p:cNvSpPr>
          <p:nvPr>
            <p:ph type="dt" sz="half" idx="10"/>
          </p:nvPr>
        </p:nvSpPr>
        <p:spPr/>
        <p:txBody>
          <a:bodyPr/>
          <a:lstStyle/>
          <a:p>
            <a:fld id="{CF044D1C-9835-4D7D-A165-54854D3B52DB}" type="datetime1">
              <a:rPr lang="en-US" smtClean="0"/>
              <a:t>8/27/2026</a:t>
            </a:fld>
            <a:endParaRPr lang="en-US"/>
          </a:p>
        </p:txBody>
      </p:sp>
      <p:sp>
        <p:nvSpPr>
          <p:cNvPr id="5" name="Footer Placeholder 4">
            <a:extLst>
              <a:ext uri="{FF2B5EF4-FFF2-40B4-BE49-F238E27FC236}">
                <a16:creationId xmlns:a16="http://schemas.microsoft.com/office/drawing/2014/main" id="{651A0C60-F250-488E-8F8B-75DF6C980817}"/>
              </a:ext>
            </a:extLst>
          </p:cNvPr>
          <p:cNvSpPr>
            <a:spLocks noGrp="1"/>
          </p:cNvSpPr>
          <p:nvPr>
            <p:ph type="ftr" sz="quarter" idx="11"/>
          </p:nvPr>
        </p:nvSpPr>
        <p:spPr/>
        <p:txBody>
          <a:bodyPr/>
          <a:lstStyle/>
          <a:p>
            <a:r>
              <a:rPr lang="en-US"/>
              <a:t>MAYRA HUERGO CARDOSO (C)</a:t>
            </a:r>
          </a:p>
        </p:txBody>
      </p:sp>
      <p:sp>
        <p:nvSpPr>
          <p:cNvPr id="6" name="Slide Number Placeholder 5">
            <a:extLst>
              <a:ext uri="{FF2B5EF4-FFF2-40B4-BE49-F238E27FC236}">
                <a16:creationId xmlns:a16="http://schemas.microsoft.com/office/drawing/2014/main" id="{AE5709A6-E9E3-4CC0-B404-484F1E8F547F}"/>
              </a:ext>
            </a:extLst>
          </p:cNvPr>
          <p:cNvSpPr>
            <a:spLocks noGrp="1"/>
          </p:cNvSpPr>
          <p:nvPr>
            <p:ph type="sldNum" sz="quarter" idx="12"/>
          </p:nvPr>
        </p:nvSpPr>
        <p:spPr/>
        <p:txBody>
          <a:bodyPr/>
          <a:lstStyle/>
          <a:p>
            <a:fld id="{17ECE12F-46B1-4D71-B4A3-E12BA84D684E}" type="slidenum">
              <a:rPr lang="en-US" smtClean="0"/>
              <a:t>‹#›</a:t>
            </a:fld>
            <a:endParaRPr lang="en-US"/>
          </a:p>
        </p:txBody>
      </p:sp>
    </p:spTree>
    <p:extLst>
      <p:ext uri="{BB962C8B-B14F-4D97-AF65-F5344CB8AC3E}">
        <p14:creationId xmlns:p14="http://schemas.microsoft.com/office/powerpoint/2010/main" val="1088127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A20D9A-821E-43D1-9D7F-CE6FA108657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86AB21-0F08-4E81-BFAF-BE5F1BE394D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0FBC2E-19BE-46AB-BFA3-7D0D89A06E90}"/>
              </a:ext>
            </a:extLst>
          </p:cNvPr>
          <p:cNvSpPr>
            <a:spLocks noGrp="1"/>
          </p:cNvSpPr>
          <p:nvPr>
            <p:ph type="dt" sz="half" idx="10"/>
          </p:nvPr>
        </p:nvSpPr>
        <p:spPr/>
        <p:txBody>
          <a:bodyPr/>
          <a:lstStyle/>
          <a:p>
            <a:fld id="{3C344144-40FE-4EE3-B171-813B4669DFBF}" type="datetime1">
              <a:rPr lang="en-US" smtClean="0"/>
              <a:t>8/27/2026</a:t>
            </a:fld>
            <a:endParaRPr lang="en-US"/>
          </a:p>
        </p:txBody>
      </p:sp>
      <p:sp>
        <p:nvSpPr>
          <p:cNvPr id="5" name="Footer Placeholder 4">
            <a:extLst>
              <a:ext uri="{FF2B5EF4-FFF2-40B4-BE49-F238E27FC236}">
                <a16:creationId xmlns:a16="http://schemas.microsoft.com/office/drawing/2014/main" id="{B0FBEF0B-303C-44F2-B212-A43C8C72B256}"/>
              </a:ext>
            </a:extLst>
          </p:cNvPr>
          <p:cNvSpPr>
            <a:spLocks noGrp="1"/>
          </p:cNvSpPr>
          <p:nvPr>
            <p:ph type="ftr" sz="quarter" idx="11"/>
          </p:nvPr>
        </p:nvSpPr>
        <p:spPr/>
        <p:txBody>
          <a:bodyPr/>
          <a:lstStyle/>
          <a:p>
            <a:r>
              <a:rPr lang="en-US"/>
              <a:t>MAYRA HUERGO CARDOSO (C)</a:t>
            </a:r>
          </a:p>
        </p:txBody>
      </p:sp>
      <p:sp>
        <p:nvSpPr>
          <p:cNvPr id="6" name="Slide Number Placeholder 5">
            <a:extLst>
              <a:ext uri="{FF2B5EF4-FFF2-40B4-BE49-F238E27FC236}">
                <a16:creationId xmlns:a16="http://schemas.microsoft.com/office/drawing/2014/main" id="{B0229AF3-6EAB-43A4-9FB5-143DF88D823D}"/>
              </a:ext>
            </a:extLst>
          </p:cNvPr>
          <p:cNvSpPr>
            <a:spLocks noGrp="1"/>
          </p:cNvSpPr>
          <p:nvPr>
            <p:ph type="sldNum" sz="quarter" idx="12"/>
          </p:nvPr>
        </p:nvSpPr>
        <p:spPr/>
        <p:txBody>
          <a:bodyPr/>
          <a:lstStyle/>
          <a:p>
            <a:fld id="{17ECE12F-46B1-4D71-B4A3-E12BA84D684E}" type="slidenum">
              <a:rPr lang="en-US" smtClean="0"/>
              <a:t>‹#›</a:t>
            </a:fld>
            <a:endParaRPr lang="en-US"/>
          </a:p>
        </p:txBody>
      </p:sp>
    </p:spTree>
    <p:extLst>
      <p:ext uri="{BB962C8B-B14F-4D97-AF65-F5344CB8AC3E}">
        <p14:creationId xmlns:p14="http://schemas.microsoft.com/office/powerpoint/2010/main" val="602383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E5034-90C0-4C5B-AE02-443C5624F7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4C3745-461B-45CE-B8B3-C6ED13A492D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6350FF-904D-48FE-A76D-089191C686C7}"/>
              </a:ext>
            </a:extLst>
          </p:cNvPr>
          <p:cNvSpPr>
            <a:spLocks noGrp="1"/>
          </p:cNvSpPr>
          <p:nvPr>
            <p:ph type="dt" sz="half" idx="10"/>
          </p:nvPr>
        </p:nvSpPr>
        <p:spPr/>
        <p:txBody>
          <a:bodyPr/>
          <a:lstStyle/>
          <a:p>
            <a:fld id="{A029AB66-8A5F-47EE-AD34-4E36AE0E8ED0}" type="datetime1">
              <a:rPr lang="en-US" smtClean="0"/>
              <a:t>8/27/2026</a:t>
            </a:fld>
            <a:endParaRPr lang="en-US"/>
          </a:p>
        </p:txBody>
      </p:sp>
      <p:sp>
        <p:nvSpPr>
          <p:cNvPr id="5" name="Footer Placeholder 4">
            <a:extLst>
              <a:ext uri="{FF2B5EF4-FFF2-40B4-BE49-F238E27FC236}">
                <a16:creationId xmlns:a16="http://schemas.microsoft.com/office/drawing/2014/main" id="{4B213176-CFF8-41A3-A0A9-8B54A36EE476}"/>
              </a:ext>
            </a:extLst>
          </p:cNvPr>
          <p:cNvSpPr>
            <a:spLocks noGrp="1"/>
          </p:cNvSpPr>
          <p:nvPr>
            <p:ph type="ftr" sz="quarter" idx="11"/>
          </p:nvPr>
        </p:nvSpPr>
        <p:spPr/>
        <p:txBody>
          <a:bodyPr/>
          <a:lstStyle/>
          <a:p>
            <a:r>
              <a:rPr lang="en-US"/>
              <a:t>MAYRA HUERGO CARDOSO (C)</a:t>
            </a:r>
          </a:p>
        </p:txBody>
      </p:sp>
      <p:sp>
        <p:nvSpPr>
          <p:cNvPr id="6" name="Slide Number Placeholder 5">
            <a:extLst>
              <a:ext uri="{FF2B5EF4-FFF2-40B4-BE49-F238E27FC236}">
                <a16:creationId xmlns:a16="http://schemas.microsoft.com/office/drawing/2014/main" id="{301E07CD-CFB5-4675-8665-78247855718C}"/>
              </a:ext>
            </a:extLst>
          </p:cNvPr>
          <p:cNvSpPr>
            <a:spLocks noGrp="1"/>
          </p:cNvSpPr>
          <p:nvPr>
            <p:ph type="sldNum" sz="quarter" idx="12"/>
          </p:nvPr>
        </p:nvSpPr>
        <p:spPr/>
        <p:txBody>
          <a:bodyPr/>
          <a:lstStyle/>
          <a:p>
            <a:fld id="{17ECE12F-46B1-4D71-B4A3-E12BA84D684E}" type="slidenum">
              <a:rPr lang="en-US" smtClean="0"/>
              <a:t>‹#›</a:t>
            </a:fld>
            <a:endParaRPr lang="en-US"/>
          </a:p>
        </p:txBody>
      </p:sp>
    </p:spTree>
    <p:extLst>
      <p:ext uri="{BB962C8B-B14F-4D97-AF65-F5344CB8AC3E}">
        <p14:creationId xmlns:p14="http://schemas.microsoft.com/office/powerpoint/2010/main" val="2334251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ED626-9E79-4579-B6B4-92F332AA94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43B904-31E0-4C2E-A14B-CA7715E834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915F3E4-876E-4A0B-A598-50F6566AFC20}"/>
              </a:ext>
            </a:extLst>
          </p:cNvPr>
          <p:cNvSpPr>
            <a:spLocks noGrp="1"/>
          </p:cNvSpPr>
          <p:nvPr>
            <p:ph type="dt" sz="half" idx="10"/>
          </p:nvPr>
        </p:nvSpPr>
        <p:spPr/>
        <p:txBody>
          <a:bodyPr/>
          <a:lstStyle/>
          <a:p>
            <a:fld id="{60AEF43A-4366-4C17-BF29-05EC17E401F1}" type="datetime1">
              <a:rPr lang="en-US" smtClean="0"/>
              <a:t>8/27/2026</a:t>
            </a:fld>
            <a:endParaRPr lang="en-US"/>
          </a:p>
        </p:txBody>
      </p:sp>
      <p:sp>
        <p:nvSpPr>
          <p:cNvPr id="5" name="Footer Placeholder 4">
            <a:extLst>
              <a:ext uri="{FF2B5EF4-FFF2-40B4-BE49-F238E27FC236}">
                <a16:creationId xmlns:a16="http://schemas.microsoft.com/office/drawing/2014/main" id="{45E164FF-54F5-475A-B0C6-35F9A6023B85}"/>
              </a:ext>
            </a:extLst>
          </p:cNvPr>
          <p:cNvSpPr>
            <a:spLocks noGrp="1"/>
          </p:cNvSpPr>
          <p:nvPr>
            <p:ph type="ftr" sz="quarter" idx="11"/>
          </p:nvPr>
        </p:nvSpPr>
        <p:spPr/>
        <p:txBody>
          <a:bodyPr/>
          <a:lstStyle/>
          <a:p>
            <a:r>
              <a:rPr lang="en-US"/>
              <a:t>MAYRA HUERGO CARDOSO (C)</a:t>
            </a:r>
          </a:p>
        </p:txBody>
      </p:sp>
      <p:sp>
        <p:nvSpPr>
          <p:cNvPr id="6" name="Slide Number Placeholder 5">
            <a:extLst>
              <a:ext uri="{FF2B5EF4-FFF2-40B4-BE49-F238E27FC236}">
                <a16:creationId xmlns:a16="http://schemas.microsoft.com/office/drawing/2014/main" id="{29F1970E-C5C6-4176-B63F-7601D301D54B}"/>
              </a:ext>
            </a:extLst>
          </p:cNvPr>
          <p:cNvSpPr>
            <a:spLocks noGrp="1"/>
          </p:cNvSpPr>
          <p:nvPr>
            <p:ph type="sldNum" sz="quarter" idx="12"/>
          </p:nvPr>
        </p:nvSpPr>
        <p:spPr/>
        <p:txBody>
          <a:bodyPr/>
          <a:lstStyle/>
          <a:p>
            <a:fld id="{17ECE12F-46B1-4D71-B4A3-E12BA84D684E}" type="slidenum">
              <a:rPr lang="en-US" smtClean="0"/>
              <a:t>‹#›</a:t>
            </a:fld>
            <a:endParaRPr lang="en-US"/>
          </a:p>
        </p:txBody>
      </p:sp>
    </p:spTree>
    <p:extLst>
      <p:ext uri="{BB962C8B-B14F-4D97-AF65-F5344CB8AC3E}">
        <p14:creationId xmlns:p14="http://schemas.microsoft.com/office/powerpoint/2010/main" val="906936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DE564-3A6F-476C-8364-44F659B246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B2030B-1702-4EF8-AFCD-ACFA28C05BF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9CA171-82A8-4609-990E-4C21136F8D7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5CD27E-EB6E-4D04-96FD-F729AE1D2E6C}"/>
              </a:ext>
            </a:extLst>
          </p:cNvPr>
          <p:cNvSpPr>
            <a:spLocks noGrp="1"/>
          </p:cNvSpPr>
          <p:nvPr>
            <p:ph type="dt" sz="half" idx="10"/>
          </p:nvPr>
        </p:nvSpPr>
        <p:spPr/>
        <p:txBody>
          <a:bodyPr/>
          <a:lstStyle/>
          <a:p>
            <a:fld id="{0010E975-E4DE-47FE-9692-88EC6924A253}" type="datetime1">
              <a:rPr lang="en-US" smtClean="0"/>
              <a:t>8/27/2026</a:t>
            </a:fld>
            <a:endParaRPr lang="en-US"/>
          </a:p>
        </p:txBody>
      </p:sp>
      <p:sp>
        <p:nvSpPr>
          <p:cNvPr id="6" name="Footer Placeholder 5">
            <a:extLst>
              <a:ext uri="{FF2B5EF4-FFF2-40B4-BE49-F238E27FC236}">
                <a16:creationId xmlns:a16="http://schemas.microsoft.com/office/drawing/2014/main" id="{E3D63230-648A-4B91-B43C-4CD1B2FF1DA2}"/>
              </a:ext>
            </a:extLst>
          </p:cNvPr>
          <p:cNvSpPr>
            <a:spLocks noGrp="1"/>
          </p:cNvSpPr>
          <p:nvPr>
            <p:ph type="ftr" sz="quarter" idx="11"/>
          </p:nvPr>
        </p:nvSpPr>
        <p:spPr/>
        <p:txBody>
          <a:bodyPr/>
          <a:lstStyle/>
          <a:p>
            <a:r>
              <a:rPr lang="en-US"/>
              <a:t>MAYRA HUERGO CARDOSO (C)</a:t>
            </a:r>
          </a:p>
        </p:txBody>
      </p:sp>
      <p:sp>
        <p:nvSpPr>
          <p:cNvPr id="7" name="Slide Number Placeholder 6">
            <a:extLst>
              <a:ext uri="{FF2B5EF4-FFF2-40B4-BE49-F238E27FC236}">
                <a16:creationId xmlns:a16="http://schemas.microsoft.com/office/drawing/2014/main" id="{7A4B4434-4CD9-4EFF-B563-ECA321EC09BF}"/>
              </a:ext>
            </a:extLst>
          </p:cNvPr>
          <p:cNvSpPr>
            <a:spLocks noGrp="1"/>
          </p:cNvSpPr>
          <p:nvPr>
            <p:ph type="sldNum" sz="quarter" idx="12"/>
          </p:nvPr>
        </p:nvSpPr>
        <p:spPr/>
        <p:txBody>
          <a:bodyPr/>
          <a:lstStyle/>
          <a:p>
            <a:fld id="{17ECE12F-46B1-4D71-B4A3-E12BA84D684E}" type="slidenum">
              <a:rPr lang="en-US" smtClean="0"/>
              <a:t>‹#›</a:t>
            </a:fld>
            <a:endParaRPr lang="en-US"/>
          </a:p>
        </p:txBody>
      </p:sp>
    </p:spTree>
    <p:extLst>
      <p:ext uri="{BB962C8B-B14F-4D97-AF65-F5344CB8AC3E}">
        <p14:creationId xmlns:p14="http://schemas.microsoft.com/office/powerpoint/2010/main" val="161138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3E04C-DB4D-48B7-94FA-510C7AA9BB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FD9439-F9EE-4514-8E31-6C9670E688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DC72E38-0086-49D5-8C60-BCF8E2D42F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374B50A-A0F8-428B-976E-D4192345B2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6E5636A-3EE0-4554-AE6C-88CA2C4F93D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854869-80F3-4701-AB99-6DE4F218A1E4}"/>
              </a:ext>
            </a:extLst>
          </p:cNvPr>
          <p:cNvSpPr>
            <a:spLocks noGrp="1"/>
          </p:cNvSpPr>
          <p:nvPr>
            <p:ph type="dt" sz="half" idx="10"/>
          </p:nvPr>
        </p:nvSpPr>
        <p:spPr/>
        <p:txBody>
          <a:bodyPr/>
          <a:lstStyle/>
          <a:p>
            <a:fld id="{E3C271B2-75B1-4EDF-80A7-4EE8BC9ADD7F}" type="datetime1">
              <a:rPr lang="en-US" smtClean="0"/>
              <a:t>8/27/2026</a:t>
            </a:fld>
            <a:endParaRPr lang="en-US"/>
          </a:p>
        </p:txBody>
      </p:sp>
      <p:sp>
        <p:nvSpPr>
          <p:cNvPr id="8" name="Footer Placeholder 7">
            <a:extLst>
              <a:ext uri="{FF2B5EF4-FFF2-40B4-BE49-F238E27FC236}">
                <a16:creationId xmlns:a16="http://schemas.microsoft.com/office/drawing/2014/main" id="{4BAD8F83-BF21-4141-9F4D-C39CED43C1DD}"/>
              </a:ext>
            </a:extLst>
          </p:cNvPr>
          <p:cNvSpPr>
            <a:spLocks noGrp="1"/>
          </p:cNvSpPr>
          <p:nvPr>
            <p:ph type="ftr" sz="quarter" idx="11"/>
          </p:nvPr>
        </p:nvSpPr>
        <p:spPr/>
        <p:txBody>
          <a:bodyPr/>
          <a:lstStyle/>
          <a:p>
            <a:r>
              <a:rPr lang="en-US"/>
              <a:t>MAYRA HUERGO CARDOSO (C)</a:t>
            </a:r>
          </a:p>
        </p:txBody>
      </p:sp>
      <p:sp>
        <p:nvSpPr>
          <p:cNvPr id="9" name="Slide Number Placeholder 8">
            <a:extLst>
              <a:ext uri="{FF2B5EF4-FFF2-40B4-BE49-F238E27FC236}">
                <a16:creationId xmlns:a16="http://schemas.microsoft.com/office/drawing/2014/main" id="{592E7F7C-D3F4-4CD9-AD5E-E1990F09C984}"/>
              </a:ext>
            </a:extLst>
          </p:cNvPr>
          <p:cNvSpPr>
            <a:spLocks noGrp="1"/>
          </p:cNvSpPr>
          <p:nvPr>
            <p:ph type="sldNum" sz="quarter" idx="12"/>
          </p:nvPr>
        </p:nvSpPr>
        <p:spPr/>
        <p:txBody>
          <a:bodyPr/>
          <a:lstStyle/>
          <a:p>
            <a:fld id="{17ECE12F-46B1-4D71-B4A3-E12BA84D684E}" type="slidenum">
              <a:rPr lang="en-US" smtClean="0"/>
              <a:t>‹#›</a:t>
            </a:fld>
            <a:endParaRPr lang="en-US"/>
          </a:p>
        </p:txBody>
      </p:sp>
    </p:spTree>
    <p:extLst>
      <p:ext uri="{BB962C8B-B14F-4D97-AF65-F5344CB8AC3E}">
        <p14:creationId xmlns:p14="http://schemas.microsoft.com/office/powerpoint/2010/main" val="27937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01465-B987-43B9-A6F2-28400576D5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2E5DB0-4324-498C-8C44-D4E03FD337E9}"/>
              </a:ext>
            </a:extLst>
          </p:cNvPr>
          <p:cNvSpPr>
            <a:spLocks noGrp="1"/>
          </p:cNvSpPr>
          <p:nvPr>
            <p:ph type="dt" sz="half" idx="10"/>
          </p:nvPr>
        </p:nvSpPr>
        <p:spPr/>
        <p:txBody>
          <a:bodyPr/>
          <a:lstStyle/>
          <a:p>
            <a:fld id="{29D42E81-0F00-4D21-A770-A27A0DBAB11A}" type="datetime1">
              <a:rPr lang="en-US" smtClean="0"/>
              <a:t>8/27/2026</a:t>
            </a:fld>
            <a:endParaRPr lang="en-US"/>
          </a:p>
        </p:txBody>
      </p:sp>
      <p:sp>
        <p:nvSpPr>
          <p:cNvPr id="4" name="Footer Placeholder 3">
            <a:extLst>
              <a:ext uri="{FF2B5EF4-FFF2-40B4-BE49-F238E27FC236}">
                <a16:creationId xmlns:a16="http://schemas.microsoft.com/office/drawing/2014/main" id="{C77064E6-EFB3-430A-948B-025AADCC3C0D}"/>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231241A1-B8AC-49CE-B9E7-2F997DCE199B}"/>
              </a:ext>
            </a:extLst>
          </p:cNvPr>
          <p:cNvSpPr>
            <a:spLocks noGrp="1"/>
          </p:cNvSpPr>
          <p:nvPr>
            <p:ph type="sldNum" sz="quarter" idx="12"/>
          </p:nvPr>
        </p:nvSpPr>
        <p:spPr/>
        <p:txBody>
          <a:bodyPr/>
          <a:lstStyle/>
          <a:p>
            <a:fld id="{17ECE12F-46B1-4D71-B4A3-E12BA84D684E}" type="slidenum">
              <a:rPr lang="en-US" smtClean="0"/>
              <a:t>‹#›</a:t>
            </a:fld>
            <a:endParaRPr lang="en-US"/>
          </a:p>
        </p:txBody>
      </p:sp>
    </p:spTree>
    <p:extLst>
      <p:ext uri="{BB962C8B-B14F-4D97-AF65-F5344CB8AC3E}">
        <p14:creationId xmlns:p14="http://schemas.microsoft.com/office/powerpoint/2010/main" val="3981302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8B8C14-6CEA-4CA0-BDBB-B399F566C7CC}"/>
              </a:ext>
            </a:extLst>
          </p:cNvPr>
          <p:cNvSpPr>
            <a:spLocks noGrp="1"/>
          </p:cNvSpPr>
          <p:nvPr>
            <p:ph type="dt" sz="half" idx="10"/>
          </p:nvPr>
        </p:nvSpPr>
        <p:spPr/>
        <p:txBody>
          <a:bodyPr/>
          <a:lstStyle/>
          <a:p>
            <a:fld id="{2FD388F5-0540-46DE-9AA6-6BFCE1C991A3}" type="datetime1">
              <a:rPr lang="en-US" smtClean="0"/>
              <a:t>8/27/2026</a:t>
            </a:fld>
            <a:endParaRPr lang="en-US"/>
          </a:p>
        </p:txBody>
      </p:sp>
      <p:sp>
        <p:nvSpPr>
          <p:cNvPr id="3" name="Footer Placeholder 2">
            <a:extLst>
              <a:ext uri="{FF2B5EF4-FFF2-40B4-BE49-F238E27FC236}">
                <a16:creationId xmlns:a16="http://schemas.microsoft.com/office/drawing/2014/main" id="{B219F62B-004F-49E9-912D-9703B5767DCB}"/>
              </a:ext>
            </a:extLst>
          </p:cNvPr>
          <p:cNvSpPr>
            <a:spLocks noGrp="1"/>
          </p:cNvSpPr>
          <p:nvPr>
            <p:ph type="ftr" sz="quarter" idx="11"/>
          </p:nvPr>
        </p:nvSpPr>
        <p:spPr/>
        <p:txBody>
          <a:bodyPr/>
          <a:lstStyle/>
          <a:p>
            <a:r>
              <a:rPr lang="en-US"/>
              <a:t>MAYRA HUERGO CARDOSO (C)</a:t>
            </a:r>
          </a:p>
        </p:txBody>
      </p:sp>
      <p:sp>
        <p:nvSpPr>
          <p:cNvPr id="4" name="Slide Number Placeholder 3">
            <a:extLst>
              <a:ext uri="{FF2B5EF4-FFF2-40B4-BE49-F238E27FC236}">
                <a16:creationId xmlns:a16="http://schemas.microsoft.com/office/drawing/2014/main" id="{1916D606-A3E9-4DE1-922B-29D2D2903FED}"/>
              </a:ext>
            </a:extLst>
          </p:cNvPr>
          <p:cNvSpPr>
            <a:spLocks noGrp="1"/>
          </p:cNvSpPr>
          <p:nvPr>
            <p:ph type="sldNum" sz="quarter" idx="12"/>
          </p:nvPr>
        </p:nvSpPr>
        <p:spPr/>
        <p:txBody>
          <a:bodyPr/>
          <a:lstStyle/>
          <a:p>
            <a:fld id="{17ECE12F-46B1-4D71-B4A3-E12BA84D684E}" type="slidenum">
              <a:rPr lang="en-US" smtClean="0"/>
              <a:t>‹#›</a:t>
            </a:fld>
            <a:endParaRPr lang="en-US"/>
          </a:p>
        </p:txBody>
      </p:sp>
    </p:spTree>
    <p:extLst>
      <p:ext uri="{BB962C8B-B14F-4D97-AF65-F5344CB8AC3E}">
        <p14:creationId xmlns:p14="http://schemas.microsoft.com/office/powerpoint/2010/main" val="3738497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A45B6-B1E8-45ED-AA26-B1251FFECB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DE4850-4FAA-4A77-BB82-60236A4905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A34462-E56C-4295-81DE-A3CA5B6FF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B91F6A-A12D-474F-816C-2C844E40EFAB}"/>
              </a:ext>
            </a:extLst>
          </p:cNvPr>
          <p:cNvSpPr>
            <a:spLocks noGrp="1"/>
          </p:cNvSpPr>
          <p:nvPr>
            <p:ph type="dt" sz="half" idx="10"/>
          </p:nvPr>
        </p:nvSpPr>
        <p:spPr/>
        <p:txBody>
          <a:bodyPr/>
          <a:lstStyle/>
          <a:p>
            <a:fld id="{B6682BA3-06B4-4087-A116-B41EF1415BF7}" type="datetime1">
              <a:rPr lang="en-US" smtClean="0"/>
              <a:t>8/27/2026</a:t>
            </a:fld>
            <a:endParaRPr lang="en-US"/>
          </a:p>
        </p:txBody>
      </p:sp>
      <p:sp>
        <p:nvSpPr>
          <p:cNvPr id="6" name="Footer Placeholder 5">
            <a:extLst>
              <a:ext uri="{FF2B5EF4-FFF2-40B4-BE49-F238E27FC236}">
                <a16:creationId xmlns:a16="http://schemas.microsoft.com/office/drawing/2014/main" id="{FB2A8395-56E4-4BEB-A675-E6586CF4E75A}"/>
              </a:ext>
            </a:extLst>
          </p:cNvPr>
          <p:cNvSpPr>
            <a:spLocks noGrp="1"/>
          </p:cNvSpPr>
          <p:nvPr>
            <p:ph type="ftr" sz="quarter" idx="11"/>
          </p:nvPr>
        </p:nvSpPr>
        <p:spPr/>
        <p:txBody>
          <a:bodyPr/>
          <a:lstStyle/>
          <a:p>
            <a:r>
              <a:rPr lang="en-US"/>
              <a:t>MAYRA HUERGO CARDOSO (C)</a:t>
            </a:r>
          </a:p>
        </p:txBody>
      </p:sp>
      <p:sp>
        <p:nvSpPr>
          <p:cNvPr id="7" name="Slide Number Placeholder 6">
            <a:extLst>
              <a:ext uri="{FF2B5EF4-FFF2-40B4-BE49-F238E27FC236}">
                <a16:creationId xmlns:a16="http://schemas.microsoft.com/office/drawing/2014/main" id="{2E37EDE7-3338-4732-8D5A-4B0BCB8A4DF4}"/>
              </a:ext>
            </a:extLst>
          </p:cNvPr>
          <p:cNvSpPr>
            <a:spLocks noGrp="1"/>
          </p:cNvSpPr>
          <p:nvPr>
            <p:ph type="sldNum" sz="quarter" idx="12"/>
          </p:nvPr>
        </p:nvSpPr>
        <p:spPr/>
        <p:txBody>
          <a:bodyPr/>
          <a:lstStyle/>
          <a:p>
            <a:fld id="{17ECE12F-46B1-4D71-B4A3-E12BA84D684E}" type="slidenum">
              <a:rPr lang="en-US" smtClean="0"/>
              <a:t>‹#›</a:t>
            </a:fld>
            <a:endParaRPr lang="en-US"/>
          </a:p>
        </p:txBody>
      </p:sp>
    </p:spTree>
    <p:extLst>
      <p:ext uri="{BB962C8B-B14F-4D97-AF65-F5344CB8AC3E}">
        <p14:creationId xmlns:p14="http://schemas.microsoft.com/office/powerpoint/2010/main" val="2419547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97768-CA63-4388-B0C0-F1C903B61A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B5EF78-4352-4A7D-94E1-1CCB85E45F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9AA811-38A0-41F1-B8AD-073D37EF32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1F595A8-B378-4B3C-8DAC-72B2B64DE918}"/>
              </a:ext>
            </a:extLst>
          </p:cNvPr>
          <p:cNvSpPr>
            <a:spLocks noGrp="1"/>
          </p:cNvSpPr>
          <p:nvPr>
            <p:ph type="dt" sz="half" idx="10"/>
          </p:nvPr>
        </p:nvSpPr>
        <p:spPr/>
        <p:txBody>
          <a:bodyPr/>
          <a:lstStyle/>
          <a:p>
            <a:fld id="{E7B989B3-F5CD-47F8-9605-0B3378CCE904}" type="datetime1">
              <a:rPr lang="en-US" smtClean="0"/>
              <a:t>8/27/2026</a:t>
            </a:fld>
            <a:endParaRPr lang="en-US"/>
          </a:p>
        </p:txBody>
      </p:sp>
      <p:sp>
        <p:nvSpPr>
          <p:cNvPr id="6" name="Footer Placeholder 5">
            <a:extLst>
              <a:ext uri="{FF2B5EF4-FFF2-40B4-BE49-F238E27FC236}">
                <a16:creationId xmlns:a16="http://schemas.microsoft.com/office/drawing/2014/main" id="{D3D3027A-04A6-4332-909E-A939F0ABDFBA}"/>
              </a:ext>
            </a:extLst>
          </p:cNvPr>
          <p:cNvSpPr>
            <a:spLocks noGrp="1"/>
          </p:cNvSpPr>
          <p:nvPr>
            <p:ph type="ftr" sz="quarter" idx="11"/>
          </p:nvPr>
        </p:nvSpPr>
        <p:spPr/>
        <p:txBody>
          <a:bodyPr/>
          <a:lstStyle/>
          <a:p>
            <a:r>
              <a:rPr lang="en-US"/>
              <a:t>MAYRA HUERGO CARDOSO (C)</a:t>
            </a:r>
          </a:p>
        </p:txBody>
      </p:sp>
      <p:sp>
        <p:nvSpPr>
          <p:cNvPr id="7" name="Slide Number Placeholder 6">
            <a:extLst>
              <a:ext uri="{FF2B5EF4-FFF2-40B4-BE49-F238E27FC236}">
                <a16:creationId xmlns:a16="http://schemas.microsoft.com/office/drawing/2014/main" id="{B550C24A-A4CA-4E67-BB40-20B3526EE5D9}"/>
              </a:ext>
            </a:extLst>
          </p:cNvPr>
          <p:cNvSpPr>
            <a:spLocks noGrp="1"/>
          </p:cNvSpPr>
          <p:nvPr>
            <p:ph type="sldNum" sz="quarter" idx="12"/>
          </p:nvPr>
        </p:nvSpPr>
        <p:spPr/>
        <p:txBody>
          <a:bodyPr/>
          <a:lstStyle/>
          <a:p>
            <a:fld id="{17ECE12F-46B1-4D71-B4A3-E12BA84D684E}" type="slidenum">
              <a:rPr lang="en-US" smtClean="0"/>
              <a:t>‹#›</a:t>
            </a:fld>
            <a:endParaRPr lang="en-US"/>
          </a:p>
        </p:txBody>
      </p:sp>
    </p:spTree>
    <p:extLst>
      <p:ext uri="{BB962C8B-B14F-4D97-AF65-F5344CB8AC3E}">
        <p14:creationId xmlns:p14="http://schemas.microsoft.com/office/powerpoint/2010/main" val="891943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5A7859-1220-465C-A2B3-7A185593EA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0E69EA-6DEF-403E-A8A3-C96215CAAA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18A5BD-2CF1-4C99-A253-C1CB665347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750E5E-8A93-4A1B-B305-501EE43334AE}" type="datetime1">
              <a:rPr lang="en-US" smtClean="0"/>
              <a:t>8/27/2026</a:t>
            </a:fld>
            <a:endParaRPr lang="en-US"/>
          </a:p>
        </p:txBody>
      </p:sp>
      <p:sp>
        <p:nvSpPr>
          <p:cNvPr id="5" name="Footer Placeholder 4">
            <a:extLst>
              <a:ext uri="{FF2B5EF4-FFF2-40B4-BE49-F238E27FC236}">
                <a16:creationId xmlns:a16="http://schemas.microsoft.com/office/drawing/2014/main" id="{F4063E80-6111-458B-989D-392C6983F2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MAYRA HUERGO CARDOSO (C)</a:t>
            </a:r>
          </a:p>
        </p:txBody>
      </p:sp>
      <p:sp>
        <p:nvSpPr>
          <p:cNvPr id="6" name="Slide Number Placeholder 5">
            <a:extLst>
              <a:ext uri="{FF2B5EF4-FFF2-40B4-BE49-F238E27FC236}">
                <a16:creationId xmlns:a16="http://schemas.microsoft.com/office/drawing/2014/main" id="{190FE47C-D088-4A5A-A97E-495EE615CD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ECE12F-46B1-4D71-B4A3-E12BA84D684E}" type="slidenum">
              <a:rPr lang="en-US" smtClean="0"/>
              <a:t>‹#›</a:t>
            </a:fld>
            <a:endParaRPr lang="en-US"/>
          </a:p>
        </p:txBody>
      </p:sp>
    </p:spTree>
    <p:extLst>
      <p:ext uri="{BB962C8B-B14F-4D97-AF65-F5344CB8AC3E}">
        <p14:creationId xmlns:p14="http://schemas.microsoft.com/office/powerpoint/2010/main" val="2719918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infotitulos.es/que-es-un-expediente-de-dominio/" TargetMode="External"/><Relationship Id="rId2" Type="http://schemas.openxmlformats.org/officeDocument/2006/relationships/hyperlink" Target="https://www.conceptosjuridicos.com/expediente-de-dominio/"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hyperlink" Target="https://www.registradoresdemadrid.org/novedades/EXPEDIENTE-DE-REANUDACION-DEL-TRACTO-SUCESIVO-INTERRUMPIDO-1315" TargetMode="Externa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hyperlink" Target="https://creativecommons.org/licenses/by-sa/3.0/" TargetMode="External"/><Relationship Id="rId3" Type="http://schemas.openxmlformats.org/officeDocument/2006/relationships/hyperlink" Target="https://en.wikipedia.org/wiki/Puerto_Rico_Department_of_Justice" TargetMode="External"/><Relationship Id="rId7" Type="http://schemas.openxmlformats.org/officeDocument/2006/relationships/hyperlink" Target="https://en.m.wikipedia.org/wiki/Puerto_Rico_Department_of_Transportation_and_Public_Works" TargetMode="External"/><Relationship Id="rId12" Type="http://schemas.microsoft.com/office/2007/relationships/diagramDrawing" Target="../diagrams/drawing6.xm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6.gif"/><Relationship Id="rId11" Type="http://schemas.openxmlformats.org/officeDocument/2006/relationships/diagramColors" Target="../diagrams/colors6.xml"/><Relationship Id="rId5" Type="http://schemas.openxmlformats.org/officeDocument/2006/relationships/hyperlink" Target="https://en.wikipedia.org/wiki/Miguel_Romero" TargetMode="External"/><Relationship Id="rId10" Type="http://schemas.openxmlformats.org/officeDocument/2006/relationships/diagramQuickStyle" Target="../diagrams/quickStyle6.xml"/><Relationship Id="rId4" Type="http://schemas.openxmlformats.org/officeDocument/2006/relationships/image" Target="../media/image25.jpg"/><Relationship Id="rId9" Type="http://schemas.openxmlformats.org/officeDocument/2006/relationships/diagramLayout" Target="../diagrams/layout6.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05.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hyperlink" Target="http://jollettetc.blogspot.com/2014/12/52-ancestors-49-samuel-willson.html" TargetMode="External"/><Relationship Id="rId7" Type="http://schemas.openxmlformats.org/officeDocument/2006/relationships/diagramLayout" Target="../diagrams/layout8.xml"/><Relationship Id="rId2" Type="http://schemas.openxmlformats.org/officeDocument/2006/relationships/image" Target="../media/image27.jpg"/><Relationship Id="rId1" Type="http://schemas.openxmlformats.org/officeDocument/2006/relationships/slideLayout" Target="../slideLayouts/slideLayout2.xml"/><Relationship Id="rId6" Type="http://schemas.openxmlformats.org/officeDocument/2006/relationships/diagramData" Target="../diagrams/data8.xml"/><Relationship Id="rId5" Type="http://schemas.openxmlformats.org/officeDocument/2006/relationships/hyperlink" Target="http://www.picserver.org/l/lawsuit.html" TargetMode="External"/><Relationship Id="rId10" Type="http://schemas.microsoft.com/office/2007/relationships/diagramDrawing" Target="../diagrams/drawing8.xml"/><Relationship Id="rId4" Type="http://schemas.openxmlformats.org/officeDocument/2006/relationships/image" Target="../media/image28.jpg"/><Relationship Id="rId9" Type="http://schemas.openxmlformats.org/officeDocument/2006/relationships/diagramColors" Target="../diagrams/colors8.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conceptosjuridicos.com/ley-hipotecaria-articulo-2/" TargetMode="External"/><Relationship Id="rId2" Type="http://schemas.openxmlformats.org/officeDocument/2006/relationships/hyperlink" Target="https://www.conceptosjuridicos.com/titulo-de-propiedad/" TargetMode="Externa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guiasjuridicas.laley.es/Content/Documento.aspx?params=H4sIAAAAAAAEAMtMSbF1jTAAAUMjE0sLtbLUouLM_DxbIwMDCwNzA7BAZlqlS35ySGVBqm1aYk5xKgAickI7NQAAAA==WKE" TargetMode="External"/><Relationship Id="rId2" Type="http://schemas.openxmlformats.org/officeDocument/2006/relationships/hyperlink" Target="https://law.justia.com/codes/puerto-rico/2018/titulo-30/subtitulo-6/capitulo-312/subcapitulo-ii/6291/" TargetMode="Externa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hyperlink" Target="http://elhapax.blogspot.com/2016/11/gracias.html" TargetMode="External"/><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hyperlink" Target="http://srmfyc.es/por-que-ser-socio-de-semfyc/confused-man-and-question-marks-3d-rendered-illustration/" TargetMode="External"/><Relationship Id="rId7" Type="http://schemas.openxmlformats.org/officeDocument/2006/relationships/diagramColors" Target="../diagrams/colors2.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hyperlink" Target="https://creativecommons.org/licenses/by-nc-nd/3.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pixnio.com/de/vintage-fotografien/geschichte-fotografie/mann-megafon-sprechen-benachrichtigen" TargetMode="External"/><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columbiacountyobserver.com/master_files/County_News_2013/13_0501_kirby-dui_the%20arraignment.html"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s://creativecommons.org/licenses/by-nc/3.0/"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mundojuridico.info/la-accion-reivindicatoria/"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s://www.cuvsi.com/2018/02/sentencia-proceso-civil-declaracion.html" TargetMode="External"/><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image" Target="../media/image21.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4" name="Title 3">
            <a:extLst>
              <a:ext uri="{FF2B5EF4-FFF2-40B4-BE49-F238E27FC236}">
                <a16:creationId xmlns:a16="http://schemas.microsoft.com/office/drawing/2014/main" id="{1FCB7AF4-CA37-4351-A778-DBBF2B160D7A}"/>
              </a:ext>
            </a:extLst>
          </p:cNvPr>
          <p:cNvSpPr>
            <a:spLocks noGrp="1"/>
          </p:cNvSpPr>
          <p:nvPr>
            <p:ph type="title"/>
          </p:nvPr>
        </p:nvSpPr>
        <p:spPr>
          <a:xfrm>
            <a:off x="375767" y="1116623"/>
            <a:ext cx="11440160" cy="3160519"/>
          </a:xfrm>
        </p:spPr>
        <p:txBody>
          <a:bodyPr vert="horz" lIns="91440" tIns="45720" rIns="91440" bIns="45720" rtlCol="0" anchor="b">
            <a:noAutofit/>
          </a:bodyPr>
          <a:lstStyle/>
          <a:p>
            <a:pPr algn="ctr"/>
            <a:r>
              <a:rPr lang="en-US" sz="4400" b="1" kern="1200" dirty="0" err="1">
                <a:solidFill>
                  <a:schemeClr val="tx2"/>
                </a:solidFill>
                <a:latin typeface="+mj-lt"/>
                <a:ea typeface="+mj-ea"/>
                <a:cs typeface="+mj-cs"/>
              </a:rPr>
              <a:t>Concordancia</a:t>
            </a:r>
            <a:r>
              <a:rPr lang="en-US" sz="4400" b="1" kern="1200" dirty="0">
                <a:solidFill>
                  <a:schemeClr val="tx2"/>
                </a:solidFill>
                <a:latin typeface="+mj-lt"/>
                <a:ea typeface="+mj-ea"/>
                <a:cs typeface="+mj-cs"/>
              </a:rPr>
              <a:t> entre </a:t>
            </a:r>
            <a:r>
              <a:rPr lang="en-US" sz="4400" b="1" kern="1200" dirty="0" err="1">
                <a:solidFill>
                  <a:schemeClr val="tx2"/>
                </a:solidFill>
                <a:latin typeface="+mj-lt"/>
                <a:ea typeface="+mj-ea"/>
                <a:cs typeface="+mj-cs"/>
              </a:rPr>
              <a:t>el</a:t>
            </a:r>
            <a:r>
              <a:rPr lang="en-US" sz="4400" b="1" kern="1200" dirty="0">
                <a:solidFill>
                  <a:schemeClr val="tx2"/>
                </a:solidFill>
                <a:latin typeface="+mj-lt"/>
                <a:ea typeface="+mj-ea"/>
                <a:cs typeface="+mj-cs"/>
              </a:rPr>
              <a:t> </a:t>
            </a:r>
            <a:r>
              <a:rPr lang="en-US" sz="4400" b="1" kern="1200" dirty="0" err="1">
                <a:solidFill>
                  <a:schemeClr val="tx2"/>
                </a:solidFill>
                <a:latin typeface="+mj-lt"/>
                <a:ea typeface="+mj-ea"/>
                <a:cs typeface="+mj-cs"/>
              </a:rPr>
              <a:t>Registro</a:t>
            </a:r>
            <a:r>
              <a:rPr lang="en-US" sz="4400" b="1" kern="1200" dirty="0">
                <a:solidFill>
                  <a:schemeClr val="tx2"/>
                </a:solidFill>
                <a:latin typeface="+mj-lt"/>
                <a:ea typeface="+mj-ea"/>
                <a:cs typeface="+mj-cs"/>
              </a:rPr>
              <a:t> y la </a:t>
            </a:r>
            <a:r>
              <a:rPr lang="en-US" sz="4400" b="1" kern="1200" dirty="0" err="1">
                <a:solidFill>
                  <a:schemeClr val="tx2"/>
                </a:solidFill>
                <a:latin typeface="+mj-lt"/>
                <a:ea typeface="+mj-ea"/>
                <a:cs typeface="+mj-cs"/>
              </a:rPr>
              <a:t>realidad</a:t>
            </a:r>
            <a:r>
              <a:rPr lang="en-US" sz="4400" b="1" kern="1200" dirty="0">
                <a:solidFill>
                  <a:schemeClr val="tx2"/>
                </a:solidFill>
                <a:latin typeface="+mj-lt"/>
                <a:ea typeface="+mj-ea"/>
                <a:cs typeface="+mj-cs"/>
              </a:rPr>
              <a:t> </a:t>
            </a:r>
            <a:r>
              <a:rPr lang="en-US" sz="4400" b="1" kern="1200" dirty="0" err="1">
                <a:solidFill>
                  <a:schemeClr val="tx2"/>
                </a:solidFill>
                <a:latin typeface="+mj-lt"/>
                <a:ea typeface="+mj-ea"/>
                <a:cs typeface="+mj-cs"/>
              </a:rPr>
              <a:t>extrarregistral</a:t>
            </a:r>
            <a:r>
              <a:rPr lang="en-US" sz="4400" b="1" kern="1200" dirty="0">
                <a:solidFill>
                  <a:schemeClr val="tx2"/>
                </a:solidFill>
                <a:latin typeface="+mj-lt"/>
                <a:ea typeface="+mj-ea"/>
                <a:cs typeface="+mj-cs"/>
              </a:rPr>
              <a:t>: </a:t>
            </a:r>
            <a:r>
              <a:rPr lang="en-US" sz="4400" b="1" kern="1200" dirty="0" err="1">
                <a:solidFill>
                  <a:schemeClr val="tx2"/>
                </a:solidFill>
                <a:latin typeface="+mj-lt"/>
                <a:ea typeface="+mj-ea"/>
                <a:cs typeface="+mj-cs"/>
              </a:rPr>
              <a:t>Título</a:t>
            </a:r>
            <a:r>
              <a:rPr lang="en-US" sz="4400" b="1" kern="1200" dirty="0">
                <a:solidFill>
                  <a:schemeClr val="tx2"/>
                </a:solidFill>
                <a:latin typeface="+mj-lt"/>
                <a:ea typeface="+mj-ea"/>
                <a:cs typeface="+mj-cs"/>
              </a:rPr>
              <a:t> XII, Ley 210-2015, </a:t>
            </a:r>
            <a:r>
              <a:rPr lang="en-US" sz="4400" b="1" kern="1200" dirty="0" err="1">
                <a:solidFill>
                  <a:schemeClr val="tx2"/>
                </a:solidFill>
                <a:latin typeface="+mj-lt"/>
                <a:ea typeface="+mj-ea"/>
                <a:cs typeface="+mj-cs"/>
              </a:rPr>
              <a:t>según</a:t>
            </a:r>
            <a:r>
              <a:rPr lang="en-US" sz="4400" b="1" kern="1200" dirty="0">
                <a:solidFill>
                  <a:schemeClr val="tx2"/>
                </a:solidFill>
                <a:latin typeface="+mj-lt"/>
                <a:ea typeface="+mj-ea"/>
                <a:cs typeface="+mj-cs"/>
              </a:rPr>
              <a:t> </a:t>
            </a:r>
            <a:r>
              <a:rPr lang="en-US" sz="4400" b="1" kern="1200" dirty="0" err="1">
                <a:solidFill>
                  <a:schemeClr val="tx2"/>
                </a:solidFill>
                <a:latin typeface="+mj-lt"/>
                <a:ea typeface="+mj-ea"/>
                <a:cs typeface="+mj-cs"/>
              </a:rPr>
              <a:t>enmendada</a:t>
            </a:r>
            <a:br>
              <a:rPr lang="en-US" sz="4400" b="1" kern="1200" dirty="0">
                <a:solidFill>
                  <a:schemeClr val="tx2"/>
                </a:solidFill>
                <a:latin typeface="+mj-lt"/>
                <a:ea typeface="+mj-ea"/>
                <a:cs typeface="+mj-cs"/>
              </a:rPr>
            </a:br>
            <a:r>
              <a:rPr lang="en-US" sz="4400" b="1" kern="1200" dirty="0">
                <a:solidFill>
                  <a:schemeClr val="tx2"/>
                </a:solidFill>
                <a:latin typeface="+mj-lt"/>
                <a:ea typeface="+mj-ea"/>
                <a:cs typeface="+mj-cs"/>
              </a:rPr>
              <a:t>EXPEDIENTE DE DOMINIO, REANUDACIÓN DE TRACTO Y ACCIÓN CONTRADICTORIA DE DOMINIO</a:t>
            </a:r>
            <a:r>
              <a:rPr lang="en-US" sz="4400" b="1" dirty="0">
                <a:solidFill>
                  <a:schemeClr val="tx2"/>
                </a:solidFill>
              </a:rPr>
              <a:t> </a:t>
            </a:r>
            <a:endParaRPr lang="en-US" sz="4400" b="1" kern="1200" dirty="0">
              <a:solidFill>
                <a:schemeClr val="tx2"/>
              </a:solidFill>
              <a:latin typeface="+mj-lt"/>
              <a:ea typeface="+mj-ea"/>
              <a:cs typeface="+mj-cs"/>
            </a:endParaRPr>
          </a:p>
        </p:txBody>
      </p:sp>
      <p:sp>
        <p:nvSpPr>
          <p:cNvPr id="5" name="Text Placeholder 4">
            <a:extLst>
              <a:ext uri="{FF2B5EF4-FFF2-40B4-BE49-F238E27FC236}">
                <a16:creationId xmlns:a16="http://schemas.microsoft.com/office/drawing/2014/main" id="{415D9F20-055C-42C4-95B6-F9C59CD9A870}"/>
              </a:ext>
            </a:extLst>
          </p:cNvPr>
          <p:cNvSpPr>
            <a:spLocks noGrp="1"/>
          </p:cNvSpPr>
          <p:nvPr>
            <p:ph type="body" idx="1"/>
          </p:nvPr>
        </p:nvSpPr>
        <p:spPr>
          <a:xfrm>
            <a:off x="965200" y="4540401"/>
            <a:ext cx="10911840" cy="1815365"/>
          </a:xfrm>
        </p:spPr>
        <p:txBody>
          <a:bodyPr vert="horz" lIns="91440" tIns="45720" rIns="91440" bIns="45720" rtlCol="0" anchor="t">
            <a:normAutofit lnSpcReduction="10000"/>
          </a:bodyPr>
          <a:lstStyle/>
          <a:p>
            <a:pPr algn="ctr">
              <a:lnSpc>
                <a:spcPct val="110000"/>
              </a:lnSpc>
              <a:spcBef>
                <a:spcPts val="600"/>
              </a:spcBef>
            </a:pPr>
            <a:r>
              <a:rPr lang="en-US" dirty="0" err="1">
                <a:solidFill>
                  <a:schemeClr val="tx2"/>
                </a:solidFill>
              </a:rPr>
              <a:t>Lic</a:t>
            </a:r>
            <a:r>
              <a:rPr lang="en-US" dirty="0">
                <a:solidFill>
                  <a:schemeClr val="tx2"/>
                </a:solidFill>
              </a:rPr>
              <a:t>. Mayra Huergo Cardoso, Psy.D. ©</a:t>
            </a:r>
          </a:p>
          <a:p>
            <a:pPr algn="ctr">
              <a:lnSpc>
                <a:spcPct val="100000"/>
              </a:lnSpc>
              <a:spcBef>
                <a:spcPts val="0"/>
              </a:spcBef>
            </a:pPr>
            <a:endParaRPr lang="en-US" sz="1800" kern="1200" dirty="0">
              <a:solidFill>
                <a:schemeClr val="tx2"/>
              </a:solidFill>
              <a:latin typeface="+mn-lt"/>
              <a:ea typeface="+mn-ea"/>
              <a:cs typeface="+mn-cs"/>
            </a:endParaRPr>
          </a:p>
          <a:p>
            <a:pPr algn="ctr"/>
            <a:endParaRPr lang="en-US" sz="1600" kern="1200" dirty="0">
              <a:solidFill>
                <a:schemeClr val="tx2"/>
              </a:solidFill>
              <a:latin typeface="+mn-lt"/>
              <a:ea typeface="+mn-ea"/>
              <a:cs typeface="+mn-cs"/>
            </a:endParaRPr>
          </a:p>
          <a:p>
            <a:pPr algn="ctr"/>
            <a:r>
              <a:rPr lang="en-US" sz="1600" dirty="0" err="1">
                <a:solidFill>
                  <a:schemeClr val="tx2"/>
                </a:solidFill>
              </a:rPr>
              <a:t>Septiembre</a:t>
            </a:r>
            <a:r>
              <a:rPr lang="en-US" sz="1600" dirty="0">
                <a:solidFill>
                  <a:schemeClr val="tx2"/>
                </a:solidFill>
              </a:rPr>
              <a:t> 2026</a:t>
            </a:r>
            <a:endParaRPr lang="en-US" dirty="0">
              <a:solidFill>
                <a:schemeClr val="tx2"/>
              </a:solidFill>
              <a:ea typeface="+mn-ea"/>
              <a:cs typeface="+mn-cs"/>
            </a:endParaRPr>
          </a:p>
          <a:p>
            <a:pPr algn="ctr"/>
            <a:r>
              <a:rPr lang="en-US" dirty="0">
                <a:solidFill>
                  <a:schemeClr val="tx2"/>
                </a:solidFill>
                <a:ea typeface="Calibri"/>
                <a:cs typeface="Calibri"/>
              </a:rPr>
              <a:t>Prohibida la </a:t>
            </a:r>
            <a:r>
              <a:rPr lang="en-US" dirty="0" err="1">
                <a:solidFill>
                  <a:schemeClr val="tx2"/>
                </a:solidFill>
                <a:ea typeface="Calibri"/>
                <a:cs typeface="Calibri"/>
              </a:rPr>
              <a:t>reproducción</a:t>
            </a:r>
            <a:r>
              <a:rPr lang="en-US" dirty="0">
                <a:solidFill>
                  <a:schemeClr val="tx2"/>
                </a:solidFill>
                <a:ea typeface="Calibri"/>
                <a:cs typeface="Calibri"/>
              </a:rPr>
              <a:t> sin </a:t>
            </a:r>
            <a:r>
              <a:rPr lang="en-US" dirty="0" err="1">
                <a:solidFill>
                  <a:schemeClr val="tx2"/>
                </a:solidFill>
                <a:ea typeface="Calibri"/>
                <a:cs typeface="Calibri"/>
              </a:rPr>
              <a:t>autorización</a:t>
            </a:r>
            <a:r>
              <a:rPr lang="en-US" dirty="0">
                <a:solidFill>
                  <a:schemeClr val="tx2"/>
                </a:solidFill>
                <a:ea typeface="Calibri"/>
                <a:cs typeface="Calibri"/>
              </a:rPr>
              <a:t> </a:t>
            </a:r>
            <a:r>
              <a:rPr lang="en-US" dirty="0" err="1">
                <a:solidFill>
                  <a:schemeClr val="tx2"/>
                </a:solidFill>
                <a:ea typeface="Calibri"/>
                <a:cs typeface="Calibri"/>
              </a:rPr>
              <a:t>escrita</a:t>
            </a:r>
            <a:r>
              <a:rPr lang="en-US" dirty="0">
                <a:solidFill>
                  <a:schemeClr val="tx2"/>
                </a:solidFill>
                <a:ea typeface="Calibri"/>
                <a:cs typeface="Calibri"/>
              </a:rPr>
              <a:t> de la </a:t>
            </a:r>
            <a:r>
              <a:rPr lang="en-US" dirty="0" err="1">
                <a:solidFill>
                  <a:schemeClr val="tx2"/>
                </a:solidFill>
                <a:ea typeface="Calibri"/>
                <a:cs typeface="Calibri"/>
              </a:rPr>
              <a:t>autora</a:t>
            </a:r>
            <a:r>
              <a:rPr lang="en-US" dirty="0">
                <a:solidFill>
                  <a:schemeClr val="tx2"/>
                </a:solidFill>
                <a:ea typeface="Calibri"/>
                <a:cs typeface="Calibri"/>
              </a:rPr>
              <a:t> </a:t>
            </a:r>
            <a:endParaRPr lang="en-US" sz="1600" kern="1200" dirty="0">
              <a:solidFill>
                <a:schemeClr val="tx2"/>
              </a:solidFill>
              <a:latin typeface="+mn-lt"/>
              <a:ea typeface="Calibri"/>
              <a:cs typeface="Calibri"/>
            </a:endParaRPr>
          </a:p>
          <a:p>
            <a:pPr algn="ctr"/>
            <a:endParaRPr lang="en-US" sz="1100" dirty="0">
              <a:solidFill>
                <a:schemeClr val="tx2"/>
              </a:solidFill>
              <a:ea typeface="Calibri" panose="020F0502020204030204"/>
              <a:cs typeface="Calibri" panose="020F0502020204030204"/>
            </a:endParaRPr>
          </a:p>
        </p:txBody>
      </p:sp>
      <p:grpSp>
        <p:nvGrpSpPr>
          <p:cNvPr id="48" name="Group 47">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49" name="Freeform: Shape 48">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55" name="Freeform: Shape 54">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ooter Placeholder 1">
            <a:extLst>
              <a:ext uri="{FF2B5EF4-FFF2-40B4-BE49-F238E27FC236}">
                <a16:creationId xmlns:a16="http://schemas.microsoft.com/office/drawing/2014/main" id="{CADEE8AC-CB1E-6514-D348-5AB2223EC7F9}"/>
              </a:ext>
            </a:extLst>
          </p:cNvPr>
          <p:cNvSpPr>
            <a:spLocks noGrp="1"/>
          </p:cNvSpPr>
          <p:nvPr>
            <p:ph type="ftr" sz="quarter" idx="11"/>
          </p:nvPr>
        </p:nvSpPr>
        <p:spPr/>
        <p:txBody>
          <a:bodyPr/>
          <a:lstStyle/>
          <a:p>
            <a:r>
              <a:rPr lang="en-US" dirty="0"/>
              <a:t>MAYRA HUERGO CARDOSO (C)</a:t>
            </a:r>
          </a:p>
        </p:txBody>
      </p:sp>
      <p:sp>
        <p:nvSpPr>
          <p:cNvPr id="3" name="Slide Number Placeholder 2">
            <a:extLst>
              <a:ext uri="{FF2B5EF4-FFF2-40B4-BE49-F238E27FC236}">
                <a16:creationId xmlns:a16="http://schemas.microsoft.com/office/drawing/2014/main" id="{D85CFB5F-A29E-01FC-C919-B253400B0999}"/>
              </a:ext>
            </a:extLst>
          </p:cNvPr>
          <p:cNvSpPr>
            <a:spLocks noGrp="1"/>
          </p:cNvSpPr>
          <p:nvPr>
            <p:ph type="sldNum" sz="quarter" idx="12"/>
          </p:nvPr>
        </p:nvSpPr>
        <p:spPr/>
        <p:txBody>
          <a:bodyPr/>
          <a:lstStyle/>
          <a:p>
            <a:fld id="{17ECE12F-46B1-4D71-B4A3-E12BA84D684E}" type="slidenum">
              <a:rPr lang="en-US" smtClean="0"/>
              <a:t>1</a:t>
            </a:fld>
            <a:endParaRPr lang="en-US"/>
          </a:p>
        </p:txBody>
      </p:sp>
    </p:spTree>
    <p:extLst>
      <p:ext uri="{BB962C8B-B14F-4D97-AF65-F5344CB8AC3E}">
        <p14:creationId xmlns:p14="http://schemas.microsoft.com/office/powerpoint/2010/main" val="1463580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AC8B8-F5E7-C2CE-804A-6723C803FB63}"/>
              </a:ext>
            </a:extLst>
          </p:cNvPr>
          <p:cNvSpPr>
            <a:spLocks noGrp="1"/>
          </p:cNvSpPr>
          <p:nvPr>
            <p:ph type="title"/>
          </p:nvPr>
        </p:nvSpPr>
        <p:spPr>
          <a:xfrm>
            <a:off x="838200" y="365125"/>
            <a:ext cx="10515600" cy="1092739"/>
          </a:xfrm>
        </p:spPr>
        <p:txBody>
          <a:bodyPr>
            <a:normAutofit/>
          </a:bodyPr>
          <a:lstStyle/>
          <a:p>
            <a:r>
              <a:rPr lang="es-PR" sz="3600" dirty="0"/>
              <a:t>La posesión en el Expediente de Dominio </a:t>
            </a:r>
            <a:br>
              <a:rPr lang="es-PR" sz="3600" dirty="0"/>
            </a:br>
            <a:r>
              <a:rPr lang="es-PR" sz="3600" dirty="0"/>
              <a:t>( doctrina española)</a:t>
            </a:r>
            <a:endParaRPr lang="en-US" sz="3600" dirty="0"/>
          </a:p>
        </p:txBody>
      </p:sp>
      <p:sp>
        <p:nvSpPr>
          <p:cNvPr id="3" name="Content Placeholder 2">
            <a:extLst>
              <a:ext uri="{FF2B5EF4-FFF2-40B4-BE49-F238E27FC236}">
                <a16:creationId xmlns:a16="http://schemas.microsoft.com/office/drawing/2014/main" id="{2FD84B4B-9B2C-17C8-69B7-2176FF8C92AD}"/>
              </a:ext>
            </a:extLst>
          </p:cNvPr>
          <p:cNvSpPr>
            <a:spLocks noGrp="1"/>
          </p:cNvSpPr>
          <p:nvPr>
            <p:ph idx="1"/>
          </p:nvPr>
        </p:nvSpPr>
        <p:spPr>
          <a:xfrm>
            <a:off x="838200" y="1457864"/>
            <a:ext cx="10515600" cy="4719099"/>
          </a:xfrm>
        </p:spPr>
        <p:txBody>
          <a:bodyPr>
            <a:normAutofit fontScale="92500" lnSpcReduction="20000"/>
          </a:bodyPr>
          <a:lstStyle/>
          <a:p>
            <a:r>
              <a:rPr lang="es-PR" dirty="0"/>
              <a:t>Requisito indispensable por lo siguiente:</a:t>
            </a:r>
          </a:p>
          <a:p>
            <a:pPr algn="l">
              <a:buFont typeface="+mj-lt"/>
              <a:buAutoNum type="arabicPeriod"/>
            </a:pPr>
            <a:r>
              <a:rPr lang="es-ES" b="1" i="0" dirty="0">
                <a:solidFill>
                  <a:srgbClr val="111111"/>
                </a:solidFill>
                <a:effectLst/>
                <a:latin typeface="-apple-system"/>
                <a:hlinkClick r:id="rId2"/>
              </a:rPr>
              <a:t>Legitimidad</a:t>
            </a:r>
            <a:r>
              <a:rPr lang="es-ES" b="0" i="0" dirty="0">
                <a:solidFill>
                  <a:srgbClr val="111111"/>
                </a:solidFill>
                <a:effectLst/>
                <a:latin typeface="-apple-system"/>
                <a:hlinkClick r:id="rId2"/>
              </a:rPr>
              <a:t>: El expediente de dominio es un trámite que se utiliza cuando se es titular de un inmueble pero no se posee un título válido y eficaz para acceder al Registro de la Propiedad</a:t>
            </a:r>
            <a:r>
              <a:rPr lang="es-ES" b="0" i="0" dirty="0">
                <a:solidFill>
                  <a:srgbClr val="111111"/>
                </a:solidFill>
                <a:effectLst/>
                <a:latin typeface="-apple-system"/>
              </a:rPr>
              <a:t>. Por lo tanto, la posesión del inmueble demuestra que el solicitante tiene un interés legítimo en el inmueble.</a:t>
            </a:r>
          </a:p>
          <a:p>
            <a:pPr algn="l">
              <a:buFont typeface="+mj-lt"/>
              <a:buAutoNum type="arabicPeriod"/>
            </a:pPr>
            <a:r>
              <a:rPr lang="es-ES" b="1" i="0" dirty="0">
                <a:solidFill>
                  <a:srgbClr val="111111"/>
                </a:solidFill>
                <a:effectLst/>
                <a:latin typeface="-apple-system"/>
                <a:hlinkClick r:id="rId3"/>
              </a:rPr>
              <a:t>Prueba de propiedad</a:t>
            </a:r>
            <a:r>
              <a:rPr lang="es-ES" b="0" i="0" dirty="0">
                <a:solidFill>
                  <a:srgbClr val="111111"/>
                </a:solidFill>
                <a:effectLst/>
                <a:latin typeface="-apple-system"/>
                <a:hlinkClick r:id="rId3"/>
              </a:rPr>
              <a:t>: La posesión del inmueble durante un periodo continuado de tiempo (normalmente 30 años) es una forma de probar la propiedad del inmueble</a:t>
            </a:r>
            <a:r>
              <a:rPr lang="es-ES" b="0" i="0" dirty="0">
                <a:solidFill>
                  <a:srgbClr val="111111"/>
                </a:solidFill>
                <a:effectLst/>
                <a:latin typeface="-apple-system"/>
              </a:rPr>
              <a:t>. </a:t>
            </a:r>
            <a:r>
              <a:rPr lang="es-ES" b="0" i="0" dirty="0">
                <a:solidFill>
                  <a:srgbClr val="111111"/>
                </a:solidFill>
                <a:effectLst/>
                <a:latin typeface="-apple-system"/>
                <a:hlinkClick r:id="rId3"/>
              </a:rPr>
              <a:t>Esta posesión puede ser acreditada mediante documentos como recibos de impuestos, contratos de arrendamiento, facturas de servicios públicos, entre otros</a:t>
            </a:r>
            <a:r>
              <a:rPr lang="es-ES" b="0" i="0" dirty="0">
                <a:solidFill>
                  <a:srgbClr val="111111"/>
                </a:solidFill>
                <a:effectLst/>
                <a:latin typeface="-apple-system"/>
              </a:rPr>
              <a:t>.</a:t>
            </a:r>
          </a:p>
          <a:p>
            <a:pPr algn="l"/>
            <a:r>
              <a:rPr lang="es-ES" b="0" i="0" dirty="0">
                <a:solidFill>
                  <a:srgbClr val="111111"/>
                </a:solidFill>
                <a:effectLst/>
                <a:latin typeface="-apple-system"/>
              </a:rPr>
              <a:t>Por lo tanto, la posesión es un requisito esencial para tramitar un expediente de dominio porque demuestra la legitimidad del solicitante, </a:t>
            </a:r>
            <a:r>
              <a:rPr lang="es-ES" b="0" i="0" dirty="0">
                <a:solidFill>
                  <a:srgbClr val="111111"/>
                </a:solidFill>
                <a:effectLst/>
                <a:highlight>
                  <a:srgbClr val="FFFF00"/>
                </a:highlight>
                <a:latin typeface="-apple-system"/>
              </a:rPr>
              <a:t>permite la posterior adquisición de la propiedad por usucapión</a:t>
            </a:r>
            <a:r>
              <a:rPr lang="es-ES" b="0" i="0" dirty="0">
                <a:solidFill>
                  <a:srgbClr val="111111"/>
                </a:solidFill>
                <a:effectLst/>
                <a:latin typeface="-apple-system"/>
              </a:rPr>
              <a:t> y sirve como prueba de la propiedad del inmueble. </a:t>
            </a:r>
          </a:p>
          <a:p>
            <a:endParaRPr lang="es-PR" dirty="0"/>
          </a:p>
          <a:p>
            <a:endParaRPr lang="en-US" dirty="0"/>
          </a:p>
        </p:txBody>
      </p:sp>
      <p:sp>
        <p:nvSpPr>
          <p:cNvPr id="4" name="Footer Placeholder 3">
            <a:extLst>
              <a:ext uri="{FF2B5EF4-FFF2-40B4-BE49-F238E27FC236}">
                <a16:creationId xmlns:a16="http://schemas.microsoft.com/office/drawing/2014/main" id="{8C000297-EA25-4476-305D-2B2351230616}"/>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D60A360F-AA4C-92D2-C4E9-24EF38F3D7C0}"/>
              </a:ext>
            </a:extLst>
          </p:cNvPr>
          <p:cNvSpPr>
            <a:spLocks noGrp="1"/>
          </p:cNvSpPr>
          <p:nvPr>
            <p:ph type="sldNum" sz="quarter" idx="12"/>
          </p:nvPr>
        </p:nvSpPr>
        <p:spPr/>
        <p:txBody>
          <a:bodyPr/>
          <a:lstStyle/>
          <a:p>
            <a:fld id="{17ECE12F-46B1-4D71-B4A3-E12BA84D684E}" type="slidenum">
              <a:rPr lang="en-US" smtClean="0"/>
              <a:t>10</a:t>
            </a:fld>
            <a:endParaRPr lang="en-US"/>
          </a:p>
        </p:txBody>
      </p:sp>
    </p:spTree>
    <p:extLst>
      <p:ext uri="{BB962C8B-B14F-4D97-AF65-F5344CB8AC3E}">
        <p14:creationId xmlns:p14="http://schemas.microsoft.com/office/powerpoint/2010/main" val="5819459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1DAEA-883D-A1C2-F613-04170AE0AD22}"/>
              </a:ext>
            </a:extLst>
          </p:cNvPr>
          <p:cNvSpPr>
            <a:spLocks noGrp="1"/>
          </p:cNvSpPr>
          <p:nvPr>
            <p:ph type="title"/>
          </p:nvPr>
        </p:nvSpPr>
        <p:spPr>
          <a:xfrm>
            <a:off x="838200" y="245098"/>
            <a:ext cx="10515600" cy="970930"/>
          </a:xfrm>
        </p:spPr>
        <p:txBody>
          <a:bodyPr>
            <a:noAutofit/>
          </a:bodyPr>
          <a:lstStyle/>
          <a:p>
            <a:r>
              <a:rPr lang="es-PR" sz="3600" dirty="0"/>
              <a:t>Requisito de Título en acciones de Reanudación de Tracto</a:t>
            </a:r>
            <a:endParaRPr lang="en-US" sz="3600" dirty="0"/>
          </a:p>
        </p:txBody>
      </p:sp>
      <p:sp>
        <p:nvSpPr>
          <p:cNvPr id="3" name="Content Placeholder 2">
            <a:extLst>
              <a:ext uri="{FF2B5EF4-FFF2-40B4-BE49-F238E27FC236}">
                <a16:creationId xmlns:a16="http://schemas.microsoft.com/office/drawing/2014/main" id="{856537A6-1FDE-AC6E-1093-D122F5F09FDF}"/>
              </a:ext>
            </a:extLst>
          </p:cNvPr>
          <p:cNvSpPr>
            <a:spLocks noGrp="1"/>
          </p:cNvSpPr>
          <p:nvPr>
            <p:ph idx="1"/>
          </p:nvPr>
        </p:nvSpPr>
        <p:spPr>
          <a:xfrm>
            <a:off x="838200" y="1395414"/>
            <a:ext cx="10515600" cy="4781549"/>
          </a:xfrm>
        </p:spPr>
        <p:txBody>
          <a:bodyPr>
            <a:noAutofit/>
          </a:bodyPr>
          <a:lstStyle/>
          <a:p>
            <a:pPr algn="just"/>
            <a:r>
              <a:rPr lang="es-ES" sz="1800" b="0" i="0" dirty="0">
                <a:solidFill>
                  <a:srgbClr val="2D2D2D"/>
                </a:solidFill>
                <a:effectLst/>
                <a:latin typeface="Verdana" panose="020B0604030504040204" pitchFamily="34" charset="0"/>
              </a:rPr>
              <a:t>1.- </a:t>
            </a:r>
            <a:r>
              <a:rPr lang="es-ES" sz="1800" b="0" i="0" u="sng" dirty="0">
                <a:solidFill>
                  <a:srgbClr val="2D2D2D"/>
                </a:solidFill>
                <a:effectLst/>
                <a:latin typeface="Verdana" panose="020B0604030504040204" pitchFamily="34" charset="0"/>
              </a:rPr>
              <a:t>Título de propiedad de la finca</a:t>
            </a:r>
            <a:r>
              <a:rPr lang="es-ES" sz="1800" b="0" i="0" dirty="0">
                <a:solidFill>
                  <a:srgbClr val="2D2D2D"/>
                </a:solidFill>
                <a:effectLst/>
                <a:latin typeface="Verdana" panose="020B0604030504040204" pitchFamily="34" charset="0"/>
              </a:rPr>
              <a:t>, que atribuya el dominio sobre la misma al promotor del expediente. Dado que la ley habla de documento y de título de propiedad, deberá aportarse el título formal, que podrá ser público o privado, que contenga el título material de adquisición del derecho, lo que constituye una novedad respecto a la anterior regulación. </a:t>
            </a:r>
          </a:p>
          <a:p>
            <a:pPr algn="just"/>
            <a:r>
              <a:rPr lang="es-ES" sz="1800" b="0" i="0" dirty="0">
                <a:solidFill>
                  <a:srgbClr val="2D2D2D"/>
                </a:solidFill>
                <a:effectLst/>
                <a:latin typeface="Verdana" panose="020B0604030504040204" pitchFamily="34" charset="0"/>
              </a:rPr>
              <a:t>En el caso de que el promotor carezca de título escrito, deberá acudir a la vía judicial</a:t>
            </a:r>
          </a:p>
          <a:p>
            <a:pPr algn="just"/>
            <a:r>
              <a:rPr lang="es-ES" sz="1800" b="0" i="0" dirty="0">
                <a:solidFill>
                  <a:srgbClr val="2D2D2D"/>
                </a:solidFill>
                <a:effectLst/>
                <a:latin typeface="Verdana" panose="020B0604030504040204" pitchFamily="34" charset="0"/>
              </a:rPr>
              <a:t>Uno de los elementos a aportar en el inicio del trámite del expediente deberá ser el documento que acredite la titularidad del promotor, cuestión ésta calificada y exigida por el registrador en su calificación, teniendo su ausencia un carácter obstativo que impide la inscripción en el Registro del acta de conclusión del título </a:t>
            </a:r>
            <a:r>
              <a:rPr lang="es-ES" sz="1800" b="0" i="0" dirty="0" err="1">
                <a:solidFill>
                  <a:srgbClr val="2D2D2D"/>
                </a:solidFill>
                <a:effectLst/>
                <a:latin typeface="Verdana" panose="020B0604030504040204" pitchFamily="34" charset="0"/>
              </a:rPr>
              <a:t>inmatriculador</a:t>
            </a:r>
            <a:r>
              <a:rPr lang="es-ES" sz="1800" b="0" i="0" dirty="0">
                <a:solidFill>
                  <a:srgbClr val="2D2D2D"/>
                </a:solidFill>
                <a:effectLst/>
                <a:latin typeface="Verdana" panose="020B0604030504040204" pitchFamily="34" charset="0"/>
              </a:rPr>
              <a:t>. </a:t>
            </a:r>
            <a:r>
              <a:rPr lang="es-ES" sz="1800" b="0" i="0" dirty="0">
                <a:solidFill>
                  <a:srgbClr val="2D2D2D"/>
                </a:solidFill>
                <a:effectLst/>
                <a:highlight>
                  <a:srgbClr val="FFFF00"/>
                </a:highlight>
                <a:latin typeface="Verdana" panose="020B0604030504040204" pitchFamily="34" charset="0"/>
              </a:rPr>
              <a:t>Ciertamente el antiguo artículo 201 señalaba que dicho título justificativo se aportará «si lo tuviere», pero actualmente este requisito se vuelve inexcusable al exigir la aportación documental del título (por ello, el formal ya sea público o privado, comprensivo igualmente del material) en el que el promotor justifique su derecho.</a:t>
            </a:r>
          </a:p>
          <a:p>
            <a:pPr algn="just"/>
            <a:r>
              <a:rPr lang="es-ES" sz="1800" i="1" dirty="0">
                <a:solidFill>
                  <a:srgbClr val="2D2D2D"/>
                </a:solidFill>
                <a:latin typeface="Verdana" panose="020B0604030504040204" pitchFamily="34" charset="0"/>
              </a:rPr>
              <a:t>Registradores de Madrid, Alejando Forero San Martín. https://www.registradoresdemadrid.org/ </a:t>
            </a:r>
            <a:r>
              <a:rPr lang="es-ES" sz="1800" i="1" dirty="0">
                <a:hlinkClick r:id="rId2"/>
              </a:rPr>
              <a:t>NOVEDADES - EXPEDIENTE DE REANUDACIÓN DEL TRACTO SUCESIVO INTERRUMPIDO (registradoresdemadrid.org) </a:t>
            </a:r>
            <a:r>
              <a:rPr lang="es-ES" sz="1800" i="1" dirty="0"/>
              <a:t>, última visita 3 de marzo de 2024</a:t>
            </a:r>
            <a:endParaRPr lang="en-US" sz="1800" i="1" dirty="0"/>
          </a:p>
        </p:txBody>
      </p:sp>
      <p:sp>
        <p:nvSpPr>
          <p:cNvPr id="4" name="Footer Placeholder 3">
            <a:extLst>
              <a:ext uri="{FF2B5EF4-FFF2-40B4-BE49-F238E27FC236}">
                <a16:creationId xmlns:a16="http://schemas.microsoft.com/office/drawing/2014/main" id="{03CBC0E3-D8C4-71E2-7BF7-D6DB168E13D3}"/>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1FD12C5A-30A5-F960-6903-8B5D719D2CCB}"/>
              </a:ext>
            </a:extLst>
          </p:cNvPr>
          <p:cNvSpPr>
            <a:spLocks noGrp="1"/>
          </p:cNvSpPr>
          <p:nvPr>
            <p:ph type="sldNum" sz="quarter" idx="12"/>
          </p:nvPr>
        </p:nvSpPr>
        <p:spPr/>
        <p:txBody>
          <a:bodyPr/>
          <a:lstStyle/>
          <a:p>
            <a:fld id="{17ECE12F-46B1-4D71-B4A3-E12BA84D684E}" type="slidenum">
              <a:rPr lang="en-US" smtClean="0"/>
              <a:t>100</a:t>
            </a:fld>
            <a:endParaRPr lang="en-US"/>
          </a:p>
        </p:txBody>
      </p:sp>
    </p:spTree>
    <p:extLst>
      <p:ext uri="{BB962C8B-B14F-4D97-AF65-F5344CB8AC3E}">
        <p14:creationId xmlns:p14="http://schemas.microsoft.com/office/powerpoint/2010/main" val="18072313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E020063-2385-44AC-BD67-258E1F0B9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E014A0B-5338-4077-AFE9-A90D04D44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FD35DC-62A2-454E-9D31-1E2DAD00F36D}"/>
              </a:ext>
            </a:extLst>
          </p:cNvPr>
          <p:cNvSpPr>
            <a:spLocks noGrp="1"/>
          </p:cNvSpPr>
          <p:nvPr>
            <p:ph type="title"/>
          </p:nvPr>
        </p:nvSpPr>
        <p:spPr>
          <a:xfrm>
            <a:off x="635153" y="164223"/>
            <a:ext cx="10922000" cy="628670"/>
          </a:xfrm>
        </p:spPr>
        <p:txBody>
          <a:bodyPr anchor="b">
            <a:noAutofit/>
          </a:bodyPr>
          <a:lstStyle/>
          <a:p>
            <a:pPr algn="ctr"/>
            <a:r>
              <a:rPr lang="es-PR" sz="4000" b="1" cap="all" dirty="0">
                <a:solidFill>
                  <a:schemeClr val="tx2"/>
                </a:solidFill>
              </a:rPr>
              <a:t>Requisitos acción de reanudación de tracto</a:t>
            </a:r>
            <a:endParaRPr lang="en-US" sz="4000" b="1" cap="all" dirty="0">
              <a:solidFill>
                <a:schemeClr val="tx2"/>
              </a:solidFill>
            </a:endParaRPr>
          </a:p>
        </p:txBody>
      </p:sp>
      <p:grpSp>
        <p:nvGrpSpPr>
          <p:cNvPr id="18" name="Group 17">
            <a:extLst>
              <a:ext uri="{FF2B5EF4-FFF2-40B4-BE49-F238E27FC236}">
                <a16:creationId xmlns:a16="http://schemas.microsoft.com/office/drawing/2014/main" id="{78127680-150F-4A90-9950-F663925781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9" name="Freeform: Shape 18">
              <a:extLst>
                <a:ext uri="{FF2B5EF4-FFF2-40B4-BE49-F238E27FC236}">
                  <a16:creationId xmlns:a16="http://schemas.microsoft.com/office/drawing/2014/main" id="{5088F97A-8362-4967-B664-D748B846E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0F9DEDE-4318-412A-81C5-C8C90F689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09E97DE9-7844-4707-8928-1CD88ADB72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EC58954E-44A5-4A0D-97A9-8A2BB43D6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5D6B608-EC6D-44DD-BA4E-D17514FD65EC}"/>
              </a:ext>
            </a:extLst>
          </p:cNvPr>
          <p:cNvSpPr>
            <a:spLocks noGrp="1"/>
          </p:cNvSpPr>
          <p:nvPr>
            <p:ph idx="1"/>
          </p:nvPr>
        </p:nvSpPr>
        <p:spPr>
          <a:xfrm>
            <a:off x="474922" y="835001"/>
            <a:ext cx="9242554" cy="5451780"/>
          </a:xfrm>
        </p:spPr>
        <p:txBody>
          <a:bodyPr anchor="ctr">
            <a:noAutofit/>
          </a:bodyPr>
          <a:lstStyle/>
          <a:p>
            <a:pPr marL="457200" indent="-457200" algn="just">
              <a:lnSpc>
                <a:spcPct val="100000"/>
              </a:lnSpc>
              <a:spcBef>
                <a:spcPts val="600"/>
              </a:spcBef>
              <a:buFont typeface="+mj-lt"/>
              <a:buAutoNum type="arabicPeriod"/>
            </a:pPr>
            <a:r>
              <a:rPr lang="es-ES" sz="1800" dirty="0">
                <a:solidFill>
                  <a:schemeClr val="tx2"/>
                </a:solidFill>
              </a:rPr>
              <a:t>Ruptura efectiva del Tracto, es decir, que no conste inscrita una o varias transmisiones anteriores del derecho.</a:t>
            </a:r>
            <a:endParaRPr lang="es-ES" sz="1800" dirty="0">
              <a:solidFill>
                <a:schemeClr val="tx2"/>
              </a:solidFill>
              <a:cs typeface="Calibri"/>
            </a:endParaRPr>
          </a:p>
          <a:p>
            <a:pPr marL="457200" indent="-457200" algn="just">
              <a:lnSpc>
                <a:spcPct val="100000"/>
              </a:lnSpc>
              <a:spcBef>
                <a:spcPts val="600"/>
              </a:spcBef>
              <a:buFont typeface="+mj-lt"/>
              <a:buAutoNum type="arabicPeriod"/>
            </a:pPr>
            <a:r>
              <a:rPr lang="es-ES" sz="1800" dirty="0">
                <a:solidFill>
                  <a:schemeClr val="tx2"/>
                </a:solidFill>
              </a:rPr>
              <a:t>La validez del título de quien adquiere.</a:t>
            </a:r>
            <a:endParaRPr lang="es-ES" sz="1800" dirty="0">
              <a:solidFill>
                <a:schemeClr val="tx2"/>
              </a:solidFill>
              <a:cs typeface="Calibri"/>
            </a:endParaRPr>
          </a:p>
          <a:p>
            <a:pPr algn="just">
              <a:lnSpc>
                <a:spcPct val="100000"/>
              </a:lnSpc>
              <a:spcBef>
                <a:spcPts val="600"/>
              </a:spcBef>
            </a:pPr>
            <a:r>
              <a:rPr lang="es-ES" sz="1800" dirty="0">
                <a:solidFill>
                  <a:schemeClr val="tx2"/>
                </a:solidFill>
                <a:cs typeface="Times New Roman"/>
              </a:rPr>
              <a:t>Se basa en los Artículos 182 y 183 de la Ley y no en el Art. 185.</a:t>
            </a:r>
          </a:p>
          <a:p>
            <a:pPr algn="just">
              <a:lnSpc>
                <a:spcPct val="100000"/>
              </a:lnSpc>
              <a:spcBef>
                <a:spcPts val="600"/>
              </a:spcBef>
            </a:pPr>
            <a:r>
              <a:rPr lang="es-ES" sz="1800" dirty="0">
                <a:solidFill>
                  <a:schemeClr val="tx2"/>
                </a:solidFill>
                <a:cs typeface="Times New Roman"/>
              </a:rPr>
              <a:t>La finca tiene que estar inscrita, pero hay un salto en el tracto. </a:t>
            </a:r>
          </a:p>
          <a:p>
            <a:pPr algn="just">
              <a:lnSpc>
                <a:spcPct val="100000"/>
              </a:lnSpc>
              <a:spcBef>
                <a:spcPts val="600"/>
              </a:spcBef>
            </a:pPr>
            <a:r>
              <a:rPr lang="en-US" sz="1800" dirty="0">
                <a:solidFill>
                  <a:schemeClr val="tx2"/>
                </a:solidFill>
              </a:rPr>
              <a:t>Como </a:t>
            </a:r>
            <a:r>
              <a:rPr lang="en-US" sz="1800" dirty="0" err="1">
                <a:solidFill>
                  <a:schemeClr val="tx2"/>
                </a:solidFill>
              </a:rPr>
              <a:t>hemos</a:t>
            </a:r>
            <a:r>
              <a:rPr lang="en-US" sz="1800" dirty="0">
                <a:solidFill>
                  <a:schemeClr val="tx2"/>
                </a:solidFill>
              </a:rPr>
              <a:t> visto, </a:t>
            </a:r>
            <a:r>
              <a:rPr lang="en-US" sz="1800" dirty="0" err="1">
                <a:solidFill>
                  <a:schemeClr val="tx2"/>
                </a:solidFill>
              </a:rPr>
              <a:t>en</a:t>
            </a:r>
            <a:r>
              <a:rPr lang="en-US" sz="1800" dirty="0">
                <a:solidFill>
                  <a:schemeClr val="tx2"/>
                </a:solidFill>
              </a:rPr>
              <a:t> Puerto Rico </a:t>
            </a:r>
            <a:r>
              <a:rPr lang="en-US" sz="1800" dirty="0" err="1">
                <a:solidFill>
                  <a:schemeClr val="tx2"/>
                </a:solidFill>
              </a:rPr>
              <a:t>el</a:t>
            </a:r>
            <a:r>
              <a:rPr lang="en-US" sz="1800" dirty="0">
                <a:solidFill>
                  <a:schemeClr val="tx2"/>
                </a:solidFill>
              </a:rPr>
              <a:t> </a:t>
            </a:r>
            <a:r>
              <a:rPr lang="en-US" sz="1800" dirty="0" err="1">
                <a:solidFill>
                  <a:schemeClr val="tx2"/>
                </a:solidFill>
              </a:rPr>
              <a:t>proceso</a:t>
            </a:r>
            <a:r>
              <a:rPr lang="en-US" sz="1800" dirty="0">
                <a:solidFill>
                  <a:schemeClr val="tx2"/>
                </a:solidFill>
              </a:rPr>
              <a:t> no </a:t>
            </a:r>
            <a:r>
              <a:rPr lang="en-US" sz="1800" dirty="0" err="1">
                <a:solidFill>
                  <a:schemeClr val="tx2"/>
                </a:solidFill>
              </a:rPr>
              <a:t>está</a:t>
            </a:r>
            <a:r>
              <a:rPr lang="en-US" sz="1800" dirty="0">
                <a:solidFill>
                  <a:schemeClr val="tx2"/>
                </a:solidFill>
              </a:rPr>
              <a:t> </a:t>
            </a:r>
            <a:r>
              <a:rPr lang="en-US" sz="1800" dirty="0" err="1">
                <a:solidFill>
                  <a:schemeClr val="tx2"/>
                </a:solidFill>
              </a:rPr>
              <a:t>regulado</a:t>
            </a:r>
            <a:r>
              <a:rPr lang="en-US" sz="1800" dirty="0">
                <a:solidFill>
                  <a:schemeClr val="tx2"/>
                </a:solidFill>
              </a:rPr>
              <a:t> </a:t>
            </a:r>
            <a:r>
              <a:rPr lang="en-US" sz="1800" dirty="0" err="1">
                <a:solidFill>
                  <a:schemeClr val="tx2"/>
                </a:solidFill>
              </a:rPr>
              <a:t>en</a:t>
            </a:r>
            <a:r>
              <a:rPr lang="en-US" sz="1800" dirty="0">
                <a:solidFill>
                  <a:schemeClr val="tx2"/>
                </a:solidFill>
              </a:rPr>
              <a:t> la Ley 210 o </a:t>
            </a:r>
            <a:r>
              <a:rPr lang="en-US" sz="1800" dirty="0" err="1">
                <a:solidFill>
                  <a:schemeClr val="tx2"/>
                </a:solidFill>
              </a:rPr>
              <a:t>su</a:t>
            </a:r>
            <a:r>
              <a:rPr lang="en-US" sz="1800" dirty="0">
                <a:solidFill>
                  <a:schemeClr val="tx2"/>
                </a:solidFill>
              </a:rPr>
              <a:t> </a:t>
            </a:r>
            <a:r>
              <a:rPr lang="en-US" sz="1800" dirty="0" err="1">
                <a:solidFill>
                  <a:schemeClr val="tx2"/>
                </a:solidFill>
              </a:rPr>
              <a:t>reglamento</a:t>
            </a:r>
            <a:r>
              <a:rPr lang="en-US" sz="1800" dirty="0">
                <a:solidFill>
                  <a:schemeClr val="tx2"/>
                </a:solidFill>
              </a:rPr>
              <a:t>. En España se </a:t>
            </a:r>
            <a:r>
              <a:rPr lang="en-US" sz="1800" dirty="0" err="1">
                <a:solidFill>
                  <a:schemeClr val="tx2"/>
                </a:solidFill>
              </a:rPr>
              <a:t>puede</a:t>
            </a:r>
            <a:r>
              <a:rPr lang="en-US" sz="1800" dirty="0">
                <a:solidFill>
                  <a:schemeClr val="tx2"/>
                </a:solidFill>
              </a:rPr>
              <a:t> </a:t>
            </a:r>
            <a:r>
              <a:rPr lang="en-US" sz="1800" dirty="0" err="1">
                <a:solidFill>
                  <a:schemeClr val="tx2"/>
                </a:solidFill>
              </a:rPr>
              <a:t>hacer</a:t>
            </a:r>
            <a:r>
              <a:rPr lang="en-US" sz="1800" dirty="0">
                <a:solidFill>
                  <a:schemeClr val="tx2"/>
                </a:solidFill>
              </a:rPr>
              <a:t> ante Notario a </a:t>
            </a:r>
            <a:r>
              <a:rPr lang="en-US" sz="1800" dirty="0" err="1">
                <a:solidFill>
                  <a:schemeClr val="tx2"/>
                </a:solidFill>
              </a:rPr>
              <a:t>partir</a:t>
            </a:r>
            <a:r>
              <a:rPr lang="en-US" sz="1800" dirty="0">
                <a:solidFill>
                  <a:schemeClr val="tx2"/>
                </a:solidFill>
              </a:rPr>
              <a:t> de 2015. Se </a:t>
            </a:r>
            <a:r>
              <a:rPr lang="en-US" sz="1800" dirty="0" err="1">
                <a:solidFill>
                  <a:schemeClr val="tx2"/>
                </a:solidFill>
              </a:rPr>
              <a:t>hace</a:t>
            </a:r>
            <a:r>
              <a:rPr lang="en-US" sz="1800" dirty="0">
                <a:solidFill>
                  <a:schemeClr val="tx2"/>
                </a:solidFill>
              </a:rPr>
              <a:t> </a:t>
            </a:r>
            <a:r>
              <a:rPr lang="en-US" sz="1800" dirty="0" err="1">
                <a:solidFill>
                  <a:schemeClr val="tx2"/>
                </a:solidFill>
              </a:rPr>
              <a:t>mediante</a:t>
            </a:r>
            <a:r>
              <a:rPr lang="en-US" sz="1800" dirty="0">
                <a:solidFill>
                  <a:schemeClr val="tx2"/>
                </a:solidFill>
              </a:rPr>
              <a:t> un Acta que </a:t>
            </a:r>
            <a:r>
              <a:rPr lang="en-US" sz="1800" dirty="0" err="1">
                <a:solidFill>
                  <a:schemeClr val="tx2"/>
                </a:solidFill>
              </a:rPr>
              <a:t>tiene</a:t>
            </a:r>
            <a:r>
              <a:rPr lang="en-US" sz="1800" dirty="0">
                <a:solidFill>
                  <a:schemeClr val="tx2"/>
                </a:solidFill>
              </a:rPr>
              <a:t> que </a:t>
            </a:r>
            <a:r>
              <a:rPr lang="en-US" sz="1800" dirty="0" err="1">
                <a:solidFill>
                  <a:schemeClr val="tx2"/>
                </a:solidFill>
              </a:rPr>
              <a:t>ir</a:t>
            </a:r>
            <a:r>
              <a:rPr lang="en-US" sz="1800" dirty="0">
                <a:solidFill>
                  <a:schemeClr val="tx2"/>
                </a:solidFill>
              </a:rPr>
              <a:t> </a:t>
            </a:r>
            <a:r>
              <a:rPr lang="en-US" sz="1800" dirty="0" err="1">
                <a:solidFill>
                  <a:schemeClr val="tx2"/>
                </a:solidFill>
              </a:rPr>
              <a:t>acompañada</a:t>
            </a:r>
            <a:r>
              <a:rPr lang="en-US" sz="1800" dirty="0">
                <a:solidFill>
                  <a:schemeClr val="tx2"/>
                </a:solidFill>
              </a:rPr>
              <a:t> del </a:t>
            </a:r>
            <a:r>
              <a:rPr lang="en-US" sz="1800" dirty="0" err="1">
                <a:solidFill>
                  <a:schemeClr val="tx2"/>
                </a:solidFill>
              </a:rPr>
              <a:t>título</a:t>
            </a:r>
            <a:r>
              <a:rPr lang="en-US" sz="1800" dirty="0">
                <a:solidFill>
                  <a:schemeClr val="tx2"/>
                </a:solidFill>
              </a:rPr>
              <a:t> a </a:t>
            </a:r>
            <a:r>
              <a:rPr lang="en-US" sz="1800" dirty="0" err="1">
                <a:solidFill>
                  <a:schemeClr val="tx2"/>
                </a:solidFill>
              </a:rPr>
              <a:t>inscribirse</a:t>
            </a:r>
            <a:r>
              <a:rPr lang="en-US" sz="1800" dirty="0">
                <a:solidFill>
                  <a:schemeClr val="tx2"/>
                </a:solidFill>
              </a:rPr>
              <a:t> y </a:t>
            </a:r>
            <a:r>
              <a:rPr lang="en-US" sz="1800" dirty="0" err="1">
                <a:solidFill>
                  <a:schemeClr val="tx2"/>
                </a:solidFill>
              </a:rPr>
              <a:t>los</a:t>
            </a:r>
            <a:r>
              <a:rPr lang="en-US" sz="1800" dirty="0">
                <a:solidFill>
                  <a:schemeClr val="tx2"/>
                </a:solidFill>
              </a:rPr>
              <a:t> </a:t>
            </a:r>
            <a:r>
              <a:rPr lang="en-US" sz="1800" dirty="0" err="1">
                <a:solidFill>
                  <a:schemeClr val="tx2"/>
                </a:solidFill>
              </a:rPr>
              <a:t>intermedios</a:t>
            </a:r>
            <a:r>
              <a:rPr lang="en-US" sz="1800" dirty="0">
                <a:solidFill>
                  <a:schemeClr val="tx2"/>
                </a:solidFill>
              </a:rPr>
              <a:t> que </a:t>
            </a:r>
            <a:r>
              <a:rPr lang="en-US" sz="1800" dirty="0" err="1">
                <a:solidFill>
                  <a:schemeClr val="tx2"/>
                </a:solidFill>
              </a:rPr>
              <a:t>faltan</a:t>
            </a:r>
            <a:r>
              <a:rPr lang="en-US" sz="1800" dirty="0">
                <a:solidFill>
                  <a:schemeClr val="tx2"/>
                </a:solidFill>
              </a:rPr>
              <a:t> </a:t>
            </a:r>
            <a:r>
              <a:rPr lang="en-US" sz="1800" dirty="0" err="1">
                <a:solidFill>
                  <a:schemeClr val="tx2"/>
                </a:solidFill>
              </a:rPr>
              <a:t>siempre</a:t>
            </a:r>
            <a:r>
              <a:rPr lang="en-US" sz="1800" dirty="0">
                <a:solidFill>
                  <a:schemeClr val="tx2"/>
                </a:solidFill>
              </a:rPr>
              <a:t> que no </a:t>
            </a:r>
            <a:r>
              <a:rPr lang="en-US" sz="1800" dirty="0" err="1">
                <a:solidFill>
                  <a:schemeClr val="tx2"/>
                </a:solidFill>
              </a:rPr>
              <a:t>haya</a:t>
            </a:r>
            <a:r>
              <a:rPr lang="en-US" sz="1800" dirty="0">
                <a:solidFill>
                  <a:schemeClr val="tx2"/>
                </a:solidFill>
              </a:rPr>
              <a:t> </a:t>
            </a:r>
            <a:r>
              <a:rPr lang="en-US" sz="1800" dirty="0" err="1">
                <a:solidFill>
                  <a:schemeClr val="tx2"/>
                </a:solidFill>
              </a:rPr>
              <a:t>algún</a:t>
            </a:r>
            <a:r>
              <a:rPr lang="en-US" sz="1800" dirty="0">
                <a:solidFill>
                  <a:schemeClr val="tx2"/>
                </a:solidFill>
              </a:rPr>
              <a:t> asiento </a:t>
            </a:r>
            <a:r>
              <a:rPr lang="en-US" sz="1800" dirty="0" err="1">
                <a:solidFill>
                  <a:schemeClr val="tx2"/>
                </a:solidFill>
              </a:rPr>
              <a:t>contradictorio</a:t>
            </a:r>
            <a:r>
              <a:rPr lang="en-US" sz="1800" dirty="0">
                <a:solidFill>
                  <a:schemeClr val="tx2"/>
                </a:solidFill>
              </a:rPr>
              <a:t> o </a:t>
            </a:r>
            <a:r>
              <a:rPr lang="en-US" sz="1800" dirty="0" err="1">
                <a:solidFill>
                  <a:schemeClr val="tx2"/>
                </a:solidFill>
              </a:rPr>
              <a:t>si</a:t>
            </a:r>
            <a:r>
              <a:rPr lang="en-US" sz="1800" dirty="0">
                <a:solidFill>
                  <a:schemeClr val="tx2"/>
                </a:solidFill>
              </a:rPr>
              <a:t> </a:t>
            </a:r>
            <a:r>
              <a:rPr lang="en-US" sz="1800" dirty="0" err="1">
                <a:solidFill>
                  <a:schemeClr val="tx2"/>
                </a:solidFill>
              </a:rPr>
              <a:t>ninguno</a:t>
            </a:r>
            <a:r>
              <a:rPr lang="en-US" sz="1800" dirty="0">
                <a:solidFill>
                  <a:schemeClr val="tx2"/>
                </a:solidFill>
              </a:rPr>
              <a:t> de </a:t>
            </a:r>
            <a:r>
              <a:rPr lang="en-US" sz="1800" dirty="0" err="1">
                <a:solidFill>
                  <a:schemeClr val="tx2"/>
                </a:solidFill>
              </a:rPr>
              <a:t>los</a:t>
            </a:r>
            <a:r>
              <a:rPr lang="en-US" sz="1800" dirty="0">
                <a:solidFill>
                  <a:schemeClr val="tx2"/>
                </a:solidFill>
              </a:rPr>
              <a:t> </a:t>
            </a:r>
            <a:r>
              <a:rPr lang="en-US" sz="1800" dirty="0" err="1">
                <a:solidFill>
                  <a:schemeClr val="tx2"/>
                </a:solidFill>
              </a:rPr>
              <a:t>citados</a:t>
            </a:r>
            <a:r>
              <a:rPr lang="en-US" sz="1800" dirty="0">
                <a:solidFill>
                  <a:schemeClr val="tx2"/>
                </a:solidFill>
              </a:rPr>
              <a:t> se </a:t>
            </a:r>
            <a:r>
              <a:rPr lang="en-US" sz="1800" dirty="0" err="1">
                <a:solidFill>
                  <a:schemeClr val="tx2"/>
                </a:solidFill>
              </a:rPr>
              <a:t>opone</a:t>
            </a:r>
            <a:r>
              <a:rPr lang="en-US" sz="1800" dirty="0">
                <a:solidFill>
                  <a:schemeClr val="tx2"/>
                </a:solidFill>
              </a:rPr>
              <a:t>. Ese </a:t>
            </a:r>
            <a:r>
              <a:rPr lang="en-US" sz="1800" dirty="0" err="1">
                <a:solidFill>
                  <a:schemeClr val="tx2"/>
                </a:solidFill>
              </a:rPr>
              <a:t>historial</a:t>
            </a:r>
            <a:r>
              <a:rPr lang="en-US" sz="1800" dirty="0">
                <a:solidFill>
                  <a:schemeClr val="tx2"/>
                </a:solidFill>
              </a:rPr>
              <a:t> es </a:t>
            </a:r>
            <a:r>
              <a:rPr lang="en-US" sz="1800" dirty="0" err="1">
                <a:solidFill>
                  <a:schemeClr val="tx2"/>
                </a:solidFill>
              </a:rPr>
              <a:t>el</a:t>
            </a:r>
            <a:r>
              <a:rPr lang="en-US" sz="1800" dirty="0">
                <a:solidFill>
                  <a:schemeClr val="tx2"/>
                </a:solidFill>
              </a:rPr>
              <a:t> que se </a:t>
            </a:r>
            <a:r>
              <a:rPr lang="en-US" sz="1800" dirty="0" err="1">
                <a:solidFill>
                  <a:schemeClr val="tx2"/>
                </a:solidFill>
              </a:rPr>
              <a:t>recoge</a:t>
            </a:r>
            <a:r>
              <a:rPr lang="en-US" sz="1800" dirty="0">
                <a:solidFill>
                  <a:schemeClr val="tx2"/>
                </a:solidFill>
              </a:rPr>
              <a:t> </a:t>
            </a:r>
            <a:r>
              <a:rPr lang="en-US" sz="1800" dirty="0" err="1">
                <a:solidFill>
                  <a:schemeClr val="tx2"/>
                </a:solidFill>
              </a:rPr>
              <a:t>en</a:t>
            </a:r>
            <a:r>
              <a:rPr lang="en-US" sz="1800" dirty="0">
                <a:solidFill>
                  <a:schemeClr val="tx2"/>
                </a:solidFill>
              </a:rPr>
              <a:t> </a:t>
            </a:r>
            <a:r>
              <a:rPr lang="en-US" sz="1800" dirty="0" err="1">
                <a:solidFill>
                  <a:schemeClr val="tx2"/>
                </a:solidFill>
              </a:rPr>
              <a:t>el</a:t>
            </a:r>
            <a:r>
              <a:rPr lang="en-US" sz="1800" dirty="0">
                <a:solidFill>
                  <a:schemeClr val="tx2"/>
                </a:solidFill>
              </a:rPr>
              <a:t> Acta. El </a:t>
            </a:r>
            <a:r>
              <a:rPr lang="en-US" sz="1800" dirty="0" err="1">
                <a:solidFill>
                  <a:schemeClr val="tx2"/>
                </a:solidFill>
              </a:rPr>
              <a:t>Registrador</a:t>
            </a:r>
            <a:r>
              <a:rPr lang="en-US" sz="1800" dirty="0">
                <a:solidFill>
                  <a:schemeClr val="tx2"/>
                </a:solidFill>
              </a:rPr>
              <a:t> </a:t>
            </a:r>
            <a:r>
              <a:rPr lang="en-US" sz="1800" dirty="0" err="1">
                <a:solidFill>
                  <a:schemeClr val="tx2"/>
                </a:solidFill>
              </a:rPr>
              <a:t>tiene</a:t>
            </a:r>
            <a:r>
              <a:rPr lang="en-US" sz="1800" dirty="0">
                <a:solidFill>
                  <a:schemeClr val="tx2"/>
                </a:solidFill>
              </a:rPr>
              <a:t> que </a:t>
            </a:r>
            <a:r>
              <a:rPr lang="en-US" sz="1800" dirty="0" err="1">
                <a:solidFill>
                  <a:schemeClr val="tx2"/>
                </a:solidFill>
              </a:rPr>
              <a:t>calificar</a:t>
            </a:r>
            <a:r>
              <a:rPr lang="en-US" sz="1800" dirty="0">
                <a:solidFill>
                  <a:schemeClr val="tx2"/>
                </a:solidFill>
              </a:rPr>
              <a:t> </a:t>
            </a:r>
            <a:r>
              <a:rPr lang="en-US" sz="1800" dirty="0" err="1">
                <a:solidFill>
                  <a:schemeClr val="tx2"/>
                </a:solidFill>
              </a:rPr>
              <a:t>los</a:t>
            </a:r>
            <a:r>
              <a:rPr lang="en-US" sz="1800" dirty="0">
                <a:solidFill>
                  <a:schemeClr val="tx2"/>
                </a:solidFill>
              </a:rPr>
              <a:t> </a:t>
            </a:r>
            <a:r>
              <a:rPr lang="en-US" sz="1800" dirty="0" err="1">
                <a:solidFill>
                  <a:schemeClr val="tx2"/>
                </a:solidFill>
              </a:rPr>
              <a:t>títulos</a:t>
            </a:r>
            <a:r>
              <a:rPr lang="en-US" sz="1800" dirty="0">
                <a:solidFill>
                  <a:schemeClr val="tx2"/>
                </a:solidFill>
              </a:rPr>
              <a:t> que se </a:t>
            </a:r>
            <a:r>
              <a:rPr lang="en-US" sz="1800" dirty="0" err="1">
                <a:solidFill>
                  <a:schemeClr val="tx2"/>
                </a:solidFill>
              </a:rPr>
              <a:t>presentan</a:t>
            </a:r>
            <a:r>
              <a:rPr lang="en-US" sz="1800" dirty="0">
                <a:solidFill>
                  <a:schemeClr val="tx2"/>
                </a:solidFill>
              </a:rPr>
              <a:t> al Notario. Como </a:t>
            </a:r>
            <a:r>
              <a:rPr lang="en-US" sz="1800" dirty="0" err="1">
                <a:solidFill>
                  <a:schemeClr val="tx2"/>
                </a:solidFill>
              </a:rPr>
              <a:t>vimos</a:t>
            </a:r>
            <a:r>
              <a:rPr lang="en-US" sz="1800" dirty="0">
                <a:solidFill>
                  <a:schemeClr val="tx2"/>
                </a:solidFill>
              </a:rPr>
              <a:t> se </a:t>
            </a:r>
            <a:r>
              <a:rPr lang="en-US" sz="1800" dirty="0" err="1">
                <a:solidFill>
                  <a:schemeClr val="tx2"/>
                </a:solidFill>
              </a:rPr>
              <a:t>necesita</a:t>
            </a:r>
            <a:r>
              <a:rPr lang="en-US" sz="1800" dirty="0">
                <a:solidFill>
                  <a:schemeClr val="tx2"/>
                </a:solidFill>
              </a:rPr>
              <a:t> </a:t>
            </a:r>
            <a:r>
              <a:rPr lang="en-US" sz="1800" dirty="0" err="1">
                <a:solidFill>
                  <a:schemeClr val="tx2"/>
                </a:solidFill>
              </a:rPr>
              <a:t>tìtulo</a:t>
            </a:r>
            <a:r>
              <a:rPr lang="en-US" sz="1800" dirty="0">
                <a:solidFill>
                  <a:schemeClr val="tx2"/>
                </a:solidFill>
              </a:rPr>
              <a:t> que se </a:t>
            </a:r>
            <a:r>
              <a:rPr lang="en-US" sz="1800" dirty="0" err="1">
                <a:solidFill>
                  <a:schemeClr val="tx2"/>
                </a:solidFill>
              </a:rPr>
              <a:t>une</a:t>
            </a:r>
            <a:r>
              <a:rPr lang="en-US" sz="1800" dirty="0">
                <a:solidFill>
                  <a:schemeClr val="tx2"/>
                </a:solidFill>
              </a:rPr>
              <a:t> al Acta. </a:t>
            </a:r>
            <a:endParaRPr lang="en-US" sz="1800" dirty="0">
              <a:solidFill>
                <a:schemeClr val="tx2"/>
              </a:solidFill>
              <a:cs typeface="Calibri"/>
            </a:endParaRPr>
          </a:p>
          <a:p>
            <a:pPr algn="just">
              <a:lnSpc>
                <a:spcPct val="100000"/>
              </a:lnSpc>
              <a:spcBef>
                <a:spcPts val="600"/>
              </a:spcBef>
            </a:pPr>
            <a:r>
              <a:rPr lang="en-US" sz="1800" dirty="0">
                <a:solidFill>
                  <a:schemeClr val="tx2"/>
                </a:solidFill>
              </a:rPr>
              <a:t>En Puerto Rico, es </a:t>
            </a:r>
            <a:r>
              <a:rPr lang="en-US" sz="1800" dirty="0" err="1">
                <a:solidFill>
                  <a:schemeClr val="tx2"/>
                </a:solidFill>
              </a:rPr>
              <a:t>una</a:t>
            </a:r>
            <a:r>
              <a:rPr lang="en-US" sz="1800" dirty="0">
                <a:solidFill>
                  <a:schemeClr val="tx2"/>
                </a:solidFill>
              </a:rPr>
              <a:t> </a:t>
            </a:r>
            <a:r>
              <a:rPr lang="en-US" sz="1800" dirty="0" err="1">
                <a:solidFill>
                  <a:schemeClr val="tx2"/>
                </a:solidFill>
              </a:rPr>
              <a:t>acciòn</a:t>
            </a:r>
            <a:r>
              <a:rPr lang="en-US" sz="1800" dirty="0">
                <a:solidFill>
                  <a:schemeClr val="tx2"/>
                </a:solidFill>
              </a:rPr>
              <a:t> judicial. Se </a:t>
            </a:r>
            <a:r>
              <a:rPr lang="en-US" sz="1800" dirty="0" err="1">
                <a:solidFill>
                  <a:schemeClr val="tx2"/>
                </a:solidFill>
              </a:rPr>
              <a:t>tiene</a:t>
            </a:r>
            <a:r>
              <a:rPr lang="en-US" sz="1800" dirty="0">
                <a:solidFill>
                  <a:schemeClr val="tx2"/>
                </a:solidFill>
              </a:rPr>
              <a:t> </a:t>
            </a:r>
            <a:r>
              <a:rPr lang="en-US" sz="1800" dirty="0" err="1">
                <a:solidFill>
                  <a:schemeClr val="tx2"/>
                </a:solidFill>
              </a:rPr>
              <a:t>que</a:t>
            </a:r>
            <a:r>
              <a:rPr lang="en-US" sz="1800" dirty="0">
                <a:solidFill>
                  <a:schemeClr val="tx2"/>
                </a:solidFill>
              </a:rPr>
              <a:t> </a:t>
            </a:r>
            <a:r>
              <a:rPr lang="en-US" sz="1800" dirty="0" err="1">
                <a:solidFill>
                  <a:schemeClr val="tx2"/>
                </a:solidFill>
              </a:rPr>
              <a:t>presentar</a:t>
            </a:r>
            <a:r>
              <a:rPr lang="en-US" sz="1800" dirty="0">
                <a:solidFill>
                  <a:schemeClr val="tx2"/>
                </a:solidFill>
              </a:rPr>
              <a:t> ante el Tribunal una acción que se </a:t>
            </a:r>
            <a:r>
              <a:rPr lang="en-US" sz="1800" dirty="0" err="1">
                <a:solidFill>
                  <a:schemeClr val="tx2"/>
                </a:solidFill>
              </a:rPr>
              <a:t>torna</a:t>
            </a:r>
            <a:r>
              <a:rPr lang="en-US" sz="1800" dirty="0">
                <a:solidFill>
                  <a:schemeClr val="tx2"/>
                </a:solidFill>
              </a:rPr>
              <a:t> adversarial contra </a:t>
            </a:r>
            <a:r>
              <a:rPr lang="en-US" sz="1800" dirty="0" err="1">
                <a:solidFill>
                  <a:schemeClr val="tx2"/>
                </a:solidFill>
              </a:rPr>
              <a:t>todos</a:t>
            </a:r>
            <a:r>
              <a:rPr lang="en-US" sz="1800" dirty="0">
                <a:solidFill>
                  <a:schemeClr val="tx2"/>
                </a:solidFill>
              </a:rPr>
              <a:t>(as) los que </a:t>
            </a:r>
            <a:r>
              <a:rPr lang="en-US" sz="1800" dirty="0" err="1">
                <a:solidFill>
                  <a:schemeClr val="tx2"/>
                </a:solidFill>
              </a:rPr>
              <a:t>aparecen</a:t>
            </a:r>
            <a:r>
              <a:rPr lang="en-US" sz="1800" dirty="0">
                <a:solidFill>
                  <a:schemeClr val="tx2"/>
                </a:solidFill>
              </a:rPr>
              <a:t> con </a:t>
            </a:r>
            <a:r>
              <a:rPr lang="en-US" sz="1800" dirty="0" err="1">
                <a:solidFill>
                  <a:schemeClr val="tx2"/>
                </a:solidFill>
              </a:rPr>
              <a:t>título</a:t>
            </a:r>
            <a:r>
              <a:rPr lang="en-US" sz="1800" dirty="0">
                <a:solidFill>
                  <a:schemeClr val="tx2"/>
                </a:solidFill>
              </a:rPr>
              <a:t> </a:t>
            </a:r>
            <a:r>
              <a:rPr lang="en-US" sz="1800" dirty="0" err="1">
                <a:solidFill>
                  <a:schemeClr val="tx2"/>
                </a:solidFill>
              </a:rPr>
              <a:t>inscrito</a:t>
            </a:r>
            <a:r>
              <a:rPr lang="en-US" sz="1800" dirty="0">
                <a:solidFill>
                  <a:schemeClr val="tx2"/>
                </a:solidFill>
              </a:rPr>
              <a:t> </a:t>
            </a:r>
            <a:r>
              <a:rPr lang="en-US" sz="1800" dirty="0" err="1">
                <a:solidFill>
                  <a:schemeClr val="tx2"/>
                </a:solidFill>
              </a:rPr>
              <a:t>en</a:t>
            </a:r>
            <a:r>
              <a:rPr lang="en-US" sz="1800" dirty="0">
                <a:solidFill>
                  <a:schemeClr val="tx2"/>
                </a:solidFill>
              </a:rPr>
              <a:t> el Registro y no </a:t>
            </a:r>
            <a:r>
              <a:rPr lang="en-US" sz="1800" dirty="0" err="1">
                <a:solidFill>
                  <a:schemeClr val="tx2"/>
                </a:solidFill>
              </a:rPr>
              <a:t>han</a:t>
            </a:r>
            <a:r>
              <a:rPr lang="en-US" sz="1800" dirty="0">
                <a:solidFill>
                  <a:schemeClr val="tx2"/>
                </a:solidFill>
              </a:rPr>
              <a:t> </a:t>
            </a:r>
            <a:r>
              <a:rPr lang="en-US" sz="1800" dirty="0" err="1">
                <a:solidFill>
                  <a:schemeClr val="tx2"/>
                </a:solidFill>
              </a:rPr>
              <a:t>comparecido</a:t>
            </a:r>
            <a:r>
              <a:rPr lang="en-US" sz="1800" dirty="0">
                <a:solidFill>
                  <a:schemeClr val="tx2"/>
                </a:solidFill>
              </a:rPr>
              <a:t> o se </a:t>
            </a:r>
            <a:r>
              <a:rPr lang="en-US" sz="1800" dirty="0" err="1">
                <a:solidFill>
                  <a:schemeClr val="tx2"/>
                </a:solidFill>
              </a:rPr>
              <a:t>oponen</a:t>
            </a:r>
            <a:r>
              <a:rPr lang="en-US" sz="1800" dirty="0">
                <a:solidFill>
                  <a:schemeClr val="tx2"/>
                </a:solidFill>
              </a:rPr>
              <a:t> al expediente de </a:t>
            </a:r>
            <a:r>
              <a:rPr lang="en-US" sz="1800" dirty="0" err="1">
                <a:solidFill>
                  <a:schemeClr val="tx2"/>
                </a:solidFill>
              </a:rPr>
              <a:t>dominio</a:t>
            </a:r>
            <a:r>
              <a:rPr lang="en-US" sz="1800" dirty="0">
                <a:solidFill>
                  <a:schemeClr val="tx2"/>
                </a:solidFill>
              </a:rPr>
              <a:t>.  La Ley 118-2022, </a:t>
            </a:r>
            <a:r>
              <a:rPr lang="en-US" sz="1800" dirty="0" err="1">
                <a:solidFill>
                  <a:schemeClr val="tx2"/>
                </a:solidFill>
              </a:rPr>
              <a:t>conocida</a:t>
            </a:r>
            <a:r>
              <a:rPr lang="en-US" sz="1800" dirty="0">
                <a:solidFill>
                  <a:schemeClr val="tx2"/>
                </a:solidFill>
              </a:rPr>
              <a:t> </a:t>
            </a:r>
            <a:r>
              <a:rPr lang="en-US" sz="1800" dirty="0" err="1">
                <a:solidFill>
                  <a:schemeClr val="tx2"/>
                </a:solidFill>
              </a:rPr>
              <a:t>como</a:t>
            </a:r>
            <a:r>
              <a:rPr lang="en-US" sz="1800" dirty="0">
                <a:solidFill>
                  <a:schemeClr val="tx2"/>
                </a:solidFill>
              </a:rPr>
              <a:t> </a:t>
            </a:r>
            <a:r>
              <a:rPr lang="es-ES" sz="1800" dirty="0"/>
              <a:t>“Ley para Acelerar los Procesos para Otorgar Títulos de Propiedad bajo el Programa de Autorización de Títulos adscrito al Departamento de la Vivienda” lo menciona pero </a:t>
            </a:r>
            <a:r>
              <a:rPr lang="en-US" sz="1800" dirty="0"/>
              <a:t>no describe </a:t>
            </a:r>
            <a:r>
              <a:rPr lang="en-US" sz="1800" dirty="0" err="1"/>
              <a:t>ni</a:t>
            </a:r>
            <a:r>
              <a:rPr lang="en-US" sz="1800" dirty="0"/>
              <a:t> dice nada </a:t>
            </a:r>
            <a:r>
              <a:rPr lang="en-US" sz="1800" dirty="0" err="1"/>
              <a:t>sobre</a:t>
            </a:r>
            <a:r>
              <a:rPr lang="en-US" sz="1800" dirty="0"/>
              <a:t> </a:t>
            </a:r>
            <a:r>
              <a:rPr lang="en-US" sz="1800" dirty="0" err="1"/>
              <a:t>esta</a:t>
            </a:r>
            <a:r>
              <a:rPr lang="en-US" sz="1800" dirty="0"/>
              <a:t> </a:t>
            </a:r>
            <a:r>
              <a:rPr lang="en-US" sz="1800" dirty="0" err="1"/>
              <a:t>acción</a:t>
            </a:r>
            <a:r>
              <a:rPr lang="en-US" sz="1800" dirty="0"/>
              <a:t>.</a:t>
            </a:r>
            <a:endParaRPr lang="en-US" sz="1800" dirty="0">
              <a:solidFill>
                <a:schemeClr val="tx2"/>
              </a:solidFill>
              <a:cs typeface="Calibri"/>
            </a:endParaRPr>
          </a:p>
        </p:txBody>
      </p:sp>
      <p:grpSp>
        <p:nvGrpSpPr>
          <p:cNvPr id="24" name="Group 23">
            <a:extLst>
              <a:ext uri="{FF2B5EF4-FFF2-40B4-BE49-F238E27FC236}">
                <a16:creationId xmlns:a16="http://schemas.microsoft.com/office/drawing/2014/main" id="{466920E5-8640-4C24-A775-8647637094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5" name="Freeform: Shape 24">
              <a:extLst>
                <a:ext uri="{FF2B5EF4-FFF2-40B4-BE49-F238E27FC236}">
                  <a16:creationId xmlns:a16="http://schemas.microsoft.com/office/drawing/2014/main" id="{2CBA3142-5A82-43CE-87A2-EB14B17A51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AEF5A1C7-9938-4A33-A5A4-2B05353B3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262A936D-E9F6-4A68-82C2-1D1CC77722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8" name="Freeform: Shape 27">
              <a:extLst>
                <a:ext uri="{FF2B5EF4-FFF2-40B4-BE49-F238E27FC236}">
                  <a16:creationId xmlns:a16="http://schemas.microsoft.com/office/drawing/2014/main" id="{C68A9229-BBBE-4934-9700-BA72A1BB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Graphic 4" descr="Workflow">
            <a:extLst>
              <a:ext uri="{FF2B5EF4-FFF2-40B4-BE49-F238E27FC236}">
                <a16:creationId xmlns:a16="http://schemas.microsoft.com/office/drawing/2014/main" id="{41938398-1DCD-4C5C-9E32-5E6C12A444E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657644" y="2063936"/>
            <a:ext cx="2429089" cy="2429089"/>
          </a:xfrm>
          <a:prstGeom prst="rect">
            <a:avLst/>
          </a:prstGeom>
        </p:spPr>
      </p:pic>
      <p:sp>
        <p:nvSpPr>
          <p:cNvPr id="9" name="Slide Number Placeholder 8">
            <a:extLst>
              <a:ext uri="{FF2B5EF4-FFF2-40B4-BE49-F238E27FC236}">
                <a16:creationId xmlns:a16="http://schemas.microsoft.com/office/drawing/2014/main" id="{B7A52F30-3E32-4A21-92F8-87B2B85AA028}"/>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101</a:t>
            </a:fld>
            <a:endParaRPr lang="en-US"/>
          </a:p>
        </p:txBody>
      </p:sp>
      <p:sp>
        <p:nvSpPr>
          <p:cNvPr id="4" name="Footer Placeholder 3">
            <a:extLst>
              <a:ext uri="{FF2B5EF4-FFF2-40B4-BE49-F238E27FC236}">
                <a16:creationId xmlns:a16="http://schemas.microsoft.com/office/drawing/2014/main" id="{EF3C8C49-5A5D-614F-43B8-A0DB798AE562}"/>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64629052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863D4-2812-40DC-B644-9947FF2FC9F2}"/>
              </a:ext>
            </a:extLst>
          </p:cNvPr>
          <p:cNvSpPr>
            <a:spLocks noGrp="1"/>
          </p:cNvSpPr>
          <p:nvPr>
            <p:ph type="title"/>
          </p:nvPr>
        </p:nvSpPr>
        <p:spPr>
          <a:xfrm>
            <a:off x="609600" y="963877"/>
            <a:ext cx="3464560" cy="4930246"/>
          </a:xfrm>
        </p:spPr>
        <p:txBody>
          <a:bodyPr>
            <a:normAutofit/>
          </a:bodyPr>
          <a:lstStyle/>
          <a:p>
            <a:pPr algn="ctr"/>
            <a:r>
              <a:rPr lang="es-PR" b="1" dirty="0">
                <a:solidFill>
                  <a:schemeClr val="accent1"/>
                </a:solidFill>
              </a:rPr>
              <a:t>Art. 185 (2) de la Ley Núm. 210-2015</a:t>
            </a:r>
            <a:endParaRPr lang="en-US" b="1" dirty="0">
              <a:solidFill>
                <a:schemeClr val="accent1"/>
              </a:solidFill>
            </a:endParaRPr>
          </a:p>
        </p:txBody>
      </p:sp>
      <p:sp>
        <p:nvSpPr>
          <p:cNvPr id="3" name="Content Placeholder 2">
            <a:extLst>
              <a:ext uri="{FF2B5EF4-FFF2-40B4-BE49-F238E27FC236}">
                <a16:creationId xmlns:a16="http://schemas.microsoft.com/office/drawing/2014/main" id="{FAF2355E-91EE-4F5F-BC56-D128681A4676}"/>
              </a:ext>
            </a:extLst>
          </p:cNvPr>
          <p:cNvSpPr>
            <a:spLocks noGrp="1"/>
          </p:cNvSpPr>
          <p:nvPr>
            <p:ph idx="1"/>
          </p:nvPr>
        </p:nvSpPr>
        <p:spPr>
          <a:xfrm>
            <a:off x="4246881" y="963877"/>
            <a:ext cx="7335519" cy="4930246"/>
          </a:xfrm>
        </p:spPr>
        <p:txBody>
          <a:bodyPr anchor="ctr">
            <a:normAutofit/>
          </a:bodyPr>
          <a:lstStyle/>
          <a:p>
            <a:pPr marL="346075" indent="-346075" algn="just">
              <a:lnSpc>
                <a:spcPct val="100000"/>
              </a:lnSpc>
            </a:pPr>
            <a:r>
              <a:rPr lang="es-PR" sz="3250" dirty="0"/>
              <a:t>A una acción de Reanudación de Tracto le Aplica el Art. 185 (2), 30 LPRA sec. 6291.</a:t>
            </a:r>
          </a:p>
          <a:p>
            <a:pPr marL="0" indent="0" algn="just">
              <a:lnSpc>
                <a:spcPct val="100000"/>
              </a:lnSpc>
              <a:buNone/>
            </a:pPr>
            <a:r>
              <a:rPr lang="es-PR" sz="3250" b="1" dirty="0"/>
              <a:t>RECORDEMOS:</a:t>
            </a:r>
          </a:p>
          <a:p>
            <a:pPr marL="346075" indent="-346075" algn="just">
              <a:lnSpc>
                <a:spcPct val="100000"/>
              </a:lnSpc>
            </a:pPr>
            <a:r>
              <a:rPr lang="es-PR" sz="3250" dirty="0"/>
              <a:t>Notificación personal, por correo certificado o por edicto, según la persona que se deba traer al pleito. </a:t>
            </a:r>
          </a:p>
          <a:p>
            <a:endParaRPr lang="en-US" sz="2400" dirty="0"/>
          </a:p>
        </p:txBody>
      </p:sp>
      <p:sp>
        <p:nvSpPr>
          <p:cNvPr id="5" name="Slide Number Placeholder 4">
            <a:extLst>
              <a:ext uri="{FF2B5EF4-FFF2-40B4-BE49-F238E27FC236}">
                <a16:creationId xmlns:a16="http://schemas.microsoft.com/office/drawing/2014/main" id="{F44F711B-0670-415F-AA4D-F7D0CF62ABAA}"/>
              </a:ext>
            </a:extLst>
          </p:cNvPr>
          <p:cNvSpPr>
            <a:spLocks noGrp="1"/>
          </p:cNvSpPr>
          <p:nvPr>
            <p:ph type="sldNum" sz="quarter" idx="12"/>
          </p:nvPr>
        </p:nvSpPr>
        <p:spPr>
          <a:xfrm>
            <a:off x="9144000" y="6400800"/>
            <a:ext cx="2743200" cy="457200"/>
          </a:xfrm>
        </p:spPr>
        <p:txBody>
          <a:bodyPr/>
          <a:lstStyle/>
          <a:p>
            <a:fld id="{17ECE12F-46B1-4D71-B4A3-E12BA84D684E}" type="slidenum">
              <a:rPr lang="en-US" smtClean="0"/>
              <a:t>102</a:t>
            </a:fld>
            <a:endParaRPr lang="en-US"/>
          </a:p>
        </p:txBody>
      </p:sp>
      <p:sp>
        <p:nvSpPr>
          <p:cNvPr id="4" name="Footer Placeholder 3">
            <a:extLst>
              <a:ext uri="{FF2B5EF4-FFF2-40B4-BE49-F238E27FC236}">
                <a16:creationId xmlns:a16="http://schemas.microsoft.com/office/drawing/2014/main" id="{14FFC889-E165-941D-75A7-6768195CE0D1}"/>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89752545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8771C-7D24-4899-989C-8680E6AC44C4}"/>
              </a:ext>
            </a:extLst>
          </p:cNvPr>
          <p:cNvSpPr>
            <a:spLocks noGrp="1"/>
          </p:cNvSpPr>
          <p:nvPr>
            <p:ph type="title"/>
          </p:nvPr>
        </p:nvSpPr>
        <p:spPr>
          <a:xfrm>
            <a:off x="331240" y="65908"/>
            <a:ext cx="5646136" cy="802325"/>
          </a:xfrm>
        </p:spPr>
        <p:txBody>
          <a:bodyPr>
            <a:normAutofit/>
          </a:bodyPr>
          <a:lstStyle/>
          <a:p>
            <a:pPr algn="ctr"/>
            <a:r>
              <a:rPr lang="es-PR" sz="3600" b="1" dirty="0">
                <a:solidFill>
                  <a:srgbClr val="000000"/>
                </a:solidFill>
              </a:rPr>
              <a:t>CITACIONES</a:t>
            </a:r>
            <a:r>
              <a:rPr lang="es-PR" sz="3600" dirty="0">
                <a:solidFill>
                  <a:srgbClr val="000000"/>
                </a:solidFill>
              </a:rPr>
              <a:t> </a:t>
            </a:r>
            <a:endParaRPr lang="en-US" sz="3600" dirty="0">
              <a:solidFill>
                <a:srgbClr val="000000"/>
              </a:solidFill>
            </a:endParaRPr>
          </a:p>
        </p:txBody>
      </p:sp>
      <p:pic>
        <p:nvPicPr>
          <p:cNvPr id="10" name="Picture 9">
            <a:extLst>
              <a:ext uri="{FF2B5EF4-FFF2-40B4-BE49-F238E27FC236}">
                <a16:creationId xmlns:a16="http://schemas.microsoft.com/office/drawing/2014/main" id="{A73EE716-A8DF-4225-B9F5-ABC73B210C5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154721" y="210817"/>
            <a:ext cx="2416084" cy="2429582"/>
          </a:xfrm>
          <a:prstGeom prst="rect">
            <a:avLst/>
          </a:prstGeom>
        </p:spPr>
      </p:pic>
      <p:pic>
        <p:nvPicPr>
          <p:cNvPr id="7" name="Picture 6">
            <a:extLst>
              <a:ext uri="{FF2B5EF4-FFF2-40B4-BE49-F238E27FC236}">
                <a16:creationId xmlns:a16="http://schemas.microsoft.com/office/drawing/2014/main" id="{EFB751C4-8882-4243-98BF-9610E8E9AAD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796519" y="3478741"/>
            <a:ext cx="1241746" cy="1606964"/>
          </a:xfrm>
          <a:prstGeom prst="rect">
            <a:avLst/>
          </a:prstGeom>
        </p:spPr>
      </p:pic>
      <p:sp>
        <p:nvSpPr>
          <p:cNvPr id="6" name="Slide Number Placeholder 5">
            <a:extLst>
              <a:ext uri="{FF2B5EF4-FFF2-40B4-BE49-F238E27FC236}">
                <a16:creationId xmlns:a16="http://schemas.microsoft.com/office/drawing/2014/main" id="{51F707FC-3F1A-43DB-B057-80E3C0CD8C67}"/>
              </a:ext>
            </a:extLst>
          </p:cNvPr>
          <p:cNvSpPr>
            <a:spLocks noGrp="1"/>
          </p:cNvSpPr>
          <p:nvPr>
            <p:ph type="sldNum" sz="quarter" idx="12"/>
          </p:nvPr>
        </p:nvSpPr>
        <p:spPr>
          <a:xfrm>
            <a:off x="8338030" y="6407136"/>
            <a:ext cx="570728" cy="314067"/>
          </a:xfrm>
        </p:spPr>
        <p:txBody>
          <a:bodyPr>
            <a:normAutofit/>
          </a:bodyPr>
          <a:lstStyle/>
          <a:p>
            <a:pPr>
              <a:spcAft>
                <a:spcPts val="600"/>
              </a:spcAft>
            </a:pPr>
            <a:fld id="{17ECE12F-46B1-4D71-B4A3-E12BA84D684E}" type="slidenum">
              <a:rPr lang="en-US" sz="1100">
                <a:solidFill>
                  <a:srgbClr val="898989"/>
                </a:solidFill>
              </a:rPr>
              <a:pPr>
                <a:spcAft>
                  <a:spcPts val="600"/>
                </a:spcAft>
              </a:pPr>
              <a:t>103</a:t>
            </a:fld>
            <a:endParaRPr lang="en-US" sz="1100">
              <a:solidFill>
                <a:srgbClr val="898989"/>
              </a:solidFill>
            </a:endParaRPr>
          </a:p>
        </p:txBody>
      </p:sp>
      <p:pic>
        <p:nvPicPr>
          <p:cNvPr id="13" name="Picture 12" descr="A picture containing text, clipart&#10;&#10;Description automatically generated">
            <a:extLst>
              <a:ext uri="{FF2B5EF4-FFF2-40B4-BE49-F238E27FC236}">
                <a16:creationId xmlns:a16="http://schemas.microsoft.com/office/drawing/2014/main" id="{945E1B5A-5E8B-4C6D-BF61-FF2EBDCD90DC}"/>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533568" y="5021846"/>
            <a:ext cx="2432116" cy="1638300"/>
          </a:xfrm>
          <a:prstGeom prst="rect">
            <a:avLst/>
          </a:prstGeom>
        </p:spPr>
      </p:pic>
      <p:graphicFrame>
        <p:nvGraphicFramePr>
          <p:cNvPr id="17" name="Content Placeholder 2">
            <a:extLst>
              <a:ext uri="{FF2B5EF4-FFF2-40B4-BE49-F238E27FC236}">
                <a16:creationId xmlns:a16="http://schemas.microsoft.com/office/drawing/2014/main" id="{260B0753-0349-408B-A62B-9A51A8F09D52}"/>
              </a:ext>
            </a:extLst>
          </p:cNvPr>
          <p:cNvGraphicFramePr>
            <a:graphicFrameLocks noGrp="1"/>
          </p:cNvGraphicFramePr>
          <p:nvPr>
            <p:ph idx="1"/>
          </p:nvPr>
        </p:nvGraphicFramePr>
        <p:xfrm>
          <a:off x="621194" y="868233"/>
          <a:ext cx="5066229" cy="56959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TextBox 10">
            <a:extLst>
              <a:ext uri="{FF2B5EF4-FFF2-40B4-BE49-F238E27FC236}">
                <a16:creationId xmlns:a16="http://schemas.microsoft.com/office/drawing/2014/main" id="{5DE867E7-666C-479B-8950-4579C5F65F36}"/>
              </a:ext>
            </a:extLst>
          </p:cNvPr>
          <p:cNvSpPr txBox="1"/>
          <p:nvPr/>
        </p:nvSpPr>
        <p:spPr>
          <a:xfrm>
            <a:off x="9263764" y="2639299"/>
            <a:ext cx="2307042"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en.wikipedia.org/wiki/Puerto_Rico_Department_of_Justice">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3"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
        <p:nvSpPr>
          <p:cNvPr id="3" name="Footer Placeholder 2">
            <a:extLst>
              <a:ext uri="{FF2B5EF4-FFF2-40B4-BE49-F238E27FC236}">
                <a16:creationId xmlns:a16="http://schemas.microsoft.com/office/drawing/2014/main" id="{6CCB15BE-A1A1-1E62-DC76-F92462AEC060}"/>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415228306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Slide Number Placeholder 5">
            <a:extLst>
              <a:ext uri="{FF2B5EF4-FFF2-40B4-BE49-F238E27FC236}">
                <a16:creationId xmlns:a16="http://schemas.microsoft.com/office/drawing/2014/main" id="{ADCE8C67-EC7B-4DFD-A155-E6D4724B94D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17ECE12F-46B1-4D71-B4A3-E12BA84D684E}" type="slidenum">
              <a:rPr lang="en-US" smtClean="0"/>
              <a:pPr>
                <a:spcAft>
                  <a:spcPts val="600"/>
                </a:spcAft>
              </a:pPr>
              <a:t>104</a:t>
            </a:fld>
            <a:endParaRPr lang="en-US"/>
          </a:p>
        </p:txBody>
      </p:sp>
      <p:sp>
        <p:nvSpPr>
          <p:cNvPr id="2" name="Title 1">
            <a:extLst>
              <a:ext uri="{FF2B5EF4-FFF2-40B4-BE49-F238E27FC236}">
                <a16:creationId xmlns:a16="http://schemas.microsoft.com/office/drawing/2014/main" id="{272C0756-2A6F-4F96-8100-8410F6CEA1D0}"/>
              </a:ext>
            </a:extLst>
          </p:cNvPr>
          <p:cNvSpPr>
            <a:spLocks noGrp="1"/>
          </p:cNvSpPr>
          <p:nvPr>
            <p:ph type="title"/>
          </p:nvPr>
        </p:nvSpPr>
        <p:spPr>
          <a:xfrm>
            <a:off x="3032760" y="46039"/>
            <a:ext cx="6355080" cy="777874"/>
          </a:xfrm>
        </p:spPr>
        <p:txBody>
          <a:bodyPr>
            <a:normAutofit/>
          </a:bodyPr>
          <a:lstStyle/>
          <a:p>
            <a:pPr algn="ctr"/>
            <a:r>
              <a:rPr lang="es-PR" sz="3600" b="1" cap="all" dirty="0"/>
              <a:t>Acción en el Tribunal</a:t>
            </a:r>
            <a:endParaRPr lang="en-US" sz="3600" b="1" cap="all" dirty="0"/>
          </a:p>
        </p:txBody>
      </p:sp>
      <p:graphicFrame>
        <p:nvGraphicFramePr>
          <p:cNvPr id="5" name="Content Placeholder 2">
            <a:extLst>
              <a:ext uri="{FF2B5EF4-FFF2-40B4-BE49-F238E27FC236}">
                <a16:creationId xmlns:a16="http://schemas.microsoft.com/office/drawing/2014/main" id="{3C6308D6-B966-4F35-B298-0A346FE0F08D}"/>
              </a:ext>
            </a:extLst>
          </p:cNvPr>
          <p:cNvGraphicFramePr>
            <a:graphicFrameLocks noGrp="1"/>
          </p:cNvGraphicFramePr>
          <p:nvPr>
            <p:ph idx="1"/>
            <p:extLst>
              <p:ext uri="{D42A27DB-BD31-4B8C-83A1-F6EECF244321}">
                <p14:modId xmlns:p14="http://schemas.microsoft.com/office/powerpoint/2010/main" val="3101873156"/>
              </p:ext>
            </p:extLst>
          </p:nvPr>
        </p:nvGraphicFramePr>
        <p:xfrm>
          <a:off x="1432560" y="823913"/>
          <a:ext cx="9326880" cy="5852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0B1695D8-6FE0-DBBB-5B05-3062439E2DCB}"/>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99072838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D731904-7733-45B0-902C-289497204C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504E6397-35D7-4AEC-9DA9-B7F6B12B8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ln w="12700">
            <a:solidFill>
              <a:srgbClr val="EFEFEF"/>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64EA07-1719-4518-8688-55650DAD1E80}"/>
              </a:ext>
            </a:extLst>
          </p:cNvPr>
          <p:cNvSpPr>
            <a:spLocks noGrp="1"/>
          </p:cNvSpPr>
          <p:nvPr>
            <p:ph type="title"/>
          </p:nvPr>
        </p:nvSpPr>
        <p:spPr>
          <a:xfrm>
            <a:off x="1051560" y="4440602"/>
            <a:ext cx="3538728" cy="1645920"/>
          </a:xfrm>
        </p:spPr>
        <p:txBody>
          <a:bodyPr>
            <a:normAutofit/>
          </a:bodyPr>
          <a:lstStyle/>
          <a:p>
            <a:r>
              <a:rPr lang="es-PR" sz="4000" b="1" cap="all" dirty="0"/>
              <a:t>Continuación</a:t>
            </a:r>
            <a:endParaRPr lang="en-US" sz="4000" b="1" cap="all" dirty="0"/>
          </a:p>
        </p:txBody>
      </p:sp>
      <p:pic>
        <p:nvPicPr>
          <p:cNvPr id="9" name="Picture 8" descr="A document with black text&#10;&#10;Description automatically generated">
            <a:extLst>
              <a:ext uri="{FF2B5EF4-FFF2-40B4-BE49-F238E27FC236}">
                <a16:creationId xmlns:a16="http://schemas.microsoft.com/office/drawing/2014/main" id="{00F0B61E-8DA0-44E0-9751-A59DB447C0C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8324" r="2" b="2"/>
          <a:stretch/>
        </p:blipFill>
        <p:spPr>
          <a:xfrm>
            <a:off x="4" y="10"/>
            <a:ext cx="4884383" cy="3995918"/>
          </a:xfrm>
          <a:prstGeom prst="rect">
            <a:avLst/>
          </a:prstGeom>
        </p:spPr>
      </p:pic>
      <p:pic>
        <p:nvPicPr>
          <p:cNvPr id="13" name="Picture 12" descr="A close up of a street sign on a pole&#10;&#10;Description automatically generated">
            <a:extLst>
              <a:ext uri="{FF2B5EF4-FFF2-40B4-BE49-F238E27FC236}">
                <a16:creationId xmlns:a16="http://schemas.microsoft.com/office/drawing/2014/main" id="{C76023E0-3B39-4866-9B0B-2775AF5D0A48}"/>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930" r="1" b="1"/>
          <a:stretch/>
        </p:blipFill>
        <p:spPr>
          <a:xfrm>
            <a:off x="5074879" y="10"/>
            <a:ext cx="7117118" cy="3995918"/>
          </a:xfrm>
          <a:prstGeom prst="rect">
            <a:avLst/>
          </a:prstGeom>
        </p:spPr>
      </p:pic>
      <p:sp>
        <p:nvSpPr>
          <p:cNvPr id="25" name="Rectangle 24">
            <a:extLst>
              <a:ext uri="{FF2B5EF4-FFF2-40B4-BE49-F238E27FC236}">
                <a16:creationId xmlns:a16="http://schemas.microsoft.com/office/drawing/2014/main" id="{62C5A04F-2AEB-4631-8314-A8B812E1E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7" name="Rectangle 26">
            <a:extLst>
              <a:ext uri="{FF2B5EF4-FFF2-40B4-BE49-F238E27FC236}">
                <a16:creationId xmlns:a16="http://schemas.microsoft.com/office/drawing/2014/main" id="{4B2B1C70-BF3F-41BD-871B-63D8F911F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8113" y="5258990"/>
            <a:ext cx="1463040"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Slide Number Placeholder 15">
            <a:extLst>
              <a:ext uri="{FF2B5EF4-FFF2-40B4-BE49-F238E27FC236}">
                <a16:creationId xmlns:a16="http://schemas.microsoft.com/office/drawing/2014/main" id="{F7C1CD8A-9C42-4794-89F7-2F290FE05341}"/>
              </a:ext>
            </a:extLst>
          </p:cNvPr>
          <p:cNvSpPr>
            <a:spLocks noGrp="1"/>
          </p:cNvSpPr>
          <p:nvPr>
            <p:ph type="sldNum" sz="quarter" idx="12"/>
          </p:nvPr>
        </p:nvSpPr>
        <p:spPr>
          <a:xfrm>
            <a:off x="9144000" y="6400800"/>
            <a:ext cx="2746248" cy="457200"/>
          </a:xfrm>
        </p:spPr>
        <p:txBody>
          <a:bodyPr>
            <a:normAutofit/>
          </a:bodyPr>
          <a:lstStyle/>
          <a:p>
            <a:pPr>
              <a:spcAft>
                <a:spcPts val="600"/>
              </a:spcAft>
            </a:pPr>
            <a:fld id="{17ECE12F-46B1-4D71-B4A3-E12BA84D684E}" type="slidenum">
              <a:rPr lang="en-US">
                <a:solidFill>
                  <a:schemeClr val="tx1">
                    <a:lumMod val="50000"/>
                    <a:lumOff val="50000"/>
                  </a:schemeClr>
                </a:solidFill>
              </a:rPr>
              <a:pPr>
                <a:spcAft>
                  <a:spcPts val="600"/>
                </a:spcAft>
              </a:pPr>
              <a:t>105</a:t>
            </a:fld>
            <a:endParaRPr lang="en-US" dirty="0">
              <a:solidFill>
                <a:schemeClr val="tx1">
                  <a:lumMod val="50000"/>
                  <a:lumOff val="50000"/>
                </a:schemeClr>
              </a:solidFill>
            </a:endParaRPr>
          </a:p>
        </p:txBody>
      </p:sp>
      <p:graphicFrame>
        <p:nvGraphicFramePr>
          <p:cNvPr id="5" name="Content Placeholder 2">
            <a:extLst>
              <a:ext uri="{FF2B5EF4-FFF2-40B4-BE49-F238E27FC236}">
                <a16:creationId xmlns:a16="http://schemas.microsoft.com/office/drawing/2014/main" id="{CE6B1E0F-9871-4EAC-9288-836165429A85}"/>
              </a:ext>
            </a:extLst>
          </p:cNvPr>
          <p:cNvGraphicFramePr>
            <a:graphicFrameLocks noGrp="1"/>
          </p:cNvGraphicFramePr>
          <p:nvPr>
            <p:ph idx="1"/>
            <p:extLst>
              <p:ext uri="{D42A27DB-BD31-4B8C-83A1-F6EECF244321}">
                <p14:modId xmlns:p14="http://schemas.microsoft.com/office/powerpoint/2010/main" val="2652794198"/>
              </p:ext>
            </p:extLst>
          </p:nvPr>
        </p:nvGraphicFramePr>
        <p:xfrm>
          <a:off x="5048212" y="4218906"/>
          <a:ext cx="6842036" cy="208931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Footer Placeholder 2">
            <a:extLst>
              <a:ext uri="{FF2B5EF4-FFF2-40B4-BE49-F238E27FC236}">
                <a16:creationId xmlns:a16="http://schemas.microsoft.com/office/drawing/2014/main" id="{F1FC0B09-C6AF-FCF9-C35C-A3F148329622}"/>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82481443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F72373-5E27-4C37-9480-B79EEBA0829A}"/>
              </a:ext>
            </a:extLst>
          </p:cNvPr>
          <p:cNvSpPr>
            <a:spLocks noGrp="1"/>
          </p:cNvSpPr>
          <p:nvPr>
            <p:ph type="title"/>
          </p:nvPr>
        </p:nvSpPr>
        <p:spPr>
          <a:xfrm>
            <a:off x="182880" y="172720"/>
            <a:ext cx="11856720" cy="817563"/>
          </a:xfrm>
        </p:spPr>
        <p:txBody>
          <a:bodyPr>
            <a:noAutofit/>
          </a:bodyPr>
          <a:lstStyle/>
          <a:p>
            <a:pPr algn="ctr"/>
            <a:r>
              <a:rPr lang="es-PR" sz="3600" b="1" dirty="0"/>
              <a:t>¿CUÁNDO NO PROCEDE LA REANUDACIÓN DEL TRACTO?</a:t>
            </a:r>
            <a:endParaRPr lang="en-US" sz="3600" b="1" dirty="0"/>
          </a:p>
        </p:txBody>
      </p:sp>
      <p:sp>
        <p:nvSpPr>
          <p:cNvPr id="5" name="Slide Number Placeholder 4">
            <a:extLst>
              <a:ext uri="{FF2B5EF4-FFF2-40B4-BE49-F238E27FC236}">
                <a16:creationId xmlns:a16="http://schemas.microsoft.com/office/drawing/2014/main" id="{8CC88F10-BE67-473F-BA7C-51723B618522}"/>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a:pPr>
                <a:spcAft>
                  <a:spcPts val="600"/>
                </a:spcAft>
              </a:pPr>
              <a:t>106</a:t>
            </a:fld>
            <a:endParaRPr lang="en-US"/>
          </a:p>
        </p:txBody>
      </p:sp>
      <p:graphicFrame>
        <p:nvGraphicFramePr>
          <p:cNvPr id="7" name="Content Placeholder 2">
            <a:extLst>
              <a:ext uri="{FF2B5EF4-FFF2-40B4-BE49-F238E27FC236}">
                <a16:creationId xmlns:a16="http://schemas.microsoft.com/office/drawing/2014/main" id="{5625B6CE-7BCE-4032-8A23-EF0B079A5822}"/>
              </a:ext>
            </a:extLst>
          </p:cNvPr>
          <p:cNvGraphicFramePr>
            <a:graphicFrameLocks noGrp="1"/>
          </p:cNvGraphicFramePr>
          <p:nvPr>
            <p:ph idx="1"/>
            <p:extLst>
              <p:ext uri="{D42A27DB-BD31-4B8C-83A1-F6EECF244321}">
                <p14:modId xmlns:p14="http://schemas.microsoft.com/office/powerpoint/2010/main" val="2203470407"/>
              </p:ext>
            </p:extLst>
          </p:nvPr>
        </p:nvGraphicFramePr>
        <p:xfrm>
          <a:off x="828040" y="897147"/>
          <a:ext cx="11059160" cy="59679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716353FF-AB7C-D2C3-DDDB-EE5F29EFEF9E}"/>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19047409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52062252-10C0-42F3-A4B5-E4BE5525D040}"/>
              </a:ext>
            </a:extLst>
          </p:cNvPr>
          <p:cNvSpPr>
            <a:spLocks noGrp="1"/>
          </p:cNvSpPr>
          <p:nvPr>
            <p:ph type="title"/>
          </p:nvPr>
        </p:nvSpPr>
        <p:spPr>
          <a:xfrm>
            <a:off x="609600" y="162560"/>
            <a:ext cx="10972800" cy="680720"/>
          </a:xfrm>
        </p:spPr>
        <p:txBody>
          <a:bodyPr anchor="b">
            <a:normAutofit/>
          </a:bodyPr>
          <a:lstStyle/>
          <a:p>
            <a:pPr algn="ctr"/>
            <a:r>
              <a:rPr lang="en-US" sz="4000" b="1" cap="all" dirty="0">
                <a:solidFill>
                  <a:schemeClr val="tx2"/>
                </a:solidFill>
              </a:rPr>
              <a:t>PUERTO RICO </a:t>
            </a:r>
            <a:r>
              <a:rPr lang="en-US" sz="4000" b="1" cap="all" dirty="0" err="1">
                <a:solidFill>
                  <a:schemeClr val="tx2"/>
                </a:solidFill>
              </a:rPr>
              <a:t>Otros</a:t>
            </a:r>
            <a:r>
              <a:rPr lang="en-US" sz="4000" b="1" cap="all" dirty="0">
                <a:solidFill>
                  <a:schemeClr val="tx2"/>
                </a:solidFill>
              </a:rPr>
              <a:t> </a:t>
            </a:r>
            <a:r>
              <a:rPr lang="en-US" sz="4000" b="1" cap="all" dirty="0" err="1">
                <a:solidFill>
                  <a:schemeClr val="tx2"/>
                </a:solidFill>
              </a:rPr>
              <a:t>casos</a:t>
            </a:r>
            <a:r>
              <a:rPr lang="en-US" sz="4000" b="1" cap="all" dirty="0">
                <a:solidFill>
                  <a:schemeClr val="tx2"/>
                </a:solidFill>
              </a:rPr>
              <a:t> para </a:t>
            </a:r>
            <a:r>
              <a:rPr lang="en-US" sz="4000" b="1" cap="all" dirty="0" err="1">
                <a:solidFill>
                  <a:schemeClr val="tx2"/>
                </a:solidFill>
              </a:rPr>
              <a:t>estudiar</a:t>
            </a:r>
            <a:endParaRPr lang="en-US" sz="4000" b="1" cap="all" dirty="0">
              <a:solidFill>
                <a:schemeClr val="tx2"/>
              </a:solidFill>
            </a:endParaRPr>
          </a:p>
        </p:txBody>
      </p:sp>
      <p:grpSp>
        <p:nvGrpSpPr>
          <p:cNvPr id="29" name="Group 2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30" name="Freeform: Shape 2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0C2F15EE-6350-46CA-AEBD-D4E09EB5D335}"/>
              </a:ext>
            </a:extLst>
          </p:cNvPr>
          <p:cNvSpPr>
            <a:spLocks noGrp="1"/>
          </p:cNvSpPr>
          <p:nvPr>
            <p:ph idx="1"/>
          </p:nvPr>
        </p:nvSpPr>
        <p:spPr>
          <a:xfrm>
            <a:off x="416407" y="822960"/>
            <a:ext cx="11358880" cy="5923280"/>
          </a:xfrm>
        </p:spPr>
        <p:txBody>
          <a:bodyPr>
            <a:noAutofit/>
          </a:bodyPr>
          <a:lstStyle/>
          <a:p>
            <a:pPr marL="0" indent="0" algn="just">
              <a:lnSpc>
                <a:spcPct val="100000"/>
              </a:lnSpc>
              <a:spcBef>
                <a:spcPts val="500"/>
              </a:spcBef>
              <a:buNone/>
            </a:pPr>
            <a:r>
              <a:rPr lang="es-PR" sz="2000" b="1" i="1" dirty="0">
                <a:solidFill>
                  <a:schemeClr val="tx2"/>
                </a:solidFill>
              </a:rPr>
              <a:t>Feliciano Vendrell v. Arocho Cruz</a:t>
            </a:r>
            <a:r>
              <a:rPr lang="es-PR" sz="2000" b="1" dirty="0">
                <a:solidFill>
                  <a:schemeClr val="tx2"/>
                </a:solidFill>
              </a:rPr>
              <a:t>, KLAN201800849</a:t>
            </a:r>
          </a:p>
          <a:p>
            <a:pPr algn="just">
              <a:lnSpc>
                <a:spcPct val="100000"/>
              </a:lnSpc>
              <a:spcBef>
                <a:spcPts val="500"/>
              </a:spcBef>
            </a:pPr>
            <a:r>
              <a:rPr lang="es-PR" sz="2000" dirty="0">
                <a:solidFill>
                  <a:schemeClr val="tx2"/>
                </a:solidFill>
              </a:rPr>
              <a:t>Feliciano presenta Demanda de Desahucio. Se desestimó porque Demandado alegó había adquirido titularidad del predio por Expediente de Dominio. Presenta Demanda de Impugnación de Expediente de Dominio. Reconvención alegando prescripción adquisitiva (alegó posesión más de 50 años).</a:t>
            </a:r>
          </a:p>
          <a:p>
            <a:pPr algn="just">
              <a:lnSpc>
                <a:spcPct val="100000"/>
              </a:lnSpc>
              <a:spcBef>
                <a:spcPts val="500"/>
              </a:spcBef>
            </a:pPr>
            <a:r>
              <a:rPr lang="es-PR" sz="2000" dirty="0">
                <a:solidFill>
                  <a:schemeClr val="tx2"/>
                </a:solidFill>
              </a:rPr>
              <a:t>TPI dejó sin efecto Expediente de Dominio y celebró juicio en su fondo. Dictó sentencia ha lugar demanda. </a:t>
            </a:r>
          </a:p>
          <a:p>
            <a:pPr algn="just">
              <a:lnSpc>
                <a:spcPct val="100000"/>
              </a:lnSpc>
              <a:spcBef>
                <a:spcPts val="500"/>
              </a:spcBef>
            </a:pPr>
            <a:r>
              <a:rPr lang="es-PR" sz="2000" dirty="0">
                <a:solidFill>
                  <a:schemeClr val="tx2"/>
                </a:solidFill>
              </a:rPr>
              <a:t>Demandado recurre: alega no se aplicó doctrina de inversión de título ni la usucapión. </a:t>
            </a:r>
          </a:p>
          <a:p>
            <a:pPr algn="just">
              <a:lnSpc>
                <a:spcPct val="100000"/>
              </a:lnSpc>
              <a:spcBef>
                <a:spcPts val="500"/>
              </a:spcBef>
            </a:pPr>
            <a:r>
              <a:rPr lang="es-PR" sz="2000" dirty="0">
                <a:solidFill>
                  <a:schemeClr val="tx2"/>
                </a:solidFill>
              </a:rPr>
              <a:t>Apelaciones se basa en la Ley Núm. 210-2015. Destaca el Art. 191 “el expediente de dominio se utilizará para justificar el dominio y no equivale a una declaración de usucapión”, “declaración de estar o no justificado el dominio, no impide la presentación de un acción contradictoria de dominio por el perjudicado”. Distingue de usucapión y descarta aplique la figura de inversión de título. Se confirma sentencia.</a:t>
            </a:r>
          </a:p>
          <a:p>
            <a:pPr marL="0" indent="0" algn="just">
              <a:lnSpc>
                <a:spcPct val="100000"/>
              </a:lnSpc>
              <a:spcBef>
                <a:spcPts val="500"/>
              </a:spcBef>
              <a:buNone/>
            </a:pPr>
            <a:r>
              <a:rPr lang="es-PR" sz="2000" b="1" i="1" dirty="0" err="1">
                <a:solidFill>
                  <a:schemeClr val="tx2"/>
                </a:solidFill>
              </a:rPr>
              <a:t>Meuser</a:t>
            </a:r>
            <a:r>
              <a:rPr lang="es-PR" sz="2000" b="1" i="1" dirty="0">
                <a:solidFill>
                  <a:schemeClr val="tx2"/>
                </a:solidFill>
              </a:rPr>
              <a:t> Vogt Ex Parte</a:t>
            </a:r>
            <a:r>
              <a:rPr lang="es-PR" sz="2000" b="1" dirty="0">
                <a:solidFill>
                  <a:schemeClr val="tx2"/>
                </a:solidFill>
              </a:rPr>
              <a:t>, KLAN2012-1073</a:t>
            </a:r>
          </a:p>
          <a:p>
            <a:pPr algn="just">
              <a:lnSpc>
                <a:spcPct val="100000"/>
              </a:lnSpc>
              <a:spcBef>
                <a:spcPts val="500"/>
              </a:spcBef>
            </a:pPr>
            <a:r>
              <a:rPr lang="es-PR" sz="2000" dirty="0">
                <a:solidFill>
                  <a:schemeClr val="tx2"/>
                </a:solidFill>
              </a:rPr>
              <a:t>Se pide la revocación de una Sentencia declarando NO HA LUGAR una Sentencia Declaratoria y solicitud de Expediente de Dominio. </a:t>
            </a:r>
          </a:p>
          <a:p>
            <a:pPr algn="just">
              <a:lnSpc>
                <a:spcPct val="100000"/>
              </a:lnSpc>
              <a:spcBef>
                <a:spcPts val="500"/>
              </a:spcBef>
            </a:pPr>
            <a:r>
              <a:rPr lang="es-PR" sz="2000" dirty="0">
                <a:solidFill>
                  <a:schemeClr val="tx2"/>
                </a:solidFill>
              </a:rPr>
              <a:t>Apelantes adquirieron por compra una finca en Vieques. Registro denegó inscripción por falta de tracto. Presentan Petición para que se les declare titulares y se ordene inscripción. (Art. 237, Ley Núm. 198-1979, </a:t>
            </a:r>
            <a:r>
              <a:rPr lang="es-PR" sz="2000" dirty="0">
                <a:solidFill>
                  <a:srgbClr val="FF0000"/>
                </a:solidFill>
              </a:rPr>
              <a:t>derogada</a:t>
            </a:r>
            <a:r>
              <a:rPr lang="es-PR" sz="2000" dirty="0">
                <a:solidFill>
                  <a:schemeClr val="tx2"/>
                </a:solidFill>
              </a:rPr>
              <a:t>) </a:t>
            </a:r>
          </a:p>
          <a:p>
            <a:pPr algn="just">
              <a:lnSpc>
                <a:spcPct val="100000"/>
              </a:lnSpc>
              <a:spcBef>
                <a:spcPts val="600"/>
              </a:spcBef>
            </a:pPr>
            <a:endParaRPr lang="en-US" sz="2000" dirty="0">
              <a:solidFill>
                <a:schemeClr val="tx2"/>
              </a:solidFill>
            </a:endParaRPr>
          </a:p>
        </p:txBody>
      </p:sp>
      <p:grpSp>
        <p:nvGrpSpPr>
          <p:cNvPr id="35" name="Group 3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36" name="Freeform: Shape 3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394E3321-103B-4064-8556-7EB35258652A}"/>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a:pPr>
                <a:spcAft>
                  <a:spcPts val="600"/>
                </a:spcAft>
              </a:pPr>
              <a:t>107</a:t>
            </a:fld>
            <a:endParaRPr lang="en-US" dirty="0"/>
          </a:p>
        </p:txBody>
      </p:sp>
      <p:sp>
        <p:nvSpPr>
          <p:cNvPr id="4" name="Footer Placeholder 3">
            <a:extLst>
              <a:ext uri="{FF2B5EF4-FFF2-40B4-BE49-F238E27FC236}">
                <a16:creationId xmlns:a16="http://schemas.microsoft.com/office/drawing/2014/main" id="{24BF5896-0520-DE31-064D-AC268B3C6BA5}"/>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6844772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52062252-10C0-42F3-A4B5-E4BE5525D040}"/>
              </a:ext>
            </a:extLst>
          </p:cNvPr>
          <p:cNvSpPr>
            <a:spLocks noGrp="1"/>
          </p:cNvSpPr>
          <p:nvPr>
            <p:ph type="title"/>
          </p:nvPr>
        </p:nvSpPr>
        <p:spPr>
          <a:xfrm>
            <a:off x="609447" y="175049"/>
            <a:ext cx="10972800" cy="660400"/>
          </a:xfrm>
        </p:spPr>
        <p:txBody>
          <a:bodyPr anchor="b">
            <a:normAutofit/>
          </a:bodyPr>
          <a:lstStyle/>
          <a:p>
            <a:pPr algn="ctr"/>
            <a:r>
              <a:rPr lang="en-US" sz="4000" b="1" cap="all" dirty="0">
                <a:solidFill>
                  <a:srgbClr val="44546A"/>
                </a:solidFill>
              </a:rPr>
              <a:t>Otros </a:t>
            </a:r>
            <a:r>
              <a:rPr lang="en-US" sz="4000" b="1" cap="all" dirty="0" err="1">
                <a:solidFill>
                  <a:srgbClr val="44546A"/>
                </a:solidFill>
              </a:rPr>
              <a:t>casos</a:t>
            </a:r>
            <a:r>
              <a:rPr lang="en-US" sz="4000" b="1" cap="all" dirty="0">
                <a:solidFill>
                  <a:srgbClr val="44546A"/>
                </a:solidFill>
              </a:rPr>
              <a:t> para </a:t>
            </a:r>
            <a:r>
              <a:rPr lang="en-US" sz="4000" b="1" cap="all" dirty="0" err="1">
                <a:solidFill>
                  <a:srgbClr val="44546A"/>
                </a:solidFill>
              </a:rPr>
              <a:t>estudiar</a:t>
            </a:r>
            <a:r>
              <a:rPr lang="en-US" sz="4000" b="1" cap="all" dirty="0">
                <a:solidFill>
                  <a:srgbClr val="44546A"/>
                </a:solidFill>
              </a:rPr>
              <a:t> (Cont.)</a:t>
            </a:r>
            <a:endParaRPr lang="en-US" sz="4000" b="1" dirty="0">
              <a:solidFill>
                <a:schemeClr val="tx2"/>
              </a:solidFill>
            </a:endParaRPr>
          </a:p>
        </p:txBody>
      </p:sp>
      <p:grpSp>
        <p:nvGrpSpPr>
          <p:cNvPr id="29" name="Group 2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30" name="Freeform: Shape 2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0C2F15EE-6350-46CA-AEBD-D4E09EB5D335}"/>
              </a:ext>
            </a:extLst>
          </p:cNvPr>
          <p:cNvSpPr>
            <a:spLocks noGrp="1"/>
          </p:cNvSpPr>
          <p:nvPr>
            <p:ph idx="1"/>
          </p:nvPr>
        </p:nvSpPr>
        <p:spPr>
          <a:xfrm>
            <a:off x="518161" y="835449"/>
            <a:ext cx="11186008" cy="5951431"/>
          </a:xfrm>
        </p:spPr>
        <p:txBody>
          <a:bodyPr>
            <a:noAutofit/>
          </a:bodyPr>
          <a:lstStyle/>
          <a:p>
            <a:pPr algn="just">
              <a:lnSpc>
                <a:spcPct val="100000"/>
              </a:lnSpc>
              <a:spcBef>
                <a:spcPts val="600"/>
              </a:spcBef>
            </a:pPr>
            <a:r>
              <a:rPr lang="es-PR" sz="1950" dirty="0">
                <a:solidFill>
                  <a:schemeClr val="tx2"/>
                </a:solidFill>
              </a:rPr>
              <a:t>Tribunal declaró NO HA LUGAR. Se basó en que, siendo problema de tracto, lo que procedía era instar una acción contra los titulares intermedios. </a:t>
            </a:r>
          </a:p>
          <a:p>
            <a:pPr algn="just">
              <a:lnSpc>
                <a:spcPct val="100000"/>
              </a:lnSpc>
              <a:spcBef>
                <a:spcPts val="600"/>
              </a:spcBef>
            </a:pPr>
            <a:r>
              <a:rPr lang="es-PR" sz="1950" dirty="0">
                <a:solidFill>
                  <a:schemeClr val="tx2"/>
                </a:solidFill>
              </a:rPr>
              <a:t>Apelaciones: repasa la doctrina expediente de dominio “no declara derechos, sino que justifica el dominio del promovente”. No es el procedimiento indicado cuando la finca está inscrita y el problema es falta de tracto. En ese caso, acción ordinaria de reanudación de tracto.</a:t>
            </a:r>
          </a:p>
          <a:p>
            <a:pPr algn="just">
              <a:lnSpc>
                <a:spcPct val="100000"/>
              </a:lnSpc>
              <a:spcBef>
                <a:spcPts val="600"/>
              </a:spcBef>
            </a:pPr>
            <a:r>
              <a:rPr lang="es-PR" sz="1950" dirty="0">
                <a:solidFill>
                  <a:schemeClr val="tx2"/>
                </a:solidFill>
              </a:rPr>
              <a:t>Confirmada. </a:t>
            </a:r>
          </a:p>
          <a:p>
            <a:pPr marL="0" indent="0" algn="just">
              <a:lnSpc>
                <a:spcPct val="100000"/>
              </a:lnSpc>
              <a:spcBef>
                <a:spcPts val="600"/>
              </a:spcBef>
              <a:buNone/>
            </a:pPr>
            <a:r>
              <a:rPr lang="es-PR" sz="1950" b="1" i="1" dirty="0">
                <a:solidFill>
                  <a:schemeClr val="tx2"/>
                </a:solidFill>
              </a:rPr>
              <a:t>Sánchez Barreto, Ex Parte</a:t>
            </a:r>
            <a:r>
              <a:rPr lang="es-PR" sz="1950" b="1" dirty="0">
                <a:solidFill>
                  <a:schemeClr val="tx2"/>
                </a:solidFill>
              </a:rPr>
              <a:t>, KLCE201701177 </a:t>
            </a:r>
          </a:p>
          <a:p>
            <a:pPr algn="just">
              <a:lnSpc>
                <a:spcPct val="100000"/>
              </a:lnSpc>
              <a:spcBef>
                <a:spcPts val="600"/>
              </a:spcBef>
            </a:pPr>
            <a:r>
              <a:rPr lang="es-PR" sz="1950" dirty="0">
                <a:solidFill>
                  <a:schemeClr val="tx2"/>
                </a:solidFill>
              </a:rPr>
              <a:t>Se solicita revocar una Resolución denegando Petición de Expediente de Dominio en la que resuelve es necesario llevar acción ordinaria para reanudar el tracto contra los que aparecen como dueños del terreno.</a:t>
            </a:r>
          </a:p>
          <a:p>
            <a:pPr algn="just">
              <a:lnSpc>
                <a:spcPct val="100000"/>
              </a:lnSpc>
              <a:spcBef>
                <a:spcPts val="600"/>
              </a:spcBef>
            </a:pPr>
            <a:r>
              <a:rPr lang="es-PR" sz="1950" dirty="0">
                <a:solidFill>
                  <a:schemeClr val="tx2"/>
                </a:solidFill>
              </a:rPr>
              <a:t>Apelaciones no expidió el </a:t>
            </a:r>
            <a:r>
              <a:rPr lang="es-PR" sz="1950" i="1" dirty="0">
                <a:solidFill>
                  <a:schemeClr val="tx2"/>
                </a:solidFill>
              </a:rPr>
              <a:t>certiorari</a:t>
            </a:r>
            <a:r>
              <a:rPr lang="es-PR" sz="1950" dirty="0">
                <a:solidFill>
                  <a:schemeClr val="tx2"/>
                </a:solidFill>
              </a:rPr>
              <a:t>. Reitera doctrina y a base de lo dispuesto en la Ley Núm. 210-2015, concluye no procede el recurso.</a:t>
            </a:r>
          </a:p>
          <a:p>
            <a:pPr marL="0" indent="0" algn="just">
              <a:lnSpc>
                <a:spcPct val="100000"/>
              </a:lnSpc>
              <a:spcBef>
                <a:spcPts val="600"/>
              </a:spcBef>
              <a:buNone/>
            </a:pPr>
            <a:r>
              <a:rPr lang="es-PR" sz="1950" b="1" i="1" dirty="0">
                <a:solidFill>
                  <a:schemeClr val="tx2"/>
                </a:solidFill>
              </a:rPr>
              <a:t>Matos García, Ex Parte</a:t>
            </a:r>
            <a:r>
              <a:rPr lang="es-PR" sz="1950" b="1" dirty="0">
                <a:solidFill>
                  <a:schemeClr val="tx2"/>
                </a:solidFill>
              </a:rPr>
              <a:t>, KLAN201700818</a:t>
            </a:r>
          </a:p>
          <a:p>
            <a:pPr algn="just">
              <a:lnSpc>
                <a:spcPct val="100000"/>
              </a:lnSpc>
              <a:spcBef>
                <a:spcPts val="600"/>
              </a:spcBef>
            </a:pPr>
            <a:r>
              <a:rPr lang="es-PR" sz="1950" dirty="0">
                <a:solidFill>
                  <a:schemeClr val="tx2"/>
                </a:solidFill>
              </a:rPr>
              <a:t>Municipio y DRNA se opusieron a la petición por constar inscrita finca de mayor cabida y violarse legislación de zona marítima.</a:t>
            </a:r>
          </a:p>
          <a:p>
            <a:pPr algn="just">
              <a:lnSpc>
                <a:spcPct val="100000"/>
              </a:lnSpc>
              <a:spcBef>
                <a:spcPts val="600"/>
              </a:spcBef>
            </a:pPr>
            <a:r>
              <a:rPr lang="es-PR" sz="1950" dirty="0">
                <a:solidFill>
                  <a:schemeClr val="tx2"/>
                </a:solidFill>
              </a:rPr>
              <a:t>Apelaciones discute que finca no estaba segregada por errores que notificó el Registro. Interpreta Art. 237 de la Ley Núm. 198-1979 (ahora- Art. 185 (1) (i), Ley Núm. 210-2015), y reitera que no constituye título un título de dominio sobre una porción indivisa en una finca no segregada. Finca inscrita, no procede petición. </a:t>
            </a:r>
          </a:p>
        </p:txBody>
      </p:sp>
      <p:grpSp>
        <p:nvGrpSpPr>
          <p:cNvPr id="35" name="Group 3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36" name="Freeform: Shape 3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394E3321-103B-4064-8556-7EB35258652A}"/>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a:pPr>
                <a:spcAft>
                  <a:spcPts val="600"/>
                </a:spcAft>
              </a:pPr>
              <a:t>108</a:t>
            </a:fld>
            <a:endParaRPr lang="en-US" dirty="0"/>
          </a:p>
        </p:txBody>
      </p:sp>
      <p:sp>
        <p:nvSpPr>
          <p:cNvPr id="4" name="Footer Placeholder 3">
            <a:extLst>
              <a:ext uri="{FF2B5EF4-FFF2-40B4-BE49-F238E27FC236}">
                <a16:creationId xmlns:a16="http://schemas.microsoft.com/office/drawing/2014/main" id="{7A37E318-4B5C-34D0-A401-6704AC761A1E}"/>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28269554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AAF55D04-A709-CACC-6414-58B474165C20}"/>
              </a:ext>
            </a:extLst>
          </p:cNvPr>
          <p:cNvSpPr>
            <a:spLocks noGrp="1"/>
          </p:cNvSpPr>
          <p:nvPr>
            <p:ph type="title"/>
          </p:nvPr>
        </p:nvSpPr>
        <p:spPr>
          <a:xfrm>
            <a:off x="643468" y="643467"/>
            <a:ext cx="4620584" cy="4567137"/>
          </a:xfrm>
        </p:spPr>
        <p:txBody>
          <a:bodyPr vert="horz" lIns="91440" tIns="45720" rIns="91440" bIns="45720" rtlCol="0" anchor="b">
            <a:normAutofit/>
          </a:bodyPr>
          <a:lstStyle/>
          <a:p>
            <a:r>
              <a:rPr lang="en-US" sz="4400" dirty="0"/>
              <a:t>PROCEDENCIA de </a:t>
            </a:r>
            <a:r>
              <a:rPr lang="en-US" sz="4400" dirty="0" err="1"/>
              <a:t>una</a:t>
            </a:r>
            <a:r>
              <a:rPr lang="en-US" sz="4400" dirty="0"/>
              <a:t> </a:t>
            </a:r>
            <a:r>
              <a:rPr lang="en-US" sz="4400" dirty="0" err="1"/>
              <a:t>acciòn</a:t>
            </a:r>
            <a:r>
              <a:rPr lang="en-US" sz="4400" dirty="0"/>
              <a:t> de </a:t>
            </a:r>
            <a:r>
              <a:rPr lang="en-US" sz="4400" dirty="0" err="1"/>
              <a:t>reanudaciòn</a:t>
            </a:r>
            <a:r>
              <a:rPr lang="en-US" sz="4400" dirty="0"/>
              <a:t> de </a:t>
            </a:r>
            <a:r>
              <a:rPr lang="en-US" sz="4400" dirty="0" err="1"/>
              <a:t>tracto</a:t>
            </a:r>
            <a:r>
              <a:rPr lang="en-US" sz="4400" dirty="0"/>
              <a:t> o </a:t>
            </a:r>
            <a:r>
              <a:rPr lang="en-US" sz="4400" dirty="0" err="1"/>
              <a:t>una</a:t>
            </a:r>
            <a:r>
              <a:rPr lang="en-US" sz="4400" dirty="0"/>
              <a:t> </a:t>
            </a:r>
            <a:r>
              <a:rPr lang="en-US" sz="4400" dirty="0" err="1"/>
              <a:t>acciòn</a:t>
            </a:r>
            <a:r>
              <a:rPr lang="en-US" sz="4400" dirty="0"/>
              <a:t> de usucapion</a:t>
            </a:r>
            <a:br>
              <a:rPr lang="en-US" sz="4400" dirty="0"/>
            </a:br>
            <a:r>
              <a:rPr lang="en-US" sz="4400" dirty="0"/>
              <a:t>VEAMOS EJEMPLOS</a:t>
            </a:r>
          </a:p>
        </p:txBody>
      </p:sp>
      <p:pic>
        <p:nvPicPr>
          <p:cNvPr id="27" name="Picture 26" descr="Notas adhesivas con signos de interrogación">
            <a:extLst>
              <a:ext uri="{FF2B5EF4-FFF2-40B4-BE49-F238E27FC236}">
                <a16:creationId xmlns:a16="http://schemas.microsoft.com/office/drawing/2014/main" id="{13B4B11C-8B4A-3757-658D-912B128D47FC}"/>
              </a:ext>
            </a:extLst>
          </p:cNvPr>
          <p:cNvPicPr>
            <a:picLocks noChangeAspect="1"/>
          </p:cNvPicPr>
          <p:nvPr/>
        </p:nvPicPr>
        <p:blipFill rotWithShape="1">
          <a:blip r:embed="rId2"/>
          <a:srcRect l="20982" r="20980"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Footer Placeholder 3">
            <a:extLst>
              <a:ext uri="{FF2B5EF4-FFF2-40B4-BE49-F238E27FC236}">
                <a16:creationId xmlns:a16="http://schemas.microsoft.com/office/drawing/2014/main" id="{87FECCE3-2547-E811-C9F8-AB63978F200A}"/>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kern="1200">
                <a:solidFill>
                  <a:prstClr val="black">
                    <a:tint val="75000"/>
                  </a:prstClr>
                </a:solidFill>
                <a:latin typeface="Calibri" panose="020F0502020204030204"/>
                <a:ea typeface="+mn-ea"/>
                <a:cs typeface="+mn-cs"/>
              </a:rPr>
              <a:t>MAYRA HUERGO CARDOSO (C)</a:t>
            </a:r>
          </a:p>
        </p:txBody>
      </p:sp>
      <p:sp>
        <p:nvSpPr>
          <p:cNvPr id="5" name="Slide Number Placeholder 4">
            <a:extLst>
              <a:ext uri="{FF2B5EF4-FFF2-40B4-BE49-F238E27FC236}">
                <a16:creationId xmlns:a16="http://schemas.microsoft.com/office/drawing/2014/main" id="{E3BACF59-0018-A68F-DB4C-49C881884A2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17ECE12F-46B1-4D71-B4A3-E12BA84D684E}" type="slidenum">
              <a:rPr lang="en-US">
                <a:solidFill>
                  <a:srgbClr val="FFFFFF"/>
                </a:solidFill>
                <a:latin typeface="Calibri" panose="020F0502020204030204"/>
              </a:rPr>
              <a:pPr>
                <a:spcAft>
                  <a:spcPts val="600"/>
                </a:spcAft>
                <a:defRPr/>
              </a:pPr>
              <a:t>109</a:t>
            </a:fld>
            <a:endParaRPr lang="en-US">
              <a:solidFill>
                <a:srgbClr val="FFFFFF"/>
              </a:solidFill>
              <a:latin typeface="Calibri" panose="020F0502020204030204"/>
            </a:endParaRPr>
          </a:p>
        </p:txBody>
      </p:sp>
    </p:spTree>
    <p:extLst>
      <p:ext uri="{BB962C8B-B14F-4D97-AF65-F5344CB8AC3E}">
        <p14:creationId xmlns:p14="http://schemas.microsoft.com/office/powerpoint/2010/main" val="846643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ADF20-D8D9-B0DB-D697-0E1BD4787171}"/>
              </a:ext>
            </a:extLst>
          </p:cNvPr>
          <p:cNvSpPr>
            <a:spLocks noGrp="1"/>
          </p:cNvSpPr>
          <p:nvPr>
            <p:ph type="title"/>
          </p:nvPr>
        </p:nvSpPr>
        <p:spPr>
          <a:xfrm>
            <a:off x="838200" y="365125"/>
            <a:ext cx="10515600" cy="569595"/>
          </a:xfrm>
        </p:spPr>
        <p:txBody>
          <a:bodyPr>
            <a:normAutofit fontScale="90000"/>
          </a:bodyPr>
          <a:lstStyle/>
          <a:p>
            <a:r>
              <a:rPr lang="es-PR" dirty="0"/>
              <a:t>Resumen doctrina España</a:t>
            </a:r>
            <a:endParaRPr lang="en-US" dirty="0"/>
          </a:p>
        </p:txBody>
      </p:sp>
      <p:sp>
        <p:nvSpPr>
          <p:cNvPr id="3" name="Content Placeholder 2">
            <a:extLst>
              <a:ext uri="{FF2B5EF4-FFF2-40B4-BE49-F238E27FC236}">
                <a16:creationId xmlns:a16="http://schemas.microsoft.com/office/drawing/2014/main" id="{496D9851-CEDD-735C-85B0-D6AFBCFE52AA}"/>
              </a:ext>
            </a:extLst>
          </p:cNvPr>
          <p:cNvSpPr>
            <a:spLocks noGrp="1"/>
          </p:cNvSpPr>
          <p:nvPr>
            <p:ph idx="1"/>
          </p:nvPr>
        </p:nvSpPr>
        <p:spPr>
          <a:xfrm>
            <a:off x="465826" y="934720"/>
            <a:ext cx="11136894" cy="5242243"/>
          </a:xfrm>
        </p:spPr>
        <p:txBody>
          <a:bodyPr>
            <a:normAutofit fontScale="62500" lnSpcReduction="20000"/>
          </a:bodyPr>
          <a:lstStyle/>
          <a:p>
            <a:pPr algn="just"/>
            <a:r>
              <a:rPr lang="es-ES" sz="2900" dirty="0"/>
              <a:t>El expediente de dominio es un procedimiento a través del cual el titular de un bien inmueble busca regularizar su información registral en el Registro de la Propiedad mediante un título válido y eficaz. Es decir, e</a:t>
            </a:r>
            <a:r>
              <a:rPr lang="es-ES" sz="2900" b="0" i="0" dirty="0">
                <a:solidFill>
                  <a:srgbClr val="666666"/>
                </a:solidFill>
                <a:effectLst/>
              </a:rPr>
              <a:t>l expediente de dominio es un trámite de Jurisdicción Voluntaria del que se hace uso cuando se es titular de un inmueble, pero no se posee un título válido y eficaz para acceder al Registro de la Propiedad, por tanto, no podemos acudir a esta vía si no somos dueños del inmueble y si no ostentamos un título que aún no válido y eficaz, acredita nuestro dominio.</a:t>
            </a:r>
          </a:p>
          <a:p>
            <a:pPr algn="just"/>
            <a:r>
              <a:rPr lang="es-ES" sz="2900" b="0" i="0" dirty="0">
                <a:solidFill>
                  <a:srgbClr val="333333"/>
                </a:solidFill>
                <a:effectLst/>
              </a:rPr>
              <a:t>El expediente de dominio permite </a:t>
            </a:r>
            <a:r>
              <a:rPr lang="es-ES" sz="2900" b="1" i="0" dirty="0">
                <a:solidFill>
                  <a:srgbClr val="333333"/>
                </a:solidFill>
                <a:effectLst/>
              </a:rPr>
              <a:t>crear un título válido que sirve de base para la inmatriculación del inmueble</a:t>
            </a:r>
            <a:r>
              <a:rPr lang="es-ES" sz="2900" b="0" i="0" dirty="0">
                <a:solidFill>
                  <a:srgbClr val="333333"/>
                </a:solidFill>
                <a:effectLst/>
              </a:rPr>
              <a:t>. Es decir, que </a:t>
            </a:r>
            <a:r>
              <a:rPr lang="es-ES" sz="2900" b="1" i="0" dirty="0">
                <a:solidFill>
                  <a:srgbClr val="333333"/>
                </a:solidFill>
                <a:effectLst/>
              </a:rPr>
              <a:t>no suple al </a:t>
            </a:r>
            <a:r>
              <a:rPr lang="es-ES" sz="2900" b="1" i="0" u="sng" dirty="0">
                <a:solidFill>
                  <a:srgbClr val="004481"/>
                </a:solidFill>
                <a:effectLst/>
                <a:hlinkClick r:id="rId2"/>
              </a:rPr>
              <a:t>título de propiedad</a:t>
            </a:r>
            <a:r>
              <a:rPr lang="es-ES" sz="2900" b="0" i="0" dirty="0">
                <a:solidFill>
                  <a:srgbClr val="333333"/>
                </a:solidFill>
                <a:effectLst/>
              </a:rPr>
              <a:t>, sino que justifica la adquisición en función de lo expresado por el </a:t>
            </a:r>
            <a:r>
              <a:rPr lang="es-ES" sz="2900" b="0" i="0" u="none" strike="noStrike" dirty="0">
                <a:solidFill>
                  <a:srgbClr val="0067C3"/>
                </a:solidFill>
                <a:effectLst/>
                <a:hlinkClick r:id="rId3"/>
              </a:rPr>
              <a:t>artículo 2 de la Ley Hipotecaria</a:t>
            </a:r>
            <a:r>
              <a:rPr lang="es-ES" sz="2900" b="0" i="0" dirty="0">
                <a:solidFill>
                  <a:srgbClr val="333333"/>
                </a:solidFill>
                <a:effectLst/>
              </a:rPr>
              <a:t>.</a:t>
            </a:r>
            <a:r>
              <a:rPr lang="es-PR" sz="2900" b="0" i="0" dirty="0">
                <a:solidFill>
                  <a:srgbClr val="333333"/>
                </a:solidFill>
                <a:effectLst/>
              </a:rPr>
              <a:t>(España)</a:t>
            </a:r>
            <a:endParaRPr lang="es-ES" sz="2900" b="0" i="0" dirty="0">
              <a:solidFill>
                <a:srgbClr val="666666"/>
              </a:solidFill>
              <a:effectLst/>
            </a:endParaRPr>
          </a:p>
          <a:p>
            <a:pPr algn="just"/>
            <a:r>
              <a:rPr lang="es-ES" sz="2900" dirty="0"/>
              <a:t>Finalidad: El expediente de dominio busca la concordancia entre el Registro de la Propiedad y la realidad física y jurídica del inmueble.</a:t>
            </a:r>
          </a:p>
          <a:p>
            <a:pPr algn="just"/>
            <a:r>
              <a:rPr lang="es-ES" sz="2900" dirty="0"/>
              <a:t>Usos:</a:t>
            </a:r>
          </a:p>
          <a:p>
            <a:pPr algn="just"/>
            <a:r>
              <a:rPr lang="es-ES" sz="2900" dirty="0"/>
              <a:t>Inmatriculación: Para inscribir un inmueble por primera vez en el Registro de la Propiedad.</a:t>
            </a:r>
          </a:p>
          <a:p>
            <a:pPr algn="just"/>
            <a:r>
              <a:rPr lang="es-ES" sz="2900" dirty="0"/>
              <a:t>Reanudación del tracto sucesivo: Para inscribir el inmueble a nombre del nuevo titular cuando ya estaba registrado pero el anterior propietario no inscribió su titularidad.</a:t>
            </a:r>
          </a:p>
          <a:p>
            <a:pPr algn="just"/>
            <a:r>
              <a:rPr lang="es-ES" sz="2900" dirty="0"/>
              <a:t>Regularización de superficie: Si la superficie reflejada en el Registro no coincide con la superficie real.</a:t>
            </a:r>
          </a:p>
          <a:p>
            <a:pPr algn="just"/>
            <a:r>
              <a:rPr lang="es-ES" sz="2900" dirty="0"/>
              <a:t>El expediente de dominio no es la vía para inscribir bienes heredados sin haber aceptado y partido la herencia previamente. La partición es la que sirve para tener título. </a:t>
            </a:r>
          </a:p>
          <a:p>
            <a:pPr algn="just"/>
            <a:r>
              <a:rPr lang="es-ES" sz="2900" dirty="0">
                <a:highlight>
                  <a:srgbClr val="FFFF00"/>
                </a:highlight>
              </a:rPr>
              <a:t>REQUISITO INDISPENSABLE: Es necesario tener un título válido y eficaz para acceder al Registro de la Propiedad. El peticionario no tiene título valido, y necesita iniciar un expediente de dominio para poder probar que es propietario de una finca</a:t>
            </a:r>
            <a:r>
              <a:rPr lang="es-ES" sz="2900" b="0" i="0" dirty="0">
                <a:solidFill>
                  <a:srgbClr val="333333"/>
                </a:solidFill>
                <a:effectLst/>
                <a:highlight>
                  <a:srgbClr val="FFFF00"/>
                </a:highlight>
              </a:rPr>
              <a:t>. </a:t>
            </a:r>
            <a:r>
              <a:rPr lang="es-ES" sz="2900" b="1" i="0" dirty="0">
                <a:solidFill>
                  <a:srgbClr val="333333"/>
                </a:solidFill>
                <a:effectLst/>
                <a:highlight>
                  <a:srgbClr val="FFFF00"/>
                </a:highlight>
              </a:rPr>
              <a:t>Probar la posesión es indispensable</a:t>
            </a:r>
            <a:r>
              <a:rPr lang="es-ES" sz="2900" b="0" i="0" dirty="0">
                <a:solidFill>
                  <a:srgbClr val="333333"/>
                </a:solidFill>
                <a:effectLst/>
                <a:highlight>
                  <a:srgbClr val="FFFF00"/>
                </a:highlight>
              </a:rPr>
              <a:t>. </a:t>
            </a:r>
          </a:p>
          <a:p>
            <a:pPr algn="just"/>
            <a:endParaRPr lang="es-ES" sz="2900" b="0" i="0" dirty="0">
              <a:solidFill>
                <a:srgbClr val="333333"/>
              </a:solidFill>
              <a:effectLst/>
              <a:highlight>
                <a:srgbClr val="FFFF00"/>
              </a:highlight>
            </a:endParaRPr>
          </a:p>
          <a:p>
            <a:endParaRPr lang="en-US" dirty="0"/>
          </a:p>
        </p:txBody>
      </p:sp>
      <p:sp>
        <p:nvSpPr>
          <p:cNvPr id="4" name="Footer Placeholder 3">
            <a:extLst>
              <a:ext uri="{FF2B5EF4-FFF2-40B4-BE49-F238E27FC236}">
                <a16:creationId xmlns:a16="http://schemas.microsoft.com/office/drawing/2014/main" id="{67CB09A6-9C44-2D08-DD9B-BE91043729AE}"/>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ECB5328E-365A-7D6C-ED23-F08842F45AE3}"/>
              </a:ext>
            </a:extLst>
          </p:cNvPr>
          <p:cNvSpPr>
            <a:spLocks noGrp="1"/>
          </p:cNvSpPr>
          <p:nvPr>
            <p:ph type="sldNum" sz="quarter" idx="12"/>
          </p:nvPr>
        </p:nvSpPr>
        <p:spPr/>
        <p:txBody>
          <a:bodyPr/>
          <a:lstStyle/>
          <a:p>
            <a:fld id="{17ECE12F-46B1-4D71-B4A3-E12BA84D684E}" type="slidenum">
              <a:rPr lang="en-US" smtClean="0"/>
              <a:t>11</a:t>
            </a:fld>
            <a:endParaRPr lang="en-US"/>
          </a:p>
        </p:txBody>
      </p:sp>
    </p:spTree>
    <p:extLst>
      <p:ext uri="{BB962C8B-B14F-4D97-AF65-F5344CB8AC3E}">
        <p14:creationId xmlns:p14="http://schemas.microsoft.com/office/powerpoint/2010/main" val="40378749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C11D8354-87C6-45E3-8FD4-60857E4845CB}"/>
              </a:ext>
            </a:extLst>
          </p:cNvPr>
          <p:cNvSpPr>
            <a:spLocks noGrp="1"/>
          </p:cNvSpPr>
          <p:nvPr>
            <p:ph type="title"/>
          </p:nvPr>
        </p:nvSpPr>
        <p:spPr>
          <a:xfrm>
            <a:off x="599440" y="317429"/>
            <a:ext cx="11003280" cy="748176"/>
          </a:xfrm>
        </p:spPr>
        <p:txBody>
          <a:bodyPr anchor="b">
            <a:normAutofit/>
          </a:bodyPr>
          <a:lstStyle/>
          <a:p>
            <a:pPr algn="ctr"/>
            <a:r>
              <a:rPr lang="es-PR" sz="4000" b="1" dirty="0">
                <a:solidFill>
                  <a:schemeClr val="tx2"/>
                </a:solidFill>
              </a:rPr>
              <a:t>EJEMPLOS</a:t>
            </a:r>
            <a:endParaRPr lang="en-US" sz="4000" b="1" dirty="0">
              <a:solidFill>
                <a:schemeClr val="tx2"/>
              </a:solidFill>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766DFD0-217C-45D9-9FFE-C37EF18DC1DB}"/>
              </a:ext>
            </a:extLst>
          </p:cNvPr>
          <p:cNvSpPr>
            <a:spLocks noGrp="1"/>
          </p:cNvSpPr>
          <p:nvPr>
            <p:ph idx="1"/>
          </p:nvPr>
        </p:nvSpPr>
        <p:spPr>
          <a:xfrm>
            <a:off x="599440" y="1191488"/>
            <a:ext cx="11003280" cy="4950097"/>
          </a:xfrm>
        </p:spPr>
        <p:txBody>
          <a:bodyPr>
            <a:noAutofit/>
          </a:bodyPr>
          <a:lstStyle/>
          <a:p>
            <a:pPr algn="just">
              <a:lnSpc>
                <a:spcPct val="100000"/>
              </a:lnSpc>
              <a:spcBef>
                <a:spcPts val="600"/>
              </a:spcBef>
            </a:pPr>
            <a:r>
              <a:rPr lang="es-ES" sz="3200" dirty="0">
                <a:solidFill>
                  <a:schemeClr val="tx2"/>
                </a:solidFill>
              </a:rPr>
              <a:t>A tiene una finca en propiedad, inscrita en el Registro y ya ha fallecido. El sujeto A (antes de fallecer) la vende en documento privado a B y B lo revende en otro documento privado a C. </a:t>
            </a:r>
          </a:p>
          <a:p>
            <a:pPr algn="just">
              <a:lnSpc>
                <a:spcPct val="100000"/>
              </a:lnSpc>
              <a:spcBef>
                <a:spcPts val="600"/>
              </a:spcBef>
            </a:pPr>
            <a:r>
              <a:rPr lang="es-ES" sz="3200" dirty="0">
                <a:solidFill>
                  <a:schemeClr val="tx2"/>
                </a:solidFill>
              </a:rPr>
              <a:t>Si C quiere inscribir esa finca a su nombre en el Registro deberá iniciar un expediente o acción de reanudación del tracto sucesivo. </a:t>
            </a:r>
          </a:p>
          <a:p>
            <a:pPr algn="just">
              <a:lnSpc>
                <a:spcPct val="100000"/>
              </a:lnSpc>
              <a:spcBef>
                <a:spcPts val="600"/>
              </a:spcBef>
            </a:pPr>
            <a:r>
              <a:rPr lang="es-ES" sz="3200" dirty="0">
                <a:solidFill>
                  <a:schemeClr val="tx2"/>
                </a:solidFill>
              </a:rPr>
              <a:t>Se trata de inscribir al titular real de la finca sin tener que llevar a cabo la cadena de transmisiones que se ha seguido hasta su adquisición.</a:t>
            </a:r>
            <a:endParaRPr lang="en-US" sz="3200" dirty="0">
              <a:solidFill>
                <a:schemeClr val="tx2"/>
              </a:solidFill>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ECB2166C-C8A1-43E6-BD74-757980C783E1}"/>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a:pPr>
                <a:spcAft>
                  <a:spcPts val="600"/>
                </a:spcAft>
              </a:pPr>
              <a:t>110</a:t>
            </a:fld>
            <a:endParaRPr lang="en-US"/>
          </a:p>
        </p:txBody>
      </p:sp>
      <p:sp>
        <p:nvSpPr>
          <p:cNvPr id="4" name="Footer Placeholder 3">
            <a:extLst>
              <a:ext uri="{FF2B5EF4-FFF2-40B4-BE49-F238E27FC236}">
                <a16:creationId xmlns:a16="http://schemas.microsoft.com/office/drawing/2014/main" id="{E9B0E77E-E0FF-7D9B-1D92-221D7240A191}"/>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2423881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7907E511-ED16-4CE4-878C-DA4416A2E6C0}"/>
              </a:ext>
            </a:extLst>
          </p:cNvPr>
          <p:cNvSpPr>
            <a:spLocks noGrp="1"/>
          </p:cNvSpPr>
          <p:nvPr>
            <p:ph type="title"/>
          </p:nvPr>
        </p:nvSpPr>
        <p:spPr>
          <a:xfrm>
            <a:off x="664410" y="202218"/>
            <a:ext cx="10938309" cy="711866"/>
          </a:xfrm>
        </p:spPr>
        <p:txBody>
          <a:bodyPr anchor="b">
            <a:normAutofit/>
          </a:bodyPr>
          <a:lstStyle/>
          <a:p>
            <a:pPr algn="ctr"/>
            <a:r>
              <a:rPr lang="es-PR" sz="4000" b="1" cap="all" dirty="0">
                <a:solidFill>
                  <a:schemeClr val="tx2"/>
                </a:solidFill>
              </a:rPr>
              <a:t>Ejemplos</a:t>
            </a:r>
            <a:endParaRPr lang="en-US" sz="4000" b="1" cap="all" dirty="0">
              <a:solidFill>
                <a:schemeClr val="tx2"/>
              </a:solidFill>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BBE8689A-D8FB-41FF-9387-759901614EBB}"/>
              </a:ext>
            </a:extLst>
          </p:cNvPr>
          <p:cNvSpPr>
            <a:spLocks noGrp="1"/>
          </p:cNvSpPr>
          <p:nvPr>
            <p:ph idx="1"/>
          </p:nvPr>
        </p:nvSpPr>
        <p:spPr>
          <a:xfrm>
            <a:off x="589280" y="985204"/>
            <a:ext cx="11125199" cy="5588316"/>
          </a:xfrm>
        </p:spPr>
        <p:txBody>
          <a:bodyPr>
            <a:normAutofit fontScale="92500"/>
          </a:bodyPr>
          <a:lstStyle/>
          <a:p>
            <a:pPr algn="just" fontAlgn="base">
              <a:lnSpc>
                <a:spcPct val="110000"/>
              </a:lnSpc>
              <a:spcBef>
                <a:spcPts val="600"/>
              </a:spcBef>
            </a:pPr>
            <a:r>
              <a:rPr lang="es-ES" dirty="0">
                <a:solidFill>
                  <a:schemeClr val="tx2"/>
                </a:solidFill>
              </a:rPr>
              <a:t>Una casa con jardín era propiedad de don Juan, ya fallecido, inscrita a su nombre en el Registro. Don Juan la vende en documento privado a don Matías, y éste la revende en otro documento privado a doña María. Doña María quiere algo tan natural como inscribirla a su nombre en el Registro. </a:t>
            </a:r>
          </a:p>
          <a:p>
            <a:pPr algn="just" fontAlgn="base">
              <a:lnSpc>
                <a:spcPct val="110000"/>
              </a:lnSpc>
              <a:spcBef>
                <a:spcPts val="600"/>
              </a:spcBef>
            </a:pPr>
            <a:r>
              <a:rPr lang="es-ES" dirty="0">
                <a:solidFill>
                  <a:schemeClr val="tx2"/>
                </a:solidFill>
              </a:rPr>
              <a:t>Don Juan, falleció con cuatro hijos, dos de los cuales también fallecieron, con tres y dos hijos, respectivamente.</a:t>
            </a:r>
          </a:p>
          <a:p>
            <a:pPr algn="just" fontAlgn="base">
              <a:lnSpc>
                <a:spcPct val="110000"/>
              </a:lnSpc>
              <a:spcBef>
                <a:spcPts val="600"/>
              </a:spcBef>
            </a:pPr>
            <a:r>
              <a:rPr lang="es-ES" dirty="0">
                <a:solidFill>
                  <a:schemeClr val="tx2"/>
                </a:solidFill>
              </a:rPr>
              <a:t>Esta vivienda colinda con otras tres. Una de esas viviendas está hipotecada con Banco Santander; otra con el BBVA; y la tercera está libre pero falleció el dueño.</a:t>
            </a:r>
          </a:p>
          <a:p>
            <a:pPr algn="just" fontAlgn="base">
              <a:lnSpc>
                <a:spcPct val="110000"/>
              </a:lnSpc>
              <a:spcBef>
                <a:spcPts val="600"/>
              </a:spcBef>
            </a:pPr>
            <a:r>
              <a:rPr lang="es-ES" dirty="0">
                <a:solidFill>
                  <a:schemeClr val="tx2"/>
                </a:solidFill>
              </a:rPr>
              <a:t>La vivienda de doña María tiene, en un pedazo del jardín, una servidumbre de paso a favor de una finca que está a una milla de distancia. En la vivienda de doña María no vive habitualmente ella sino su hermana soltera, porque ella se lo permite.</a:t>
            </a:r>
          </a:p>
          <a:p>
            <a:endParaRPr lang="en-US" sz="1500" dirty="0">
              <a:solidFill>
                <a:schemeClr val="tx2"/>
              </a:solidFill>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74718713-0770-4C66-9061-7C8710D528C9}"/>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a:pPr>
                <a:spcAft>
                  <a:spcPts val="600"/>
                </a:spcAft>
              </a:pPr>
              <a:t>111</a:t>
            </a:fld>
            <a:endParaRPr lang="en-US"/>
          </a:p>
        </p:txBody>
      </p:sp>
      <p:sp>
        <p:nvSpPr>
          <p:cNvPr id="4" name="Footer Placeholder 3">
            <a:extLst>
              <a:ext uri="{FF2B5EF4-FFF2-40B4-BE49-F238E27FC236}">
                <a16:creationId xmlns:a16="http://schemas.microsoft.com/office/drawing/2014/main" id="{28E46807-BD35-8750-5A4B-4E7A88919F99}"/>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48175144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D5FF88BC-907E-4FB1-AF23-DC583C7C48EE}"/>
              </a:ext>
            </a:extLst>
          </p:cNvPr>
          <p:cNvSpPr>
            <a:spLocks noGrp="1"/>
          </p:cNvSpPr>
          <p:nvPr>
            <p:ph type="title"/>
          </p:nvPr>
        </p:nvSpPr>
        <p:spPr>
          <a:xfrm>
            <a:off x="589543" y="83274"/>
            <a:ext cx="11012607" cy="575132"/>
          </a:xfrm>
        </p:spPr>
        <p:txBody>
          <a:bodyPr anchor="b">
            <a:normAutofit/>
          </a:bodyPr>
          <a:lstStyle/>
          <a:p>
            <a:pPr algn="ctr"/>
            <a:r>
              <a:rPr lang="es-PR" sz="3000" b="1" cap="all" dirty="0">
                <a:solidFill>
                  <a:schemeClr val="tx2"/>
                </a:solidFill>
              </a:rPr>
              <a:t>Continuación</a:t>
            </a:r>
            <a:endParaRPr lang="en-US" sz="3000" b="1" cap="all" dirty="0">
              <a:solidFill>
                <a:schemeClr val="tx2"/>
              </a:solidFill>
            </a:endParaRPr>
          </a:p>
        </p:txBody>
      </p:sp>
      <p:grpSp>
        <p:nvGrpSpPr>
          <p:cNvPr id="24" name="Group 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5" name="Freeform: Shape 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041701FA-E203-48FB-9CC7-5E7BF03A8F4A}"/>
              </a:ext>
            </a:extLst>
          </p:cNvPr>
          <p:cNvSpPr>
            <a:spLocks noGrp="1"/>
          </p:cNvSpPr>
          <p:nvPr>
            <p:ph idx="1"/>
          </p:nvPr>
        </p:nvSpPr>
        <p:spPr>
          <a:xfrm>
            <a:off x="619758" y="609600"/>
            <a:ext cx="11084561" cy="6124486"/>
          </a:xfrm>
        </p:spPr>
        <p:txBody>
          <a:bodyPr>
            <a:normAutofit fontScale="85000" lnSpcReduction="20000"/>
          </a:bodyPr>
          <a:lstStyle/>
          <a:p>
            <a:pPr marL="346075" indent="-346075" algn="just" fontAlgn="base">
              <a:lnSpc>
                <a:spcPct val="120000"/>
              </a:lnSpc>
              <a:spcBef>
                <a:spcPts val="400"/>
              </a:spcBef>
              <a:buNone/>
            </a:pPr>
            <a:r>
              <a:rPr lang="es-ES" sz="2600" dirty="0">
                <a:solidFill>
                  <a:schemeClr val="tx2"/>
                </a:solidFill>
              </a:rPr>
              <a:t>Para llegar al Registro e inscribir, doña María tiene que demandar a las siguientes personas:</a:t>
            </a:r>
          </a:p>
          <a:p>
            <a:pPr marL="346075" indent="-346075" algn="just" fontAlgn="base">
              <a:lnSpc>
                <a:spcPct val="120000"/>
              </a:lnSpc>
              <a:spcBef>
                <a:spcPts val="400"/>
              </a:spcBef>
            </a:pPr>
            <a:r>
              <a:rPr lang="es-ES" sz="2600" dirty="0">
                <a:solidFill>
                  <a:schemeClr val="tx2"/>
                </a:solidFill>
              </a:rPr>
              <a:t>A los dos hijos vivos de don Juan.</a:t>
            </a:r>
          </a:p>
          <a:p>
            <a:pPr marL="346075" indent="-346075" algn="just" fontAlgn="base">
              <a:lnSpc>
                <a:spcPct val="120000"/>
              </a:lnSpc>
              <a:spcBef>
                <a:spcPts val="400"/>
              </a:spcBef>
            </a:pPr>
            <a:r>
              <a:rPr lang="es-ES" sz="2600" dirty="0">
                <a:solidFill>
                  <a:schemeClr val="tx2"/>
                </a:solidFill>
              </a:rPr>
              <a:t>A la viuda y a los tres hijos de uno de los hijos fallecidos (lo que tendrá que acreditar, recopilando la documentación).</a:t>
            </a:r>
          </a:p>
          <a:p>
            <a:pPr marL="346075" indent="-346075" algn="just" fontAlgn="base">
              <a:lnSpc>
                <a:spcPct val="120000"/>
              </a:lnSpc>
              <a:spcBef>
                <a:spcPts val="400"/>
              </a:spcBef>
            </a:pPr>
            <a:r>
              <a:rPr lang="es-ES" sz="2600" dirty="0">
                <a:solidFill>
                  <a:schemeClr val="tx2"/>
                </a:solidFill>
              </a:rPr>
              <a:t>A la viuda y a los dos hijos del otro hijo fallecido de don Juan.</a:t>
            </a:r>
          </a:p>
          <a:p>
            <a:pPr marL="346075" indent="-346075" algn="just" fontAlgn="base">
              <a:lnSpc>
                <a:spcPct val="120000"/>
              </a:lnSpc>
              <a:spcBef>
                <a:spcPts val="400"/>
              </a:spcBef>
            </a:pPr>
            <a:r>
              <a:rPr lang="es-ES" sz="2600" dirty="0">
                <a:solidFill>
                  <a:schemeClr val="tx2"/>
                </a:solidFill>
              </a:rPr>
              <a:t>A don Matías, que le vendió la finca.</a:t>
            </a:r>
          </a:p>
          <a:p>
            <a:pPr marL="346075" indent="-346075" algn="just" fontAlgn="base">
              <a:lnSpc>
                <a:spcPct val="120000"/>
              </a:lnSpc>
              <a:spcBef>
                <a:spcPts val="400"/>
              </a:spcBef>
            </a:pPr>
            <a:r>
              <a:rPr lang="es-ES" sz="2600" dirty="0">
                <a:solidFill>
                  <a:schemeClr val="tx2"/>
                </a:solidFill>
              </a:rPr>
              <a:t>A los propietarios de las viviendas colindantes que están vivos.</a:t>
            </a:r>
          </a:p>
          <a:p>
            <a:pPr marL="346075" indent="-346075" algn="just" fontAlgn="base">
              <a:lnSpc>
                <a:spcPct val="120000"/>
              </a:lnSpc>
              <a:spcBef>
                <a:spcPts val="400"/>
              </a:spcBef>
            </a:pPr>
            <a:r>
              <a:rPr lang="es-ES" sz="2600" dirty="0">
                <a:solidFill>
                  <a:schemeClr val="tx2"/>
                </a:solidFill>
              </a:rPr>
              <a:t>Al Banco Santander y al BBVA.</a:t>
            </a:r>
          </a:p>
          <a:p>
            <a:pPr marL="346075" indent="-346075" algn="just" fontAlgn="base">
              <a:lnSpc>
                <a:spcPct val="120000"/>
              </a:lnSpc>
              <a:spcBef>
                <a:spcPts val="400"/>
              </a:spcBef>
            </a:pPr>
            <a:r>
              <a:rPr lang="es-ES" sz="2600" dirty="0">
                <a:solidFill>
                  <a:schemeClr val="tx2"/>
                </a:solidFill>
              </a:rPr>
              <a:t>A los herederos del propietario de la otra vivienda colindante (si no sabe quiénes son, tendrá que buscarlos y acreditar su condición).</a:t>
            </a:r>
          </a:p>
          <a:p>
            <a:pPr marL="346075" indent="-346075" algn="just" fontAlgn="base">
              <a:lnSpc>
                <a:spcPct val="120000"/>
              </a:lnSpc>
              <a:spcBef>
                <a:spcPts val="400"/>
              </a:spcBef>
            </a:pPr>
            <a:r>
              <a:rPr lang="es-ES" sz="2600" dirty="0">
                <a:solidFill>
                  <a:schemeClr val="tx2"/>
                </a:solidFill>
              </a:rPr>
              <a:t>Al propietario de la finca que tiene a su favor la servidumbre de paso (y, si falleció, a los herederos).</a:t>
            </a:r>
          </a:p>
          <a:p>
            <a:pPr marL="346075" indent="-346075" algn="just" fontAlgn="base">
              <a:lnSpc>
                <a:spcPct val="120000"/>
              </a:lnSpc>
              <a:spcBef>
                <a:spcPts val="400"/>
              </a:spcBef>
            </a:pPr>
            <a:r>
              <a:rPr lang="es-ES" sz="2600" dirty="0">
                <a:solidFill>
                  <a:schemeClr val="tx2"/>
                </a:solidFill>
              </a:rPr>
              <a:t>A la hermana de doña María (sí, también).</a:t>
            </a:r>
          </a:p>
          <a:p>
            <a:pPr marL="346075" indent="-346075" algn="just" fontAlgn="base">
              <a:lnSpc>
                <a:spcPct val="120000"/>
              </a:lnSpc>
              <a:spcBef>
                <a:spcPts val="400"/>
              </a:spcBef>
            </a:pPr>
            <a:r>
              <a:rPr lang="es-ES" sz="2600" dirty="0">
                <a:solidFill>
                  <a:schemeClr val="tx2"/>
                </a:solidFill>
              </a:rPr>
              <a:t>Al Municipio.</a:t>
            </a:r>
          </a:p>
          <a:p>
            <a:pPr marL="346075" indent="-346075" algn="just" fontAlgn="base">
              <a:lnSpc>
                <a:spcPct val="120000"/>
              </a:lnSpc>
              <a:spcBef>
                <a:spcPts val="400"/>
              </a:spcBef>
            </a:pPr>
            <a:r>
              <a:rPr lang="es-ES" sz="2600" dirty="0">
                <a:solidFill>
                  <a:schemeClr val="tx2"/>
                </a:solidFill>
              </a:rPr>
              <a:t>Si alguno de los titulares catastrales de la finca de doña María o de las fincas colindantes son diferentes a los registrales, también a ellos.</a:t>
            </a:r>
          </a:p>
          <a:p>
            <a:endParaRPr lang="en-US" sz="700" dirty="0">
              <a:solidFill>
                <a:schemeClr val="tx2"/>
              </a:solidFill>
            </a:endParaRPr>
          </a:p>
        </p:txBody>
      </p:sp>
      <p:grpSp>
        <p:nvGrpSpPr>
          <p:cNvPr id="30" name="Group 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31" name="Freeform: Shape 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9B5CF188-6017-43D0-AEB2-2FC766E99195}"/>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a:pPr>
                <a:spcAft>
                  <a:spcPts val="600"/>
                </a:spcAft>
              </a:pPr>
              <a:t>112</a:t>
            </a:fld>
            <a:endParaRPr lang="en-US"/>
          </a:p>
        </p:txBody>
      </p:sp>
      <p:sp>
        <p:nvSpPr>
          <p:cNvPr id="4" name="Footer Placeholder 3">
            <a:extLst>
              <a:ext uri="{FF2B5EF4-FFF2-40B4-BE49-F238E27FC236}">
                <a16:creationId xmlns:a16="http://schemas.microsoft.com/office/drawing/2014/main" id="{802F5397-1E29-65D0-24E3-8ADE926FF890}"/>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28621017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A8343471-8C08-4EF8-9A1C-1E622D7E45D7}"/>
              </a:ext>
            </a:extLst>
          </p:cNvPr>
          <p:cNvSpPr>
            <a:spLocks noGrp="1"/>
          </p:cNvSpPr>
          <p:nvPr>
            <p:ph type="title"/>
          </p:nvPr>
        </p:nvSpPr>
        <p:spPr>
          <a:xfrm>
            <a:off x="609447" y="495021"/>
            <a:ext cx="10972800" cy="667894"/>
          </a:xfrm>
        </p:spPr>
        <p:txBody>
          <a:bodyPr anchor="b">
            <a:normAutofit/>
          </a:bodyPr>
          <a:lstStyle/>
          <a:p>
            <a:pPr algn="ctr"/>
            <a:r>
              <a:rPr lang="es-PR" sz="4000" b="1" cap="all" dirty="0">
                <a:solidFill>
                  <a:schemeClr val="tx2"/>
                </a:solidFill>
              </a:rPr>
              <a:t>¿Por qué no la Sentencia Declaratoria?</a:t>
            </a:r>
            <a:endParaRPr lang="en-US" sz="4000" b="1" cap="all" dirty="0">
              <a:solidFill>
                <a:schemeClr val="tx2"/>
              </a:solidFill>
            </a:endParaRPr>
          </a:p>
        </p:txBody>
      </p:sp>
      <p:grpSp>
        <p:nvGrpSpPr>
          <p:cNvPr id="16" name="Group 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7" name="Freeform: Shape 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1">
            <a:extLst>
              <a:ext uri="{FF2B5EF4-FFF2-40B4-BE49-F238E27FC236}">
                <a16:creationId xmlns:a16="http://schemas.microsoft.com/office/drawing/2014/main" id="{0289E9DC-502E-4F8F-B111-97D73990DB29}"/>
              </a:ext>
            </a:extLst>
          </p:cNvPr>
          <p:cNvSpPr>
            <a:spLocks noGrp="1" noChangeArrowheads="1"/>
          </p:cNvSpPr>
          <p:nvPr>
            <p:ph idx="1"/>
          </p:nvPr>
        </p:nvSpPr>
        <p:spPr bwMode="auto">
          <a:xfrm>
            <a:off x="647429" y="1030001"/>
            <a:ext cx="11058482" cy="540044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lnSpcReduction="1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0" indent="0">
              <a:spcAft>
                <a:spcPts val="600"/>
              </a:spcAft>
              <a:buNone/>
            </a:pPr>
            <a:endParaRPr lang="es-ES" sz="1700" dirty="0">
              <a:solidFill>
                <a:schemeClr val="tx2"/>
              </a:solidFill>
            </a:endParaRPr>
          </a:p>
          <a:p>
            <a:pPr marL="0" lvl="0" indent="0" algn="just">
              <a:lnSpc>
                <a:spcPct val="110000"/>
              </a:lnSpc>
              <a:spcAft>
                <a:spcPts val="600"/>
              </a:spcAft>
              <a:buNone/>
            </a:pPr>
            <a:r>
              <a:rPr lang="es-ES" b="1" dirty="0">
                <a:solidFill>
                  <a:schemeClr val="tx2"/>
                </a:solidFill>
                <a:latin typeface="+mn-lt"/>
              </a:rPr>
              <a:t>REGLA 59 </a:t>
            </a:r>
            <a:r>
              <a:rPr lang="es-ES" b="1" cap="all" dirty="0">
                <a:solidFill>
                  <a:schemeClr val="tx2"/>
                </a:solidFill>
                <a:latin typeface="+mn-lt"/>
              </a:rPr>
              <a:t>de Procedimiento Civil. </a:t>
            </a:r>
            <a:r>
              <a:rPr lang="es-ES" b="1" dirty="0">
                <a:solidFill>
                  <a:schemeClr val="tx2"/>
                </a:solidFill>
                <a:latin typeface="+mn-lt"/>
              </a:rPr>
              <a:t>SENTENCIAS DECLARATORIAS </a:t>
            </a:r>
          </a:p>
          <a:p>
            <a:pPr marL="0" lvl="0" indent="0" algn="just">
              <a:lnSpc>
                <a:spcPct val="110000"/>
              </a:lnSpc>
              <a:spcAft>
                <a:spcPts val="600"/>
              </a:spcAft>
              <a:buNone/>
            </a:pPr>
            <a:r>
              <a:rPr lang="es-ES" b="1" dirty="0">
                <a:solidFill>
                  <a:schemeClr val="tx2"/>
                </a:solidFill>
                <a:latin typeface="+mn-lt"/>
              </a:rPr>
              <a:t>Regla 59.1. Cuando procede. (32 LPRA Ap. V, R. 59.1)</a:t>
            </a:r>
          </a:p>
          <a:p>
            <a:pPr marL="0" lvl="0" indent="0" algn="just">
              <a:lnSpc>
                <a:spcPct val="110000"/>
              </a:lnSpc>
              <a:spcAft>
                <a:spcPts val="600"/>
              </a:spcAft>
              <a:buNone/>
            </a:pPr>
            <a:r>
              <a:rPr lang="es-ES" dirty="0">
                <a:solidFill>
                  <a:schemeClr val="tx2"/>
                </a:solidFill>
                <a:latin typeface="+mn-lt"/>
              </a:rPr>
              <a:t>El Tribunal de Primera Instancia tendrá autoridad para declarar derechos, estados y otras relaciones jurídicas, aunque se inste o pueda instarse otro remedio. No se estimará como motivo suficiente para atacar un procedimiento o una acción el que se solicite una resolución o sentencia declaratoria. La declaración podrá ser en su forma y efectos, afirmativa o negativa, y tendrá la eficacia y el vigor de las sentencias o resoluciones definitivas. Independientemente de lo dispuesto en la Regla 37, el tribunal podrá ordenar una vista rápida de un pleito de sentencia declaratoria, dándole preferencia en el calendario. </a:t>
            </a:r>
            <a:endParaRPr kumimoji="0" lang="es-ES_tradnl" altLang="en-US" b="0" i="0" u="none" strike="noStrike" cap="none" normalizeH="0" baseline="0" dirty="0">
              <a:ln>
                <a:noFill/>
              </a:ln>
              <a:solidFill>
                <a:schemeClr val="tx2"/>
              </a:solidFill>
              <a:effectLst/>
              <a:latin typeface="+mn-lt"/>
            </a:endParaRPr>
          </a:p>
        </p:txBody>
      </p:sp>
      <p:grpSp>
        <p:nvGrpSpPr>
          <p:cNvPr id="22" name="Group 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3" name="Freeform: Shape 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E910C23C-9276-4AE3-A7E2-9D373B62E72A}"/>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113</a:t>
            </a:fld>
            <a:endParaRPr lang="en-US"/>
          </a:p>
        </p:txBody>
      </p:sp>
      <p:sp>
        <p:nvSpPr>
          <p:cNvPr id="3" name="Footer Placeholder 2">
            <a:extLst>
              <a:ext uri="{FF2B5EF4-FFF2-40B4-BE49-F238E27FC236}">
                <a16:creationId xmlns:a16="http://schemas.microsoft.com/office/drawing/2014/main" id="{A2271F5A-29E3-40E7-B8D0-A2F6E51E70CD}"/>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87218270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099C1FAD-606D-43C4-857C-34DF98F319A0}"/>
              </a:ext>
            </a:extLst>
          </p:cNvPr>
          <p:cNvSpPr>
            <a:spLocks noGrp="1"/>
          </p:cNvSpPr>
          <p:nvPr>
            <p:ph type="title"/>
          </p:nvPr>
        </p:nvSpPr>
        <p:spPr>
          <a:xfrm>
            <a:off x="588670" y="182880"/>
            <a:ext cx="10993120" cy="612664"/>
          </a:xfrm>
        </p:spPr>
        <p:txBody>
          <a:bodyPr anchor="b">
            <a:normAutofit/>
          </a:bodyPr>
          <a:lstStyle/>
          <a:p>
            <a:pPr algn="ctr"/>
            <a:r>
              <a:rPr lang="es-PR" sz="3500" b="1" cap="all" dirty="0">
                <a:solidFill>
                  <a:schemeClr val="tx2"/>
                </a:solidFill>
              </a:rPr>
              <a:t>Regla 59.2 de Procedimiento Civil </a:t>
            </a:r>
            <a:endParaRPr lang="en-US" sz="3500" b="1" cap="all" dirty="0">
              <a:solidFill>
                <a:schemeClr val="tx2"/>
              </a:solidFill>
            </a:endParaRPr>
          </a:p>
        </p:txBody>
      </p:sp>
      <p:grpSp>
        <p:nvGrpSpPr>
          <p:cNvPr id="15" name="Group 14">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6" name="Freeform: Shape 15">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4045F4F-7363-4FE9-ADC2-B4C02A64766E}"/>
              </a:ext>
            </a:extLst>
          </p:cNvPr>
          <p:cNvSpPr>
            <a:spLocks noGrp="1"/>
          </p:cNvSpPr>
          <p:nvPr>
            <p:ph idx="1"/>
          </p:nvPr>
        </p:nvSpPr>
        <p:spPr>
          <a:xfrm>
            <a:off x="588975" y="724425"/>
            <a:ext cx="11115040" cy="5751790"/>
          </a:xfrm>
        </p:spPr>
        <p:txBody>
          <a:bodyPr>
            <a:noAutofit/>
          </a:bodyPr>
          <a:lstStyle/>
          <a:p>
            <a:pPr marL="0" indent="0" algn="just">
              <a:lnSpc>
                <a:spcPct val="100000"/>
              </a:lnSpc>
              <a:spcBef>
                <a:spcPts val="600"/>
              </a:spcBef>
              <a:buNone/>
            </a:pPr>
            <a:r>
              <a:rPr lang="es-ES" sz="2320" b="1" dirty="0">
                <a:solidFill>
                  <a:schemeClr val="tx2"/>
                </a:solidFill>
              </a:rPr>
              <a:t>Regla 59.2- Quiénes pueden solicitarla; facultad de interpretación; ejercicio de las facultades. (32 LPRA Ap. V, R. 59.2)</a:t>
            </a:r>
          </a:p>
          <a:p>
            <a:pPr marL="457200" indent="-457200" algn="just">
              <a:lnSpc>
                <a:spcPct val="100000"/>
              </a:lnSpc>
              <a:spcBef>
                <a:spcPts val="600"/>
              </a:spcBef>
              <a:buFont typeface="+mj-lt"/>
              <a:buAutoNum type="alphaLcParenR"/>
            </a:pPr>
            <a:r>
              <a:rPr lang="es-ES" sz="2320" dirty="0">
                <a:solidFill>
                  <a:schemeClr val="tx2"/>
                </a:solidFill>
              </a:rPr>
              <a:t>Toda persona interesada en una escritura, un testamento, un contrato escrito u otros documentos constitutivos de contrato, o cuyos derechos, estado u otras relaciones jurídicas fuesen afectados por un estatuto, una ordenanza municipal, un contrato o una franquicia, podrá solicitar una </a:t>
            </a:r>
            <a:r>
              <a:rPr lang="es-ES" sz="2320" b="1" dirty="0">
                <a:solidFill>
                  <a:schemeClr val="tx2"/>
                </a:solidFill>
              </a:rPr>
              <a:t>decisión sobre cualquier divergencia en la interpretación </a:t>
            </a:r>
            <a:r>
              <a:rPr lang="es-ES" sz="2320" dirty="0">
                <a:solidFill>
                  <a:schemeClr val="tx2"/>
                </a:solidFill>
              </a:rPr>
              <a:t>o validez de dichos estatutos, ordenanzas, contrato o franquicia, y además que se dicte una declaración de los derechos, estados u otras relaciones jurídicas que de aquéllos se deriven. Un contrato podrá ser interpretado antes o después de haber sido infringido. </a:t>
            </a:r>
          </a:p>
          <a:p>
            <a:pPr marL="457200" indent="-457200" algn="just">
              <a:lnSpc>
                <a:spcPct val="100000"/>
              </a:lnSpc>
              <a:spcBef>
                <a:spcPts val="600"/>
              </a:spcBef>
              <a:buFont typeface="+mj-lt"/>
              <a:buAutoNum type="alphaLcParenR"/>
            </a:pPr>
            <a:r>
              <a:rPr lang="es-ES" sz="2320" dirty="0">
                <a:solidFill>
                  <a:schemeClr val="tx2"/>
                </a:solidFill>
              </a:rPr>
              <a:t>Los(Las) albaceas, administradores(as) judiciales, fideicomitentes, fideicomisarios(as), fiduciarios(as), tutores(as), acreedores(as), legatarios(as), herederos(as) o causahabientes que actúen en esas capacidades o en representación de otras personas interesadas, podrán pedir y obtener una declaración de derechos o de relaciones jurídicas, en todos los casos en que se administren fideicomisos, fundaciones, bienes de difuntos(as), menores incapacitados(as) o insolventes:</a:t>
            </a:r>
            <a:endParaRPr lang="en-US" sz="2320" dirty="0">
              <a:solidFill>
                <a:schemeClr val="tx2"/>
              </a:solidFill>
            </a:endParaRPr>
          </a:p>
        </p:txBody>
      </p:sp>
      <p:grpSp>
        <p:nvGrpSpPr>
          <p:cNvPr id="21" name="Group 20">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2" name="Freeform: Shape 21">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88D5D000-63EF-45A2-810E-8909434E5EFA}"/>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114</a:t>
            </a:fld>
            <a:endParaRPr lang="en-US"/>
          </a:p>
        </p:txBody>
      </p:sp>
      <p:sp>
        <p:nvSpPr>
          <p:cNvPr id="4" name="Footer Placeholder 3">
            <a:extLst>
              <a:ext uri="{FF2B5EF4-FFF2-40B4-BE49-F238E27FC236}">
                <a16:creationId xmlns:a16="http://schemas.microsoft.com/office/drawing/2014/main" id="{AECF0D90-1906-F0AB-A391-6542926B4115}"/>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29814704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F10BB51F-9021-4B9C-8BBF-7E4919CA1BF2}"/>
              </a:ext>
            </a:extLst>
          </p:cNvPr>
          <p:cNvSpPr>
            <a:spLocks noGrp="1"/>
          </p:cNvSpPr>
          <p:nvPr>
            <p:ph type="title"/>
          </p:nvPr>
        </p:nvSpPr>
        <p:spPr>
          <a:xfrm>
            <a:off x="1179073" y="136525"/>
            <a:ext cx="9833548" cy="1018327"/>
          </a:xfrm>
        </p:spPr>
        <p:txBody>
          <a:bodyPr anchor="b">
            <a:normAutofit fontScale="90000"/>
          </a:bodyPr>
          <a:lstStyle/>
          <a:p>
            <a:pPr algn="ctr"/>
            <a:r>
              <a:rPr lang="es-PR" sz="4000" b="1" dirty="0">
                <a:solidFill>
                  <a:schemeClr val="tx2"/>
                </a:solidFill>
              </a:rPr>
              <a:t>RESUMEN ACCIONES CONCORDANCIA REGISTRAL Y REALIDAD EXTRAREGISTRAL</a:t>
            </a:r>
            <a:endParaRPr lang="en-US" sz="4000" b="1" dirty="0">
              <a:solidFill>
                <a:schemeClr val="tx2"/>
              </a:solidFill>
            </a:endParaRPr>
          </a:p>
        </p:txBody>
      </p:sp>
      <p:grpSp>
        <p:nvGrpSpPr>
          <p:cNvPr id="15" name="Group 14">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6" name="Freeform: Shape 15">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7F130C1E-8C2D-40B9-A2B2-E20CA2E14A7B}"/>
              </a:ext>
            </a:extLst>
          </p:cNvPr>
          <p:cNvSpPr>
            <a:spLocks noGrp="1"/>
          </p:cNvSpPr>
          <p:nvPr>
            <p:ph idx="1"/>
          </p:nvPr>
        </p:nvSpPr>
        <p:spPr>
          <a:xfrm>
            <a:off x="589280" y="1399665"/>
            <a:ext cx="11226800" cy="4589275"/>
          </a:xfrm>
        </p:spPr>
        <p:txBody>
          <a:bodyPr>
            <a:noAutofit/>
          </a:bodyPr>
          <a:lstStyle/>
          <a:p>
            <a:pPr marL="346075" indent="-285750" algn="just">
              <a:lnSpc>
                <a:spcPct val="100000"/>
              </a:lnSpc>
              <a:spcBef>
                <a:spcPts val="600"/>
              </a:spcBef>
            </a:pPr>
            <a:r>
              <a:rPr lang="es-PR" sz="3200" dirty="0">
                <a:solidFill>
                  <a:schemeClr val="tx2"/>
                </a:solidFill>
              </a:rPr>
              <a:t>Si la finca no está inscrita: Art. 185.</a:t>
            </a:r>
          </a:p>
          <a:p>
            <a:pPr marL="346075" indent="-285750" algn="just">
              <a:lnSpc>
                <a:spcPct val="100000"/>
              </a:lnSpc>
              <a:spcBef>
                <a:spcPts val="600"/>
              </a:spcBef>
            </a:pPr>
            <a:r>
              <a:rPr lang="es-PR" sz="3200" dirty="0">
                <a:solidFill>
                  <a:schemeClr val="tx2"/>
                </a:solidFill>
              </a:rPr>
              <a:t>Si la finca está inscrita: Art. 182.</a:t>
            </a:r>
          </a:p>
          <a:p>
            <a:pPr marL="346075" indent="-285750" algn="just">
              <a:lnSpc>
                <a:spcPct val="100000"/>
              </a:lnSpc>
              <a:spcBef>
                <a:spcPts val="600"/>
              </a:spcBef>
            </a:pPr>
            <a:r>
              <a:rPr lang="es-PR" sz="3200" dirty="0">
                <a:solidFill>
                  <a:schemeClr val="tx2"/>
                </a:solidFill>
              </a:rPr>
              <a:t>En Puerto Rico no hay nada respecto al proceso judicial la reanudación del tracto.</a:t>
            </a:r>
          </a:p>
          <a:p>
            <a:pPr marL="346075" indent="-285750" algn="just">
              <a:lnSpc>
                <a:spcPct val="100000"/>
              </a:lnSpc>
              <a:spcBef>
                <a:spcPts val="600"/>
              </a:spcBef>
            </a:pPr>
            <a:r>
              <a:rPr lang="es-PR" sz="3200" dirty="0">
                <a:solidFill>
                  <a:schemeClr val="tx2"/>
                </a:solidFill>
              </a:rPr>
              <a:t>Pienso que tenemos que, en lo que cabe, hay que seguir la doctrina española y las directrices emitidas por la Dirección General de Registros y Notarías, y la ley anterior a la 13/2015 de 24 de junio, que es la que sirvió de modelo a la nuestra.  </a:t>
            </a:r>
            <a:endParaRPr lang="en-US" sz="3200" dirty="0">
              <a:solidFill>
                <a:schemeClr val="tx2"/>
              </a:solidFill>
            </a:endParaRPr>
          </a:p>
        </p:txBody>
      </p:sp>
      <p:grpSp>
        <p:nvGrpSpPr>
          <p:cNvPr id="21" name="Group 20">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2" name="Freeform: Shape 21">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C2B9BCA7-5535-4B3B-A8D0-7D4A44B8DCBA}"/>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115</a:t>
            </a:fld>
            <a:endParaRPr lang="en-US" dirty="0"/>
          </a:p>
        </p:txBody>
      </p:sp>
      <p:sp>
        <p:nvSpPr>
          <p:cNvPr id="4" name="Footer Placeholder 3">
            <a:extLst>
              <a:ext uri="{FF2B5EF4-FFF2-40B4-BE49-F238E27FC236}">
                <a16:creationId xmlns:a16="http://schemas.microsoft.com/office/drawing/2014/main" id="{F290699F-D76A-49D8-C034-4621364F2575}"/>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18395863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BFF4EDFF-38A5-CCAC-6273-58C1674DB969}"/>
              </a:ext>
            </a:extLst>
          </p:cNvPr>
          <p:cNvSpPr>
            <a:spLocks noGrp="1"/>
          </p:cNvSpPr>
          <p:nvPr>
            <p:ph type="ctrTitle"/>
          </p:nvPr>
        </p:nvSpPr>
        <p:spPr>
          <a:xfrm>
            <a:off x="6590662" y="4267832"/>
            <a:ext cx="4805996" cy="1297115"/>
          </a:xfrm>
        </p:spPr>
        <p:txBody>
          <a:bodyPr anchor="t">
            <a:normAutofit/>
          </a:bodyPr>
          <a:lstStyle/>
          <a:p>
            <a:pPr algn="l"/>
            <a:r>
              <a:rPr lang="es-PR" sz="4000">
                <a:solidFill>
                  <a:schemeClr val="tx2"/>
                </a:solidFill>
              </a:rPr>
              <a:t>UNA PREGUNTA ADICIONAL</a:t>
            </a:r>
            <a:endParaRPr lang="en-US" sz="4000">
              <a:solidFill>
                <a:schemeClr val="tx2"/>
              </a:solidFill>
            </a:endParaRPr>
          </a:p>
        </p:txBody>
      </p:sp>
      <p:pic>
        <p:nvPicPr>
          <p:cNvPr id="10" name="Graphic 9" descr="Wind Chime">
            <a:extLst>
              <a:ext uri="{FF2B5EF4-FFF2-40B4-BE49-F238E27FC236}">
                <a16:creationId xmlns:a16="http://schemas.microsoft.com/office/drawing/2014/main" id="{FB7DEF9A-0FAA-DD9A-0B8B-D107014B30B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7" name="Group 16">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8" name="Freeform: Shape 17">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3">
            <a:extLst>
              <a:ext uri="{FF2B5EF4-FFF2-40B4-BE49-F238E27FC236}">
                <a16:creationId xmlns:a16="http://schemas.microsoft.com/office/drawing/2014/main" id="{419DA3DF-7862-4369-4EFE-82D1BD66C983}"/>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p>
        </p:txBody>
      </p:sp>
      <p:sp>
        <p:nvSpPr>
          <p:cNvPr id="5" name="Slide Number Placeholder 4">
            <a:extLst>
              <a:ext uri="{FF2B5EF4-FFF2-40B4-BE49-F238E27FC236}">
                <a16:creationId xmlns:a16="http://schemas.microsoft.com/office/drawing/2014/main" id="{8E803EFA-CF89-BC9B-8237-5A4840FE238E}"/>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116</a:t>
            </a:fld>
            <a:endParaRPr lang="en-US"/>
          </a:p>
        </p:txBody>
      </p:sp>
    </p:spTree>
    <p:extLst>
      <p:ext uri="{BB962C8B-B14F-4D97-AF65-F5344CB8AC3E}">
        <p14:creationId xmlns:p14="http://schemas.microsoft.com/office/powerpoint/2010/main" val="329659187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2">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845CCE0E-AA53-49C0-BCEC-99D44F2B876E}"/>
              </a:ext>
            </a:extLst>
          </p:cNvPr>
          <p:cNvSpPr>
            <a:spLocks noGrp="1"/>
          </p:cNvSpPr>
          <p:nvPr>
            <p:ph type="title"/>
          </p:nvPr>
        </p:nvSpPr>
        <p:spPr>
          <a:xfrm>
            <a:off x="1179226" y="487682"/>
            <a:ext cx="9833548" cy="785364"/>
          </a:xfrm>
        </p:spPr>
        <p:txBody>
          <a:bodyPr vert="horz" lIns="91440" tIns="45720" rIns="91440" bIns="45720" rtlCol="0" anchor="b">
            <a:normAutofit/>
          </a:bodyPr>
          <a:lstStyle/>
          <a:p>
            <a:pPr algn="ctr"/>
            <a:r>
              <a:rPr lang="en-US" sz="2800" kern="1200" dirty="0">
                <a:solidFill>
                  <a:schemeClr val="tx2"/>
                </a:solidFill>
                <a:latin typeface="+mj-lt"/>
                <a:ea typeface="+mj-ea"/>
                <a:cs typeface="+mj-cs"/>
              </a:rPr>
              <a:t>¿Se </a:t>
            </a:r>
            <a:r>
              <a:rPr lang="en-US" sz="2800" kern="1200" dirty="0" err="1">
                <a:solidFill>
                  <a:schemeClr val="tx2"/>
                </a:solidFill>
                <a:latin typeface="+mj-lt"/>
                <a:ea typeface="+mj-ea"/>
                <a:cs typeface="+mj-cs"/>
              </a:rPr>
              <a:t>puede</a:t>
            </a:r>
            <a:r>
              <a:rPr lang="en-US" sz="2800" kern="1200" dirty="0">
                <a:solidFill>
                  <a:schemeClr val="tx2"/>
                </a:solidFill>
                <a:latin typeface="+mj-lt"/>
                <a:ea typeface="+mj-ea"/>
                <a:cs typeface="+mj-cs"/>
              </a:rPr>
              <a:t> </a:t>
            </a:r>
            <a:r>
              <a:rPr lang="en-US" sz="2800" kern="1200" dirty="0" err="1">
                <a:solidFill>
                  <a:schemeClr val="tx2"/>
                </a:solidFill>
                <a:latin typeface="+mj-lt"/>
                <a:ea typeface="+mj-ea"/>
                <a:cs typeface="+mj-cs"/>
              </a:rPr>
              <a:t>usucapir</a:t>
            </a:r>
            <a:r>
              <a:rPr lang="en-US" sz="2800" kern="1200" dirty="0">
                <a:solidFill>
                  <a:schemeClr val="tx2"/>
                </a:solidFill>
                <a:latin typeface="+mj-lt"/>
                <a:ea typeface="+mj-ea"/>
                <a:cs typeface="+mj-cs"/>
              </a:rPr>
              <a:t> una </a:t>
            </a:r>
            <a:r>
              <a:rPr lang="en-US" sz="2800" kern="1200" dirty="0" err="1">
                <a:solidFill>
                  <a:schemeClr val="tx2"/>
                </a:solidFill>
                <a:latin typeface="+mj-lt"/>
                <a:ea typeface="+mj-ea"/>
                <a:cs typeface="+mj-cs"/>
              </a:rPr>
              <a:t>parcela</a:t>
            </a:r>
            <a:r>
              <a:rPr lang="en-US" sz="2800" kern="1200" dirty="0">
                <a:solidFill>
                  <a:schemeClr val="tx2"/>
                </a:solidFill>
                <a:latin typeface="+mj-lt"/>
                <a:ea typeface="+mj-ea"/>
                <a:cs typeface="+mj-cs"/>
              </a:rPr>
              <a:t> no </a:t>
            </a:r>
            <a:r>
              <a:rPr lang="en-US" sz="2800" kern="1200" dirty="0" err="1">
                <a:solidFill>
                  <a:schemeClr val="tx2"/>
                </a:solidFill>
                <a:latin typeface="+mj-lt"/>
                <a:ea typeface="+mj-ea"/>
                <a:cs typeface="+mj-cs"/>
              </a:rPr>
              <a:t>inscrita</a:t>
            </a:r>
            <a:r>
              <a:rPr lang="en-US" sz="2800" kern="1200" dirty="0">
                <a:solidFill>
                  <a:schemeClr val="tx2"/>
                </a:solidFill>
                <a:latin typeface="+mj-lt"/>
                <a:ea typeface="+mj-ea"/>
                <a:cs typeface="+mj-cs"/>
              </a:rPr>
              <a:t> de una finca </a:t>
            </a:r>
            <a:r>
              <a:rPr lang="en-US" sz="2800" kern="1200" dirty="0" err="1">
                <a:solidFill>
                  <a:schemeClr val="tx2"/>
                </a:solidFill>
                <a:latin typeface="+mj-lt"/>
                <a:ea typeface="+mj-ea"/>
                <a:cs typeface="+mj-cs"/>
              </a:rPr>
              <a:t>inscrita</a:t>
            </a:r>
            <a:r>
              <a:rPr lang="en-US" sz="2800" kern="1200" dirty="0">
                <a:solidFill>
                  <a:schemeClr val="tx2"/>
                </a:solidFill>
                <a:latin typeface="+mj-lt"/>
                <a:ea typeface="+mj-ea"/>
                <a:cs typeface="+mj-cs"/>
              </a:rPr>
              <a:t>?</a:t>
            </a:r>
          </a:p>
        </p:txBody>
      </p:sp>
      <p:grpSp>
        <p:nvGrpSpPr>
          <p:cNvPr id="27" name="Group 14">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9" name="Freeform: Shape 15">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16">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17">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18">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Content Placeholder 5">
            <a:extLst>
              <a:ext uri="{FF2B5EF4-FFF2-40B4-BE49-F238E27FC236}">
                <a16:creationId xmlns:a16="http://schemas.microsoft.com/office/drawing/2014/main" id="{966E69CB-01AD-4E11-8BC8-4CEB3CA04B6E}"/>
              </a:ext>
            </a:extLst>
          </p:cNvPr>
          <p:cNvSpPr>
            <a:spLocks noGrp="1"/>
          </p:cNvSpPr>
          <p:nvPr>
            <p:ph idx="1"/>
          </p:nvPr>
        </p:nvSpPr>
        <p:spPr>
          <a:xfrm>
            <a:off x="518160" y="1424464"/>
            <a:ext cx="11236960" cy="5037296"/>
          </a:xfrm>
        </p:spPr>
        <p:txBody>
          <a:bodyPr>
            <a:normAutofit/>
          </a:bodyPr>
          <a:lstStyle/>
          <a:p>
            <a:r>
              <a:rPr lang="es-PR" sz="1800" i="1" dirty="0">
                <a:solidFill>
                  <a:schemeClr val="tx2"/>
                </a:solidFill>
              </a:rPr>
              <a:t>Ayala Rosa v. Autoridad de Tierras</a:t>
            </a:r>
            <a:r>
              <a:rPr lang="es-PR" sz="1800" dirty="0">
                <a:solidFill>
                  <a:schemeClr val="tx2"/>
                </a:solidFill>
              </a:rPr>
              <a:t>, 116 DPR 337 (1985). Trías Monge.</a:t>
            </a:r>
          </a:p>
          <a:p>
            <a:r>
              <a:rPr lang="es-PR" sz="1800" dirty="0">
                <a:solidFill>
                  <a:schemeClr val="tx2"/>
                </a:solidFill>
              </a:rPr>
              <a:t>La controversia principal era si se podía usucapir un bien perteneciente a la Autoridad de Tierras. No obstante, caso comenzó como un Expediente de Dominio.</a:t>
            </a:r>
          </a:p>
          <a:p>
            <a:r>
              <a:rPr lang="es-PR" sz="1800" dirty="0">
                <a:solidFill>
                  <a:schemeClr val="tx2"/>
                </a:solidFill>
              </a:rPr>
              <a:t>Los demandantes alegaron ser dueños en pleno dominio de un predio de 1,683 metros cuadrados en Fajardo. La Autoridad se opuso alegando que ese predio era parte de una finca suya y que los </a:t>
            </a:r>
            <a:r>
              <a:rPr lang="es-PR" sz="1800" dirty="0" err="1">
                <a:solidFill>
                  <a:schemeClr val="tx2"/>
                </a:solidFill>
              </a:rPr>
              <a:t>peticonarios</a:t>
            </a:r>
            <a:r>
              <a:rPr lang="es-PR" sz="1800" dirty="0">
                <a:solidFill>
                  <a:schemeClr val="tx2"/>
                </a:solidFill>
              </a:rPr>
              <a:t> eran agregados precaristas. </a:t>
            </a:r>
          </a:p>
          <a:p>
            <a:r>
              <a:rPr lang="es-PR" sz="1800" dirty="0">
                <a:solidFill>
                  <a:schemeClr val="tx2"/>
                </a:solidFill>
              </a:rPr>
              <a:t>El predio le había sido regalado a los peticionarios por el administrador de Fajardo </a:t>
            </a:r>
            <a:r>
              <a:rPr lang="es-PR" sz="1800" dirty="0" err="1">
                <a:solidFill>
                  <a:schemeClr val="tx2"/>
                </a:solidFill>
              </a:rPr>
              <a:t>Sugar</a:t>
            </a:r>
            <a:r>
              <a:rPr lang="es-PR" sz="1800" dirty="0">
                <a:solidFill>
                  <a:schemeClr val="tx2"/>
                </a:solidFill>
              </a:rPr>
              <a:t> </a:t>
            </a:r>
            <a:r>
              <a:rPr lang="es-PR" sz="1800" dirty="0" err="1">
                <a:solidFill>
                  <a:schemeClr val="tx2"/>
                </a:solidFill>
              </a:rPr>
              <a:t>Growers</a:t>
            </a:r>
            <a:r>
              <a:rPr lang="es-PR" sz="1800" dirty="0">
                <a:solidFill>
                  <a:schemeClr val="tx2"/>
                </a:solidFill>
              </a:rPr>
              <a:t> </a:t>
            </a:r>
            <a:r>
              <a:rPr lang="es-PR" sz="1800" dirty="0" err="1">
                <a:solidFill>
                  <a:schemeClr val="tx2"/>
                </a:solidFill>
              </a:rPr>
              <a:t>Association</a:t>
            </a:r>
            <a:r>
              <a:rPr lang="es-PR" sz="1800" dirty="0">
                <a:solidFill>
                  <a:schemeClr val="tx2"/>
                </a:solidFill>
              </a:rPr>
              <a:t>, dueño anterior a la Autoridad de Tierras, en reconocimiento a sus trabajos. Tribunal de Instancia determinó que los peticionarios habían poseído ese predio de forma pública, ininterrumpida, pacífica y a título de dueños por más de 30 años, por lo que había adquirido el pleno dominio por usucapión. La Autoridad recurre y plantea que la prescripción adquisitiva no es invocable contra el Estado. </a:t>
            </a:r>
          </a:p>
          <a:p>
            <a:r>
              <a:rPr lang="es-PR" sz="1800" dirty="0">
                <a:solidFill>
                  <a:schemeClr val="tx2"/>
                </a:solidFill>
              </a:rPr>
              <a:t>Tribunal Supremo:</a:t>
            </a:r>
          </a:p>
          <a:p>
            <a:r>
              <a:rPr lang="es-PR" sz="1800" dirty="0">
                <a:solidFill>
                  <a:schemeClr val="tx2"/>
                </a:solidFill>
              </a:rPr>
              <a:t> Prescripción adquisitiva opera contra terrenos del Estado y sus municipios, a excepción según el Código Político, de terrenos baldíos que pertenezcan al gobierno.    Confirmado Instancia.</a:t>
            </a:r>
          </a:p>
          <a:p>
            <a:r>
              <a:rPr lang="es-PR" sz="1800" dirty="0">
                <a:solidFill>
                  <a:schemeClr val="tx2"/>
                </a:solidFill>
              </a:rPr>
              <a:t>El caso nada dice sobre el Expediente de Dominio ni sobre requisitos que deberían cumplirse para que se pueda inscribir en el Registro.</a:t>
            </a:r>
            <a:endParaRPr lang="en-US" sz="1800" dirty="0">
              <a:solidFill>
                <a:schemeClr val="tx2"/>
              </a:solidFill>
            </a:endParaRPr>
          </a:p>
        </p:txBody>
      </p:sp>
      <p:grpSp>
        <p:nvGrpSpPr>
          <p:cNvPr id="38" name="Group 20">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39" name="Freeform: Shape 21">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22">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23">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9010DD24-8B4A-4566-8F6D-C25F80C80B16}"/>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spcAft>
                <a:spcPts val="600"/>
              </a:spcAft>
            </a:pPr>
            <a:fld id="{17ECE12F-46B1-4D71-B4A3-E12BA84D684E}" type="slidenum">
              <a:rPr lang="en-US" smtClean="0"/>
              <a:pPr>
                <a:spcAft>
                  <a:spcPts val="600"/>
                </a:spcAft>
              </a:pPr>
              <a:t>117</a:t>
            </a:fld>
            <a:endParaRPr lang="en-US"/>
          </a:p>
        </p:txBody>
      </p:sp>
      <p:sp>
        <p:nvSpPr>
          <p:cNvPr id="3" name="Footer Placeholder 2">
            <a:extLst>
              <a:ext uri="{FF2B5EF4-FFF2-40B4-BE49-F238E27FC236}">
                <a16:creationId xmlns:a16="http://schemas.microsoft.com/office/drawing/2014/main" id="{4E1929ED-612B-F0E7-E155-A023F6B4BB63}"/>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47536605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D8792053-4E0C-4835-980A-C68B67187B76}"/>
              </a:ext>
            </a:extLst>
          </p:cNvPr>
          <p:cNvSpPr>
            <a:spLocks noGrp="1"/>
          </p:cNvSpPr>
          <p:nvPr>
            <p:ph type="title"/>
          </p:nvPr>
        </p:nvSpPr>
        <p:spPr>
          <a:xfrm>
            <a:off x="1179226" y="409407"/>
            <a:ext cx="9833548" cy="758993"/>
          </a:xfrm>
        </p:spPr>
        <p:txBody>
          <a:bodyPr anchor="b">
            <a:normAutofit/>
          </a:bodyPr>
          <a:lstStyle/>
          <a:p>
            <a:pPr algn="ctr"/>
            <a:r>
              <a:rPr lang="es-PR" sz="3600" i="1" dirty="0" err="1">
                <a:solidFill>
                  <a:schemeClr val="tx2"/>
                </a:solidFill>
              </a:rPr>
              <a:t>Adm</a:t>
            </a:r>
            <a:r>
              <a:rPr lang="es-PR" sz="3600" i="1" dirty="0">
                <a:solidFill>
                  <a:schemeClr val="tx2"/>
                </a:solidFill>
              </a:rPr>
              <a:t>. de Terrenos v. Rivera Morales</a:t>
            </a:r>
            <a:r>
              <a:rPr lang="es-PR" sz="3600" dirty="0">
                <a:solidFill>
                  <a:schemeClr val="tx2"/>
                </a:solidFill>
              </a:rPr>
              <a:t>, 2012 TSPR 157 </a:t>
            </a:r>
            <a:endParaRPr lang="en-US" sz="3600" dirty="0">
              <a:solidFill>
                <a:schemeClr val="tx2"/>
              </a:solidFill>
            </a:endParaRPr>
          </a:p>
        </p:txBody>
      </p:sp>
      <p:grpSp>
        <p:nvGrpSpPr>
          <p:cNvPr id="13" name="Group 12">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4" name="Freeform: Shape 13">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DE46CAB8-7473-43A5-9F33-4A6CDC95F8F0}"/>
              </a:ext>
            </a:extLst>
          </p:cNvPr>
          <p:cNvSpPr>
            <a:spLocks noGrp="1"/>
          </p:cNvSpPr>
          <p:nvPr>
            <p:ph idx="1"/>
          </p:nvPr>
        </p:nvSpPr>
        <p:spPr>
          <a:xfrm>
            <a:off x="528320" y="1577805"/>
            <a:ext cx="11318240" cy="4870788"/>
          </a:xfrm>
        </p:spPr>
        <p:txBody>
          <a:bodyPr>
            <a:normAutofit/>
          </a:bodyPr>
          <a:lstStyle/>
          <a:p>
            <a:r>
              <a:rPr lang="es-PR" sz="1800" dirty="0">
                <a:solidFill>
                  <a:schemeClr val="tx2"/>
                </a:solidFill>
              </a:rPr>
              <a:t>El Tribunal Supremo resuelve que procede la usucapión de terrenos del Estado y que antes pertenecieron a los Estados Unidos. Por vía de la Ley Jones, los EU aceptaron que sus propiedades sitas en Puerto Rico se rigen por nuestras leyes civiles.</a:t>
            </a:r>
          </a:p>
          <a:p>
            <a:pPr algn="just"/>
            <a:r>
              <a:rPr lang="es-ES" sz="1600" dirty="0"/>
              <a:t>La Autoridad alegó que era  dueña en pleno dominio de una parcela de terreno localizada en el Barrio Florida de y que los recurridos ocupaban </a:t>
            </a:r>
            <a:r>
              <a:rPr lang="es-ES" sz="1600" b="1" dirty="0"/>
              <a:t>una porción </a:t>
            </a:r>
            <a:r>
              <a:rPr lang="es-ES" sz="1600" dirty="0"/>
              <a:t>de aproximadamente una cuerda de terreno en la propiedad. Además, que estos ejecutaban actos de posesión en la misma sin autorización de la Administración y sin pagar canon o merced alguna, negándose a desalojar y entregar el predio. Solicitaron la reivindicación de la propiedad y el desahucio de los alegados invasores. Por su parte, los recurridos alegaron que los terrenos ocupados habían sido poseídos por ellos y sus familiares antecesores por más de treinta años y que dicha posesión había sido pública, pacífica, de manera ininterrumpida y en concepto de dueño. Como defensa afirmativa, arguyeron haber adquirido el dominio sobre la propiedad por virtud de una prescripción adquisitiva extraordinaria, o usucapión. La Autoridad plantea que el término de 30 años requerido para el perfeccionamiento de la usucapión no se ha configurado. Ello, pues, durante 12 de los 30 años indicados, el terreno estuvo inscrito en el Registro de la Propiedad a favor del Gobierno de los Estados Unidos, contra quien no corre término prescriptivo. El TPI declaró no ha lugar la demanda y reconoció a los demandados como únicos dueños. Apelaciones confirmó.</a:t>
            </a:r>
          </a:p>
          <a:p>
            <a:pPr algn="just"/>
            <a:r>
              <a:rPr lang="es-ES" sz="1600" dirty="0">
                <a:solidFill>
                  <a:schemeClr val="tx2"/>
                </a:solidFill>
              </a:rPr>
              <a:t>Nada se dice sobre requisitos para inscribir ese predio en el Registro.  Será necesaria escritura de segregación para lograr la inscripción?.</a:t>
            </a:r>
          </a:p>
          <a:p>
            <a:pPr algn="just"/>
            <a:r>
              <a:rPr lang="es-ES" sz="1600" dirty="0">
                <a:solidFill>
                  <a:schemeClr val="tx2"/>
                </a:solidFill>
              </a:rPr>
              <a:t>Importante: la protección de tercero registral frente a un </a:t>
            </a:r>
            <a:r>
              <a:rPr lang="es-ES" sz="1600" dirty="0" err="1">
                <a:solidFill>
                  <a:schemeClr val="tx2"/>
                </a:solidFill>
              </a:rPr>
              <a:t>usucapiente</a:t>
            </a:r>
            <a:r>
              <a:rPr lang="es-ES" sz="1600" dirty="0">
                <a:solidFill>
                  <a:schemeClr val="tx2"/>
                </a:solidFill>
              </a:rPr>
              <a:t> que levantó la Autoridad ( ver artículos 105 y 107 de Ley 198 de 1979, ahora artículos  35 y 38, Ley 210-2015, según enmendada) , no prosperó por no cumplir con el año que dispone la ley para invocar esa protección. </a:t>
            </a:r>
            <a:endParaRPr lang="en-US" sz="1600" dirty="0">
              <a:solidFill>
                <a:schemeClr val="tx2"/>
              </a:solidFill>
            </a:endParaRPr>
          </a:p>
        </p:txBody>
      </p:sp>
      <p:sp>
        <p:nvSpPr>
          <p:cNvPr id="4" name="Slide Number Placeholder 3">
            <a:extLst>
              <a:ext uri="{FF2B5EF4-FFF2-40B4-BE49-F238E27FC236}">
                <a16:creationId xmlns:a16="http://schemas.microsoft.com/office/drawing/2014/main" id="{958E22C8-639C-40D3-B83B-E9A86D6BEF52}"/>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118</a:t>
            </a:fld>
            <a:endParaRPr lang="en-US"/>
          </a:p>
        </p:txBody>
      </p:sp>
      <p:grpSp>
        <p:nvGrpSpPr>
          <p:cNvPr id="19" name="Group 18">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20" name="Freeform: Shape 19">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Footer Placeholder 4">
            <a:extLst>
              <a:ext uri="{FF2B5EF4-FFF2-40B4-BE49-F238E27FC236}">
                <a16:creationId xmlns:a16="http://schemas.microsoft.com/office/drawing/2014/main" id="{4184C188-36C9-E120-649A-7A60859A6FDD}"/>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85315314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4" name="Title 3">
            <a:extLst>
              <a:ext uri="{FF2B5EF4-FFF2-40B4-BE49-F238E27FC236}">
                <a16:creationId xmlns:a16="http://schemas.microsoft.com/office/drawing/2014/main" id="{2963EA66-2F86-91A1-57D3-07578BF871CE}"/>
              </a:ext>
            </a:extLst>
          </p:cNvPr>
          <p:cNvSpPr>
            <a:spLocks noGrp="1"/>
          </p:cNvSpPr>
          <p:nvPr>
            <p:ph type="title"/>
          </p:nvPr>
        </p:nvSpPr>
        <p:spPr>
          <a:xfrm>
            <a:off x="753925" y="1321056"/>
            <a:ext cx="10684151" cy="1991979"/>
          </a:xfrm>
        </p:spPr>
        <p:txBody>
          <a:bodyPr vert="horz" lIns="91440" tIns="45720" rIns="91440" bIns="45720" rtlCol="0" anchor="b">
            <a:normAutofit/>
          </a:bodyPr>
          <a:lstStyle/>
          <a:p>
            <a:pPr algn="ctr"/>
            <a:r>
              <a:rPr lang="en-US" sz="5200" kern="1200">
                <a:solidFill>
                  <a:schemeClr val="tx2"/>
                </a:solidFill>
                <a:latin typeface="+mj-lt"/>
                <a:ea typeface="+mj-ea"/>
                <a:cs typeface="+mj-cs"/>
              </a:rPr>
              <a:t>Expediente de dominio, Reanudación de tracto y Usucapión</a:t>
            </a:r>
          </a:p>
        </p:txBody>
      </p:sp>
      <p:sp>
        <p:nvSpPr>
          <p:cNvPr id="5" name="Text Placeholder 4">
            <a:extLst>
              <a:ext uri="{FF2B5EF4-FFF2-40B4-BE49-F238E27FC236}">
                <a16:creationId xmlns:a16="http://schemas.microsoft.com/office/drawing/2014/main" id="{8706EFDB-C383-BD81-6BF1-EE9E0EC03DFD}"/>
              </a:ext>
            </a:extLst>
          </p:cNvPr>
          <p:cNvSpPr>
            <a:spLocks noGrp="1"/>
          </p:cNvSpPr>
          <p:nvPr>
            <p:ph type="body" idx="1"/>
          </p:nvPr>
        </p:nvSpPr>
        <p:spPr>
          <a:xfrm>
            <a:off x="1361395" y="3525490"/>
            <a:ext cx="9469211" cy="865639"/>
          </a:xfrm>
        </p:spPr>
        <p:txBody>
          <a:bodyPr vert="horz" lIns="91440" tIns="45720" rIns="91440" bIns="45720" rtlCol="0" anchor="t">
            <a:normAutofit/>
          </a:bodyPr>
          <a:lstStyle/>
          <a:p>
            <a:pPr algn="ctr"/>
            <a:r>
              <a:rPr lang="en-US" kern="1200" dirty="0" err="1">
                <a:solidFill>
                  <a:schemeClr val="tx2"/>
                </a:solidFill>
                <a:latin typeface="+mn-lt"/>
                <a:ea typeface="+mn-ea"/>
                <a:cs typeface="+mn-cs"/>
              </a:rPr>
              <a:t>Procedimiento</a:t>
            </a:r>
            <a:r>
              <a:rPr lang="en-US" kern="1200" dirty="0">
                <a:solidFill>
                  <a:schemeClr val="tx2"/>
                </a:solidFill>
                <a:latin typeface="+mn-lt"/>
                <a:ea typeface="+mn-ea"/>
                <a:cs typeface="+mn-cs"/>
              </a:rPr>
              <a:t> ante </a:t>
            </a:r>
            <a:r>
              <a:rPr lang="en-US" kern="1200" dirty="0" err="1">
                <a:solidFill>
                  <a:schemeClr val="tx2"/>
                </a:solidFill>
                <a:latin typeface="+mn-lt"/>
                <a:ea typeface="+mn-ea"/>
                <a:cs typeface="+mn-cs"/>
              </a:rPr>
              <a:t>el</a:t>
            </a:r>
            <a:r>
              <a:rPr lang="en-US" kern="1200" dirty="0">
                <a:solidFill>
                  <a:schemeClr val="tx2"/>
                </a:solidFill>
                <a:latin typeface="+mn-lt"/>
                <a:ea typeface="+mn-ea"/>
                <a:cs typeface="+mn-cs"/>
              </a:rPr>
              <a:t> Tribunal </a:t>
            </a:r>
            <a:r>
              <a:rPr lang="en-US" kern="1200" dirty="0" err="1">
                <a:solidFill>
                  <a:schemeClr val="tx2"/>
                </a:solidFill>
                <a:latin typeface="+mn-lt"/>
                <a:ea typeface="+mn-ea"/>
                <a:cs typeface="+mn-cs"/>
              </a:rPr>
              <a:t>según</a:t>
            </a:r>
            <a:r>
              <a:rPr lang="en-US" kern="1200">
                <a:solidFill>
                  <a:schemeClr val="tx2"/>
                </a:solidFill>
                <a:latin typeface="+mn-lt"/>
                <a:ea typeface="+mn-ea"/>
                <a:cs typeface="+mn-cs"/>
              </a:rPr>
              <a:t> Ley 118-2022</a:t>
            </a:r>
          </a:p>
        </p:txBody>
      </p:sp>
      <p:grpSp>
        <p:nvGrpSpPr>
          <p:cNvPr id="14" name="Group 13">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5" name="Freeform: Shape 14">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21" name="Freeform: Shape 20">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ooter Placeholder 1">
            <a:extLst>
              <a:ext uri="{FF2B5EF4-FFF2-40B4-BE49-F238E27FC236}">
                <a16:creationId xmlns:a16="http://schemas.microsoft.com/office/drawing/2014/main" id="{17DFF4DD-3B96-9FDC-8820-AF4DF5E08AAF}"/>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nSpc>
                <a:spcPct val="90000"/>
              </a:lnSpc>
              <a:spcAft>
                <a:spcPts val="600"/>
              </a:spcAft>
            </a:pPr>
            <a:r>
              <a:rPr lang="en-US" sz="900" kern="1200">
                <a:solidFill>
                  <a:schemeClr val="tx1">
                    <a:tint val="75000"/>
                  </a:schemeClr>
                </a:solidFill>
                <a:latin typeface="+mn-lt"/>
                <a:ea typeface="+mn-ea"/>
                <a:cs typeface="+mn-cs"/>
              </a:rPr>
              <a:t>MHC: Está totalmente prohibida la reproducción de esta presentación sin autorización escrita de su autora</a:t>
            </a:r>
          </a:p>
        </p:txBody>
      </p:sp>
      <p:sp>
        <p:nvSpPr>
          <p:cNvPr id="3" name="Slide Number Placeholder 2">
            <a:extLst>
              <a:ext uri="{FF2B5EF4-FFF2-40B4-BE49-F238E27FC236}">
                <a16:creationId xmlns:a16="http://schemas.microsoft.com/office/drawing/2014/main" id="{1B23F5EE-1A24-6024-C1F0-B39D6F0ED82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10A7DC27-219F-4D4C-B05B-E8A29DBCD9B7}" type="slidenum">
              <a:rPr lang="en-US" smtClean="0"/>
              <a:pPr>
                <a:spcAft>
                  <a:spcPts val="600"/>
                </a:spcAft>
              </a:pPr>
              <a:t>119</a:t>
            </a:fld>
            <a:endParaRPr lang="en-US"/>
          </a:p>
        </p:txBody>
      </p:sp>
    </p:spTree>
    <p:extLst>
      <p:ext uri="{BB962C8B-B14F-4D97-AF65-F5344CB8AC3E}">
        <p14:creationId xmlns:p14="http://schemas.microsoft.com/office/powerpoint/2010/main" val="3235535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CBBEE-F0B7-7E68-8FE3-8D2240D375F9}"/>
              </a:ext>
            </a:extLst>
          </p:cNvPr>
          <p:cNvSpPr>
            <a:spLocks noGrp="1"/>
          </p:cNvSpPr>
          <p:nvPr>
            <p:ph type="title"/>
          </p:nvPr>
        </p:nvSpPr>
        <p:spPr>
          <a:xfrm>
            <a:off x="838200" y="365126"/>
            <a:ext cx="10515600" cy="894332"/>
          </a:xfrm>
        </p:spPr>
        <p:txBody>
          <a:bodyPr/>
          <a:lstStyle/>
          <a:p>
            <a:r>
              <a:rPr lang="es-PR" dirty="0"/>
              <a:t>Una cosa es una cosa y otra cosa es otra cosa</a:t>
            </a:r>
            <a:endParaRPr lang="en-US" dirty="0"/>
          </a:p>
        </p:txBody>
      </p:sp>
      <p:sp>
        <p:nvSpPr>
          <p:cNvPr id="3" name="Content Placeholder 2">
            <a:extLst>
              <a:ext uri="{FF2B5EF4-FFF2-40B4-BE49-F238E27FC236}">
                <a16:creationId xmlns:a16="http://schemas.microsoft.com/office/drawing/2014/main" id="{3E65801E-F08E-121A-555A-1CFD5C9F3D73}"/>
              </a:ext>
            </a:extLst>
          </p:cNvPr>
          <p:cNvSpPr>
            <a:spLocks noGrp="1"/>
          </p:cNvSpPr>
          <p:nvPr>
            <p:ph idx="1"/>
          </p:nvPr>
        </p:nvSpPr>
        <p:spPr>
          <a:xfrm>
            <a:off x="838200" y="1457864"/>
            <a:ext cx="10515600" cy="4898486"/>
          </a:xfrm>
        </p:spPr>
        <p:txBody>
          <a:bodyPr>
            <a:normAutofit fontScale="85000" lnSpcReduction="20000"/>
          </a:bodyPr>
          <a:lstStyle/>
          <a:p>
            <a:pPr algn="l">
              <a:buFont typeface="+mj-lt"/>
              <a:buAutoNum type="arabicPeriod"/>
            </a:pPr>
            <a:r>
              <a:rPr lang="es-ES" b="1" i="0" dirty="0">
                <a:effectLst/>
                <a:highlight>
                  <a:srgbClr val="F3F3F3"/>
                </a:highlight>
                <a:latin typeface="SegoeUIVariable"/>
              </a:rPr>
              <a:t>Justificar el Dominio</a:t>
            </a:r>
            <a:r>
              <a:rPr lang="es-ES" b="0" i="0" dirty="0">
                <a:effectLst/>
                <a:highlight>
                  <a:srgbClr val="F3F3F3"/>
                </a:highlight>
                <a:latin typeface="SegoeUIVariable"/>
              </a:rPr>
              <a:t>:</a:t>
            </a:r>
          </a:p>
          <a:p>
            <a:pPr marL="742950" lvl="1" indent="-285750" algn="l">
              <a:buFont typeface="+mj-lt"/>
              <a:buAutoNum type="arabicPeriod"/>
            </a:pPr>
            <a:r>
              <a:rPr lang="es-ES" b="1" i="0" dirty="0">
                <a:effectLst/>
                <a:highlight>
                  <a:srgbClr val="F3F3F3"/>
                </a:highlight>
                <a:latin typeface="SegoeUIVariable"/>
              </a:rPr>
              <a:t>¿Qué es?</a:t>
            </a:r>
            <a:r>
              <a:rPr lang="es-ES" b="0" i="0" dirty="0">
                <a:effectLst/>
                <a:highlight>
                  <a:srgbClr val="F3F3F3"/>
                </a:highlight>
                <a:latin typeface="SegoeUIVariable"/>
              </a:rPr>
              <a:t> El procedimiento de “justificación de dominio” (también conocido como “expediente de dominio”) permite inscribir en el Registro de la Propiedad una finca que carece de </a:t>
            </a:r>
            <a:r>
              <a:rPr lang="es-ES" b="0" i="0" dirty="0">
                <a:effectLst/>
                <a:highlight>
                  <a:srgbClr val="FFFF00"/>
                </a:highlight>
                <a:latin typeface="SegoeUIVariable"/>
              </a:rPr>
              <a:t>título inscribible </a:t>
            </a:r>
            <a:r>
              <a:rPr lang="es-ES" b="0" i="0" dirty="0">
                <a:effectLst/>
                <a:highlight>
                  <a:srgbClr val="F3F3F3"/>
                </a:highlight>
                <a:latin typeface="SegoeUIVariable"/>
              </a:rPr>
              <a:t>de dominio.</a:t>
            </a:r>
          </a:p>
          <a:p>
            <a:pPr marL="742950" lvl="1" indent="-285750" algn="l">
              <a:buFont typeface="+mj-lt"/>
              <a:buAutoNum type="arabicPeriod"/>
            </a:pPr>
            <a:r>
              <a:rPr lang="es-ES" b="1" i="0" dirty="0">
                <a:effectLst/>
                <a:highlight>
                  <a:srgbClr val="F3F3F3"/>
                </a:highlight>
                <a:latin typeface="SegoeUIVariable"/>
              </a:rPr>
              <a:t>Requisitos</a:t>
            </a:r>
            <a:r>
              <a:rPr lang="es-ES" b="0" i="0" dirty="0">
                <a:effectLst/>
                <a:highlight>
                  <a:srgbClr val="F3F3F3"/>
                </a:highlight>
                <a:latin typeface="SegoeUIVariable"/>
              </a:rPr>
              <a:t>: Para llevar a cabo este proceso, el propietario debe cumplir con ciertas formalidades, como presentar un escrito jurado ante el Tribunal de Primera Instancia. </a:t>
            </a:r>
            <a:r>
              <a:rPr lang="es-ES" b="0" i="0" dirty="0">
                <a:effectLst/>
                <a:highlight>
                  <a:srgbClr val="FFFF00"/>
                </a:highlight>
                <a:latin typeface="SegoeUIVariable"/>
                <a:hlinkClick r:id="rId2"/>
              </a:rPr>
              <a:t>En ese escrito, se deben incluir detalles como la descripción exacta de la propiedad, su ubicación, cargas que la gravan, anteriores dueños conocidos, y el modo en que adquirió la propiedad</a:t>
            </a:r>
            <a:r>
              <a:rPr lang="es-ES" b="0" i="0" dirty="0">
                <a:effectLst/>
                <a:highlight>
                  <a:srgbClr val="F3F3F3"/>
                </a:highlight>
                <a:latin typeface="SegoeUIVariable"/>
              </a:rPr>
              <a:t>.</a:t>
            </a:r>
          </a:p>
          <a:p>
            <a:pPr marL="742950" lvl="1" indent="-285750" algn="l">
              <a:buFont typeface="+mj-lt"/>
              <a:buAutoNum type="arabicPeriod"/>
            </a:pPr>
            <a:r>
              <a:rPr lang="es-ES" b="1" i="0" dirty="0">
                <a:effectLst/>
                <a:highlight>
                  <a:srgbClr val="F3F3F3"/>
                </a:highlight>
                <a:latin typeface="SegoeUIVariable"/>
              </a:rPr>
              <a:t>Finalidad</a:t>
            </a:r>
            <a:r>
              <a:rPr lang="es-ES" b="0" i="0" dirty="0">
                <a:effectLst/>
                <a:highlight>
                  <a:srgbClr val="F3F3F3"/>
                </a:highlight>
                <a:latin typeface="SegoeUIVariable"/>
              </a:rPr>
              <a:t>: El objetivo es obtener la inscripción registral de la finca, a pesar de no contar con un título inscrito previo.</a:t>
            </a:r>
          </a:p>
          <a:p>
            <a:pPr algn="l">
              <a:buFont typeface="+mj-lt"/>
              <a:buAutoNum type="arabicPeriod"/>
            </a:pPr>
            <a:r>
              <a:rPr lang="es-ES" b="1" i="0" dirty="0">
                <a:effectLst/>
                <a:highlight>
                  <a:srgbClr val="F3F3F3"/>
                </a:highlight>
                <a:latin typeface="SegoeUIVariable"/>
              </a:rPr>
              <a:t>Ser el Propietario</a:t>
            </a:r>
            <a:r>
              <a:rPr lang="es-ES" b="0" i="0" dirty="0">
                <a:effectLst/>
                <a:highlight>
                  <a:srgbClr val="F3F3F3"/>
                </a:highlight>
                <a:latin typeface="SegoeUIVariable"/>
              </a:rPr>
              <a:t>:</a:t>
            </a:r>
          </a:p>
          <a:p>
            <a:pPr marL="0" indent="0" algn="l">
              <a:buNone/>
            </a:pPr>
            <a:endParaRPr lang="es-ES" b="0" i="0" dirty="0">
              <a:effectLst/>
              <a:highlight>
                <a:srgbClr val="F3F3F3"/>
              </a:highlight>
              <a:latin typeface="SegoeUIVariable"/>
            </a:endParaRPr>
          </a:p>
          <a:p>
            <a:pPr marL="742950" lvl="1" indent="-285750" algn="l">
              <a:buFont typeface="+mj-lt"/>
              <a:buAutoNum type="arabicPeriod"/>
            </a:pPr>
            <a:r>
              <a:rPr lang="es-ES" b="1" i="0" dirty="0">
                <a:effectLst/>
                <a:highlight>
                  <a:srgbClr val="F3F3F3"/>
                </a:highlight>
                <a:latin typeface="SegoeUIVariable"/>
              </a:rPr>
              <a:t>¿Qué significa ser propietario?</a:t>
            </a:r>
            <a:r>
              <a:rPr lang="es-ES" b="0" i="0" dirty="0">
                <a:effectLst/>
                <a:highlight>
                  <a:srgbClr val="F3F3F3"/>
                </a:highlight>
                <a:latin typeface="SegoeUIVariable"/>
              </a:rPr>
              <a:t> El propietario es aquel que ostenta el derecho de propiedad sobre una finca. La propiedad es un concepto económico-jurídico objetivo, y el propietario tiene la facultad de usar, disfrutar y disponer de la finca.</a:t>
            </a:r>
          </a:p>
          <a:p>
            <a:pPr marL="742950" lvl="1" indent="-285750" algn="l">
              <a:buFont typeface="+mj-lt"/>
              <a:buAutoNum type="arabicPeriod"/>
            </a:pPr>
            <a:r>
              <a:rPr lang="es-ES" b="1" i="0" dirty="0">
                <a:effectLst/>
                <a:highlight>
                  <a:srgbClr val="F3F3F3"/>
                </a:highlight>
                <a:latin typeface="SegoeUIVariable"/>
                <a:hlinkClick r:id="rId3"/>
              </a:rPr>
              <a:t>Pleno Dominio</a:t>
            </a:r>
            <a:r>
              <a:rPr lang="es-ES" b="0" i="0" dirty="0">
                <a:effectLst/>
                <a:highlight>
                  <a:srgbClr val="F3F3F3"/>
                </a:highlight>
                <a:latin typeface="SegoeUIVariable"/>
                <a:hlinkClick r:id="rId3"/>
              </a:rPr>
              <a:t>: Cuando alguien es titular de la plena propiedad (también llamado “pleno dominio”), significa que tiene el control absoluto sobre la finca, tanto desde el punto de vista jurídico como económico</a:t>
            </a:r>
            <a:r>
              <a:rPr lang="es-ES" b="0" i="0" baseline="30000" dirty="0">
                <a:effectLst/>
                <a:highlight>
                  <a:srgbClr val="F3F3F3"/>
                </a:highlight>
                <a:latin typeface="SegoeUIVariable"/>
                <a:hlinkClick r:id="rId3"/>
              </a:rPr>
              <a:t>2</a:t>
            </a:r>
            <a:r>
              <a:rPr lang="es-ES" b="0" i="0" dirty="0">
                <a:effectLst/>
                <a:highlight>
                  <a:srgbClr val="F3F3F3"/>
                </a:highlight>
                <a:latin typeface="SegoeUIVariable"/>
              </a:rPr>
              <a:t>. </a:t>
            </a:r>
            <a:r>
              <a:rPr lang="es-ES" b="0" i="0" dirty="0" err="1">
                <a:effectLst/>
                <a:highlight>
                  <a:srgbClr val="F3F3F3"/>
                </a:highlight>
                <a:latin typeface="SegoeUIVariable"/>
              </a:rPr>
              <a:t>Vèase</a:t>
            </a:r>
            <a:r>
              <a:rPr lang="es-ES" b="0" i="0" dirty="0">
                <a:effectLst/>
                <a:highlight>
                  <a:srgbClr val="F3F3F3"/>
                </a:highlight>
                <a:latin typeface="SegoeUIVariable"/>
              </a:rPr>
              <a:t>: https://guiasjuridicas.laley.es/</a:t>
            </a:r>
            <a:endParaRPr lang="en-US" dirty="0"/>
          </a:p>
        </p:txBody>
      </p:sp>
      <p:sp>
        <p:nvSpPr>
          <p:cNvPr id="4" name="Footer Placeholder 3">
            <a:extLst>
              <a:ext uri="{FF2B5EF4-FFF2-40B4-BE49-F238E27FC236}">
                <a16:creationId xmlns:a16="http://schemas.microsoft.com/office/drawing/2014/main" id="{E1E4BB0E-3E6A-7C2C-C90E-BD9FBAA17C28}"/>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21EE1DBD-59AC-2442-8893-97B8267DF6D9}"/>
              </a:ext>
            </a:extLst>
          </p:cNvPr>
          <p:cNvSpPr>
            <a:spLocks noGrp="1"/>
          </p:cNvSpPr>
          <p:nvPr>
            <p:ph type="sldNum" sz="quarter" idx="12"/>
          </p:nvPr>
        </p:nvSpPr>
        <p:spPr/>
        <p:txBody>
          <a:bodyPr/>
          <a:lstStyle/>
          <a:p>
            <a:fld id="{17ECE12F-46B1-4D71-B4A3-E12BA84D684E}" type="slidenum">
              <a:rPr lang="en-US" smtClean="0"/>
              <a:t>12</a:t>
            </a:fld>
            <a:endParaRPr lang="en-US"/>
          </a:p>
        </p:txBody>
      </p:sp>
    </p:spTree>
    <p:extLst>
      <p:ext uri="{BB962C8B-B14F-4D97-AF65-F5344CB8AC3E}">
        <p14:creationId xmlns:p14="http://schemas.microsoft.com/office/powerpoint/2010/main" val="92091191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B8CB7-6C22-904C-C8E7-DBC40CBC024B}"/>
              </a:ext>
            </a:extLst>
          </p:cNvPr>
          <p:cNvSpPr>
            <a:spLocks noGrp="1"/>
          </p:cNvSpPr>
          <p:nvPr>
            <p:ph type="title"/>
          </p:nvPr>
        </p:nvSpPr>
        <p:spPr>
          <a:xfrm>
            <a:off x="1978269" y="254977"/>
            <a:ext cx="9526343" cy="1195754"/>
          </a:xfrm>
        </p:spPr>
        <p:txBody>
          <a:bodyPr>
            <a:normAutofit/>
          </a:bodyPr>
          <a:lstStyle/>
          <a:p>
            <a:r>
              <a:rPr lang="es-ES" sz="2800" dirty="0"/>
              <a:t>Artículo 13. — Expediente de Dominio, Reanudación de Tracto y Usucapión; procedimiento especial expedito. (17 L.P.R.A. § 1593) </a:t>
            </a:r>
            <a:endParaRPr lang="en-US" sz="2800" dirty="0"/>
          </a:p>
        </p:txBody>
      </p:sp>
      <p:sp>
        <p:nvSpPr>
          <p:cNvPr id="3" name="Content Placeholder 2">
            <a:extLst>
              <a:ext uri="{FF2B5EF4-FFF2-40B4-BE49-F238E27FC236}">
                <a16:creationId xmlns:a16="http://schemas.microsoft.com/office/drawing/2014/main" id="{649C2981-4983-A363-38C6-516D2D2FF703}"/>
              </a:ext>
            </a:extLst>
          </p:cNvPr>
          <p:cNvSpPr>
            <a:spLocks noGrp="1"/>
          </p:cNvSpPr>
          <p:nvPr>
            <p:ph idx="1"/>
          </p:nvPr>
        </p:nvSpPr>
        <p:spPr>
          <a:xfrm>
            <a:off x="838200" y="1542553"/>
            <a:ext cx="10515600" cy="4634410"/>
          </a:xfrm>
        </p:spPr>
        <p:txBody>
          <a:bodyPr>
            <a:normAutofit fontScale="92500" lnSpcReduction="20000"/>
          </a:bodyPr>
          <a:lstStyle/>
          <a:p>
            <a:pPr algn="just"/>
            <a:r>
              <a:rPr lang="es-ES" dirty="0"/>
              <a:t>Se establece un procedimiento especial expedito de Expediente de Dominio, Reanudación de Tracto y Usucapión para inscribir la propiedad a favor de las personas solicitantes elegibles de los Programas CDBG-DR o MIT. </a:t>
            </a:r>
          </a:p>
          <a:p>
            <a:pPr algn="just"/>
            <a:r>
              <a:rPr lang="es-ES" dirty="0"/>
              <a:t>Las personas solicitantes cuya propiedad no esté inscrita en el Registro de la Propiedad, </a:t>
            </a:r>
            <a:r>
              <a:rPr lang="es-ES" dirty="0">
                <a:solidFill>
                  <a:schemeClr val="accent1"/>
                </a:solidFill>
              </a:rPr>
              <a:t>cuya propiedad carezca de tracto registral</a:t>
            </a:r>
            <a:r>
              <a:rPr lang="es-ES" dirty="0"/>
              <a:t>, o haya poseído en calidad de dueño de forma pública, pacífica e ininterrumpida, por el término establecido en esta Ley, tendrá que cumplir con los siguientes requisitos: </a:t>
            </a:r>
          </a:p>
          <a:p>
            <a:pPr algn="just"/>
            <a:r>
              <a:rPr lang="es-ES" dirty="0"/>
              <a:t>(a) Presentará un escrito en la sala del Tribunal de Primera Instancia correspondiente al lugar en que radiquen los bienes, o en la de aquel en que radique la porción de mayor cabida cuando se trate de una finca que radique en varias demarcaciones territoriales. Si se presenta el escrito ante una sala sin competencia, el tribunal de oficio, lo trasladará a la sala correspondiente.</a:t>
            </a:r>
          </a:p>
        </p:txBody>
      </p:sp>
      <p:sp>
        <p:nvSpPr>
          <p:cNvPr id="4" name="Footer Placeholder 3">
            <a:extLst>
              <a:ext uri="{FF2B5EF4-FFF2-40B4-BE49-F238E27FC236}">
                <a16:creationId xmlns:a16="http://schemas.microsoft.com/office/drawing/2014/main" id="{0B517254-BDCE-31F1-6DEE-4FEFDF5A70DF}"/>
              </a:ext>
            </a:extLst>
          </p:cNvPr>
          <p:cNvSpPr>
            <a:spLocks noGrp="1"/>
          </p:cNvSpPr>
          <p:nvPr>
            <p:ph type="ftr" sz="quarter" idx="11"/>
          </p:nvPr>
        </p:nvSpPr>
        <p:spPr/>
        <p:txBody>
          <a:bodyPr/>
          <a:lstStyle/>
          <a:p>
            <a:r>
              <a:rPr lang="es-ES"/>
              <a:t>MHC: Está totalmente prohibida la reproducción de esta presentación sin autorización escrita de su autora</a:t>
            </a:r>
            <a:endParaRPr lang="en-US"/>
          </a:p>
        </p:txBody>
      </p:sp>
      <p:sp>
        <p:nvSpPr>
          <p:cNvPr id="5" name="Slide Number Placeholder 4">
            <a:extLst>
              <a:ext uri="{FF2B5EF4-FFF2-40B4-BE49-F238E27FC236}">
                <a16:creationId xmlns:a16="http://schemas.microsoft.com/office/drawing/2014/main" id="{0D792BDC-9084-4ACC-37C8-9981F00CF3B2}"/>
              </a:ext>
            </a:extLst>
          </p:cNvPr>
          <p:cNvSpPr>
            <a:spLocks noGrp="1"/>
          </p:cNvSpPr>
          <p:nvPr>
            <p:ph type="sldNum" sz="quarter" idx="12"/>
          </p:nvPr>
        </p:nvSpPr>
        <p:spPr/>
        <p:txBody>
          <a:bodyPr/>
          <a:lstStyle/>
          <a:p>
            <a:fld id="{10A7DC27-219F-4D4C-B05B-E8A29DBCD9B7}" type="slidenum">
              <a:rPr lang="en-US" smtClean="0"/>
              <a:t>120</a:t>
            </a:fld>
            <a:endParaRPr lang="en-US"/>
          </a:p>
        </p:txBody>
      </p:sp>
    </p:spTree>
    <p:extLst>
      <p:ext uri="{BB962C8B-B14F-4D97-AF65-F5344CB8AC3E}">
        <p14:creationId xmlns:p14="http://schemas.microsoft.com/office/powerpoint/2010/main" val="348030217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FB4F5-6DD7-18E1-E98A-D1BF11EABF35}"/>
              </a:ext>
            </a:extLst>
          </p:cNvPr>
          <p:cNvSpPr>
            <a:spLocks noGrp="1"/>
          </p:cNvSpPr>
          <p:nvPr>
            <p:ph type="title"/>
          </p:nvPr>
        </p:nvSpPr>
        <p:spPr>
          <a:xfrm>
            <a:off x="1811215" y="624110"/>
            <a:ext cx="9693397" cy="810520"/>
          </a:xfrm>
        </p:spPr>
        <p:txBody>
          <a:bodyPr/>
          <a:lstStyle/>
          <a:p>
            <a:r>
              <a:rPr lang="es-PR" dirty="0"/>
              <a:t>Artículo 13. - El escrito ante el Tribunal</a:t>
            </a:r>
            <a:endParaRPr lang="en-US" dirty="0"/>
          </a:p>
        </p:txBody>
      </p:sp>
      <p:sp>
        <p:nvSpPr>
          <p:cNvPr id="3" name="Content Placeholder 2">
            <a:extLst>
              <a:ext uri="{FF2B5EF4-FFF2-40B4-BE49-F238E27FC236}">
                <a16:creationId xmlns:a16="http://schemas.microsoft.com/office/drawing/2014/main" id="{3CA17A27-ACA6-288D-EE7B-D3A0535A2435}"/>
              </a:ext>
            </a:extLst>
          </p:cNvPr>
          <p:cNvSpPr>
            <a:spLocks noGrp="1"/>
          </p:cNvSpPr>
          <p:nvPr>
            <p:ph idx="1"/>
          </p:nvPr>
        </p:nvSpPr>
        <p:spPr>
          <a:xfrm>
            <a:off x="993531" y="1756869"/>
            <a:ext cx="10511081" cy="4350978"/>
          </a:xfrm>
        </p:spPr>
        <p:txBody>
          <a:bodyPr>
            <a:normAutofit fontScale="70000" lnSpcReduction="20000"/>
          </a:bodyPr>
          <a:lstStyle/>
          <a:p>
            <a:r>
              <a:rPr lang="es-ES" b="1" dirty="0"/>
              <a:t>El escrito, deberá estar debidamente juramentado </a:t>
            </a:r>
            <a:r>
              <a:rPr lang="es-ES" dirty="0"/>
              <a:t>mediante un o una profesional de la notaría y contendrá las siguientes alegaciones: </a:t>
            </a:r>
          </a:p>
          <a:p>
            <a:r>
              <a:rPr lang="es-ES" dirty="0"/>
              <a:t>1) Certificación de Solicitud de Expediente de Dominio/Reanudación de Tracto Sucesivo por el Departamento de la Vivienda la cual </a:t>
            </a:r>
            <a:r>
              <a:rPr lang="es-ES" dirty="0">
                <a:solidFill>
                  <a:schemeClr val="accent1"/>
                </a:solidFill>
              </a:rPr>
              <a:t>tendrá </a:t>
            </a:r>
            <a:r>
              <a:rPr lang="es-ES" dirty="0"/>
              <a:t>que cumplir con los siguientes requisitos: </a:t>
            </a:r>
          </a:p>
          <a:p>
            <a:r>
              <a:rPr lang="es-ES" dirty="0"/>
              <a:t>i. Nombre de la persona solicitante que es elegible al Programa CDBGDR; </a:t>
            </a:r>
            <a:r>
              <a:rPr lang="es-ES" dirty="0" err="1"/>
              <a:t>ii</a:t>
            </a:r>
            <a:r>
              <a:rPr lang="es-ES" dirty="0"/>
              <a:t>. Certificación de Titularidad conforme Artículo 3 de esta Ley; </a:t>
            </a:r>
            <a:r>
              <a:rPr lang="es-ES" dirty="0" err="1"/>
              <a:t>iii</a:t>
            </a:r>
            <a:r>
              <a:rPr lang="es-ES" dirty="0"/>
              <a:t>. La propiedad de la persona solicitante carece de inscripción registral o de tracto registral; y </a:t>
            </a:r>
            <a:r>
              <a:rPr lang="es-ES" dirty="0" err="1"/>
              <a:t>iv</a:t>
            </a:r>
            <a:r>
              <a:rPr lang="es-ES" dirty="0"/>
              <a:t>. Firmada por el Secretario de la Vivienda o su representante designado. </a:t>
            </a:r>
          </a:p>
          <a:p>
            <a:r>
              <a:rPr lang="es-ES" dirty="0"/>
              <a:t>2) Nombre y circunstancias personales del promovente y de su cónyuge, si lo tuviera, al momento de adquirir la propiedad y al momento de hacer la solicitud, si hubiera alguna diferencia.</a:t>
            </a:r>
          </a:p>
          <a:p>
            <a:r>
              <a:rPr lang="es-ES" dirty="0"/>
              <a:t>3) La descripción exacta de la propiedad con sus colindancias y cabida de acuerdo a los títulos presentados. Si la finca se formó por agrupación, deberán además, describirse individualmente las fincas que la integraron, y si fue por segregación se describirá la finca principal de la cual se separó. </a:t>
            </a:r>
          </a:p>
          <a:p>
            <a:r>
              <a:rPr lang="es-ES" dirty="0"/>
              <a:t>4) Número de Catastro según aparece en el Centro de Recaudación de Ingresos Municipales.</a:t>
            </a:r>
            <a:endParaRPr lang="en-US" dirty="0"/>
          </a:p>
          <a:p>
            <a:endParaRPr lang="en-US" dirty="0"/>
          </a:p>
        </p:txBody>
      </p:sp>
      <p:sp>
        <p:nvSpPr>
          <p:cNvPr id="4" name="Footer Placeholder 3">
            <a:extLst>
              <a:ext uri="{FF2B5EF4-FFF2-40B4-BE49-F238E27FC236}">
                <a16:creationId xmlns:a16="http://schemas.microsoft.com/office/drawing/2014/main" id="{6EA31A39-D31C-B2A6-741E-7351FA731B85}"/>
              </a:ext>
            </a:extLst>
          </p:cNvPr>
          <p:cNvSpPr>
            <a:spLocks noGrp="1"/>
          </p:cNvSpPr>
          <p:nvPr>
            <p:ph type="ftr" sz="quarter" idx="11"/>
          </p:nvPr>
        </p:nvSpPr>
        <p:spPr/>
        <p:txBody>
          <a:bodyPr/>
          <a:lstStyle/>
          <a:p>
            <a:r>
              <a:rPr lang="es-ES"/>
              <a:t>MHC: Está totalmente prohibida la reproducción de esta presentación sin autorización escrita de su autora</a:t>
            </a:r>
            <a:endParaRPr lang="en-US"/>
          </a:p>
        </p:txBody>
      </p:sp>
      <p:sp>
        <p:nvSpPr>
          <p:cNvPr id="5" name="Slide Number Placeholder 4">
            <a:extLst>
              <a:ext uri="{FF2B5EF4-FFF2-40B4-BE49-F238E27FC236}">
                <a16:creationId xmlns:a16="http://schemas.microsoft.com/office/drawing/2014/main" id="{6A30C787-7BC8-4248-C06D-EF8C40589577}"/>
              </a:ext>
            </a:extLst>
          </p:cNvPr>
          <p:cNvSpPr>
            <a:spLocks noGrp="1"/>
          </p:cNvSpPr>
          <p:nvPr>
            <p:ph type="sldNum" sz="quarter" idx="12"/>
          </p:nvPr>
        </p:nvSpPr>
        <p:spPr/>
        <p:txBody>
          <a:bodyPr/>
          <a:lstStyle/>
          <a:p>
            <a:fld id="{10A7DC27-219F-4D4C-B05B-E8A29DBCD9B7}" type="slidenum">
              <a:rPr lang="en-US" smtClean="0"/>
              <a:t>121</a:t>
            </a:fld>
            <a:endParaRPr lang="en-US"/>
          </a:p>
        </p:txBody>
      </p:sp>
    </p:spTree>
    <p:extLst>
      <p:ext uri="{BB962C8B-B14F-4D97-AF65-F5344CB8AC3E}">
        <p14:creationId xmlns:p14="http://schemas.microsoft.com/office/powerpoint/2010/main" val="416420973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0A4B7-2467-57DB-6770-28F0462A6E42}"/>
              </a:ext>
            </a:extLst>
          </p:cNvPr>
          <p:cNvSpPr>
            <a:spLocks noGrp="1"/>
          </p:cNvSpPr>
          <p:nvPr>
            <p:ph type="title"/>
          </p:nvPr>
        </p:nvSpPr>
        <p:spPr>
          <a:xfrm>
            <a:off x="838200" y="365126"/>
            <a:ext cx="10515600" cy="724204"/>
          </a:xfrm>
        </p:spPr>
        <p:txBody>
          <a:bodyPr/>
          <a:lstStyle/>
          <a:p>
            <a:r>
              <a:rPr lang="es-PR" dirty="0"/>
              <a:t>Artículo 13, continuación</a:t>
            </a:r>
            <a:endParaRPr lang="en-US" dirty="0"/>
          </a:p>
        </p:txBody>
      </p:sp>
      <p:sp>
        <p:nvSpPr>
          <p:cNvPr id="3" name="Content Placeholder 2">
            <a:extLst>
              <a:ext uri="{FF2B5EF4-FFF2-40B4-BE49-F238E27FC236}">
                <a16:creationId xmlns:a16="http://schemas.microsoft.com/office/drawing/2014/main" id="{63A32590-C574-3BB8-79BD-BDEF9E08CE94}"/>
              </a:ext>
            </a:extLst>
          </p:cNvPr>
          <p:cNvSpPr>
            <a:spLocks noGrp="1"/>
          </p:cNvSpPr>
          <p:nvPr>
            <p:ph idx="1"/>
          </p:nvPr>
        </p:nvSpPr>
        <p:spPr>
          <a:xfrm>
            <a:off x="838200" y="1152908"/>
            <a:ext cx="10515600" cy="5024056"/>
          </a:xfrm>
        </p:spPr>
        <p:txBody>
          <a:bodyPr>
            <a:normAutofit fontScale="70000" lnSpcReduction="20000"/>
          </a:bodyPr>
          <a:lstStyle/>
          <a:p>
            <a:r>
              <a:rPr lang="es-ES" dirty="0"/>
              <a:t>5) Una relación de las cargas que gravan la finca por sí o por su procedencia. En caso de no existir cargas, se expresará que está libre de cargas. </a:t>
            </a:r>
          </a:p>
          <a:p>
            <a:r>
              <a:rPr lang="es-ES" dirty="0"/>
              <a:t>6) Una relación de los anteriores dueños conocidos con expresión de las circunstancias personales del inmediato anterior dueño, incluyendo aquellos que así consten mediante certificación expedida por el Registro de la Propiedad. </a:t>
            </a:r>
          </a:p>
          <a:p>
            <a:r>
              <a:rPr lang="es-ES" dirty="0"/>
              <a:t>7) El modo en que adquirió del inmediato anterior dueño. </a:t>
            </a:r>
          </a:p>
          <a:p>
            <a:r>
              <a:rPr lang="es-ES" dirty="0"/>
              <a:t>8) El tiempo que el promovente y los dueños anteriores han poseído la propiedad de manera pública, pacífica, continua y a título de dueños. </a:t>
            </a:r>
          </a:p>
          <a:p>
            <a:r>
              <a:rPr lang="es-ES" dirty="0"/>
              <a:t>9) Si la finca resulta ser una segregación de una finca de mayor cabida que consta inscrita, la segregación tiene que haber sido aprobada por la agencia gubernamental correspondiente mediante plano de inscripción. </a:t>
            </a:r>
            <a:r>
              <a:rPr lang="es-ES" dirty="0">
                <a:solidFill>
                  <a:schemeClr val="accent1"/>
                </a:solidFill>
              </a:rPr>
              <a:t>Constituirá justo título a los efectos de este Artículo, un título de dominio sobre una porción proindivisa en una finca no segregada, y el título que recae sobre una finca segregada de una finca inscrita en el registro. </a:t>
            </a:r>
          </a:p>
          <a:p>
            <a:r>
              <a:rPr lang="es-ES" dirty="0"/>
              <a:t>10) El valor actual de la finca. </a:t>
            </a:r>
          </a:p>
          <a:p>
            <a:r>
              <a:rPr lang="es-ES" dirty="0"/>
              <a:t>11) Enumerar los documentos que el o la profesional de la notaría revisó para constatar las alegaciones. </a:t>
            </a:r>
          </a:p>
          <a:p>
            <a:r>
              <a:rPr lang="es-ES" dirty="0">
                <a:solidFill>
                  <a:schemeClr val="accent1"/>
                </a:solidFill>
              </a:rPr>
              <a:t>12) Las demás alegaciones que en derecho procedan en cada caso.</a:t>
            </a:r>
            <a:endParaRPr lang="en-US" dirty="0">
              <a:solidFill>
                <a:schemeClr val="accent1"/>
              </a:solidFill>
            </a:endParaRPr>
          </a:p>
        </p:txBody>
      </p:sp>
      <p:sp>
        <p:nvSpPr>
          <p:cNvPr id="4" name="Footer Placeholder 3">
            <a:extLst>
              <a:ext uri="{FF2B5EF4-FFF2-40B4-BE49-F238E27FC236}">
                <a16:creationId xmlns:a16="http://schemas.microsoft.com/office/drawing/2014/main" id="{8EA8440A-5319-99CD-EFAD-3388659186E7}"/>
              </a:ext>
            </a:extLst>
          </p:cNvPr>
          <p:cNvSpPr>
            <a:spLocks noGrp="1"/>
          </p:cNvSpPr>
          <p:nvPr>
            <p:ph type="ftr" sz="quarter" idx="11"/>
          </p:nvPr>
        </p:nvSpPr>
        <p:spPr/>
        <p:txBody>
          <a:bodyPr/>
          <a:lstStyle/>
          <a:p>
            <a:r>
              <a:rPr lang="es-ES"/>
              <a:t>MHC: Está totalmente prohibida la reproducción de esta presentación sin autorización escrita de su autora</a:t>
            </a:r>
            <a:endParaRPr lang="en-US"/>
          </a:p>
        </p:txBody>
      </p:sp>
      <p:sp>
        <p:nvSpPr>
          <p:cNvPr id="5" name="Slide Number Placeholder 4">
            <a:extLst>
              <a:ext uri="{FF2B5EF4-FFF2-40B4-BE49-F238E27FC236}">
                <a16:creationId xmlns:a16="http://schemas.microsoft.com/office/drawing/2014/main" id="{AFCE73D7-5E4D-EC30-D51E-3283DC593D46}"/>
              </a:ext>
            </a:extLst>
          </p:cNvPr>
          <p:cNvSpPr>
            <a:spLocks noGrp="1"/>
          </p:cNvSpPr>
          <p:nvPr>
            <p:ph type="sldNum" sz="quarter" idx="12"/>
          </p:nvPr>
        </p:nvSpPr>
        <p:spPr/>
        <p:txBody>
          <a:bodyPr/>
          <a:lstStyle/>
          <a:p>
            <a:fld id="{10A7DC27-219F-4D4C-B05B-E8A29DBCD9B7}" type="slidenum">
              <a:rPr lang="en-US" smtClean="0"/>
              <a:t>122</a:t>
            </a:fld>
            <a:endParaRPr lang="en-US"/>
          </a:p>
        </p:txBody>
      </p:sp>
    </p:spTree>
    <p:extLst>
      <p:ext uri="{BB962C8B-B14F-4D97-AF65-F5344CB8AC3E}">
        <p14:creationId xmlns:p14="http://schemas.microsoft.com/office/powerpoint/2010/main" val="207886616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768A9-A831-8404-BAF6-A4A9BED41C47}"/>
              </a:ext>
            </a:extLst>
          </p:cNvPr>
          <p:cNvSpPr>
            <a:spLocks noGrp="1"/>
          </p:cNvSpPr>
          <p:nvPr>
            <p:ph type="title"/>
          </p:nvPr>
        </p:nvSpPr>
        <p:spPr/>
        <p:txBody>
          <a:bodyPr/>
          <a:lstStyle/>
          <a:p>
            <a:r>
              <a:rPr lang="es-PR" dirty="0"/>
              <a:t>Artículo 13 (b), el Tribunal</a:t>
            </a:r>
            <a:endParaRPr lang="en-US" dirty="0"/>
          </a:p>
        </p:txBody>
      </p:sp>
      <p:sp>
        <p:nvSpPr>
          <p:cNvPr id="3" name="Content Placeholder 2">
            <a:extLst>
              <a:ext uri="{FF2B5EF4-FFF2-40B4-BE49-F238E27FC236}">
                <a16:creationId xmlns:a16="http://schemas.microsoft.com/office/drawing/2014/main" id="{9A5166BB-8919-F159-C815-1F62C7682C4B}"/>
              </a:ext>
            </a:extLst>
          </p:cNvPr>
          <p:cNvSpPr>
            <a:spLocks noGrp="1"/>
          </p:cNvSpPr>
          <p:nvPr>
            <p:ph idx="1"/>
          </p:nvPr>
        </p:nvSpPr>
        <p:spPr>
          <a:xfrm>
            <a:off x="685800" y="1547446"/>
            <a:ext cx="10818812" cy="4588362"/>
          </a:xfrm>
        </p:spPr>
        <p:txBody>
          <a:bodyPr>
            <a:normAutofit fontScale="70000" lnSpcReduction="20000"/>
          </a:bodyPr>
          <a:lstStyle/>
          <a:p>
            <a:pPr algn="just"/>
            <a:r>
              <a:rPr lang="es-ES" dirty="0"/>
              <a:t>(b</a:t>
            </a:r>
            <a:r>
              <a:rPr lang="es-ES" b="1" dirty="0"/>
              <a:t>) El Tribunal ordenará la citación personal de los siguientes: </a:t>
            </a:r>
          </a:p>
          <a:p>
            <a:pPr algn="just"/>
            <a:r>
              <a:rPr lang="es-ES" dirty="0"/>
              <a:t>a. El </a:t>
            </a:r>
            <a:r>
              <a:rPr lang="es-ES" b="1" dirty="0"/>
              <a:t>inmediato anterior dueño o sus herederos</a:t>
            </a:r>
            <a:r>
              <a:rPr lang="es-ES" dirty="0"/>
              <a:t>, si fueren conocidos, en caso de no constar en escritura pública la transmisión. Se entenderá como inmediato anterior dueño, en el caso de que los promoventes sean herederos, aquel de quien el causante adquirió la propiedad. </a:t>
            </a:r>
          </a:p>
          <a:p>
            <a:pPr algn="just"/>
            <a:r>
              <a:rPr lang="es-ES" dirty="0"/>
              <a:t>b. Las </a:t>
            </a:r>
            <a:r>
              <a:rPr lang="es-ES" b="1" dirty="0"/>
              <a:t>personas que tengan cualquier derecho real sobre la finca objeto del procedimiento, de conocerse. </a:t>
            </a:r>
          </a:p>
          <a:p>
            <a:pPr algn="just"/>
            <a:r>
              <a:rPr lang="es-ES" dirty="0"/>
              <a:t>(c) El Tribunal ordenará la citación mediante edicto de los siguientes: 1) Las personas ignoradas o desconocidas a quienes pueda perjudicar la inscripción </a:t>
            </a:r>
            <a:r>
              <a:rPr lang="es-ES" b="1" dirty="0"/>
              <a:t>solicitada</a:t>
            </a:r>
            <a:r>
              <a:rPr lang="es-ES" dirty="0"/>
              <a:t>. </a:t>
            </a:r>
          </a:p>
          <a:p>
            <a:pPr algn="just"/>
            <a:r>
              <a:rPr lang="es-ES" dirty="0"/>
              <a:t>(d) Forma, plazo y contenido del edicto: El edicto se publicará según las normas de procedimiento civil, luego de la presentación del escrito juramentado, en un periódico de circulación general diaria en Puerto Rico, a fin de que comparezca toda persona que alegue poseer un interés propietario sobre la finca y que pretenda demostrar y defender su derecho. Deberá contener la descripción de la finca que será objeto de inmatriculación y de tratarse de una finca agrupada, las descripciones de las fincas que la comprenden. </a:t>
            </a:r>
          </a:p>
          <a:p>
            <a:pPr algn="just"/>
            <a:r>
              <a:rPr lang="es-ES" dirty="0"/>
              <a:t>En el plazo improrrogable de treinta (30) días a contar de la fecha de la publicación del edicto, los interesados y las partes citadas, o en su defecto los organismos públicos afectados, podrán comparecer ante el Tribunal, a fin de alegar lo que en derecho proceda.</a:t>
            </a:r>
            <a:endParaRPr lang="en-US" dirty="0"/>
          </a:p>
        </p:txBody>
      </p:sp>
      <p:sp>
        <p:nvSpPr>
          <p:cNvPr id="4" name="Footer Placeholder 3">
            <a:extLst>
              <a:ext uri="{FF2B5EF4-FFF2-40B4-BE49-F238E27FC236}">
                <a16:creationId xmlns:a16="http://schemas.microsoft.com/office/drawing/2014/main" id="{3C9BE725-A046-F017-5D89-9B326E01C7E9}"/>
              </a:ext>
            </a:extLst>
          </p:cNvPr>
          <p:cNvSpPr>
            <a:spLocks noGrp="1"/>
          </p:cNvSpPr>
          <p:nvPr>
            <p:ph type="ftr" sz="quarter" idx="11"/>
          </p:nvPr>
        </p:nvSpPr>
        <p:spPr/>
        <p:txBody>
          <a:bodyPr/>
          <a:lstStyle/>
          <a:p>
            <a:r>
              <a:rPr lang="es-ES"/>
              <a:t>MHC: Está totalmente prohibida la reproducción de esta presentación sin autorización escrita de su autora</a:t>
            </a:r>
            <a:endParaRPr lang="en-US"/>
          </a:p>
        </p:txBody>
      </p:sp>
      <p:sp>
        <p:nvSpPr>
          <p:cNvPr id="5" name="Slide Number Placeholder 4">
            <a:extLst>
              <a:ext uri="{FF2B5EF4-FFF2-40B4-BE49-F238E27FC236}">
                <a16:creationId xmlns:a16="http://schemas.microsoft.com/office/drawing/2014/main" id="{858B5127-F1D8-044A-1281-56AE86477916}"/>
              </a:ext>
            </a:extLst>
          </p:cNvPr>
          <p:cNvSpPr>
            <a:spLocks noGrp="1"/>
          </p:cNvSpPr>
          <p:nvPr>
            <p:ph type="sldNum" sz="quarter" idx="12"/>
          </p:nvPr>
        </p:nvSpPr>
        <p:spPr/>
        <p:txBody>
          <a:bodyPr/>
          <a:lstStyle/>
          <a:p>
            <a:fld id="{10A7DC27-219F-4D4C-B05B-E8A29DBCD9B7}" type="slidenum">
              <a:rPr lang="en-US" smtClean="0"/>
              <a:t>123</a:t>
            </a:fld>
            <a:endParaRPr lang="en-US"/>
          </a:p>
        </p:txBody>
      </p:sp>
    </p:spTree>
    <p:extLst>
      <p:ext uri="{BB962C8B-B14F-4D97-AF65-F5344CB8AC3E}">
        <p14:creationId xmlns:p14="http://schemas.microsoft.com/office/powerpoint/2010/main" val="12937119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768A9-A831-8404-BAF6-A4A9BED41C47}"/>
              </a:ext>
            </a:extLst>
          </p:cNvPr>
          <p:cNvSpPr>
            <a:spLocks noGrp="1"/>
          </p:cNvSpPr>
          <p:nvPr>
            <p:ph type="title"/>
          </p:nvPr>
        </p:nvSpPr>
        <p:spPr>
          <a:xfrm>
            <a:off x="1705708" y="365126"/>
            <a:ext cx="9648092" cy="433511"/>
          </a:xfrm>
        </p:spPr>
        <p:txBody>
          <a:bodyPr>
            <a:normAutofit fontScale="90000"/>
          </a:bodyPr>
          <a:lstStyle/>
          <a:p>
            <a:r>
              <a:rPr lang="es-PR" sz="3200" dirty="0"/>
              <a:t>Artículo 13 (b), el Tribunal. Observaciones y preguntas</a:t>
            </a:r>
            <a:endParaRPr lang="en-US" sz="3200" dirty="0"/>
          </a:p>
        </p:txBody>
      </p:sp>
      <p:sp>
        <p:nvSpPr>
          <p:cNvPr id="3" name="Content Placeholder 2">
            <a:extLst>
              <a:ext uri="{FF2B5EF4-FFF2-40B4-BE49-F238E27FC236}">
                <a16:creationId xmlns:a16="http://schemas.microsoft.com/office/drawing/2014/main" id="{9A5166BB-8919-F159-C815-1F62C7682C4B}"/>
              </a:ext>
            </a:extLst>
          </p:cNvPr>
          <p:cNvSpPr>
            <a:spLocks noGrp="1"/>
          </p:cNvSpPr>
          <p:nvPr>
            <p:ph idx="1"/>
          </p:nvPr>
        </p:nvSpPr>
        <p:spPr>
          <a:xfrm>
            <a:off x="720969" y="1345223"/>
            <a:ext cx="11245362" cy="4976445"/>
          </a:xfrm>
        </p:spPr>
        <p:txBody>
          <a:bodyPr>
            <a:noAutofit/>
          </a:bodyPr>
          <a:lstStyle/>
          <a:p>
            <a:r>
              <a:rPr lang="es-ES" sz="1600" dirty="0">
                <a:highlight>
                  <a:srgbClr val="FFFF00"/>
                </a:highlight>
              </a:rPr>
              <a:t>OJO: ¿qué se hace si se pretende llevar un expediente de dominio de una finca en comunidad y el proceso no ha sido promovido por todos los comuneros?. </a:t>
            </a:r>
          </a:p>
          <a:p>
            <a:r>
              <a:rPr lang="es-ES" sz="1600" dirty="0">
                <a:highlight>
                  <a:srgbClr val="FFFF00"/>
                </a:highlight>
              </a:rPr>
              <a:t>La Ley 118, nada dice sobre esto. A su vez, la Ley 210-2015, según enmendada, dispone: </a:t>
            </a:r>
          </a:p>
          <a:p>
            <a:pPr algn="just"/>
            <a:r>
              <a:rPr lang="es-ES" sz="1600" dirty="0">
                <a:highlight>
                  <a:srgbClr val="FFFF00"/>
                </a:highlight>
              </a:rPr>
              <a:t>Artículo 189.-Finca en comunidad; citación de cotitulares no promoventes. </a:t>
            </a:r>
          </a:p>
          <a:p>
            <a:pPr algn="just"/>
            <a:r>
              <a:rPr lang="es-ES" sz="1600" dirty="0">
                <a:highlight>
                  <a:srgbClr val="FFFF00"/>
                </a:highlight>
              </a:rPr>
              <a:t>Cuando se pretenda inscribir una finca en comunidad y el procedimiento no haya sido promovido por todos los comuneros, será obligatoria la citación personal de los demás cotitulares, en la forma y términos que establece el Artículo 185 de esta Ley.</a:t>
            </a:r>
          </a:p>
          <a:p>
            <a:r>
              <a:rPr lang="en-US" sz="1600" dirty="0">
                <a:highlight>
                  <a:srgbClr val="FFFF00"/>
                </a:highlight>
              </a:rPr>
              <a:t>OJO: </a:t>
            </a:r>
            <a:r>
              <a:rPr lang="en-US" sz="1600" dirty="0" err="1">
                <a:highlight>
                  <a:srgbClr val="FFFF00"/>
                </a:highlight>
              </a:rPr>
              <a:t>qué</a:t>
            </a:r>
            <a:r>
              <a:rPr lang="en-US" sz="1600" dirty="0">
                <a:highlight>
                  <a:srgbClr val="FFFF00"/>
                </a:highlight>
              </a:rPr>
              <a:t> se </a:t>
            </a:r>
            <a:r>
              <a:rPr lang="en-US" sz="1600" dirty="0" err="1">
                <a:highlight>
                  <a:srgbClr val="FFFF00"/>
                </a:highlight>
              </a:rPr>
              <a:t>hace</a:t>
            </a:r>
            <a:r>
              <a:rPr lang="en-US" sz="1600" dirty="0">
                <a:highlight>
                  <a:srgbClr val="FFFF00"/>
                </a:highlight>
              </a:rPr>
              <a:t> </a:t>
            </a:r>
            <a:r>
              <a:rPr lang="en-US" sz="1600" dirty="0" err="1">
                <a:highlight>
                  <a:srgbClr val="FFFF00"/>
                </a:highlight>
              </a:rPr>
              <a:t>si</a:t>
            </a:r>
            <a:r>
              <a:rPr lang="en-US" sz="1600" dirty="0">
                <a:highlight>
                  <a:srgbClr val="FFFF00"/>
                </a:highlight>
              </a:rPr>
              <a:t> la finca </a:t>
            </a:r>
            <a:r>
              <a:rPr lang="en-US" sz="1600" dirty="0" err="1">
                <a:highlight>
                  <a:srgbClr val="FFFF00"/>
                </a:highlight>
              </a:rPr>
              <a:t>descrita</a:t>
            </a:r>
            <a:r>
              <a:rPr lang="en-US" sz="1600" dirty="0">
                <a:highlight>
                  <a:srgbClr val="FFFF00"/>
                </a:highlight>
              </a:rPr>
              <a:t> para la </a:t>
            </a:r>
            <a:r>
              <a:rPr lang="en-US" sz="1600" dirty="0" err="1">
                <a:highlight>
                  <a:srgbClr val="FFFF00"/>
                </a:highlight>
              </a:rPr>
              <a:t>Certificación</a:t>
            </a:r>
            <a:r>
              <a:rPr lang="en-US" sz="1600" dirty="0">
                <a:highlight>
                  <a:srgbClr val="FFFF00"/>
                </a:highlight>
              </a:rPr>
              <a:t> de </a:t>
            </a:r>
            <a:r>
              <a:rPr lang="en-US" sz="1600" dirty="0" err="1">
                <a:highlight>
                  <a:srgbClr val="FFFF00"/>
                </a:highlight>
              </a:rPr>
              <a:t>Título</a:t>
            </a:r>
            <a:r>
              <a:rPr lang="en-US" sz="1600" dirty="0">
                <a:highlight>
                  <a:srgbClr val="FFFF00"/>
                </a:highlight>
              </a:rPr>
              <a:t> que </a:t>
            </a:r>
            <a:r>
              <a:rPr lang="en-US" sz="1600" dirty="0" err="1">
                <a:highlight>
                  <a:srgbClr val="FFFF00"/>
                </a:highlight>
              </a:rPr>
              <a:t>expedirá</a:t>
            </a:r>
            <a:r>
              <a:rPr lang="en-US" sz="1600" dirty="0">
                <a:highlight>
                  <a:srgbClr val="FFFF00"/>
                </a:highlight>
              </a:rPr>
              <a:t> Vivienda es </a:t>
            </a:r>
            <a:r>
              <a:rPr lang="en-US" sz="1600" dirty="0" err="1">
                <a:highlight>
                  <a:srgbClr val="FFFF00"/>
                </a:highlight>
              </a:rPr>
              <a:t>distinta</a:t>
            </a:r>
            <a:r>
              <a:rPr lang="en-US" sz="1600" dirty="0">
                <a:highlight>
                  <a:srgbClr val="FFFF00"/>
                </a:highlight>
              </a:rPr>
              <a:t> a la que </a:t>
            </a:r>
            <a:r>
              <a:rPr lang="en-US" sz="1600" dirty="0" err="1">
                <a:highlight>
                  <a:srgbClr val="FFFF00"/>
                </a:highlight>
              </a:rPr>
              <a:t>aparece</a:t>
            </a:r>
            <a:r>
              <a:rPr lang="en-US" sz="1600" dirty="0">
                <a:highlight>
                  <a:srgbClr val="FFFF00"/>
                </a:highlight>
              </a:rPr>
              <a:t> </a:t>
            </a:r>
            <a:r>
              <a:rPr lang="en-US" sz="1600" dirty="0" err="1">
                <a:highlight>
                  <a:srgbClr val="FFFF00"/>
                </a:highlight>
              </a:rPr>
              <a:t>en</a:t>
            </a:r>
            <a:r>
              <a:rPr lang="en-US" sz="1600" dirty="0">
                <a:highlight>
                  <a:srgbClr val="FFFF00"/>
                </a:highlight>
              </a:rPr>
              <a:t> </a:t>
            </a:r>
            <a:r>
              <a:rPr lang="en-US" sz="1600" dirty="0" err="1">
                <a:highlight>
                  <a:srgbClr val="FFFF00"/>
                </a:highlight>
              </a:rPr>
              <a:t>algún</a:t>
            </a:r>
            <a:r>
              <a:rPr lang="en-US" sz="1600" dirty="0">
                <a:highlight>
                  <a:srgbClr val="FFFF00"/>
                </a:highlight>
              </a:rPr>
              <a:t> </a:t>
            </a:r>
            <a:r>
              <a:rPr lang="en-US" sz="1600" dirty="0" err="1">
                <a:highlight>
                  <a:srgbClr val="FFFF00"/>
                </a:highlight>
              </a:rPr>
              <a:t>título</a:t>
            </a:r>
            <a:r>
              <a:rPr lang="en-US" sz="1600" dirty="0">
                <a:highlight>
                  <a:srgbClr val="FFFF00"/>
                </a:highlight>
              </a:rPr>
              <a:t> que se </a:t>
            </a:r>
            <a:r>
              <a:rPr lang="en-US" sz="1600" dirty="0" err="1">
                <a:highlight>
                  <a:srgbClr val="FFFF00"/>
                </a:highlight>
              </a:rPr>
              <a:t>quiera</a:t>
            </a:r>
            <a:r>
              <a:rPr lang="en-US" sz="1600" dirty="0">
                <a:highlight>
                  <a:srgbClr val="FFFF00"/>
                </a:highlight>
              </a:rPr>
              <a:t> </a:t>
            </a:r>
            <a:r>
              <a:rPr lang="en-US" sz="1600" dirty="0" err="1">
                <a:highlight>
                  <a:srgbClr val="FFFF00"/>
                </a:highlight>
              </a:rPr>
              <a:t>utilizar</a:t>
            </a:r>
            <a:r>
              <a:rPr lang="en-US" sz="1600" dirty="0">
                <a:highlight>
                  <a:srgbClr val="FFFF00"/>
                </a:highlight>
              </a:rPr>
              <a:t> para </a:t>
            </a:r>
            <a:r>
              <a:rPr lang="en-US" sz="1600" dirty="0" err="1">
                <a:highlight>
                  <a:srgbClr val="FFFF00"/>
                </a:highlight>
              </a:rPr>
              <a:t>lograr</a:t>
            </a:r>
            <a:r>
              <a:rPr lang="en-US" sz="1600" dirty="0">
                <a:highlight>
                  <a:srgbClr val="FFFF00"/>
                </a:highlight>
              </a:rPr>
              <a:t> que se </a:t>
            </a:r>
            <a:r>
              <a:rPr lang="en-US" sz="1600" dirty="0" err="1">
                <a:highlight>
                  <a:srgbClr val="FFFF00"/>
                </a:highlight>
              </a:rPr>
              <a:t>expida</a:t>
            </a:r>
            <a:r>
              <a:rPr lang="en-US" sz="1600" dirty="0">
                <a:highlight>
                  <a:srgbClr val="FFFF00"/>
                </a:highlight>
              </a:rPr>
              <a:t> la </a:t>
            </a:r>
            <a:r>
              <a:rPr lang="en-US" sz="1600" dirty="0" err="1">
                <a:highlight>
                  <a:srgbClr val="FFFF00"/>
                </a:highlight>
              </a:rPr>
              <a:t>certificación</a:t>
            </a:r>
            <a:r>
              <a:rPr lang="en-US" sz="1600" dirty="0">
                <a:highlight>
                  <a:srgbClr val="FFFF00"/>
                </a:highlight>
              </a:rPr>
              <a:t>? La ley 118 no dice nada </a:t>
            </a:r>
            <a:r>
              <a:rPr lang="en-US" sz="1600" dirty="0" err="1">
                <a:highlight>
                  <a:srgbClr val="FFFF00"/>
                </a:highlight>
              </a:rPr>
              <a:t>sobre</a:t>
            </a:r>
            <a:r>
              <a:rPr lang="en-US" sz="1600" dirty="0">
                <a:highlight>
                  <a:srgbClr val="FFFF00"/>
                </a:highlight>
              </a:rPr>
              <a:t> </a:t>
            </a:r>
            <a:r>
              <a:rPr lang="en-US" sz="1600" dirty="0" err="1">
                <a:highlight>
                  <a:srgbClr val="FFFF00"/>
                </a:highlight>
              </a:rPr>
              <a:t>este</a:t>
            </a:r>
            <a:r>
              <a:rPr lang="en-US" sz="1600" dirty="0">
                <a:highlight>
                  <a:srgbClr val="FFFF00"/>
                </a:highlight>
              </a:rPr>
              <a:t> </a:t>
            </a:r>
            <a:r>
              <a:rPr lang="en-US" sz="1600" dirty="0" err="1">
                <a:highlight>
                  <a:srgbClr val="FFFF00"/>
                </a:highlight>
              </a:rPr>
              <a:t>asunto</a:t>
            </a:r>
            <a:r>
              <a:rPr lang="en-US" sz="1600" dirty="0">
                <a:highlight>
                  <a:srgbClr val="FFFF00"/>
                </a:highlight>
              </a:rPr>
              <a:t>. </a:t>
            </a:r>
            <a:r>
              <a:rPr lang="en-US" sz="1600" dirty="0" err="1">
                <a:highlight>
                  <a:srgbClr val="FFFF00"/>
                </a:highlight>
              </a:rPr>
              <a:t>Véase</a:t>
            </a:r>
            <a:r>
              <a:rPr lang="en-US" sz="1600" dirty="0">
                <a:highlight>
                  <a:srgbClr val="FFFF00"/>
                </a:highlight>
              </a:rPr>
              <a:t> </a:t>
            </a:r>
            <a:r>
              <a:rPr lang="en-US" sz="1600" dirty="0" err="1">
                <a:highlight>
                  <a:srgbClr val="FFFF00"/>
                </a:highlight>
              </a:rPr>
              <a:t>Artículo</a:t>
            </a:r>
            <a:r>
              <a:rPr lang="en-US" sz="1600" dirty="0">
                <a:highlight>
                  <a:srgbClr val="FFFF00"/>
                </a:highlight>
              </a:rPr>
              <a:t> 197 de la Ley 210-2015:</a:t>
            </a:r>
          </a:p>
          <a:p>
            <a:r>
              <a:rPr lang="es-ES" sz="1600" dirty="0">
                <a:highlight>
                  <a:srgbClr val="FFFF00"/>
                </a:highlight>
              </a:rPr>
              <a:t>“ARTÍCULO 197. — Mensura de finca, forma de acreditarla. </a:t>
            </a:r>
          </a:p>
          <a:p>
            <a:r>
              <a:rPr lang="es-ES" sz="1600" dirty="0">
                <a:highlight>
                  <a:srgbClr val="FFFF00"/>
                </a:highlight>
              </a:rPr>
              <a:t>La acreditación de la mensura de una finca se hará mediante la certificación de mensura juramentada ante notario expedida por el agrimensor licenciado que la efectuó. Deberá hacer constar los nombres y modo de citación de los propietarios colindantes. Se entenderá por agrimensor licenciado el profesional autorizado por la Ley Núm. 173 de 12 de agosto de 1988, según enmendada, y la Ley Núm. 319 de 15 de mayo de 1938, según enmendad</a:t>
            </a:r>
            <a:r>
              <a:rPr lang="en-US" sz="1600" dirty="0">
                <a:highlight>
                  <a:srgbClr val="FFFF00"/>
                </a:highlight>
              </a:rPr>
              <a:t>a”</a:t>
            </a:r>
          </a:p>
        </p:txBody>
      </p:sp>
      <p:sp>
        <p:nvSpPr>
          <p:cNvPr id="4" name="Footer Placeholder 3">
            <a:extLst>
              <a:ext uri="{FF2B5EF4-FFF2-40B4-BE49-F238E27FC236}">
                <a16:creationId xmlns:a16="http://schemas.microsoft.com/office/drawing/2014/main" id="{F5E662D9-72DD-C755-01C8-81D7A47C4F4F}"/>
              </a:ext>
            </a:extLst>
          </p:cNvPr>
          <p:cNvSpPr>
            <a:spLocks noGrp="1"/>
          </p:cNvSpPr>
          <p:nvPr>
            <p:ph type="ftr" sz="quarter" idx="11"/>
          </p:nvPr>
        </p:nvSpPr>
        <p:spPr>
          <a:xfrm>
            <a:off x="4826977" y="6321669"/>
            <a:ext cx="5382234" cy="386862"/>
          </a:xfrm>
        </p:spPr>
        <p:txBody>
          <a:bodyPr/>
          <a:lstStyle/>
          <a:p>
            <a:r>
              <a:rPr lang="es-ES"/>
              <a:t>MHC: Está totalmente prohibida la reproducción de esta presentación sin autorización escrita de su autora</a:t>
            </a:r>
            <a:endParaRPr lang="en-US" dirty="0"/>
          </a:p>
        </p:txBody>
      </p:sp>
      <p:sp>
        <p:nvSpPr>
          <p:cNvPr id="5" name="Slide Number Placeholder 4">
            <a:extLst>
              <a:ext uri="{FF2B5EF4-FFF2-40B4-BE49-F238E27FC236}">
                <a16:creationId xmlns:a16="http://schemas.microsoft.com/office/drawing/2014/main" id="{EE74D2CD-0540-B83A-5173-64170B615DC8}"/>
              </a:ext>
            </a:extLst>
          </p:cNvPr>
          <p:cNvSpPr>
            <a:spLocks noGrp="1"/>
          </p:cNvSpPr>
          <p:nvPr>
            <p:ph type="sldNum" sz="quarter" idx="12"/>
          </p:nvPr>
        </p:nvSpPr>
        <p:spPr>
          <a:xfrm>
            <a:off x="404446" y="787782"/>
            <a:ext cx="536331" cy="365125"/>
          </a:xfrm>
        </p:spPr>
        <p:txBody>
          <a:bodyPr/>
          <a:lstStyle/>
          <a:p>
            <a:fld id="{10A7DC27-219F-4D4C-B05B-E8A29DBCD9B7}" type="slidenum">
              <a:rPr lang="en-US" smtClean="0"/>
              <a:t>124</a:t>
            </a:fld>
            <a:endParaRPr lang="en-US" dirty="0"/>
          </a:p>
        </p:txBody>
      </p:sp>
    </p:spTree>
    <p:extLst>
      <p:ext uri="{BB962C8B-B14F-4D97-AF65-F5344CB8AC3E}">
        <p14:creationId xmlns:p14="http://schemas.microsoft.com/office/powerpoint/2010/main" val="111441344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A65C4-7EE8-A92A-6F1C-0F12B269C998}"/>
              </a:ext>
            </a:extLst>
          </p:cNvPr>
          <p:cNvSpPr>
            <a:spLocks noGrp="1"/>
          </p:cNvSpPr>
          <p:nvPr>
            <p:ph type="title"/>
          </p:nvPr>
        </p:nvSpPr>
        <p:spPr/>
        <p:txBody>
          <a:bodyPr/>
          <a:lstStyle/>
          <a:p>
            <a:r>
              <a:rPr lang="es-PR" dirty="0"/>
              <a:t>Continuación, Art. 13</a:t>
            </a:r>
            <a:endParaRPr lang="en-US" dirty="0"/>
          </a:p>
        </p:txBody>
      </p:sp>
      <p:sp>
        <p:nvSpPr>
          <p:cNvPr id="3" name="Content Placeholder 2">
            <a:extLst>
              <a:ext uri="{FF2B5EF4-FFF2-40B4-BE49-F238E27FC236}">
                <a16:creationId xmlns:a16="http://schemas.microsoft.com/office/drawing/2014/main" id="{569A301D-E79D-7416-3C85-8C0E402FB8D1}"/>
              </a:ext>
            </a:extLst>
          </p:cNvPr>
          <p:cNvSpPr>
            <a:spLocks noGrp="1"/>
          </p:cNvSpPr>
          <p:nvPr>
            <p:ph idx="1"/>
          </p:nvPr>
        </p:nvSpPr>
        <p:spPr>
          <a:xfrm>
            <a:off x="738554" y="1600200"/>
            <a:ext cx="10766058" cy="4311022"/>
          </a:xfrm>
        </p:spPr>
        <p:txBody>
          <a:bodyPr>
            <a:normAutofit/>
          </a:bodyPr>
          <a:lstStyle/>
          <a:p>
            <a:r>
              <a:rPr lang="en-US" sz="1800" dirty="0" err="1">
                <a:highlight>
                  <a:srgbClr val="FFFF00"/>
                </a:highlight>
              </a:rPr>
              <a:t>Hace</a:t>
            </a:r>
            <a:r>
              <a:rPr lang="en-US" sz="1800" dirty="0">
                <a:highlight>
                  <a:srgbClr val="FFFF00"/>
                </a:highlight>
              </a:rPr>
              <a:t> </a:t>
            </a:r>
            <a:r>
              <a:rPr lang="en-US" sz="1800" dirty="0" err="1">
                <a:highlight>
                  <a:srgbClr val="FFFF00"/>
                </a:highlight>
              </a:rPr>
              <a:t>falta</a:t>
            </a:r>
            <a:r>
              <a:rPr lang="en-US" sz="1800" dirty="0">
                <a:highlight>
                  <a:srgbClr val="FFFF00"/>
                </a:highlight>
              </a:rPr>
              <a:t> plano?. NO LO DICE</a:t>
            </a:r>
          </a:p>
          <a:p>
            <a:r>
              <a:rPr lang="en-US" dirty="0"/>
              <a:t>¿</a:t>
            </a:r>
            <a:r>
              <a:rPr lang="en-US" dirty="0" err="1"/>
              <a:t>puede</a:t>
            </a:r>
            <a:r>
              <a:rPr lang="en-US" dirty="0"/>
              <a:t> </a:t>
            </a:r>
            <a:r>
              <a:rPr lang="en-US" dirty="0" err="1"/>
              <a:t>el</a:t>
            </a:r>
            <a:r>
              <a:rPr lang="en-US" dirty="0"/>
              <a:t> Tribunal </a:t>
            </a:r>
            <a:r>
              <a:rPr lang="en-US" dirty="0" err="1"/>
              <a:t>solicitar</a:t>
            </a:r>
            <a:r>
              <a:rPr lang="en-US" dirty="0"/>
              <a:t> </a:t>
            </a:r>
            <a:r>
              <a:rPr lang="en-US" dirty="0" err="1"/>
              <a:t>documentos</a:t>
            </a:r>
            <a:r>
              <a:rPr lang="en-US" dirty="0"/>
              <a:t> no </a:t>
            </a:r>
            <a:r>
              <a:rPr lang="en-US" dirty="0" err="1"/>
              <a:t>mencionados</a:t>
            </a:r>
            <a:r>
              <a:rPr lang="en-US" dirty="0"/>
              <a:t> </a:t>
            </a:r>
            <a:r>
              <a:rPr lang="en-US" dirty="0" err="1"/>
              <a:t>en</a:t>
            </a:r>
            <a:r>
              <a:rPr lang="en-US" dirty="0"/>
              <a:t> la Ley al </a:t>
            </a:r>
            <a:r>
              <a:rPr lang="en-US" dirty="0" err="1"/>
              <a:t>determinar</a:t>
            </a:r>
            <a:r>
              <a:rPr lang="en-US" dirty="0"/>
              <a:t> que la </a:t>
            </a:r>
            <a:r>
              <a:rPr lang="en-US" dirty="0" err="1"/>
              <a:t>prueba</a:t>
            </a:r>
            <a:r>
              <a:rPr lang="en-US" dirty="0"/>
              <a:t> </a:t>
            </a:r>
            <a:r>
              <a:rPr lang="en-US" dirty="0" err="1"/>
              <a:t>presentada</a:t>
            </a:r>
            <a:r>
              <a:rPr lang="en-US" dirty="0"/>
              <a:t> no es </a:t>
            </a:r>
            <a:r>
              <a:rPr lang="en-US" dirty="0" err="1"/>
              <a:t>suficiente</a:t>
            </a:r>
            <a:r>
              <a:rPr lang="en-US" dirty="0"/>
              <a:t> para </a:t>
            </a:r>
            <a:r>
              <a:rPr lang="en-US" dirty="0" err="1"/>
              <a:t>probar</a:t>
            </a:r>
            <a:r>
              <a:rPr lang="en-US" dirty="0"/>
              <a:t> las </a:t>
            </a:r>
            <a:r>
              <a:rPr lang="en-US" dirty="0" err="1"/>
              <a:t>alegaciones</a:t>
            </a:r>
            <a:r>
              <a:rPr lang="en-US" dirty="0"/>
              <a:t>?</a:t>
            </a:r>
          </a:p>
          <a:p>
            <a:r>
              <a:rPr lang="es-ES" dirty="0"/>
              <a:t>¿Qué se hace si la propiedad está en área sensible ambientalmente, reserva, zona marítimo terrestre?</a:t>
            </a:r>
            <a:r>
              <a:rPr lang="es-PR" dirty="0"/>
              <a:t> No se cita DRN, JCA o cualquier agencia estatal o federal con jurisdicción como se dice en sede notarial. </a:t>
            </a:r>
          </a:p>
          <a:p>
            <a:r>
              <a:rPr lang="en-US" dirty="0"/>
              <a:t>¿Puede </a:t>
            </a:r>
            <a:r>
              <a:rPr lang="en-US" dirty="0" err="1"/>
              <a:t>el</a:t>
            </a:r>
            <a:r>
              <a:rPr lang="en-US" dirty="0"/>
              <a:t> Tribunal </a:t>
            </a:r>
            <a:r>
              <a:rPr lang="en-US" dirty="0" err="1"/>
              <a:t>expedir</a:t>
            </a:r>
            <a:r>
              <a:rPr lang="en-US" dirty="0"/>
              <a:t> </a:t>
            </a:r>
            <a:r>
              <a:rPr lang="en-US" dirty="0" err="1"/>
              <a:t>Resolución</a:t>
            </a:r>
            <a:r>
              <a:rPr lang="en-US" dirty="0"/>
              <a:t> que </a:t>
            </a:r>
            <a:r>
              <a:rPr lang="en-US" dirty="0" err="1"/>
              <a:t>puede</a:t>
            </a:r>
            <a:r>
              <a:rPr lang="en-US" dirty="0"/>
              <a:t> </a:t>
            </a:r>
            <a:r>
              <a:rPr lang="en-US" dirty="0" err="1"/>
              <a:t>afectar</a:t>
            </a:r>
            <a:r>
              <a:rPr lang="en-US" dirty="0"/>
              <a:t> un </a:t>
            </a:r>
            <a:r>
              <a:rPr lang="en-US" dirty="0" err="1"/>
              <a:t>área</a:t>
            </a:r>
            <a:r>
              <a:rPr lang="en-US" dirty="0"/>
              <a:t> </a:t>
            </a:r>
            <a:r>
              <a:rPr lang="en-US" dirty="0" err="1"/>
              <a:t>reservada</a:t>
            </a:r>
            <a:r>
              <a:rPr lang="en-US" dirty="0"/>
              <a:t> o </a:t>
            </a:r>
            <a:r>
              <a:rPr lang="en-US" dirty="0" err="1"/>
              <a:t>ambientalmente</a:t>
            </a:r>
            <a:r>
              <a:rPr lang="en-US" dirty="0"/>
              <a:t> sensible? </a:t>
            </a:r>
          </a:p>
        </p:txBody>
      </p:sp>
      <p:sp>
        <p:nvSpPr>
          <p:cNvPr id="4" name="Footer Placeholder 3">
            <a:extLst>
              <a:ext uri="{FF2B5EF4-FFF2-40B4-BE49-F238E27FC236}">
                <a16:creationId xmlns:a16="http://schemas.microsoft.com/office/drawing/2014/main" id="{9B157CE7-C796-4EBF-0BD8-527E2695A079}"/>
              </a:ext>
            </a:extLst>
          </p:cNvPr>
          <p:cNvSpPr>
            <a:spLocks noGrp="1"/>
          </p:cNvSpPr>
          <p:nvPr>
            <p:ph type="ftr" sz="quarter" idx="11"/>
          </p:nvPr>
        </p:nvSpPr>
        <p:spPr/>
        <p:txBody>
          <a:bodyPr/>
          <a:lstStyle/>
          <a:p>
            <a:r>
              <a:rPr lang="es-ES"/>
              <a:t>MHC: Está totalmente prohibida la reproducción de esta presentación sin autorización escrita de su autora</a:t>
            </a:r>
            <a:endParaRPr lang="en-US"/>
          </a:p>
        </p:txBody>
      </p:sp>
      <p:sp>
        <p:nvSpPr>
          <p:cNvPr id="5" name="Slide Number Placeholder 4">
            <a:extLst>
              <a:ext uri="{FF2B5EF4-FFF2-40B4-BE49-F238E27FC236}">
                <a16:creationId xmlns:a16="http://schemas.microsoft.com/office/drawing/2014/main" id="{CA17AD24-5F8E-5C9C-8F23-830FAD9C8E24}"/>
              </a:ext>
            </a:extLst>
          </p:cNvPr>
          <p:cNvSpPr>
            <a:spLocks noGrp="1"/>
          </p:cNvSpPr>
          <p:nvPr>
            <p:ph type="sldNum" sz="quarter" idx="12"/>
          </p:nvPr>
        </p:nvSpPr>
        <p:spPr/>
        <p:txBody>
          <a:bodyPr/>
          <a:lstStyle/>
          <a:p>
            <a:fld id="{10A7DC27-219F-4D4C-B05B-E8A29DBCD9B7}" type="slidenum">
              <a:rPr lang="en-US" smtClean="0"/>
              <a:t>125</a:t>
            </a:fld>
            <a:endParaRPr lang="en-US"/>
          </a:p>
        </p:txBody>
      </p:sp>
    </p:spTree>
    <p:extLst>
      <p:ext uri="{BB962C8B-B14F-4D97-AF65-F5344CB8AC3E}">
        <p14:creationId xmlns:p14="http://schemas.microsoft.com/office/powerpoint/2010/main" val="38823561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4225B-3E96-B8E9-D115-FAC8A0D8990C}"/>
              </a:ext>
            </a:extLst>
          </p:cNvPr>
          <p:cNvSpPr>
            <a:spLocks noGrp="1"/>
          </p:cNvSpPr>
          <p:nvPr>
            <p:ph type="title"/>
          </p:nvPr>
        </p:nvSpPr>
        <p:spPr>
          <a:xfrm>
            <a:off x="2022230" y="365125"/>
            <a:ext cx="9331569" cy="708301"/>
          </a:xfrm>
        </p:spPr>
        <p:txBody>
          <a:bodyPr/>
          <a:lstStyle/>
          <a:p>
            <a:r>
              <a:rPr lang="es-PR" dirty="0"/>
              <a:t>Observaciones, continuación</a:t>
            </a:r>
            <a:endParaRPr lang="en-US" dirty="0"/>
          </a:p>
        </p:txBody>
      </p:sp>
      <p:sp>
        <p:nvSpPr>
          <p:cNvPr id="3" name="Content Placeholder 2">
            <a:extLst>
              <a:ext uri="{FF2B5EF4-FFF2-40B4-BE49-F238E27FC236}">
                <a16:creationId xmlns:a16="http://schemas.microsoft.com/office/drawing/2014/main" id="{C2BF0457-C8B1-6061-16B1-7FAD4F5FCA67}"/>
              </a:ext>
            </a:extLst>
          </p:cNvPr>
          <p:cNvSpPr>
            <a:spLocks noGrp="1"/>
          </p:cNvSpPr>
          <p:nvPr>
            <p:ph idx="1"/>
          </p:nvPr>
        </p:nvSpPr>
        <p:spPr>
          <a:xfrm>
            <a:off x="838200" y="1272209"/>
            <a:ext cx="10515600" cy="4904754"/>
          </a:xfrm>
        </p:spPr>
        <p:txBody>
          <a:bodyPr>
            <a:normAutofit fontScale="77500" lnSpcReduction="20000"/>
          </a:bodyPr>
          <a:lstStyle/>
          <a:p>
            <a:r>
              <a:rPr lang="es-PR" dirty="0"/>
              <a:t>El Artículo 13 parece una copia parcial y modificada del artículo 185 de la Ley 210-2015, que establece el proceso y los requisitos para presentar una Petición de Expediente de Dominio/reanudación de tracto.</a:t>
            </a:r>
          </a:p>
          <a:p>
            <a:r>
              <a:rPr lang="es-PR" dirty="0"/>
              <a:t>Distinto al artículo 185, no se requiere citación al Alcalde del municipio donde ubique la propiedad, tampoco del Ministerio Público ni las agencias gubernamentales que pudieran tener interés en la acción. Se eliminan requisitos de citación a herederos o personas ausentes que debían ser citados. Si el procedimiento es en sede notarial si hay que notificar al Ministerio Público y otras agencias.   </a:t>
            </a:r>
          </a:p>
          <a:p>
            <a:r>
              <a:rPr lang="es-PR" dirty="0"/>
              <a:t>El riesgo de que se omita parte </a:t>
            </a:r>
            <a:r>
              <a:rPr lang="es-PR" dirty="0" err="1"/>
              <a:t>indisp</a:t>
            </a:r>
            <a:r>
              <a:rPr lang="es-CO" dirty="0" err="1"/>
              <a:t>ensable</a:t>
            </a:r>
            <a:r>
              <a:rPr lang="es-CO" dirty="0"/>
              <a:t> o se viole el debido proceso de ley se tiene que tomar en cuenta.</a:t>
            </a:r>
            <a:r>
              <a:rPr lang="es-PR" dirty="0"/>
              <a:t> </a:t>
            </a:r>
          </a:p>
          <a:p>
            <a:r>
              <a:rPr lang="es-PR" dirty="0"/>
              <a:t>Ni el artículo 3 ni el 13 exigen certificación registral. ¿a dónde fue a pasear la fe pública registral?.</a:t>
            </a:r>
          </a:p>
          <a:p>
            <a:r>
              <a:rPr lang="es-PR" dirty="0"/>
              <a:t>¿Cómo puede un abogado en una acción de usucapión determinar a quien demandar?.</a:t>
            </a:r>
          </a:p>
          <a:p>
            <a:r>
              <a:rPr lang="es-PR" dirty="0"/>
              <a:t>¿Cómo puede un abogado en una acción de reanudación de tracto conocer a quien demandar?</a:t>
            </a:r>
          </a:p>
          <a:p>
            <a:r>
              <a:rPr lang="es-PR" dirty="0"/>
              <a:t>¿Cómo se sabe si la finca está inscrita o no lo está? ¿Basta la declaración del interesado?  </a:t>
            </a:r>
            <a:endParaRPr lang="en-US" dirty="0"/>
          </a:p>
        </p:txBody>
      </p:sp>
      <p:sp>
        <p:nvSpPr>
          <p:cNvPr id="4" name="Footer Placeholder 3">
            <a:extLst>
              <a:ext uri="{FF2B5EF4-FFF2-40B4-BE49-F238E27FC236}">
                <a16:creationId xmlns:a16="http://schemas.microsoft.com/office/drawing/2014/main" id="{111A8846-EF3F-8988-B835-8038BBF1DAA2}"/>
              </a:ext>
            </a:extLst>
          </p:cNvPr>
          <p:cNvSpPr>
            <a:spLocks noGrp="1"/>
          </p:cNvSpPr>
          <p:nvPr>
            <p:ph type="ftr" sz="quarter" idx="11"/>
          </p:nvPr>
        </p:nvSpPr>
        <p:spPr/>
        <p:txBody>
          <a:bodyPr/>
          <a:lstStyle/>
          <a:p>
            <a:r>
              <a:rPr lang="es-ES"/>
              <a:t>MHC: Está totalmente prohibida la reproducción de esta presentación sin autorización escrita de su autora</a:t>
            </a:r>
            <a:endParaRPr lang="en-US"/>
          </a:p>
        </p:txBody>
      </p:sp>
      <p:sp>
        <p:nvSpPr>
          <p:cNvPr id="5" name="Slide Number Placeholder 4">
            <a:extLst>
              <a:ext uri="{FF2B5EF4-FFF2-40B4-BE49-F238E27FC236}">
                <a16:creationId xmlns:a16="http://schemas.microsoft.com/office/drawing/2014/main" id="{03FDB050-65A3-0FDC-5F82-487AF88164F9}"/>
              </a:ext>
            </a:extLst>
          </p:cNvPr>
          <p:cNvSpPr>
            <a:spLocks noGrp="1"/>
          </p:cNvSpPr>
          <p:nvPr>
            <p:ph type="sldNum" sz="quarter" idx="12"/>
          </p:nvPr>
        </p:nvSpPr>
        <p:spPr/>
        <p:txBody>
          <a:bodyPr/>
          <a:lstStyle/>
          <a:p>
            <a:fld id="{10A7DC27-219F-4D4C-B05B-E8A29DBCD9B7}" type="slidenum">
              <a:rPr lang="en-US" smtClean="0"/>
              <a:t>126</a:t>
            </a:fld>
            <a:endParaRPr lang="en-US"/>
          </a:p>
        </p:txBody>
      </p:sp>
    </p:spTree>
    <p:extLst>
      <p:ext uri="{BB962C8B-B14F-4D97-AF65-F5344CB8AC3E}">
        <p14:creationId xmlns:p14="http://schemas.microsoft.com/office/powerpoint/2010/main" val="115979193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80CFE-8A3D-F739-453F-A9A187B4B9F3}"/>
              </a:ext>
            </a:extLst>
          </p:cNvPr>
          <p:cNvSpPr>
            <a:spLocks noGrp="1"/>
          </p:cNvSpPr>
          <p:nvPr>
            <p:ph type="title"/>
          </p:nvPr>
        </p:nvSpPr>
        <p:spPr>
          <a:xfrm>
            <a:off x="2592925" y="624109"/>
            <a:ext cx="8911687" cy="1222275"/>
          </a:xfrm>
        </p:spPr>
        <p:txBody>
          <a:bodyPr>
            <a:noAutofit/>
          </a:bodyPr>
          <a:lstStyle/>
          <a:p>
            <a:r>
              <a:rPr lang="es-PR" sz="2400" dirty="0"/>
              <a:t>Artículo 14.- </a:t>
            </a:r>
            <a:r>
              <a:rPr lang="es-ES" sz="2400" dirty="0"/>
              <a:t>Expediente de dominio o Reanudación de Tracto Sucesivo o Usucapión; señalamiento de vista; carácter sumario. (17 L.P.R.A. § 1594)</a:t>
            </a:r>
            <a:endParaRPr lang="en-US" sz="2400" dirty="0"/>
          </a:p>
        </p:txBody>
      </p:sp>
      <p:sp>
        <p:nvSpPr>
          <p:cNvPr id="3" name="Content Placeholder 2">
            <a:extLst>
              <a:ext uri="{FF2B5EF4-FFF2-40B4-BE49-F238E27FC236}">
                <a16:creationId xmlns:a16="http://schemas.microsoft.com/office/drawing/2014/main" id="{80037A79-2065-2799-05A5-3C44102CEE51}"/>
              </a:ext>
            </a:extLst>
          </p:cNvPr>
          <p:cNvSpPr>
            <a:spLocks noGrp="1"/>
          </p:cNvSpPr>
          <p:nvPr>
            <p:ph idx="1"/>
          </p:nvPr>
        </p:nvSpPr>
        <p:spPr>
          <a:xfrm>
            <a:off x="817685" y="1987062"/>
            <a:ext cx="10686927" cy="3924160"/>
          </a:xfrm>
        </p:spPr>
        <p:txBody>
          <a:bodyPr>
            <a:normAutofit fontScale="92500"/>
          </a:bodyPr>
          <a:lstStyle/>
          <a:p>
            <a:pPr algn="just"/>
            <a:r>
              <a:rPr lang="es-ES" dirty="0"/>
              <a:t>El Tribunal citará a vista luego de transcurridos los treinta (30) días de haberse publicado el edicto o haberse notificado la solicitud de Expediente de Dominio, Reanudación de Tracto Sucesivo o Usucapión a las partes interesadas, </a:t>
            </a:r>
            <a:r>
              <a:rPr lang="es-ES" dirty="0">
                <a:highlight>
                  <a:srgbClr val="FFFF00"/>
                </a:highlight>
              </a:rPr>
              <a:t>solo si las alegaciones y la prueba presentada no son suficientes por sí solas para que el Tribunal pueda dictar sentencia conforme al remedio solicitado</a:t>
            </a:r>
            <a:r>
              <a:rPr lang="es-ES" dirty="0"/>
              <a:t>. </a:t>
            </a:r>
          </a:p>
          <a:p>
            <a:pPr algn="just"/>
            <a:r>
              <a:rPr lang="es-ES" dirty="0"/>
              <a:t>De no haber oposición, </a:t>
            </a:r>
            <a:r>
              <a:rPr lang="es-ES" dirty="0">
                <a:highlight>
                  <a:srgbClr val="FFFF00"/>
                </a:highlight>
              </a:rPr>
              <a:t>si el Tribunal entiende que la prueba presentada es suficiente para acreditar el cumplimiento de todos los requisitos contenidos en el Artículo 11 de esta Ley, el Tribunal dictará resolución en el término de treinta (30) días de haberse vencido el término de la notificación</a:t>
            </a:r>
            <a:r>
              <a:rPr lang="es-ES" dirty="0"/>
              <a:t>.</a:t>
            </a:r>
          </a:p>
          <a:p>
            <a:endParaRPr lang="en-US" dirty="0"/>
          </a:p>
        </p:txBody>
      </p:sp>
      <p:sp>
        <p:nvSpPr>
          <p:cNvPr id="4" name="Footer Placeholder 3">
            <a:extLst>
              <a:ext uri="{FF2B5EF4-FFF2-40B4-BE49-F238E27FC236}">
                <a16:creationId xmlns:a16="http://schemas.microsoft.com/office/drawing/2014/main" id="{A14E7688-1211-CAC2-F2B7-4765E90389A9}"/>
              </a:ext>
            </a:extLst>
          </p:cNvPr>
          <p:cNvSpPr>
            <a:spLocks noGrp="1"/>
          </p:cNvSpPr>
          <p:nvPr>
            <p:ph type="ftr" sz="quarter" idx="11"/>
          </p:nvPr>
        </p:nvSpPr>
        <p:spPr/>
        <p:txBody>
          <a:bodyPr/>
          <a:lstStyle/>
          <a:p>
            <a:r>
              <a:rPr lang="es-ES"/>
              <a:t>MHC: Está totalmente prohibida la reproducción de esta presentación sin autorización escrita de su autora</a:t>
            </a:r>
            <a:endParaRPr lang="en-US"/>
          </a:p>
        </p:txBody>
      </p:sp>
      <p:sp>
        <p:nvSpPr>
          <p:cNvPr id="5" name="Slide Number Placeholder 4">
            <a:extLst>
              <a:ext uri="{FF2B5EF4-FFF2-40B4-BE49-F238E27FC236}">
                <a16:creationId xmlns:a16="http://schemas.microsoft.com/office/drawing/2014/main" id="{E477005A-7359-C3BE-CEA7-11CC9339AB25}"/>
              </a:ext>
            </a:extLst>
          </p:cNvPr>
          <p:cNvSpPr>
            <a:spLocks noGrp="1"/>
          </p:cNvSpPr>
          <p:nvPr>
            <p:ph type="sldNum" sz="quarter" idx="12"/>
          </p:nvPr>
        </p:nvSpPr>
        <p:spPr/>
        <p:txBody>
          <a:bodyPr/>
          <a:lstStyle/>
          <a:p>
            <a:fld id="{10A7DC27-219F-4D4C-B05B-E8A29DBCD9B7}" type="slidenum">
              <a:rPr lang="en-US" smtClean="0"/>
              <a:t>127</a:t>
            </a:fld>
            <a:endParaRPr lang="en-US"/>
          </a:p>
        </p:txBody>
      </p:sp>
    </p:spTree>
    <p:extLst>
      <p:ext uri="{BB962C8B-B14F-4D97-AF65-F5344CB8AC3E}">
        <p14:creationId xmlns:p14="http://schemas.microsoft.com/office/powerpoint/2010/main" val="29807017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7AEBB-5FCF-C89C-2D25-4282FEB91D7B}"/>
              </a:ext>
            </a:extLst>
          </p:cNvPr>
          <p:cNvSpPr>
            <a:spLocks noGrp="1"/>
          </p:cNvSpPr>
          <p:nvPr>
            <p:ph type="title"/>
          </p:nvPr>
        </p:nvSpPr>
        <p:spPr>
          <a:xfrm>
            <a:off x="838200" y="365126"/>
            <a:ext cx="10515600" cy="1025496"/>
          </a:xfrm>
        </p:spPr>
        <p:txBody>
          <a:bodyPr/>
          <a:lstStyle/>
          <a:p>
            <a:r>
              <a:rPr lang="es-PR" dirty="0"/>
              <a:t>El Registro y la Ley 118-2022</a:t>
            </a:r>
            <a:endParaRPr lang="en-US" dirty="0"/>
          </a:p>
        </p:txBody>
      </p:sp>
      <p:sp>
        <p:nvSpPr>
          <p:cNvPr id="3" name="Content Placeholder 2">
            <a:extLst>
              <a:ext uri="{FF2B5EF4-FFF2-40B4-BE49-F238E27FC236}">
                <a16:creationId xmlns:a16="http://schemas.microsoft.com/office/drawing/2014/main" id="{B6F2AAAA-D985-F921-C3A4-F9664D541EB9}"/>
              </a:ext>
            </a:extLst>
          </p:cNvPr>
          <p:cNvSpPr>
            <a:spLocks noGrp="1"/>
          </p:cNvSpPr>
          <p:nvPr>
            <p:ph idx="1"/>
          </p:nvPr>
        </p:nvSpPr>
        <p:spPr>
          <a:xfrm>
            <a:off x="838200" y="1244338"/>
            <a:ext cx="10515600" cy="5112012"/>
          </a:xfrm>
        </p:spPr>
        <p:txBody>
          <a:bodyPr>
            <a:normAutofit fontScale="70000" lnSpcReduction="20000"/>
          </a:bodyPr>
          <a:lstStyle/>
          <a:p>
            <a:r>
              <a:rPr lang="es-ES" dirty="0"/>
              <a:t>Artículo 16. — Inscripción Expedita en el Registro de la Propiedad. (17 L.P.R.A. § 1596)</a:t>
            </a:r>
          </a:p>
          <a:p>
            <a:r>
              <a:rPr lang="es-ES" dirty="0"/>
              <a:t>Se ordena al Registro de la Propiedad a establecer un </a:t>
            </a:r>
            <a:r>
              <a:rPr lang="es-ES" dirty="0">
                <a:highlight>
                  <a:srgbClr val="FFFF00"/>
                </a:highlight>
              </a:rPr>
              <a:t>procedimiento expedito </a:t>
            </a:r>
            <a:r>
              <a:rPr lang="es-ES" dirty="0"/>
              <a:t>de no más de treinta (30) días para calificar e inscribir todas aquellas solicitudes en el Registro de los Programas CDBG-DR o MIT del Departamento de la Vivienda que cumplan con los requisitos de Ley. La solicitud deberá ir acompañada de lo siguiente:</a:t>
            </a:r>
          </a:p>
          <a:p>
            <a:r>
              <a:rPr lang="es-ES" dirty="0"/>
              <a:t>a. Certificación de Solicitud de Inscripción por el Departamento de la Vivienda la cual tendrá que cumplir con los siguientes requisitos:</a:t>
            </a:r>
          </a:p>
          <a:p>
            <a:r>
              <a:rPr lang="es-ES" dirty="0"/>
              <a:t>i. Nombre del Solicitante;</a:t>
            </a:r>
          </a:p>
          <a:p>
            <a:r>
              <a:rPr lang="es-ES" dirty="0" err="1"/>
              <a:t>ii</a:t>
            </a:r>
            <a:r>
              <a:rPr lang="es-ES" dirty="0"/>
              <a:t>. El Solicitante es elegible al Programa CDBG-DR; y</a:t>
            </a:r>
          </a:p>
          <a:p>
            <a:r>
              <a:rPr lang="es-ES" dirty="0" err="1"/>
              <a:t>iii</a:t>
            </a:r>
            <a:r>
              <a:rPr lang="es-ES" dirty="0"/>
              <a:t>. Firmada por el Secretario de la Vivienda o su representante designado.</a:t>
            </a:r>
          </a:p>
          <a:p>
            <a:r>
              <a:rPr lang="es-ES" dirty="0"/>
              <a:t>El Departamento de la Vivienda establecerá un acuerdo colaborativo con el Registro de la Propiedad para otorgar los fondos necesarios para que el Registro pueda realizar la tramitación expedita de dichas solicitudes. </a:t>
            </a:r>
            <a:r>
              <a:rPr lang="es-ES" dirty="0">
                <a:highlight>
                  <a:srgbClr val="FFFF00"/>
                </a:highlight>
              </a:rPr>
              <a:t>NO EXISTE !!!!</a:t>
            </a:r>
          </a:p>
          <a:p>
            <a:r>
              <a:rPr lang="es-ES" dirty="0">
                <a:highlight>
                  <a:srgbClr val="FFFF00"/>
                </a:highlight>
              </a:rPr>
              <a:t>OJO: ¡¡¡si los procedimientos inciden en la calificación e inscripción TIENE QUE LEGISLARSE!!!</a:t>
            </a:r>
          </a:p>
          <a:p>
            <a:r>
              <a:rPr lang="es-ES" dirty="0">
                <a:highlight>
                  <a:srgbClr val="FFFF00"/>
                </a:highlight>
              </a:rPr>
              <a:t>No aparece en la página de Vivienda ni de Justicia NADA sobre el procedimiento que deben seguir los registradores. ¿EXISTE?</a:t>
            </a:r>
            <a:endParaRPr lang="en-US" dirty="0">
              <a:highlight>
                <a:srgbClr val="FFFF00"/>
              </a:highlight>
            </a:endParaRPr>
          </a:p>
        </p:txBody>
      </p:sp>
      <p:sp>
        <p:nvSpPr>
          <p:cNvPr id="4" name="Footer Placeholder 3">
            <a:extLst>
              <a:ext uri="{FF2B5EF4-FFF2-40B4-BE49-F238E27FC236}">
                <a16:creationId xmlns:a16="http://schemas.microsoft.com/office/drawing/2014/main" id="{DA6FC99A-BBE1-CB3D-5CB2-550207A81B97}"/>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4A9B8260-8D5A-2549-018A-392925B2D33E}"/>
              </a:ext>
            </a:extLst>
          </p:cNvPr>
          <p:cNvSpPr>
            <a:spLocks noGrp="1"/>
          </p:cNvSpPr>
          <p:nvPr>
            <p:ph type="sldNum" sz="quarter" idx="12"/>
          </p:nvPr>
        </p:nvSpPr>
        <p:spPr/>
        <p:txBody>
          <a:bodyPr/>
          <a:lstStyle/>
          <a:p>
            <a:fld id="{17ECE12F-46B1-4D71-B4A3-E12BA84D684E}" type="slidenum">
              <a:rPr lang="en-US" smtClean="0"/>
              <a:t>128</a:t>
            </a:fld>
            <a:endParaRPr lang="en-US"/>
          </a:p>
        </p:txBody>
      </p:sp>
    </p:spTree>
    <p:extLst>
      <p:ext uri="{BB962C8B-B14F-4D97-AF65-F5344CB8AC3E}">
        <p14:creationId xmlns:p14="http://schemas.microsoft.com/office/powerpoint/2010/main" val="83688901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Text&#10;&#10;Description automatically generated">
            <a:extLst>
              <a:ext uri="{FF2B5EF4-FFF2-40B4-BE49-F238E27FC236}">
                <a16:creationId xmlns:a16="http://schemas.microsoft.com/office/drawing/2014/main" id="{13E93FF2-9317-40E6-822B-ADFA01E9D90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581400" y="228600"/>
            <a:ext cx="4953000" cy="4953000"/>
          </a:xfrm>
          <a:prstGeom prst="rect">
            <a:avLst/>
          </a:prstGeom>
        </p:spPr>
      </p:pic>
      <p:sp>
        <p:nvSpPr>
          <p:cNvPr id="10" name="Footer Placeholder 9">
            <a:extLst>
              <a:ext uri="{FF2B5EF4-FFF2-40B4-BE49-F238E27FC236}">
                <a16:creationId xmlns:a16="http://schemas.microsoft.com/office/drawing/2014/main" id="{1015324B-D144-48E7-9768-0DFFA07F4403}"/>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rgbClr val="FFFFFF"/>
                </a:solidFill>
              </a:rPr>
              <a:t>MAYRA HUERGO CARDOSO ( c )</a:t>
            </a:r>
          </a:p>
        </p:txBody>
      </p:sp>
      <p:sp>
        <p:nvSpPr>
          <p:cNvPr id="12" name="Slide Number Placeholder 11">
            <a:extLst>
              <a:ext uri="{FF2B5EF4-FFF2-40B4-BE49-F238E27FC236}">
                <a16:creationId xmlns:a16="http://schemas.microsoft.com/office/drawing/2014/main" id="{3EE9BABD-7651-400B-80B8-980F0C788EED}"/>
              </a:ext>
            </a:extLst>
          </p:cNvPr>
          <p:cNvSpPr>
            <a:spLocks noGrp="1"/>
          </p:cNvSpPr>
          <p:nvPr>
            <p:ph type="sldNum" sz="quarter" idx="12"/>
          </p:nvPr>
        </p:nvSpPr>
        <p:spPr>
          <a:xfrm>
            <a:off x="8610600" y="6356350"/>
            <a:ext cx="2743200" cy="365125"/>
          </a:xfrm>
        </p:spPr>
        <p:txBody>
          <a:bodyPr>
            <a:normAutofit/>
          </a:bodyPr>
          <a:lstStyle/>
          <a:p>
            <a:pPr>
              <a:spcAft>
                <a:spcPts val="600"/>
              </a:spcAft>
            </a:pPr>
            <a:fld id="{5B136089-3FDF-4E64-84A8-2438FEEE3923}" type="slidenum">
              <a:rPr lang="en-US">
                <a:solidFill>
                  <a:srgbClr val="FFFFFF"/>
                </a:solidFill>
              </a:rPr>
              <a:pPr>
                <a:spcAft>
                  <a:spcPts val="600"/>
                </a:spcAft>
              </a:pPr>
              <a:t>129</a:t>
            </a:fld>
            <a:endParaRPr lang="en-US">
              <a:solidFill>
                <a:srgbClr val="FFFFFF"/>
              </a:solidFill>
            </a:endParaRPr>
          </a:p>
        </p:txBody>
      </p:sp>
    </p:spTree>
    <p:extLst>
      <p:ext uri="{BB962C8B-B14F-4D97-AF65-F5344CB8AC3E}">
        <p14:creationId xmlns:p14="http://schemas.microsoft.com/office/powerpoint/2010/main" val="3867336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29298-4229-9A7E-7741-50F07874FE89}"/>
              </a:ext>
            </a:extLst>
          </p:cNvPr>
          <p:cNvSpPr>
            <a:spLocks noGrp="1"/>
          </p:cNvSpPr>
          <p:nvPr>
            <p:ph type="title"/>
          </p:nvPr>
        </p:nvSpPr>
        <p:spPr>
          <a:xfrm>
            <a:off x="1179226" y="584181"/>
            <a:ext cx="9833548" cy="889019"/>
          </a:xfrm>
        </p:spPr>
        <p:txBody>
          <a:bodyPr anchor="b">
            <a:normAutofit/>
          </a:bodyPr>
          <a:lstStyle/>
          <a:p>
            <a:pPr algn="ctr"/>
            <a:r>
              <a:rPr lang="es-PR" sz="3600" dirty="0">
                <a:solidFill>
                  <a:schemeClr val="tx2"/>
                </a:solidFill>
              </a:rPr>
              <a:t>Resumen Justificación del Dominio/Doctrina</a:t>
            </a:r>
            <a:endParaRPr lang="en-US" sz="3600" dirty="0">
              <a:solidFill>
                <a:schemeClr val="tx2"/>
              </a:solidFill>
            </a:endParaRPr>
          </a:p>
        </p:txBody>
      </p:sp>
      <p:sp>
        <p:nvSpPr>
          <p:cNvPr id="3" name="Content Placeholder 2">
            <a:extLst>
              <a:ext uri="{FF2B5EF4-FFF2-40B4-BE49-F238E27FC236}">
                <a16:creationId xmlns:a16="http://schemas.microsoft.com/office/drawing/2014/main" id="{269B0014-2B81-DABF-7606-37E420A86E25}"/>
              </a:ext>
            </a:extLst>
          </p:cNvPr>
          <p:cNvSpPr>
            <a:spLocks noGrp="1"/>
          </p:cNvSpPr>
          <p:nvPr>
            <p:ph idx="1"/>
          </p:nvPr>
        </p:nvSpPr>
        <p:spPr>
          <a:xfrm>
            <a:off x="1179226" y="1676401"/>
            <a:ext cx="9833548" cy="4110546"/>
          </a:xfrm>
        </p:spPr>
        <p:txBody>
          <a:bodyPr>
            <a:noAutofit/>
          </a:bodyPr>
          <a:lstStyle/>
          <a:p>
            <a:pPr algn="just"/>
            <a:r>
              <a:rPr lang="es-ES" sz="1800" dirty="0">
                <a:solidFill>
                  <a:schemeClr val="tx2"/>
                </a:solidFill>
              </a:rPr>
              <a:t>En una acción de expediente de dominio, la expresión "declarar justificado el dominio" significa que el juez ha determinado que el solicitante ha acreditado de manera suficiente su derecho de propiedad sobre un inmueble. Esto ocurre cuando, tras el proceso correspondiente, se concluye que los medios de prueba presentados (como posesión continuada, títulos de propiedad defectuosos, testimonios o cualquier otro elemento probatorio) son suficientes para reconocer el dominio del bien a favor del promovente.</a:t>
            </a:r>
          </a:p>
          <a:p>
            <a:pPr algn="just"/>
            <a:r>
              <a:rPr lang="es-ES" sz="1800" dirty="0">
                <a:solidFill>
                  <a:schemeClr val="tx2"/>
                </a:solidFill>
              </a:rPr>
              <a:t>Se trata de un procedimiento judicial utilizado para inscribir un inmueble en el Registro de la Propiedad cuando no se cuenta con un título formal de propiedad (por ejemplo, porque se perdió o nunca existió).</a:t>
            </a:r>
          </a:p>
          <a:p>
            <a:pPr algn="just"/>
            <a:r>
              <a:rPr lang="es-ES" sz="1800" dirty="0">
                <a:solidFill>
                  <a:schemeClr val="tx2"/>
                </a:solidFill>
              </a:rPr>
              <a:t>Declarar justificado el dominio: Significa que el tribunal reconoce que la persona que ha promovido el expediente ha probado su derecho de propiedad sobre el inmueble, permitiendo así su inscripción en el Registro de la Propiedad.</a:t>
            </a:r>
          </a:p>
          <a:p>
            <a:pPr algn="just"/>
            <a:r>
              <a:rPr lang="es-ES" sz="1800" dirty="0">
                <a:solidFill>
                  <a:schemeClr val="tx2"/>
                </a:solidFill>
              </a:rPr>
              <a:t>Efectos: Con esta declaración, el solicitante podrá registrar el inmueble a su nombre, consolidando así su derecho de propiedad con efectos frente a terceros. En otras palabras, se trata del reconocimiento oficial de la titularidad cuando no hay un título registral previo o este es defectuoso.</a:t>
            </a:r>
            <a:endParaRPr lang="en-US" sz="1800" dirty="0">
              <a:solidFill>
                <a:schemeClr val="tx2"/>
              </a:solidFill>
            </a:endParaRPr>
          </a:p>
        </p:txBody>
      </p:sp>
      <p:sp>
        <p:nvSpPr>
          <p:cNvPr id="4" name="Footer Placeholder 3">
            <a:extLst>
              <a:ext uri="{FF2B5EF4-FFF2-40B4-BE49-F238E27FC236}">
                <a16:creationId xmlns:a16="http://schemas.microsoft.com/office/drawing/2014/main" id="{25F3BE83-8054-DF70-F286-62DD78F14183}"/>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p>
        </p:txBody>
      </p:sp>
      <p:sp>
        <p:nvSpPr>
          <p:cNvPr id="5" name="Slide Number Placeholder 4">
            <a:extLst>
              <a:ext uri="{FF2B5EF4-FFF2-40B4-BE49-F238E27FC236}">
                <a16:creationId xmlns:a16="http://schemas.microsoft.com/office/drawing/2014/main" id="{6BFED6C7-C502-CDE5-0EB6-C8EB647AAA04}"/>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13</a:t>
            </a:fld>
            <a:endParaRPr lang="en-US"/>
          </a:p>
        </p:txBody>
      </p:sp>
    </p:spTree>
    <p:extLst>
      <p:ext uri="{BB962C8B-B14F-4D97-AF65-F5344CB8AC3E}">
        <p14:creationId xmlns:p14="http://schemas.microsoft.com/office/powerpoint/2010/main" val="2198055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B738707D-993F-4ED2-D49B-921175D62248}"/>
              </a:ext>
            </a:extLst>
          </p:cNvPr>
          <p:cNvSpPr>
            <a:spLocks noGrp="1"/>
          </p:cNvSpPr>
          <p:nvPr>
            <p:ph type="ctrTitle"/>
          </p:nvPr>
        </p:nvSpPr>
        <p:spPr>
          <a:xfrm>
            <a:off x="1524003" y="1999615"/>
            <a:ext cx="9144000" cy="2764028"/>
          </a:xfrm>
        </p:spPr>
        <p:txBody>
          <a:bodyPr anchor="ctr">
            <a:normAutofit fontScale="90000"/>
          </a:bodyPr>
          <a:lstStyle/>
          <a:p>
            <a:r>
              <a:rPr lang="es-PR" sz="7200" dirty="0"/>
              <a:t>EXPEDIENTE DE DOMINIO</a:t>
            </a:r>
            <a:br>
              <a:rPr lang="es-PR" sz="7200" dirty="0"/>
            </a:br>
            <a:r>
              <a:rPr lang="es-PR" sz="7200" dirty="0"/>
              <a:t>Puerto Rico</a:t>
            </a:r>
            <a:endParaRPr lang="en-US" sz="7200" dirty="0"/>
          </a:p>
        </p:txBody>
      </p:sp>
      <p:sp>
        <p:nvSpPr>
          <p:cNvPr id="7" name="Subtitle 6">
            <a:extLst>
              <a:ext uri="{FF2B5EF4-FFF2-40B4-BE49-F238E27FC236}">
                <a16:creationId xmlns:a16="http://schemas.microsoft.com/office/drawing/2014/main" id="{96DFDB8A-837B-7A64-9AA7-2F2362616C11}"/>
              </a:ext>
            </a:extLst>
          </p:cNvPr>
          <p:cNvSpPr>
            <a:spLocks noGrp="1"/>
          </p:cNvSpPr>
          <p:nvPr>
            <p:ph type="subTitle" idx="1"/>
          </p:nvPr>
        </p:nvSpPr>
        <p:spPr>
          <a:xfrm>
            <a:off x="1966912" y="5645150"/>
            <a:ext cx="8258176" cy="631825"/>
          </a:xfrm>
        </p:spPr>
        <p:txBody>
          <a:bodyPr anchor="ctr">
            <a:normAutofit/>
          </a:bodyPr>
          <a:lstStyle/>
          <a:p>
            <a:r>
              <a:rPr lang="es-PR" sz="1500"/>
              <a:t>TRIBUNAL DE PRIMERA INSTANCIA</a:t>
            </a:r>
          </a:p>
          <a:p>
            <a:r>
              <a:rPr lang="es-PR" sz="1500"/>
              <a:t>Ley 210-2015, según enmendada</a:t>
            </a:r>
            <a:endParaRPr lang="en-US" sz="1500"/>
          </a:p>
        </p:txBody>
      </p:sp>
      <p:sp>
        <p:nvSpPr>
          <p:cNvPr id="18" name="Rectangle 17">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B9E02572-A5D1-0730-48FC-0793A66EF50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(C)</a:t>
            </a:r>
          </a:p>
        </p:txBody>
      </p:sp>
      <p:sp>
        <p:nvSpPr>
          <p:cNvPr id="5" name="Slide Number Placeholder 4">
            <a:extLst>
              <a:ext uri="{FF2B5EF4-FFF2-40B4-BE49-F238E27FC236}">
                <a16:creationId xmlns:a16="http://schemas.microsoft.com/office/drawing/2014/main" id="{397FB661-B2A4-6352-8EA0-195AD2D55493}"/>
              </a:ext>
            </a:extLst>
          </p:cNvPr>
          <p:cNvSpPr>
            <a:spLocks noGrp="1"/>
          </p:cNvSpPr>
          <p:nvPr>
            <p:ph type="sldNum" sz="quarter" idx="12"/>
          </p:nvPr>
        </p:nvSpPr>
        <p:spPr>
          <a:xfrm>
            <a:off x="10489019" y="6356350"/>
            <a:ext cx="1268818" cy="365125"/>
          </a:xfrm>
        </p:spPr>
        <p:txBody>
          <a:bodyPr>
            <a:normAutofit/>
          </a:bodyPr>
          <a:lstStyle/>
          <a:p>
            <a:pPr>
              <a:spcAft>
                <a:spcPts val="600"/>
              </a:spcAft>
            </a:pPr>
            <a:fld id="{17ECE12F-46B1-4D71-B4A3-E12BA84D684E}" type="slidenum">
              <a:rPr lang="en-US">
                <a:solidFill>
                  <a:schemeClr val="tx1">
                    <a:lumMod val="50000"/>
                    <a:lumOff val="50000"/>
                  </a:schemeClr>
                </a:solidFill>
              </a:rPr>
              <a:pPr>
                <a:spcAft>
                  <a:spcPts val="600"/>
                </a:spcAft>
              </a:pPr>
              <a:t>14</a:t>
            </a:fld>
            <a:endParaRPr lang="en-US">
              <a:solidFill>
                <a:schemeClr val="tx1">
                  <a:lumMod val="50000"/>
                  <a:lumOff val="50000"/>
                </a:schemeClr>
              </a:solidFill>
            </a:endParaRPr>
          </a:p>
        </p:txBody>
      </p:sp>
    </p:spTree>
    <p:extLst>
      <p:ext uri="{BB962C8B-B14F-4D97-AF65-F5344CB8AC3E}">
        <p14:creationId xmlns:p14="http://schemas.microsoft.com/office/powerpoint/2010/main" val="3101661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269163" y="537661"/>
            <a:ext cx="11653367" cy="1424066"/>
          </a:xfrm>
        </p:spPr>
        <p:txBody>
          <a:bodyPr anchor="b">
            <a:noAutofit/>
          </a:bodyPr>
          <a:lstStyle/>
          <a:p>
            <a:pPr algn="ctr"/>
            <a:r>
              <a:rPr lang="es-PR" sz="4000" b="1" cap="all" dirty="0">
                <a:solidFill>
                  <a:schemeClr val="tx2"/>
                </a:solidFill>
              </a:rPr>
              <a:t>Ley del Registro de la Propiedad Inmobiliaria,</a:t>
            </a:r>
            <a:br>
              <a:rPr lang="es-PR" sz="4000" b="1" cap="all" dirty="0">
                <a:solidFill>
                  <a:schemeClr val="tx2"/>
                </a:solidFill>
              </a:rPr>
            </a:br>
            <a:r>
              <a:rPr lang="es-PR" sz="4000" b="1" cap="all" dirty="0">
                <a:solidFill>
                  <a:schemeClr val="tx2"/>
                </a:solidFill>
              </a:rPr>
              <a:t>Ley Núm. 210-2015</a:t>
            </a:r>
            <a:br>
              <a:rPr lang="pt-BR" sz="4000" b="1" cap="all" dirty="0">
                <a:solidFill>
                  <a:schemeClr val="tx2"/>
                </a:solidFill>
              </a:rPr>
            </a:br>
            <a:r>
              <a:rPr lang="pt-BR" sz="4000" b="1" cap="all" dirty="0">
                <a:solidFill>
                  <a:schemeClr val="tx2"/>
                </a:solidFill>
              </a:rPr>
              <a:t>Subtítulo A- Expediente de dominio</a:t>
            </a:r>
            <a:endParaRPr lang="en-US" sz="4000" b="1" cap="all" dirty="0">
              <a:solidFill>
                <a:schemeClr val="tx2"/>
              </a:solidFill>
            </a:endParaRPr>
          </a:p>
        </p:txBody>
      </p:sp>
      <p:grpSp>
        <p:nvGrpSpPr>
          <p:cNvPr id="54" name="Group 5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55" name="Freeform: Shape 5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589280" y="2127203"/>
            <a:ext cx="10962640" cy="4273594"/>
          </a:xfrm>
        </p:spPr>
        <p:txBody>
          <a:bodyPr>
            <a:normAutofit/>
          </a:bodyPr>
          <a:lstStyle/>
          <a:p>
            <a:pPr marL="0" indent="0" algn="just">
              <a:lnSpc>
                <a:spcPct val="100000"/>
              </a:lnSpc>
              <a:spcBef>
                <a:spcPts val="600"/>
              </a:spcBef>
              <a:buNone/>
            </a:pPr>
            <a:r>
              <a:rPr lang="es-ES" sz="2600" b="1" dirty="0">
                <a:solidFill>
                  <a:schemeClr val="tx2"/>
                </a:solidFill>
                <a:cs typeface="Arial" panose="020B0604020202020204" pitchFamily="34" charset="0"/>
              </a:rPr>
              <a:t>Art. 185- </a:t>
            </a:r>
            <a:r>
              <a:rPr lang="es-ES" sz="2600" b="1" dirty="0">
                <a:solidFill>
                  <a:schemeClr val="tx2"/>
                </a:solidFill>
                <a:highlight>
                  <a:srgbClr val="FFFF00"/>
                </a:highlight>
                <a:cs typeface="Arial" panose="020B0604020202020204" pitchFamily="34" charset="0"/>
              </a:rPr>
              <a:t>Dominio sin título inscribible</a:t>
            </a:r>
            <a:r>
              <a:rPr lang="es-ES" sz="2600" b="1" dirty="0">
                <a:solidFill>
                  <a:schemeClr val="tx2"/>
                </a:solidFill>
                <a:cs typeface="Arial" panose="020B0604020202020204" pitchFamily="34" charset="0"/>
              </a:rPr>
              <a:t>; expediente de dominio; formalidades para justificar el dominio; requisitos (30 LPRA sec. 6291)</a:t>
            </a:r>
          </a:p>
          <a:p>
            <a:pPr marL="0" indent="0" algn="just">
              <a:lnSpc>
                <a:spcPct val="100000"/>
              </a:lnSpc>
              <a:spcBef>
                <a:spcPts val="600"/>
              </a:spcBef>
              <a:buNone/>
            </a:pPr>
            <a:r>
              <a:rPr lang="es-ES" sz="2600" dirty="0">
                <a:solidFill>
                  <a:schemeClr val="tx2"/>
                </a:solidFill>
                <a:cs typeface="Arial" panose="020B0604020202020204" pitchFamily="34" charset="0"/>
              </a:rPr>
              <a:t>Todo propietario que </a:t>
            </a:r>
            <a:r>
              <a:rPr lang="es-ES" sz="2600" b="1" dirty="0">
                <a:solidFill>
                  <a:schemeClr val="tx2"/>
                </a:solidFill>
                <a:cs typeface="Arial" panose="020B0604020202020204" pitchFamily="34" charset="0"/>
              </a:rPr>
              <a:t>carezca</a:t>
            </a:r>
            <a:r>
              <a:rPr lang="es-ES" sz="2600" dirty="0">
                <a:solidFill>
                  <a:schemeClr val="tx2"/>
                </a:solidFill>
                <a:cs typeface="Arial" panose="020B0604020202020204" pitchFamily="34" charset="0"/>
              </a:rPr>
              <a:t> de título </a:t>
            </a:r>
            <a:r>
              <a:rPr lang="es-ES" sz="2600" dirty="0">
                <a:solidFill>
                  <a:schemeClr val="tx2"/>
                </a:solidFill>
                <a:highlight>
                  <a:srgbClr val="FFFF00"/>
                </a:highlight>
                <a:cs typeface="Arial" panose="020B0604020202020204" pitchFamily="34" charset="0"/>
              </a:rPr>
              <a:t>inscribible</a:t>
            </a:r>
            <a:r>
              <a:rPr lang="es-ES" sz="2600" dirty="0">
                <a:solidFill>
                  <a:schemeClr val="tx2"/>
                </a:solidFill>
                <a:cs typeface="Arial" panose="020B0604020202020204" pitchFamily="34" charset="0"/>
              </a:rPr>
              <a:t> de dominio, podrá inscribirlo si cumple con los siguientes requisitos: </a:t>
            </a:r>
          </a:p>
          <a:p>
            <a:pPr marL="514350" indent="-514350" algn="just">
              <a:lnSpc>
                <a:spcPct val="100000"/>
              </a:lnSpc>
              <a:spcBef>
                <a:spcPts val="600"/>
              </a:spcBef>
              <a:buFont typeface="+mj-lt"/>
              <a:buAutoNum type="arabicPeriod"/>
            </a:pPr>
            <a:r>
              <a:rPr lang="es-ES" sz="2600" dirty="0">
                <a:solidFill>
                  <a:schemeClr val="tx2"/>
                </a:solidFill>
                <a:cs typeface="Arial" panose="020B0604020202020204" pitchFamily="34" charset="0"/>
              </a:rPr>
              <a:t>Presentará un escrito jurado en la sala del Tribunal de Primera Instancia correspondiente al lugar en que radiquen los bienes, o en la de aquél en que radique la porción de mayor cabida cuando se trate de una finca que radique en varias demarcaciones territoriales. Si se presenta el escrito ante una sala sin competencia, el tribunal de oficio, lo trasladará a la sala correspondiente. </a:t>
            </a:r>
            <a:endParaRPr lang="en-US" sz="2600" dirty="0">
              <a:solidFill>
                <a:schemeClr val="tx2"/>
              </a:solidFill>
              <a:cs typeface="Arial" panose="020B0604020202020204" pitchFamily="34" charset="0"/>
            </a:endParaRPr>
          </a:p>
        </p:txBody>
      </p:sp>
      <p:grpSp>
        <p:nvGrpSpPr>
          <p:cNvPr id="60" name="Group 5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61" name="Freeform: Shape 6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A9833DA8-9B6B-4699-A9C3-75CDC7BDBDFD}"/>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15</a:t>
            </a:fld>
            <a:endParaRPr lang="en-US"/>
          </a:p>
        </p:txBody>
      </p:sp>
      <p:sp>
        <p:nvSpPr>
          <p:cNvPr id="4" name="Footer Placeholder 3">
            <a:extLst>
              <a:ext uri="{FF2B5EF4-FFF2-40B4-BE49-F238E27FC236}">
                <a16:creationId xmlns:a16="http://schemas.microsoft.com/office/drawing/2014/main" id="{157032C6-980E-F210-D925-9973A22E6236}"/>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386769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AD7B9FA0-44FA-4FAE-A23E-F494DFF8E56D}"/>
              </a:ext>
            </a:extLst>
          </p:cNvPr>
          <p:cNvSpPr>
            <a:spLocks noGrp="1"/>
          </p:cNvSpPr>
          <p:nvPr>
            <p:ph type="title"/>
          </p:nvPr>
        </p:nvSpPr>
        <p:spPr>
          <a:xfrm>
            <a:off x="589280" y="509667"/>
            <a:ext cx="11003280" cy="989349"/>
          </a:xfrm>
        </p:spPr>
        <p:txBody>
          <a:bodyPr anchor="b">
            <a:normAutofit fontScale="90000"/>
          </a:bodyPr>
          <a:lstStyle/>
          <a:p>
            <a:pPr algn="ctr"/>
            <a:r>
              <a:rPr lang="es-PR" sz="4000" b="1" cap="all" dirty="0">
                <a:solidFill>
                  <a:schemeClr val="tx2"/>
                </a:solidFill>
              </a:rPr>
              <a:t>LA PETICIÓN AL TRIBUNAL</a:t>
            </a:r>
            <a:r>
              <a:rPr lang="en-US" sz="4000" b="1" cap="all" dirty="0">
                <a:solidFill>
                  <a:schemeClr val="tx2"/>
                </a:solidFill>
              </a:rPr>
              <a:t>: contenido</a:t>
            </a:r>
            <a:br>
              <a:rPr lang="en-US" sz="4000" b="1" cap="all" dirty="0">
                <a:solidFill>
                  <a:schemeClr val="tx2"/>
                </a:solidFill>
              </a:rPr>
            </a:br>
            <a:r>
              <a:rPr lang="es-PR" sz="4000" b="1" cap="all" dirty="0">
                <a:solidFill>
                  <a:schemeClr val="tx2"/>
                </a:solidFill>
              </a:rPr>
              <a:t> Art. 185, Ley Núm. 210-2015 (30 LPRA sec. 6291) (Cont.)</a:t>
            </a:r>
            <a:endParaRPr lang="en-US" sz="4000" b="1" cap="all" dirty="0">
              <a:solidFill>
                <a:schemeClr val="tx2"/>
              </a:solidFill>
            </a:endParaRPr>
          </a:p>
        </p:txBody>
      </p:sp>
      <p:grpSp>
        <p:nvGrpSpPr>
          <p:cNvPr id="15" name="Group 14">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6" name="Freeform: Shape 15">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BF27510A-C8F2-4A94-A31C-B065DF944D2D}"/>
              </a:ext>
            </a:extLst>
          </p:cNvPr>
          <p:cNvSpPr>
            <a:spLocks noGrp="1"/>
          </p:cNvSpPr>
          <p:nvPr>
            <p:ph idx="1"/>
          </p:nvPr>
        </p:nvSpPr>
        <p:spPr>
          <a:xfrm>
            <a:off x="599440" y="1499016"/>
            <a:ext cx="11003280" cy="4834088"/>
          </a:xfrm>
        </p:spPr>
        <p:txBody>
          <a:bodyPr>
            <a:normAutofit/>
          </a:bodyPr>
          <a:lstStyle/>
          <a:p>
            <a:pPr marL="0" indent="0" algn="just">
              <a:lnSpc>
                <a:spcPct val="110000"/>
              </a:lnSpc>
              <a:spcBef>
                <a:spcPts val="600"/>
              </a:spcBef>
              <a:buNone/>
            </a:pPr>
            <a:r>
              <a:rPr lang="es-ES" sz="2600" dirty="0">
                <a:solidFill>
                  <a:schemeClr val="tx2"/>
                </a:solidFill>
                <a:cs typeface="Arial" panose="020B0604020202020204" pitchFamily="34" charset="0"/>
              </a:rPr>
              <a:t>El escrito contendrá las siguientes alegaciones: </a:t>
            </a:r>
          </a:p>
          <a:p>
            <a:pPr marL="457200" indent="-457200" algn="just">
              <a:lnSpc>
                <a:spcPct val="110000"/>
              </a:lnSpc>
              <a:spcBef>
                <a:spcPts val="600"/>
              </a:spcBef>
              <a:buFont typeface="+mj-lt"/>
              <a:buAutoNum type="alphaLcParenR"/>
            </a:pPr>
            <a:r>
              <a:rPr lang="es-ES" sz="2600" dirty="0">
                <a:solidFill>
                  <a:schemeClr val="tx2"/>
                </a:solidFill>
                <a:cs typeface="Arial" panose="020B0604020202020204" pitchFamily="34" charset="0"/>
              </a:rPr>
              <a:t>Nombre y circunstancias personales del promovente y de su cónyuge, si lo tuviera, al momento de adquirir la propiedad y al momento de hacer la solicitud, si hubiera alguna diferencia. </a:t>
            </a:r>
          </a:p>
          <a:p>
            <a:pPr marL="457200" indent="-457200" algn="just">
              <a:lnSpc>
                <a:spcPct val="110000"/>
              </a:lnSpc>
              <a:spcBef>
                <a:spcPts val="600"/>
              </a:spcBef>
              <a:buFont typeface="+mj-lt"/>
              <a:buAutoNum type="alphaLcParenR"/>
            </a:pPr>
            <a:r>
              <a:rPr lang="es-ES" sz="2600" dirty="0">
                <a:solidFill>
                  <a:schemeClr val="tx2"/>
                </a:solidFill>
                <a:cs typeface="Arial" panose="020B0604020202020204" pitchFamily="34" charset="0"/>
              </a:rPr>
              <a:t>La descripción exacta de la propiedad con sus colindancias y cabida de acuerdo con los títulos presentados. De haberse practicado alguna mensura, deberá contener la cabida y colindancias que hayan resultado de la misma. Si la finca se formó por agrupación, deberán, además, describirse individualmente las fincas que la integraron, </a:t>
            </a:r>
            <a:r>
              <a:rPr lang="es-ES" sz="2600" b="1" dirty="0">
                <a:solidFill>
                  <a:schemeClr val="tx2"/>
                </a:solidFill>
                <a:cs typeface="Arial" panose="020B0604020202020204" pitchFamily="34" charset="0"/>
              </a:rPr>
              <a:t>y si fue por segregación se describirá la finca principal de la cual se separó</a:t>
            </a:r>
            <a:r>
              <a:rPr lang="es-ES" sz="2600" dirty="0">
                <a:solidFill>
                  <a:schemeClr val="tx2"/>
                </a:solidFill>
                <a:cs typeface="Arial" panose="020B0604020202020204" pitchFamily="34" charset="0"/>
              </a:rPr>
              <a:t>. </a:t>
            </a:r>
            <a:endParaRPr lang="en-US" sz="2400" i="1" dirty="0">
              <a:solidFill>
                <a:schemeClr val="tx2"/>
              </a:solidFill>
              <a:cs typeface="Arial" panose="020B0604020202020204" pitchFamily="34" charset="0"/>
            </a:endParaRPr>
          </a:p>
          <a:p>
            <a:endParaRPr lang="en-US" sz="1800" dirty="0">
              <a:solidFill>
                <a:schemeClr val="tx2"/>
              </a:solidFill>
            </a:endParaRPr>
          </a:p>
        </p:txBody>
      </p:sp>
      <p:grpSp>
        <p:nvGrpSpPr>
          <p:cNvPr id="21" name="Group 20">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2" name="Freeform: Shape 21">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D344D00E-DCFC-4805-B845-966A0D5904DB}"/>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16</a:t>
            </a:fld>
            <a:endParaRPr lang="en-US" dirty="0"/>
          </a:p>
        </p:txBody>
      </p:sp>
      <p:sp>
        <p:nvSpPr>
          <p:cNvPr id="4" name="Footer Placeholder 3">
            <a:extLst>
              <a:ext uri="{FF2B5EF4-FFF2-40B4-BE49-F238E27FC236}">
                <a16:creationId xmlns:a16="http://schemas.microsoft.com/office/drawing/2014/main" id="{E8BEBEA9-09C1-9ABC-1090-84625C00804C}"/>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687331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8" name="Group 2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9" name="Freeform: Shape 2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589126" y="1507582"/>
            <a:ext cx="11013440" cy="4196733"/>
          </a:xfrm>
        </p:spPr>
        <p:txBody>
          <a:bodyPr>
            <a:noAutofit/>
          </a:bodyPr>
          <a:lstStyle/>
          <a:p>
            <a:pPr marL="346075" indent="-346075" algn="just">
              <a:lnSpc>
                <a:spcPct val="100000"/>
              </a:lnSpc>
              <a:spcBef>
                <a:spcPts val="600"/>
              </a:spcBef>
              <a:buNone/>
            </a:pPr>
            <a:r>
              <a:rPr lang="es-ES" sz="2400" dirty="0">
                <a:solidFill>
                  <a:schemeClr val="tx2"/>
                </a:solidFill>
                <a:cs typeface="Arial" panose="020B0604020202020204" pitchFamily="34" charset="0"/>
              </a:rPr>
              <a:t>c) Número de Catastro según aparece en el Centro de Recaudación de Ingresos Municipales. </a:t>
            </a:r>
          </a:p>
          <a:p>
            <a:pPr marL="346075" indent="-346075" algn="just">
              <a:lnSpc>
                <a:spcPct val="100000"/>
              </a:lnSpc>
              <a:spcBef>
                <a:spcPts val="600"/>
              </a:spcBef>
              <a:buNone/>
            </a:pPr>
            <a:r>
              <a:rPr lang="es-ES" sz="2400" dirty="0">
                <a:solidFill>
                  <a:schemeClr val="tx2"/>
                </a:solidFill>
                <a:cs typeface="Arial" panose="020B0604020202020204" pitchFamily="34" charset="0"/>
              </a:rPr>
              <a:t>d) Expresión de que la finca, así como las fincas constituyentes en caso de tratarse de una agrupación, </a:t>
            </a:r>
            <a:r>
              <a:rPr lang="es-ES" sz="2400" b="1" dirty="0">
                <a:solidFill>
                  <a:schemeClr val="tx2"/>
                </a:solidFill>
                <a:cs typeface="Arial" panose="020B0604020202020204" pitchFamily="34" charset="0"/>
              </a:rPr>
              <a:t>o la finca de la que proviene si se trata de una segregación, no constan inscritas en el Registro de la Propiedad. </a:t>
            </a:r>
          </a:p>
          <a:p>
            <a:pPr marL="346075" indent="-346075" algn="just">
              <a:lnSpc>
                <a:spcPct val="100000"/>
              </a:lnSpc>
              <a:spcBef>
                <a:spcPts val="600"/>
              </a:spcBef>
              <a:buNone/>
            </a:pPr>
            <a:r>
              <a:rPr lang="es-ES" sz="2400" dirty="0">
                <a:solidFill>
                  <a:schemeClr val="tx2"/>
                </a:solidFill>
                <a:cs typeface="Arial" panose="020B0604020202020204" pitchFamily="34" charset="0"/>
              </a:rPr>
              <a:t>e) Una relación de las cargas que gravan la finca por sí o por su procedencia. En caso de no existir cargas, se expresará que está libre de cargas. </a:t>
            </a:r>
          </a:p>
          <a:p>
            <a:pPr marL="346075" indent="-346075" algn="just">
              <a:lnSpc>
                <a:spcPct val="100000"/>
              </a:lnSpc>
              <a:spcBef>
                <a:spcPts val="600"/>
              </a:spcBef>
              <a:buNone/>
            </a:pPr>
            <a:r>
              <a:rPr lang="es-ES" sz="2400" dirty="0">
                <a:solidFill>
                  <a:schemeClr val="tx2"/>
                </a:solidFill>
                <a:cs typeface="Arial" panose="020B0604020202020204" pitchFamily="34" charset="0"/>
              </a:rPr>
              <a:t>f) </a:t>
            </a:r>
            <a:r>
              <a:rPr lang="es-ES" sz="2400" dirty="0">
                <a:solidFill>
                  <a:schemeClr val="tx2"/>
                </a:solidFill>
              </a:rPr>
              <a:t>Una relación de los anteriores dueños conocidos con expresión de las circunstancias personales del inmediato anterior dueño. </a:t>
            </a:r>
          </a:p>
          <a:p>
            <a:pPr marL="346075" indent="-346075" algn="just">
              <a:lnSpc>
                <a:spcPct val="100000"/>
              </a:lnSpc>
              <a:spcBef>
                <a:spcPts val="600"/>
              </a:spcBef>
              <a:buNone/>
            </a:pPr>
            <a:r>
              <a:rPr lang="es-ES" sz="2400" dirty="0">
                <a:solidFill>
                  <a:schemeClr val="tx2"/>
                </a:solidFill>
              </a:rPr>
              <a:t>g) El modo en que adquirió del inmediato anterior dueño. </a:t>
            </a:r>
          </a:p>
          <a:p>
            <a:pPr marL="346075" indent="-346075" algn="just">
              <a:lnSpc>
                <a:spcPct val="100000"/>
              </a:lnSpc>
              <a:spcBef>
                <a:spcPts val="600"/>
              </a:spcBef>
              <a:buNone/>
            </a:pPr>
            <a:r>
              <a:rPr lang="es-ES" sz="2400" dirty="0">
                <a:solidFill>
                  <a:schemeClr val="tx2"/>
                </a:solidFill>
              </a:rPr>
              <a:t>h) El tiempo que el promovente y los dueños anteriores han poseído la propiedad de manera pública, pacífica, continua y a título de dueños.</a:t>
            </a:r>
            <a:endParaRPr lang="en-US" sz="2400" dirty="0">
              <a:solidFill>
                <a:schemeClr val="tx2"/>
              </a:solidFill>
            </a:endParaRPr>
          </a:p>
        </p:txBody>
      </p:sp>
      <p:grpSp>
        <p:nvGrpSpPr>
          <p:cNvPr id="34" name="Group 3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35" name="Freeform: Shape 3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446372F1-CFB9-430B-85FE-4FC087FABB37}"/>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17</a:t>
            </a:fld>
            <a:endParaRPr lang="en-US" dirty="0"/>
          </a:p>
        </p:txBody>
      </p:sp>
      <p:sp>
        <p:nvSpPr>
          <p:cNvPr id="17" name="Title 1">
            <a:extLst>
              <a:ext uri="{FF2B5EF4-FFF2-40B4-BE49-F238E27FC236}">
                <a16:creationId xmlns:a16="http://schemas.microsoft.com/office/drawing/2014/main" id="{5DF8D7FF-2252-4FA5-9D44-F1F2CD2FB3CA}"/>
              </a:ext>
            </a:extLst>
          </p:cNvPr>
          <p:cNvSpPr>
            <a:spLocks noGrp="1"/>
          </p:cNvSpPr>
          <p:nvPr>
            <p:ph type="title"/>
          </p:nvPr>
        </p:nvSpPr>
        <p:spPr>
          <a:xfrm>
            <a:off x="589126" y="413189"/>
            <a:ext cx="11013439" cy="942975"/>
          </a:xfrm>
        </p:spPr>
        <p:txBody>
          <a:bodyPr anchor="b">
            <a:normAutofit fontScale="90000"/>
          </a:bodyPr>
          <a:lstStyle/>
          <a:p>
            <a:pPr algn="ctr"/>
            <a:r>
              <a:rPr lang="es-PR" sz="4000" b="1" cap="all" dirty="0">
                <a:solidFill>
                  <a:schemeClr val="tx2"/>
                </a:solidFill>
              </a:rPr>
              <a:t>LA PETICIÓN AL TRIBUNAL</a:t>
            </a:r>
            <a:r>
              <a:rPr lang="en-US" sz="4000" b="1" cap="all" dirty="0">
                <a:solidFill>
                  <a:schemeClr val="tx2"/>
                </a:solidFill>
              </a:rPr>
              <a:t>: contenido</a:t>
            </a:r>
            <a:br>
              <a:rPr lang="en-US" sz="4000" b="1" cap="all" dirty="0">
                <a:solidFill>
                  <a:schemeClr val="tx2"/>
                </a:solidFill>
              </a:rPr>
            </a:br>
            <a:r>
              <a:rPr lang="es-PR" sz="4000" b="1" cap="all" dirty="0">
                <a:solidFill>
                  <a:schemeClr val="tx2"/>
                </a:solidFill>
              </a:rPr>
              <a:t> Art. 185, Ley Núm. 210-2015 (30 LPRA sec. 6291) (Cont.)</a:t>
            </a:r>
            <a:endParaRPr lang="en-US" sz="4000" b="1" cap="all" dirty="0">
              <a:solidFill>
                <a:schemeClr val="tx2"/>
              </a:solidFill>
            </a:endParaRPr>
          </a:p>
        </p:txBody>
      </p:sp>
      <p:sp>
        <p:nvSpPr>
          <p:cNvPr id="2" name="Footer Placeholder 1">
            <a:extLst>
              <a:ext uri="{FF2B5EF4-FFF2-40B4-BE49-F238E27FC236}">
                <a16:creationId xmlns:a16="http://schemas.microsoft.com/office/drawing/2014/main" id="{34510CF3-A575-D332-61EA-F0DB69158411}"/>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703698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45" name="Group 44">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46" name="Freeform: Shape 45">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492301" y="1309547"/>
            <a:ext cx="11206785" cy="5190643"/>
          </a:xfrm>
        </p:spPr>
        <p:txBody>
          <a:bodyPr>
            <a:noAutofit/>
          </a:bodyPr>
          <a:lstStyle/>
          <a:p>
            <a:pPr marL="457200" indent="-346075" algn="just">
              <a:lnSpc>
                <a:spcPct val="100000"/>
              </a:lnSpc>
              <a:spcBef>
                <a:spcPts val="600"/>
              </a:spcBef>
              <a:buNone/>
            </a:pPr>
            <a:r>
              <a:rPr lang="es-ES" sz="2400" dirty="0">
                <a:solidFill>
                  <a:schemeClr val="tx2"/>
                </a:solidFill>
              </a:rPr>
              <a:t>i</a:t>
            </a:r>
            <a:r>
              <a:rPr lang="es-ES" sz="2000" dirty="0">
                <a:solidFill>
                  <a:schemeClr val="tx2"/>
                </a:solidFill>
              </a:rPr>
              <a:t>) </a:t>
            </a:r>
            <a:r>
              <a:rPr lang="es-PR" sz="2000" dirty="0">
                <a:solidFill>
                  <a:schemeClr val="tx2"/>
                </a:solidFill>
              </a:rPr>
              <a:t> El hecho de que la finca, o en caso de agrupación, las que la componen, mantuvieron la misma cabida y configuración durante los términos que disponen las </a:t>
            </a:r>
            <a:r>
              <a:rPr lang="es-PR" sz="2000" dirty="0" err="1">
                <a:solidFill>
                  <a:schemeClr val="tx2"/>
                </a:solidFill>
              </a:rPr>
              <a:t>seccs</a:t>
            </a:r>
            <a:r>
              <a:rPr lang="es-PR" sz="2000" dirty="0">
                <a:solidFill>
                  <a:schemeClr val="tx2"/>
                </a:solidFill>
              </a:rPr>
              <a:t>. 5278 y 5280 de Código Civil de 1930, (</a:t>
            </a:r>
            <a:r>
              <a:rPr lang="es-PR" sz="2000" b="1" dirty="0">
                <a:solidFill>
                  <a:schemeClr val="tx2"/>
                </a:solidFill>
              </a:rPr>
              <a:t>ahora sección 8032</a:t>
            </a:r>
            <a:r>
              <a:rPr lang="es-PR" sz="2000" dirty="0">
                <a:solidFill>
                  <a:schemeClr val="tx2"/>
                </a:solidFill>
              </a:rPr>
              <a:t>)  para que operen los efectos de la prescripción adquisitiva. Si la finca resulta ser una segregación de una finca de mayor cabida que consta inscrita, la segregación tiene que haber sido aprobada por la agencia gubernamental correspondiente mediante plano de inscripción. </a:t>
            </a:r>
            <a:r>
              <a:rPr lang="es-PR" sz="2000" b="1" dirty="0">
                <a:solidFill>
                  <a:schemeClr val="tx2"/>
                </a:solidFill>
              </a:rPr>
              <a:t>No constituirá justo título a los efectos de esta sección, un título de dominio sobre una porción pro indivisa en una finca no segregada, ni el título que recae sobre una finca segregada de una finca inscrita en el registro.</a:t>
            </a:r>
            <a:endParaRPr lang="es-ES" sz="2000" b="1" dirty="0">
              <a:solidFill>
                <a:schemeClr val="tx2"/>
              </a:solidFill>
            </a:endParaRPr>
          </a:p>
          <a:p>
            <a:pPr marL="457200" indent="-346075" algn="just">
              <a:lnSpc>
                <a:spcPct val="100000"/>
              </a:lnSpc>
              <a:spcBef>
                <a:spcPts val="600"/>
              </a:spcBef>
              <a:buNone/>
            </a:pPr>
            <a:r>
              <a:rPr lang="es-ES" sz="2000" dirty="0">
                <a:solidFill>
                  <a:schemeClr val="tx2"/>
                </a:solidFill>
              </a:rPr>
              <a:t>j)  El valor actual de la finca. </a:t>
            </a:r>
          </a:p>
          <a:p>
            <a:pPr marL="457200" indent="-346075" algn="just">
              <a:lnSpc>
                <a:spcPct val="100000"/>
              </a:lnSpc>
              <a:spcBef>
                <a:spcPts val="600"/>
              </a:spcBef>
              <a:buNone/>
            </a:pPr>
            <a:r>
              <a:rPr lang="es-ES" sz="2000" dirty="0">
                <a:solidFill>
                  <a:schemeClr val="tx2"/>
                </a:solidFill>
              </a:rPr>
              <a:t>k)  Las pruebas legales que se dispone a presentar. </a:t>
            </a:r>
          </a:p>
          <a:p>
            <a:pPr marL="457200" indent="-346075" algn="just">
              <a:lnSpc>
                <a:spcPct val="100000"/>
              </a:lnSpc>
              <a:spcBef>
                <a:spcPts val="600"/>
              </a:spcBef>
              <a:buNone/>
            </a:pPr>
            <a:r>
              <a:rPr lang="es-ES" sz="2000" dirty="0">
                <a:solidFill>
                  <a:schemeClr val="tx2"/>
                </a:solidFill>
              </a:rPr>
              <a:t>l)  Las demás alegaciones que en derecho procedan en cada caso.</a:t>
            </a:r>
          </a:p>
          <a:p>
            <a:pPr algn="just">
              <a:lnSpc>
                <a:spcPct val="100000"/>
              </a:lnSpc>
              <a:spcBef>
                <a:spcPts val="600"/>
              </a:spcBef>
            </a:pPr>
            <a:r>
              <a:rPr lang="en-US" sz="2000" b="1" cap="all" dirty="0">
                <a:solidFill>
                  <a:schemeClr val="tx2"/>
                </a:solidFill>
              </a:rPr>
              <a:t>COMENTARIO: </a:t>
            </a:r>
            <a:r>
              <a:rPr lang="en-US" sz="2000" b="1" cap="all" dirty="0" err="1">
                <a:solidFill>
                  <a:schemeClr val="tx2"/>
                </a:solidFill>
              </a:rPr>
              <a:t>Nótese</a:t>
            </a:r>
            <a:r>
              <a:rPr lang="en-US" sz="2000" b="1" cap="all" dirty="0">
                <a:solidFill>
                  <a:schemeClr val="tx2"/>
                </a:solidFill>
              </a:rPr>
              <a:t> que el </a:t>
            </a:r>
            <a:r>
              <a:rPr lang="en-US" sz="2000" b="1" cap="all" dirty="0" err="1">
                <a:solidFill>
                  <a:schemeClr val="tx2"/>
                </a:solidFill>
              </a:rPr>
              <a:t>inciso</a:t>
            </a:r>
            <a:r>
              <a:rPr lang="en-US" sz="2000" b="1" cap="all" dirty="0">
                <a:solidFill>
                  <a:schemeClr val="tx2"/>
                </a:solidFill>
              </a:rPr>
              <a:t> (i) se </a:t>
            </a:r>
            <a:r>
              <a:rPr lang="en-US" sz="2000" b="1" cap="all" dirty="0" err="1">
                <a:solidFill>
                  <a:schemeClr val="tx2"/>
                </a:solidFill>
              </a:rPr>
              <a:t>refiere</a:t>
            </a:r>
            <a:r>
              <a:rPr lang="en-US" sz="2000" b="1" cap="all" dirty="0">
                <a:solidFill>
                  <a:schemeClr val="tx2"/>
                </a:solidFill>
              </a:rPr>
              <a:t> a finca </a:t>
            </a:r>
            <a:r>
              <a:rPr lang="en-US" sz="2000" b="1" cap="all" dirty="0" err="1">
                <a:solidFill>
                  <a:schemeClr val="tx2"/>
                </a:solidFill>
              </a:rPr>
              <a:t>inscrita</a:t>
            </a:r>
            <a:r>
              <a:rPr lang="en-US" sz="2000" b="1" cap="all" dirty="0">
                <a:solidFill>
                  <a:schemeClr val="tx2"/>
                </a:solidFill>
              </a:rPr>
              <a:t> O PORCIÒN PROINDIVISA. OJO: LA </a:t>
            </a:r>
            <a:r>
              <a:rPr lang="en-US" sz="2000" b="1" cap="all" dirty="0" err="1">
                <a:solidFill>
                  <a:schemeClr val="tx2"/>
                </a:solidFill>
              </a:rPr>
              <a:t>USUCAPIÓn</a:t>
            </a:r>
            <a:r>
              <a:rPr lang="en-US" sz="2000" b="1" cap="all" dirty="0">
                <a:solidFill>
                  <a:schemeClr val="tx2"/>
                </a:solidFill>
              </a:rPr>
              <a:t> ES UN PROCESO DISTINTO E INDIPENDIENTE DEL EXPEDIENTE DE DOMINIO. </a:t>
            </a:r>
          </a:p>
        </p:txBody>
      </p:sp>
      <p:grpSp>
        <p:nvGrpSpPr>
          <p:cNvPr id="51" name="Group 50">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52" name="Freeform: Shape 51">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903FD812-6813-4DF6-B798-4735C14E0367}"/>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18</a:t>
            </a:fld>
            <a:endParaRPr lang="en-US"/>
          </a:p>
        </p:txBody>
      </p:sp>
      <p:sp>
        <p:nvSpPr>
          <p:cNvPr id="7" name="Rectangle 6">
            <a:extLst>
              <a:ext uri="{FF2B5EF4-FFF2-40B4-BE49-F238E27FC236}">
                <a16:creationId xmlns:a16="http://schemas.microsoft.com/office/drawing/2014/main" id="{2278EEB6-4869-4756-BFC8-1D334AFD5A65}"/>
              </a:ext>
            </a:extLst>
          </p:cNvPr>
          <p:cNvSpPr/>
          <p:nvPr/>
        </p:nvSpPr>
        <p:spPr>
          <a:xfrm>
            <a:off x="609294" y="153883"/>
            <a:ext cx="10972800" cy="1200329"/>
          </a:xfrm>
          <a:prstGeom prst="rect">
            <a:avLst/>
          </a:prstGeom>
        </p:spPr>
        <p:txBody>
          <a:bodyPr wrap="square">
            <a:spAutoFit/>
          </a:bodyPr>
          <a:lstStyle/>
          <a:p>
            <a:pPr algn="ctr"/>
            <a:r>
              <a:rPr lang="es-PR" sz="3600" b="1" cap="all" dirty="0">
                <a:solidFill>
                  <a:srgbClr val="44546A"/>
                </a:solidFill>
                <a:latin typeface="Calibri Light" panose="020F0302020204030204"/>
                <a:ea typeface="+mj-ea"/>
                <a:cs typeface="+mj-cs"/>
              </a:rPr>
              <a:t>LA PETICIÓN AL TRIBUNAL</a:t>
            </a:r>
            <a:r>
              <a:rPr lang="en-US" sz="3600" b="1" cap="all" dirty="0">
                <a:solidFill>
                  <a:srgbClr val="44546A"/>
                </a:solidFill>
                <a:latin typeface="Calibri Light" panose="020F0302020204030204"/>
                <a:ea typeface="+mj-ea"/>
                <a:cs typeface="+mj-cs"/>
              </a:rPr>
              <a:t>: contenido</a:t>
            </a:r>
            <a:br>
              <a:rPr lang="en-US" sz="3600" b="1" cap="all" dirty="0">
                <a:solidFill>
                  <a:srgbClr val="44546A"/>
                </a:solidFill>
                <a:latin typeface="Calibri Light" panose="020F0302020204030204"/>
                <a:ea typeface="+mj-ea"/>
                <a:cs typeface="+mj-cs"/>
              </a:rPr>
            </a:br>
            <a:r>
              <a:rPr lang="es-PR" sz="3600" b="1" cap="all" dirty="0">
                <a:solidFill>
                  <a:srgbClr val="44546A"/>
                </a:solidFill>
                <a:latin typeface="Calibri Light" panose="020F0302020204030204"/>
                <a:ea typeface="+mj-ea"/>
                <a:cs typeface="+mj-cs"/>
              </a:rPr>
              <a:t> Art. 185, (30 LPRA sec. 6291) (Cont.)</a:t>
            </a:r>
            <a:endParaRPr lang="es-PR" sz="3600" dirty="0"/>
          </a:p>
        </p:txBody>
      </p:sp>
      <p:sp>
        <p:nvSpPr>
          <p:cNvPr id="2" name="Footer Placeholder 1">
            <a:extLst>
              <a:ext uri="{FF2B5EF4-FFF2-40B4-BE49-F238E27FC236}">
                <a16:creationId xmlns:a16="http://schemas.microsoft.com/office/drawing/2014/main" id="{3C7E74CA-F05F-CD2C-22EE-278F3A5B5D80}"/>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635442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70A2B-0C99-4A73-896B-BD7CE0726F8E}"/>
              </a:ext>
            </a:extLst>
          </p:cNvPr>
          <p:cNvSpPr>
            <a:spLocks noGrp="1"/>
          </p:cNvSpPr>
          <p:nvPr>
            <p:ph type="title"/>
          </p:nvPr>
        </p:nvSpPr>
        <p:spPr>
          <a:xfrm>
            <a:off x="4746557" y="323038"/>
            <a:ext cx="6586491" cy="1286160"/>
          </a:xfrm>
        </p:spPr>
        <p:txBody>
          <a:bodyPr anchor="b">
            <a:normAutofit/>
          </a:bodyPr>
          <a:lstStyle/>
          <a:p>
            <a:pPr algn="ctr"/>
            <a:r>
              <a:rPr lang="es-PR" b="1" cap="all" dirty="0"/>
              <a:t>La gran confusión</a:t>
            </a:r>
            <a:endParaRPr lang="en-US" b="1" cap="all" dirty="0"/>
          </a:p>
        </p:txBody>
      </p:sp>
      <p:pic>
        <p:nvPicPr>
          <p:cNvPr id="8" name="Picture 7">
            <a:extLst>
              <a:ext uri="{FF2B5EF4-FFF2-40B4-BE49-F238E27FC236}">
                <a16:creationId xmlns:a16="http://schemas.microsoft.com/office/drawing/2014/main" id="{7C8C53E5-0B2B-4D70-AF04-E72CD499A82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2647" r="19759"/>
          <a:stretch/>
        </p:blipFill>
        <p:spPr>
          <a:xfrm>
            <a:off x="21" y="10"/>
            <a:ext cx="3799819" cy="6857990"/>
          </a:xfrm>
          <a:prstGeom prst="rect">
            <a:avLst/>
          </a:prstGeom>
          <a:effectLst/>
        </p:spPr>
      </p:pic>
      <p:cxnSp>
        <p:nvCxnSpPr>
          <p:cNvPr id="22" name="Straight Connector 2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EA07"/>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951627C-B1D9-46E6-B140-6D8E7F8586BA}"/>
              </a:ext>
            </a:extLst>
          </p:cNvPr>
          <p:cNvSpPr>
            <a:spLocks noGrp="1"/>
          </p:cNvSpPr>
          <p:nvPr>
            <p:ph type="sldNum" sz="quarter" idx="12"/>
          </p:nvPr>
        </p:nvSpPr>
        <p:spPr>
          <a:xfrm>
            <a:off x="10789920" y="6400800"/>
            <a:ext cx="1186758" cy="457200"/>
          </a:xfrm>
        </p:spPr>
        <p:txBody>
          <a:bodyPr>
            <a:normAutofit/>
          </a:bodyPr>
          <a:lstStyle/>
          <a:p>
            <a:pPr>
              <a:spcAft>
                <a:spcPts val="600"/>
              </a:spcAft>
            </a:pPr>
            <a:fld id="{17ECE12F-46B1-4D71-B4A3-E12BA84D684E}" type="slidenum">
              <a:rPr lang="en-US"/>
              <a:pPr>
                <a:spcAft>
                  <a:spcPts val="600"/>
                </a:spcAft>
              </a:pPr>
              <a:t>19</a:t>
            </a:fld>
            <a:endParaRPr lang="en-US"/>
          </a:p>
        </p:txBody>
      </p:sp>
      <p:graphicFrame>
        <p:nvGraphicFramePr>
          <p:cNvPr id="5" name="Content Placeholder 2">
            <a:extLst>
              <a:ext uri="{FF2B5EF4-FFF2-40B4-BE49-F238E27FC236}">
                <a16:creationId xmlns:a16="http://schemas.microsoft.com/office/drawing/2014/main" id="{44CD0EE5-62EF-4C78-9D3C-58BB4BF1BB6C}"/>
              </a:ext>
            </a:extLst>
          </p:cNvPr>
          <p:cNvGraphicFramePr>
            <a:graphicFrameLocks noGrp="1"/>
          </p:cNvGraphicFramePr>
          <p:nvPr>
            <p:ph idx="1"/>
            <p:extLst>
              <p:ext uri="{D42A27DB-BD31-4B8C-83A1-F6EECF244321}">
                <p14:modId xmlns:p14="http://schemas.microsoft.com/office/powerpoint/2010/main" val="1630480674"/>
              </p:ext>
            </p:extLst>
          </p:nvPr>
        </p:nvGraphicFramePr>
        <p:xfrm>
          <a:off x="4188733" y="1446638"/>
          <a:ext cx="7920025" cy="60853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9218EF02-CE79-494E-B6C2-CBE9DA70C5A1}"/>
              </a:ext>
            </a:extLst>
          </p:cNvPr>
          <p:cNvSpPr txBox="1"/>
          <p:nvPr/>
        </p:nvSpPr>
        <p:spPr>
          <a:xfrm>
            <a:off x="0" y="6657945"/>
            <a:ext cx="2459327"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rmfyc.es/por-que-ser-socio-de-semfyc/confused-man-and-question-marks-3d-rendered-illustration/">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9" tooltip="https://creativecommons.org/licenses/by-nc-nd/3.0/">
                  <a:extLst>
                    <a:ext uri="{A12FA001-AC4F-418D-AE19-62706E023703}">
                      <ahyp:hlinkClr xmlns:ahyp="http://schemas.microsoft.com/office/drawing/2018/hyperlinkcolor" val="tx"/>
                    </a:ext>
                  </a:extLst>
                </a:hlinkClick>
              </a:rPr>
              <a:t>CC BY-NC-ND</a:t>
            </a:r>
            <a:endParaRPr lang="en-US" sz="700" dirty="0">
              <a:solidFill>
                <a:srgbClr val="FFFFFF"/>
              </a:solidFill>
            </a:endParaRPr>
          </a:p>
        </p:txBody>
      </p:sp>
      <p:sp>
        <p:nvSpPr>
          <p:cNvPr id="3" name="Footer Placeholder 2">
            <a:extLst>
              <a:ext uri="{FF2B5EF4-FFF2-40B4-BE49-F238E27FC236}">
                <a16:creationId xmlns:a16="http://schemas.microsoft.com/office/drawing/2014/main" id="{3FA61DF3-D83E-4908-34B5-9FA278429B89}"/>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4285362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91C87E21-4246-4DA5-8A2A-93C928135696}"/>
              </a:ext>
            </a:extLst>
          </p:cNvPr>
          <p:cNvSpPr>
            <a:spLocks noGrp="1"/>
          </p:cNvSpPr>
          <p:nvPr>
            <p:ph type="title"/>
          </p:nvPr>
        </p:nvSpPr>
        <p:spPr>
          <a:xfrm>
            <a:off x="629920" y="509667"/>
            <a:ext cx="10972800" cy="763378"/>
          </a:xfrm>
        </p:spPr>
        <p:txBody>
          <a:bodyPr anchor="b">
            <a:normAutofit/>
          </a:bodyPr>
          <a:lstStyle/>
          <a:p>
            <a:pPr algn="ctr"/>
            <a:r>
              <a:rPr lang="es-PR" sz="4000" b="1" dirty="0">
                <a:solidFill>
                  <a:schemeClr val="tx2"/>
                </a:solidFill>
              </a:rPr>
              <a:t>CONCORDANCIA ENTRE REGISTRO Y REALIDAD</a:t>
            </a:r>
            <a:endParaRPr lang="en-US" sz="4000" b="1" dirty="0">
              <a:solidFill>
                <a:schemeClr val="tx2"/>
              </a:solidFill>
            </a:endParaRPr>
          </a:p>
        </p:txBody>
      </p:sp>
      <p:grpSp>
        <p:nvGrpSpPr>
          <p:cNvPr id="16" name="Group 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7" name="Freeform: Shape 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F188B4A-5E1F-4380-9858-60A07F3CB3EF}"/>
              </a:ext>
            </a:extLst>
          </p:cNvPr>
          <p:cNvSpPr>
            <a:spLocks noGrp="1"/>
          </p:cNvSpPr>
          <p:nvPr>
            <p:ph idx="1"/>
          </p:nvPr>
        </p:nvSpPr>
        <p:spPr>
          <a:xfrm>
            <a:off x="629920" y="1623636"/>
            <a:ext cx="10972800" cy="4168967"/>
          </a:xfrm>
        </p:spPr>
        <p:txBody>
          <a:bodyPr>
            <a:normAutofit/>
          </a:bodyPr>
          <a:lstStyle/>
          <a:p>
            <a:pPr marL="0" indent="0" algn="just">
              <a:buNone/>
            </a:pPr>
            <a:r>
              <a:rPr lang="es-PR" sz="3100" b="1" dirty="0">
                <a:solidFill>
                  <a:schemeClr val="tx2"/>
                </a:solidFill>
              </a:rPr>
              <a:t>Art. 182- Ley del Registro de la Propiedad Inmobiliaria, Ley Núm. 210-2015 (30 LPRA sec. 6281)- Concordancia entre el registro y la realidad jurídica; forma de llevarla a cabo; reanudación de tracto </a:t>
            </a:r>
          </a:p>
          <a:p>
            <a:pPr marL="0" indent="0" algn="just">
              <a:buNone/>
            </a:pPr>
            <a:r>
              <a:rPr lang="es-PR" sz="3100" dirty="0">
                <a:solidFill>
                  <a:schemeClr val="tx2"/>
                </a:solidFill>
              </a:rPr>
              <a:t>La concordancia entre el registro y la realidad jurídica extra registral podrá lograrse mediante la </a:t>
            </a:r>
            <a:r>
              <a:rPr lang="es-PR" sz="3100" b="1" dirty="0">
                <a:solidFill>
                  <a:schemeClr val="tx2"/>
                </a:solidFill>
              </a:rPr>
              <a:t>inmatriculación</a:t>
            </a:r>
            <a:r>
              <a:rPr lang="es-PR" sz="3100" dirty="0">
                <a:solidFill>
                  <a:schemeClr val="tx2"/>
                </a:solidFill>
              </a:rPr>
              <a:t> de las fincas que no estén inscritas a favor de persona alguna; por la </a:t>
            </a:r>
            <a:r>
              <a:rPr lang="es-PR" sz="3100" b="1" dirty="0">
                <a:solidFill>
                  <a:schemeClr val="tx2"/>
                </a:solidFill>
              </a:rPr>
              <a:t>reanudación del tracto sucesivo</a:t>
            </a:r>
            <a:r>
              <a:rPr lang="es-PR" sz="3100" dirty="0">
                <a:solidFill>
                  <a:schemeClr val="tx2"/>
                </a:solidFill>
              </a:rPr>
              <a:t> interrumpido; la </a:t>
            </a:r>
            <a:r>
              <a:rPr lang="es-PR" sz="3100" b="1" dirty="0">
                <a:solidFill>
                  <a:schemeClr val="tx2"/>
                </a:solidFill>
              </a:rPr>
              <a:t>rectificación de cabida </a:t>
            </a:r>
            <a:r>
              <a:rPr lang="es-PR" sz="3100" dirty="0">
                <a:solidFill>
                  <a:schemeClr val="tx2"/>
                </a:solidFill>
              </a:rPr>
              <a:t>de la finca; y por la </a:t>
            </a:r>
            <a:r>
              <a:rPr lang="es-PR" sz="3100" b="1" dirty="0">
                <a:solidFill>
                  <a:schemeClr val="tx2"/>
                </a:solidFill>
              </a:rPr>
              <a:t>cancelación de cargas y gravámenes</a:t>
            </a:r>
            <a:r>
              <a:rPr lang="es-PR" sz="3100" dirty="0">
                <a:solidFill>
                  <a:schemeClr val="tx2"/>
                </a:solidFill>
              </a:rPr>
              <a:t>. </a:t>
            </a:r>
            <a:endParaRPr lang="en-US" sz="3100" dirty="0">
              <a:solidFill>
                <a:schemeClr val="tx2"/>
              </a:solidFill>
            </a:endParaRPr>
          </a:p>
        </p:txBody>
      </p:sp>
      <p:grpSp>
        <p:nvGrpSpPr>
          <p:cNvPr id="22" name="Group 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3" name="Freeform: Shape 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Slide Number Placeholder 6">
            <a:extLst>
              <a:ext uri="{FF2B5EF4-FFF2-40B4-BE49-F238E27FC236}">
                <a16:creationId xmlns:a16="http://schemas.microsoft.com/office/drawing/2014/main" id="{FD67908B-BEF8-41D3-8A7D-051142338255}"/>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2</a:t>
            </a:fld>
            <a:endParaRPr lang="en-US" dirty="0"/>
          </a:p>
        </p:txBody>
      </p:sp>
      <p:sp>
        <p:nvSpPr>
          <p:cNvPr id="4" name="Footer Placeholder 3">
            <a:extLst>
              <a:ext uri="{FF2B5EF4-FFF2-40B4-BE49-F238E27FC236}">
                <a16:creationId xmlns:a16="http://schemas.microsoft.com/office/drawing/2014/main" id="{D977310D-D073-2B88-FE17-1B1E810DE892}"/>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17010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94CB-175C-4763-B291-AC71DEA6B484}"/>
              </a:ext>
            </a:extLst>
          </p:cNvPr>
          <p:cNvSpPr>
            <a:spLocks noGrp="1"/>
          </p:cNvSpPr>
          <p:nvPr>
            <p:ph type="title"/>
          </p:nvPr>
        </p:nvSpPr>
        <p:spPr>
          <a:xfrm>
            <a:off x="1179073" y="561670"/>
            <a:ext cx="9833548" cy="903598"/>
          </a:xfrm>
        </p:spPr>
        <p:txBody>
          <a:bodyPr anchor="b">
            <a:noAutofit/>
          </a:bodyPr>
          <a:lstStyle/>
          <a:p>
            <a:pPr algn="ctr"/>
            <a:br>
              <a:rPr lang="en-US" sz="4000" b="1" cap="all" dirty="0">
                <a:solidFill>
                  <a:srgbClr val="44546A"/>
                </a:solidFill>
              </a:rPr>
            </a:br>
            <a:r>
              <a:rPr lang="en-US" sz="4000" b="1" cap="all" dirty="0">
                <a:solidFill>
                  <a:srgbClr val="44546A"/>
                </a:solidFill>
              </a:rPr>
              <a:t>Código Civil de 2020, Ley </a:t>
            </a:r>
            <a:r>
              <a:rPr lang="en-US" sz="4000" b="1" cap="all" dirty="0" err="1">
                <a:solidFill>
                  <a:srgbClr val="44546A"/>
                </a:solidFill>
              </a:rPr>
              <a:t>NÚm</a:t>
            </a:r>
            <a:r>
              <a:rPr lang="en-US" sz="4000" b="1" cap="all" dirty="0">
                <a:solidFill>
                  <a:srgbClr val="44546A"/>
                </a:solidFill>
              </a:rPr>
              <a:t>. 55-2020 </a:t>
            </a:r>
            <a:endParaRPr lang="en-US" sz="4000" dirty="0">
              <a:solidFill>
                <a:schemeClr val="tx2"/>
              </a:solidFill>
            </a:endParaRPr>
          </a:p>
        </p:txBody>
      </p:sp>
      <p:sp>
        <p:nvSpPr>
          <p:cNvPr id="3" name="Content Placeholder 2">
            <a:extLst>
              <a:ext uri="{FF2B5EF4-FFF2-40B4-BE49-F238E27FC236}">
                <a16:creationId xmlns:a16="http://schemas.microsoft.com/office/drawing/2014/main" id="{F583BAB3-D0BE-480B-B16A-108D74E9D17B}"/>
              </a:ext>
            </a:extLst>
          </p:cNvPr>
          <p:cNvSpPr>
            <a:spLocks noGrp="1"/>
          </p:cNvSpPr>
          <p:nvPr>
            <p:ph idx="1"/>
          </p:nvPr>
        </p:nvSpPr>
        <p:spPr>
          <a:xfrm>
            <a:off x="731520" y="1780500"/>
            <a:ext cx="10972800" cy="4620297"/>
          </a:xfrm>
        </p:spPr>
        <p:txBody>
          <a:bodyPr>
            <a:noAutofit/>
          </a:bodyPr>
          <a:lstStyle/>
          <a:p>
            <a:pPr marL="0" indent="0" algn="just">
              <a:lnSpc>
                <a:spcPct val="100000"/>
              </a:lnSpc>
              <a:spcBef>
                <a:spcPts val="600"/>
              </a:spcBef>
              <a:buNone/>
            </a:pPr>
            <a:r>
              <a:rPr lang="es-ES" sz="3000" b="1" dirty="0">
                <a:solidFill>
                  <a:schemeClr val="tx2"/>
                </a:solidFill>
              </a:rPr>
              <a:t>Art. 741- Noción del derecho de propiedad. (31 LPRA sec. 7951)</a:t>
            </a:r>
          </a:p>
          <a:p>
            <a:pPr marL="0" indent="0" algn="just">
              <a:lnSpc>
                <a:spcPct val="100000"/>
              </a:lnSpc>
              <a:spcBef>
                <a:spcPts val="600"/>
              </a:spcBef>
              <a:buNone/>
            </a:pPr>
            <a:r>
              <a:rPr lang="es-ES" sz="3000" dirty="0">
                <a:solidFill>
                  <a:schemeClr val="tx2"/>
                </a:solidFill>
              </a:rPr>
              <a:t>La propiedad es el derecho por virtud del cual una cosa pertenece en particular a una persona con exclusión de cualquiera otra.</a:t>
            </a:r>
          </a:p>
          <a:p>
            <a:pPr marL="0" indent="0" algn="just">
              <a:lnSpc>
                <a:spcPct val="100000"/>
              </a:lnSpc>
              <a:spcBef>
                <a:spcPts val="600"/>
              </a:spcBef>
              <a:buNone/>
            </a:pPr>
            <a:r>
              <a:rPr lang="es-ES" sz="3000" dirty="0">
                <a:solidFill>
                  <a:schemeClr val="tx2"/>
                </a:solidFill>
              </a:rPr>
              <a:t>La propiedad concede el derecho de gozar y disponer de las cosas sin más limitaciones que las establecidas en las leyes.</a:t>
            </a:r>
          </a:p>
          <a:p>
            <a:pPr marL="0" indent="0" algn="just">
              <a:lnSpc>
                <a:spcPct val="100000"/>
              </a:lnSpc>
              <a:spcBef>
                <a:spcPts val="600"/>
              </a:spcBef>
              <a:buNone/>
            </a:pPr>
            <a:r>
              <a:rPr lang="es-ES" sz="3000" dirty="0">
                <a:solidFill>
                  <a:schemeClr val="tx2"/>
                </a:solidFill>
              </a:rPr>
              <a:t>El propietario tiene acción contra el tenedor y el poseedor de la cosa para reivindicarla.</a:t>
            </a:r>
          </a:p>
          <a:p>
            <a:pPr marL="0" indent="0" algn="just">
              <a:lnSpc>
                <a:spcPct val="100000"/>
              </a:lnSpc>
              <a:spcBef>
                <a:spcPts val="600"/>
              </a:spcBef>
              <a:buNone/>
            </a:pPr>
            <a:r>
              <a:rPr lang="es-ES" sz="3000" dirty="0">
                <a:solidFill>
                  <a:schemeClr val="tx2"/>
                </a:solidFill>
              </a:rPr>
              <a:t>Cuando el derecho de propiedad recae sobre cosas se llama dominio.</a:t>
            </a:r>
            <a:endParaRPr lang="en-US" sz="3000" dirty="0">
              <a:solidFill>
                <a:schemeClr val="tx2"/>
              </a:solidFill>
            </a:endParaRPr>
          </a:p>
        </p:txBody>
      </p:sp>
      <p:sp>
        <p:nvSpPr>
          <p:cNvPr id="4" name="Slide Number Placeholder 3">
            <a:extLst>
              <a:ext uri="{FF2B5EF4-FFF2-40B4-BE49-F238E27FC236}">
                <a16:creationId xmlns:a16="http://schemas.microsoft.com/office/drawing/2014/main" id="{1B59A5B3-AB62-4E6E-B521-4FBBF7850A0C}"/>
              </a:ext>
            </a:extLst>
          </p:cNvPr>
          <p:cNvSpPr>
            <a:spLocks noGrp="1"/>
          </p:cNvSpPr>
          <p:nvPr>
            <p:ph type="sldNum" sz="quarter" idx="12"/>
          </p:nvPr>
        </p:nvSpPr>
        <p:spPr>
          <a:xfrm>
            <a:off x="9144000" y="6400800"/>
            <a:ext cx="2743200" cy="457200"/>
          </a:xfrm>
        </p:spPr>
        <p:txBody>
          <a:bodyPr/>
          <a:lstStyle/>
          <a:p>
            <a:fld id="{17ECE12F-46B1-4D71-B4A3-E12BA84D684E}" type="slidenum">
              <a:rPr lang="en-US" smtClean="0"/>
              <a:t>20</a:t>
            </a:fld>
            <a:endParaRPr lang="en-US"/>
          </a:p>
        </p:txBody>
      </p:sp>
      <p:sp>
        <p:nvSpPr>
          <p:cNvPr id="5" name="Footer Placeholder 4">
            <a:extLst>
              <a:ext uri="{FF2B5EF4-FFF2-40B4-BE49-F238E27FC236}">
                <a16:creationId xmlns:a16="http://schemas.microsoft.com/office/drawing/2014/main" id="{A093AE28-738B-8FAD-E38F-955ED2FDB075}"/>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808713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A3C7DEA-BCC2-4295-8850-147993296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289949D-B9F6-468A-86FE-2694DC5AE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3E7B1BB1-1FA7-450D-BC84-5008B5EC0BF4}"/>
              </a:ext>
            </a:extLst>
          </p:cNvPr>
          <p:cNvSpPr>
            <a:spLocks noGrp="1"/>
          </p:cNvSpPr>
          <p:nvPr>
            <p:ph type="title"/>
          </p:nvPr>
        </p:nvSpPr>
        <p:spPr>
          <a:xfrm>
            <a:off x="593597" y="221266"/>
            <a:ext cx="11003280" cy="778212"/>
          </a:xfrm>
        </p:spPr>
        <p:txBody>
          <a:bodyPr anchor="b">
            <a:noAutofit/>
          </a:bodyPr>
          <a:lstStyle/>
          <a:p>
            <a:pPr algn="ctr"/>
            <a:br>
              <a:rPr lang="en-US" sz="4000" b="1" cap="all" dirty="0">
                <a:solidFill>
                  <a:schemeClr val="tx2"/>
                </a:solidFill>
              </a:rPr>
            </a:br>
            <a:r>
              <a:rPr lang="en-US" sz="4000" b="1" cap="all" dirty="0">
                <a:solidFill>
                  <a:schemeClr val="tx2"/>
                </a:solidFill>
              </a:rPr>
              <a:t>Código Civil de 2020, Ley </a:t>
            </a:r>
            <a:r>
              <a:rPr lang="en-US" sz="4000" b="1" cap="all" dirty="0" err="1">
                <a:solidFill>
                  <a:schemeClr val="tx2"/>
                </a:solidFill>
              </a:rPr>
              <a:t>NÚm</a:t>
            </a:r>
            <a:r>
              <a:rPr lang="en-US" sz="4000" b="1" cap="all" dirty="0">
                <a:solidFill>
                  <a:schemeClr val="tx2"/>
                </a:solidFill>
              </a:rPr>
              <a:t>. 55-2020 </a:t>
            </a:r>
          </a:p>
        </p:txBody>
      </p:sp>
      <p:grpSp>
        <p:nvGrpSpPr>
          <p:cNvPr id="13" name="Group 12">
            <a:extLst>
              <a:ext uri="{FF2B5EF4-FFF2-40B4-BE49-F238E27FC236}">
                <a16:creationId xmlns:a16="http://schemas.microsoft.com/office/drawing/2014/main" id="{E4DF0958-0C87-4C28-9554-2FADC788C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DEC53B48-7B73-49D1-A6FD-9DBF5141E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7DEDDC41-2C98-4AF1-A0EA-AEEC3482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2208F20-F93C-4530-8370-FC7818BAB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52F51E0-B50B-43EA-B6AC-C16BD29C3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3FC981CB-2032-44AC-880F-03A85E754577}"/>
              </a:ext>
            </a:extLst>
          </p:cNvPr>
          <p:cNvSpPr>
            <a:spLocks noGrp="1"/>
          </p:cNvSpPr>
          <p:nvPr>
            <p:ph idx="1"/>
          </p:nvPr>
        </p:nvSpPr>
        <p:spPr>
          <a:xfrm>
            <a:off x="593902" y="715866"/>
            <a:ext cx="11161218" cy="5950221"/>
          </a:xfrm>
        </p:spPr>
        <p:txBody>
          <a:bodyPr anchor="ctr">
            <a:noAutofit/>
          </a:bodyPr>
          <a:lstStyle/>
          <a:p>
            <a:pPr marL="0" indent="0" algn="just">
              <a:lnSpc>
                <a:spcPct val="100000"/>
              </a:lnSpc>
              <a:spcBef>
                <a:spcPts val="600"/>
              </a:spcBef>
              <a:buNone/>
            </a:pPr>
            <a:r>
              <a:rPr lang="es-419" sz="2700" b="1" dirty="0">
                <a:solidFill>
                  <a:schemeClr val="tx2"/>
                </a:solidFill>
              </a:rPr>
              <a:t>Art. 780</a:t>
            </a:r>
            <a:r>
              <a:rPr lang="es-PR" sz="2700" b="1" dirty="0">
                <a:solidFill>
                  <a:schemeClr val="tx2"/>
                </a:solidFill>
              </a:rPr>
              <a:t>-</a:t>
            </a:r>
            <a:r>
              <a:rPr lang="es-419" sz="2700" b="1" dirty="0">
                <a:solidFill>
                  <a:schemeClr val="tx2"/>
                </a:solidFill>
              </a:rPr>
              <a:t> Prueba de posesión con justo título. (31 LPRA sec. 8024)</a:t>
            </a:r>
          </a:p>
          <a:p>
            <a:pPr marL="0" indent="0" algn="just">
              <a:lnSpc>
                <a:spcPct val="100000"/>
              </a:lnSpc>
              <a:spcBef>
                <a:spcPts val="600"/>
              </a:spcBef>
              <a:buNone/>
            </a:pPr>
            <a:r>
              <a:rPr lang="es-419" sz="2700" dirty="0">
                <a:solidFill>
                  <a:schemeClr val="tx2"/>
                </a:solidFill>
              </a:rPr>
              <a:t>El poseedor en concepto de dueño debe probar su justo título cuando quien lo impugna, prueba su derecho convincentemente. </a:t>
            </a:r>
          </a:p>
          <a:p>
            <a:pPr marL="0" indent="0" algn="just">
              <a:lnSpc>
                <a:spcPct val="100000"/>
              </a:lnSpc>
              <a:spcBef>
                <a:spcPts val="600"/>
              </a:spcBef>
              <a:buNone/>
            </a:pPr>
            <a:r>
              <a:rPr lang="es-419" sz="2700" b="1" dirty="0">
                <a:solidFill>
                  <a:schemeClr val="tx2"/>
                </a:solidFill>
              </a:rPr>
              <a:t>Art. 783- Clasificación de usucapión. (31 LPRA sec. 8027)</a:t>
            </a:r>
          </a:p>
          <a:p>
            <a:pPr marL="0" indent="0" algn="just">
              <a:lnSpc>
                <a:spcPct val="100000"/>
              </a:lnSpc>
              <a:spcBef>
                <a:spcPts val="600"/>
              </a:spcBef>
              <a:buNone/>
            </a:pPr>
            <a:r>
              <a:rPr lang="es-419" sz="2700" dirty="0">
                <a:solidFill>
                  <a:schemeClr val="tx2"/>
                </a:solidFill>
              </a:rPr>
              <a:t>La usucapión es ordinaria o extraordinaria. Para la usucapión ordinaria se necesita poseer las cosas con buena fe y justo título por el tiempo determinado en a ley. Para la usucapión extraordinaria se requiere poseer por el tiempo determinado por la ley sin necesidad de buena fe ni justo título.</a:t>
            </a:r>
          </a:p>
          <a:p>
            <a:pPr marL="0" indent="0" algn="just">
              <a:lnSpc>
                <a:spcPct val="100000"/>
              </a:lnSpc>
              <a:spcBef>
                <a:spcPts val="600"/>
              </a:spcBef>
              <a:buNone/>
            </a:pPr>
            <a:r>
              <a:rPr lang="es-419" sz="2700" b="1" dirty="0">
                <a:solidFill>
                  <a:schemeClr val="tx2"/>
                </a:solidFill>
              </a:rPr>
              <a:t>Art. 785- Justo título. (31 LPRA sec. 8029)</a:t>
            </a:r>
          </a:p>
          <a:p>
            <a:pPr marL="0" indent="0" algn="just">
              <a:lnSpc>
                <a:spcPct val="100000"/>
              </a:lnSpc>
              <a:spcBef>
                <a:spcPts val="600"/>
              </a:spcBef>
              <a:buNone/>
            </a:pPr>
            <a:r>
              <a:rPr lang="es-419" sz="2700" dirty="0">
                <a:solidFill>
                  <a:schemeClr val="tx2"/>
                </a:solidFill>
              </a:rPr>
              <a:t>Justo título para la usucapión es aquel legalmente suficiente para transferir el dominio o derecho real por la persona que aparentemente lo puede transferir. </a:t>
            </a:r>
            <a:endParaRPr lang="en-US" sz="2700" dirty="0">
              <a:solidFill>
                <a:schemeClr val="tx2"/>
              </a:solidFill>
            </a:endParaRPr>
          </a:p>
        </p:txBody>
      </p:sp>
      <p:sp>
        <p:nvSpPr>
          <p:cNvPr id="4" name="Slide Number Placeholder 3">
            <a:extLst>
              <a:ext uri="{FF2B5EF4-FFF2-40B4-BE49-F238E27FC236}">
                <a16:creationId xmlns:a16="http://schemas.microsoft.com/office/drawing/2014/main" id="{2D488F0A-C137-416D-BA71-4149FFAC4422}"/>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21</a:t>
            </a:fld>
            <a:endParaRPr lang="en-US" dirty="0"/>
          </a:p>
        </p:txBody>
      </p:sp>
      <p:sp>
        <p:nvSpPr>
          <p:cNvPr id="5" name="Footer Placeholder 4">
            <a:extLst>
              <a:ext uri="{FF2B5EF4-FFF2-40B4-BE49-F238E27FC236}">
                <a16:creationId xmlns:a16="http://schemas.microsoft.com/office/drawing/2014/main" id="{E6988751-D99D-98EF-1E47-B5DE13FC6BCA}"/>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5147006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C2AA53F6-7935-4CBD-8C7D-2BA86A84D7F0}"/>
              </a:ext>
            </a:extLst>
          </p:cNvPr>
          <p:cNvSpPr>
            <a:spLocks noGrp="1"/>
          </p:cNvSpPr>
          <p:nvPr>
            <p:ph type="title"/>
          </p:nvPr>
        </p:nvSpPr>
        <p:spPr>
          <a:xfrm>
            <a:off x="1179073" y="240462"/>
            <a:ext cx="9833548" cy="643458"/>
          </a:xfrm>
        </p:spPr>
        <p:txBody>
          <a:bodyPr anchor="b">
            <a:normAutofit/>
          </a:bodyPr>
          <a:lstStyle/>
          <a:p>
            <a:pPr algn="ctr"/>
            <a:r>
              <a:rPr lang="es-CR" sz="4000" b="1" cap="all" dirty="0">
                <a:solidFill>
                  <a:schemeClr val="tx2"/>
                </a:solidFill>
              </a:rPr>
              <a:t>Usucapión</a:t>
            </a:r>
            <a:endParaRPr lang="en-US" sz="4000" b="1" cap="all" dirty="0">
              <a:solidFill>
                <a:schemeClr val="tx2"/>
              </a:solidFill>
            </a:endParaRPr>
          </a:p>
        </p:txBody>
      </p:sp>
      <p:grpSp>
        <p:nvGrpSpPr>
          <p:cNvPr id="9" name="Group 1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5" name="Freeform: Shape 1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41C6BDF9-D2E2-4087-9249-D61449072C97}"/>
              </a:ext>
            </a:extLst>
          </p:cNvPr>
          <p:cNvSpPr>
            <a:spLocks noGrp="1"/>
          </p:cNvSpPr>
          <p:nvPr>
            <p:ph idx="1"/>
          </p:nvPr>
        </p:nvSpPr>
        <p:spPr>
          <a:xfrm>
            <a:off x="441730" y="944880"/>
            <a:ext cx="11308233" cy="5750560"/>
          </a:xfrm>
        </p:spPr>
        <p:txBody>
          <a:bodyPr>
            <a:noAutofit/>
          </a:bodyPr>
          <a:lstStyle/>
          <a:p>
            <a:pPr marL="0" indent="0" algn="just">
              <a:lnSpc>
                <a:spcPct val="100000"/>
              </a:lnSpc>
              <a:spcBef>
                <a:spcPts val="600"/>
              </a:spcBef>
              <a:buNone/>
            </a:pPr>
            <a:r>
              <a:rPr lang="es-PR" sz="2700" b="1" dirty="0">
                <a:solidFill>
                  <a:schemeClr val="tx2"/>
                </a:solidFill>
              </a:rPr>
              <a:t>Art. 788- Ley Núm. 55-2020- Usucapión de bien inmueble. (31 LPRA sec. 8032)</a:t>
            </a:r>
          </a:p>
          <a:p>
            <a:pPr marL="0" indent="0" algn="just">
              <a:lnSpc>
                <a:spcPct val="100000"/>
              </a:lnSpc>
              <a:spcBef>
                <a:spcPts val="600"/>
              </a:spcBef>
              <a:buNone/>
            </a:pPr>
            <a:r>
              <a:rPr lang="es-ES" sz="2700" dirty="0">
                <a:solidFill>
                  <a:schemeClr val="tx2"/>
                </a:solidFill>
              </a:rPr>
              <a:t>La usucapión de un bien inmueble exige la posesión durante diez (10) años con justo título y buena fe, o durante veinte (20) años sin necesidad de título ni buena fe.</a:t>
            </a:r>
          </a:p>
          <a:p>
            <a:pPr algn="just">
              <a:lnSpc>
                <a:spcPct val="100000"/>
              </a:lnSpc>
              <a:spcBef>
                <a:spcPts val="600"/>
              </a:spcBef>
            </a:pPr>
            <a:r>
              <a:rPr lang="es-PR" sz="2600" b="1" dirty="0">
                <a:solidFill>
                  <a:schemeClr val="tx2"/>
                </a:solidFill>
              </a:rPr>
              <a:t>Art. 1857 del CC de 1930 (31 LPRA sec. 5278, </a:t>
            </a:r>
            <a:r>
              <a:rPr lang="es-PR" sz="2600" b="1" dirty="0">
                <a:solidFill>
                  <a:srgbClr val="FF0000"/>
                </a:solidFill>
              </a:rPr>
              <a:t>derogado</a:t>
            </a:r>
            <a:r>
              <a:rPr lang="es-PR" sz="2600" b="1" dirty="0">
                <a:solidFill>
                  <a:schemeClr val="tx2"/>
                </a:solidFill>
              </a:rPr>
              <a:t>)- Término prescriptivo para el dominio de bienes inmuebles y derechos- </a:t>
            </a:r>
            <a:r>
              <a:rPr lang="es-ES" sz="2600" dirty="0">
                <a:solidFill>
                  <a:schemeClr val="tx2"/>
                </a:solidFill>
              </a:rPr>
              <a:t>El dominio y demás derechos reales sobre bienes inmuebles prescriben por la posesión durante diez (10) años entre presentes y veinte (20) entre ausentes, con buena fe y justo título. </a:t>
            </a:r>
          </a:p>
          <a:p>
            <a:pPr algn="just">
              <a:lnSpc>
                <a:spcPct val="100000"/>
              </a:lnSpc>
              <a:spcBef>
                <a:spcPts val="600"/>
              </a:spcBef>
            </a:pPr>
            <a:r>
              <a:rPr lang="es-PR" sz="2600" b="1" dirty="0">
                <a:solidFill>
                  <a:schemeClr val="tx2"/>
                </a:solidFill>
              </a:rPr>
              <a:t>Art. 1859 del CC de 1930 (31 LPRA sec. 5280, </a:t>
            </a:r>
            <a:r>
              <a:rPr lang="es-PR" sz="2600" b="1" dirty="0">
                <a:solidFill>
                  <a:srgbClr val="FF0000"/>
                </a:solidFill>
              </a:rPr>
              <a:t>derogado</a:t>
            </a:r>
            <a:r>
              <a:rPr lang="es-PR" sz="2600" b="1" dirty="0">
                <a:solidFill>
                  <a:schemeClr val="tx2"/>
                </a:solidFill>
              </a:rPr>
              <a:t>)- Prescripción por posesión sin título ni buena fe- </a:t>
            </a:r>
            <a:r>
              <a:rPr lang="es-ES" sz="2600" dirty="0">
                <a:solidFill>
                  <a:schemeClr val="tx2"/>
                </a:solidFill>
              </a:rPr>
              <a:t>Prescriben también el dominio y demás derechos reales sobre los bienes inmuebles por su posesión no interrumpida durante treinta (30) años, sin necesidad de título ni de buena fe, y sin distinción entre presentes y ausentes, salvo la excepción determinada en el [31 LPRA sec. 1653].</a:t>
            </a:r>
            <a:endParaRPr lang="en-US" sz="2600" dirty="0">
              <a:solidFill>
                <a:schemeClr val="tx2"/>
              </a:solidFill>
            </a:endParaRPr>
          </a:p>
        </p:txBody>
      </p:sp>
      <p:grpSp>
        <p:nvGrpSpPr>
          <p:cNvPr id="20" name="Group 1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1" name="Freeform: Shape 2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1E4D978B-27F3-495B-B85F-3EBA182025DE}"/>
              </a:ext>
            </a:extLst>
          </p:cNvPr>
          <p:cNvSpPr>
            <a:spLocks noGrp="1"/>
          </p:cNvSpPr>
          <p:nvPr>
            <p:ph type="sldNum" sz="quarter" idx="12"/>
          </p:nvPr>
        </p:nvSpPr>
        <p:spPr>
          <a:xfrm>
            <a:off x="9144000" y="6400799"/>
            <a:ext cx="2743200" cy="457200"/>
          </a:xfrm>
        </p:spPr>
        <p:txBody>
          <a:bodyPr>
            <a:normAutofit/>
          </a:bodyPr>
          <a:lstStyle/>
          <a:p>
            <a:pPr>
              <a:spcAft>
                <a:spcPts val="600"/>
              </a:spcAft>
            </a:pPr>
            <a:fld id="{6D22F896-40B5-4ADD-8801-0D06FADFA095}" type="slidenum">
              <a:rPr lang="en-US" smtClean="0"/>
              <a:pPr>
                <a:spcAft>
                  <a:spcPts val="600"/>
                </a:spcAft>
              </a:pPr>
              <a:t>22</a:t>
            </a:fld>
            <a:endParaRPr lang="en-US"/>
          </a:p>
        </p:txBody>
      </p:sp>
      <p:sp>
        <p:nvSpPr>
          <p:cNvPr id="4" name="Footer Placeholder 3">
            <a:extLst>
              <a:ext uri="{FF2B5EF4-FFF2-40B4-BE49-F238E27FC236}">
                <a16:creationId xmlns:a16="http://schemas.microsoft.com/office/drawing/2014/main" id="{930A0C1E-04F6-0543-D458-39F78F447EA9}"/>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001166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E7C932C3-154B-45FE-A074-BEC1015B78F6}"/>
              </a:ext>
            </a:extLst>
          </p:cNvPr>
          <p:cNvSpPr>
            <a:spLocks noGrp="1"/>
          </p:cNvSpPr>
          <p:nvPr>
            <p:ph type="title"/>
          </p:nvPr>
        </p:nvSpPr>
        <p:spPr>
          <a:xfrm>
            <a:off x="1179073" y="274388"/>
            <a:ext cx="9833548" cy="809469"/>
          </a:xfrm>
        </p:spPr>
        <p:txBody>
          <a:bodyPr anchor="b">
            <a:normAutofit/>
          </a:bodyPr>
          <a:lstStyle/>
          <a:p>
            <a:pPr algn="ctr"/>
            <a:r>
              <a:rPr lang="es-419" sz="4000" b="1" cap="all" dirty="0">
                <a:solidFill>
                  <a:schemeClr val="tx2"/>
                </a:solidFill>
              </a:rPr>
              <a:t>Usucapión ordinaria</a:t>
            </a:r>
            <a:endParaRPr lang="en-US" sz="4000" b="1" cap="all" dirty="0">
              <a:solidFill>
                <a:schemeClr val="tx2"/>
              </a:solidFill>
            </a:endParaRPr>
          </a:p>
        </p:txBody>
      </p:sp>
      <p:grpSp>
        <p:nvGrpSpPr>
          <p:cNvPr id="9" name="Group 1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5" name="Freeform: Shape 1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F9794449-20EF-4962-B92E-DD4FFA72077C}"/>
              </a:ext>
            </a:extLst>
          </p:cNvPr>
          <p:cNvSpPr>
            <a:spLocks noGrp="1"/>
          </p:cNvSpPr>
          <p:nvPr>
            <p:ph idx="1"/>
          </p:nvPr>
        </p:nvSpPr>
        <p:spPr>
          <a:xfrm>
            <a:off x="620464" y="1266672"/>
            <a:ext cx="10961936" cy="5316940"/>
          </a:xfrm>
        </p:spPr>
        <p:txBody>
          <a:bodyPr>
            <a:noAutofit/>
          </a:bodyPr>
          <a:lstStyle/>
          <a:p>
            <a:pPr marL="0" indent="0" algn="just">
              <a:lnSpc>
                <a:spcPct val="100000"/>
              </a:lnSpc>
              <a:spcBef>
                <a:spcPts val="600"/>
              </a:spcBef>
              <a:buNone/>
            </a:pPr>
            <a:r>
              <a:rPr lang="es-ES" sz="2700" b="1" dirty="0">
                <a:solidFill>
                  <a:schemeClr val="tx2"/>
                </a:solidFill>
              </a:rPr>
              <a:t>Art. 790- Ley Núm. 55-2020- Usucapión ordinaria frente al titular registral. (31 LPRA sec. 8034)</a:t>
            </a:r>
          </a:p>
          <a:p>
            <a:pPr marL="0" indent="0" algn="just">
              <a:lnSpc>
                <a:spcPct val="100000"/>
              </a:lnSpc>
              <a:spcBef>
                <a:spcPts val="600"/>
              </a:spcBef>
              <a:buNone/>
            </a:pPr>
            <a:r>
              <a:rPr lang="es-ES" sz="2700" dirty="0">
                <a:solidFill>
                  <a:schemeClr val="tx2"/>
                </a:solidFill>
              </a:rPr>
              <a:t>La usucapión ordinaria del dominio o derechos reales en </a:t>
            </a:r>
            <a:r>
              <a:rPr lang="es-ES" sz="2700" b="1" dirty="0">
                <a:solidFill>
                  <a:schemeClr val="tx2"/>
                </a:solidFill>
              </a:rPr>
              <a:t>perjuicio de tercero</a:t>
            </a:r>
            <a:r>
              <a:rPr lang="es-ES" sz="2700" dirty="0">
                <a:solidFill>
                  <a:schemeClr val="tx2"/>
                </a:solidFill>
              </a:rPr>
              <a:t> contra un título inscrito en el Registro de la Propiedad no </a:t>
            </a:r>
            <a:r>
              <a:rPr lang="es-ES" sz="2700" b="1" dirty="0">
                <a:solidFill>
                  <a:schemeClr val="tx2"/>
                </a:solidFill>
              </a:rPr>
              <a:t>tiene lugar sino en virtud de otro título igualmente inscrito</a:t>
            </a:r>
            <a:r>
              <a:rPr lang="es-ES" sz="2700" dirty="0">
                <a:solidFill>
                  <a:schemeClr val="tx2"/>
                </a:solidFill>
              </a:rPr>
              <a:t>, y el tiempo comienza a transcurrir desde la inscripción del segundo.</a:t>
            </a:r>
          </a:p>
          <a:p>
            <a:pPr algn="just">
              <a:lnSpc>
                <a:spcPct val="100000"/>
              </a:lnSpc>
              <a:spcBef>
                <a:spcPts val="600"/>
              </a:spcBef>
            </a:pPr>
            <a:r>
              <a:rPr lang="es-ES" sz="2700" b="1" dirty="0">
                <a:solidFill>
                  <a:schemeClr val="tx2"/>
                </a:solidFill>
              </a:rPr>
              <a:t>Art. 1849 del CC de 1930 (31 LPRA sec. 5270, </a:t>
            </a:r>
            <a:r>
              <a:rPr lang="es-ES" sz="2700" b="1" dirty="0">
                <a:solidFill>
                  <a:srgbClr val="FF0000"/>
                </a:solidFill>
              </a:rPr>
              <a:t>derogado</a:t>
            </a:r>
            <a:r>
              <a:rPr lang="es-ES" sz="2700" b="1" dirty="0">
                <a:solidFill>
                  <a:schemeClr val="tx2"/>
                </a:solidFill>
              </a:rPr>
              <a:t>)- Título inscrito. </a:t>
            </a:r>
            <a:r>
              <a:rPr lang="es-ES" sz="2700" dirty="0">
                <a:solidFill>
                  <a:schemeClr val="tx2"/>
                </a:solidFill>
              </a:rPr>
              <a:t>Contra un título inscrito en el registro de la propiedad no tendrá lugar la prescripción ordinaria del dominio o derechos reales en perjuicio de tercero, sino en virtud de otro título igualmente inscrito, debiendo empezar a correr el tiempo desde la inscripción del segundo. </a:t>
            </a:r>
            <a:endParaRPr lang="en-US" sz="2700" dirty="0">
              <a:solidFill>
                <a:schemeClr val="tx2"/>
              </a:solidFill>
            </a:endParaRPr>
          </a:p>
        </p:txBody>
      </p:sp>
      <p:grpSp>
        <p:nvGrpSpPr>
          <p:cNvPr id="20" name="Group 1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1" name="Freeform: Shape 2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387F3225-CDA4-4C0C-A87C-3044287D41F3}"/>
              </a:ext>
            </a:extLst>
          </p:cNvPr>
          <p:cNvSpPr>
            <a:spLocks noGrp="1"/>
          </p:cNvSpPr>
          <p:nvPr>
            <p:ph type="sldNum" sz="quarter" idx="12"/>
          </p:nvPr>
        </p:nvSpPr>
        <p:spPr>
          <a:xfrm>
            <a:off x="9144000" y="6400800"/>
            <a:ext cx="2743200" cy="457200"/>
          </a:xfrm>
        </p:spPr>
        <p:txBody>
          <a:bodyPr>
            <a:normAutofit/>
          </a:bodyPr>
          <a:lstStyle/>
          <a:p>
            <a:pPr>
              <a:spcAft>
                <a:spcPts val="600"/>
              </a:spcAft>
            </a:pPr>
            <a:fld id="{6D22F896-40B5-4ADD-8801-0D06FADFA095}" type="slidenum">
              <a:rPr lang="en-US" smtClean="0"/>
              <a:pPr>
                <a:spcAft>
                  <a:spcPts val="600"/>
                </a:spcAft>
              </a:pPr>
              <a:t>23</a:t>
            </a:fld>
            <a:endParaRPr lang="en-US"/>
          </a:p>
        </p:txBody>
      </p:sp>
      <p:sp>
        <p:nvSpPr>
          <p:cNvPr id="4" name="Footer Placeholder 3">
            <a:extLst>
              <a:ext uri="{FF2B5EF4-FFF2-40B4-BE49-F238E27FC236}">
                <a16:creationId xmlns:a16="http://schemas.microsoft.com/office/drawing/2014/main" id="{B22E1F80-11B9-C18B-EE28-D7F0A36DC2AF}"/>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67933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4" name="Group 13">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5" name="Freeform: Shape 14">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48B814AF-E670-E2EC-B33F-22C5F3FA910D}"/>
              </a:ext>
            </a:extLst>
          </p:cNvPr>
          <p:cNvSpPr>
            <a:spLocks noGrp="1"/>
          </p:cNvSpPr>
          <p:nvPr>
            <p:ph type="title"/>
          </p:nvPr>
        </p:nvSpPr>
        <p:spPr>
          <a:xfrm>
            <a:off x="804672" y="2053641"/>
            <a:ext cx="3669161" cy="2760098"/>
          </a:xfrm>
        </p:spPr>
        <p:txBody>
          <a:bodyPr>
            <a:normAutofit/>
          </a:bodyPr>
          <a:lstStyle/>
          <a:p>
            <a:r>
              <a:rPr lang="es-PR" sz="4000">
                <a:solidFill>
                  <a:schemeClr val="tx2"/>
                </a:solidFill>
              </a:rPr>
              <a:t>Significado artículos 790/1849</a:t>
            </a:r>
            <a:endParaRPr lang="en-US" sz="4000">
              <a:solidFill>
                <a:schemeClr val="tx2"/>
              </a:solidFill>
            </a:endParaRPr>
          </a:p>
        </p:txBody>
      </p:sp>
      <p:sp>
        <p:nvSpPr>
          <p:cNvPr id="3" name="Content Placeholder 2">
            <a:extLst>
              <a:ext uri="{FF2B5EF4-FFF2-40B4-BE49-F238E27FC236}">
                <a16:creationId xmlns:a16="http://schemas.microsoft.com/office/drawing/2014/main" id="{0E954A8E-7482-1DED-1B4F-6A03931DA03A}"/>
              </a:ext>
            </a:extLst>
          </p:cNvPr>
          <p:cNvSpPr>
            <a:spLocks noGrp="1"/>
          </p:cNvSpPr>
          <p:nvPr>
            <p:ph idx="1"/>
          </p:nvPr>
        </p:nvSpPr>
        <p:spPr>
          <a:xfrm>
            <a:off x="6090574" y="801866"/>
            <a:ext cx="5306084" cy="5230634"/>
          </a:xfrm>
          <a:noFill/>
          <a:ln>
            <a:noFill/>
          </a:ln>
        </p:spPr>
        <p:txBody>
          <a:bodyPr anchor="ctr">
            <a:normAutofit/>
          </a:bodyPr>
          <a:lstStyle/>
          <a:p>
            <a:r>
              <a:rPr lang="es-ES" sz="1500">
                <a:solidFill>
                  <a:schemeClr val="tx2"/>
                </a:solidFill>
              </a:rPr>
              <a:t>Estos artículos establecen una regla sobre la prescripción adquisitiva (usucapión) en relación con los títulos inscritos en el Registro de la Propiedad. </a:t>
            </a:r>
          </a:p>
          <a:p>
            <a:r>
              <a:rPr lang="es-ES" sz="1500">
                <a:solidFill>
                  <a:schemeClr val="tx2"/>
                </a:solidFill>
              </a:rPr>
              <a:t>En términos sencillos, significa lo siguiente:</a:t>
            </a:r>
          </a:p>
          <a:p>
            <a:r>
              <a:rPr lang="es-ES" sz="1500">
                <a:solidFill>
                  <a:schemeClr val="tx2"/>
                </a:solidFill>
                <a:highlight>
                  <a:srgbClr val="FFFF00"/>
                </a:highlight>
              </a:rPr>
              <a:t>Imposibilidad de prescribir contra un título inscrito</a:t>
            </a:r>
            <a:r>
              <a:rPr lang="es-ES" sz="1500">
                <a:solidFill>
                  <a:schemeClr val="tx2"/>
                </a:solidFill>
              </a:rPr>
              <a:t>: Si una persona tiene un título de propiedad debidamente inscrito en el Registro de la Propiedad, otra persona no puede adquirir ese bien por prescripción ordinaria en su perjuicio. Es decir, no se puede adquirir la propiedad simplemente por el paso del tiempo si el dueño tiene su derecho inscrito.</a:t>
            </a:r>
          </a:p>
          <a:p>
            <a:r>
              <a:rPr lang="es-ES" sz="1500">
                <a:solidFill>
                  <a:schemeClr val="tx2"/>
                </a:solidFill>
                <a:highlight>
                  <a:srgbClr val="FFFF00"/>
                </a:highlight>
              </a:rPr>
              <a:t>Excepción: Otro título también inscrito</a:t>
            </a:r>
            <a:r>
              <a:rPr lang="es-ES" sz="1500">
                <a:solidFill>
                  <a:schemeClr val="tx2"/>
                </a:solidFill>
              </a:rPr>
              <a:t>: La única forma en que la prescripción ordinaria puede operar es si hay un segundo título que también está inscrito en el Registro. En este caso, el tiempo de prescripción comenzará a contarse desde la inscripción del segundo título, y no antes.</a:t>
            </a:r>
          </a:p>
          <a:p>
            <a:r>
              <a:rPr lang="es-ES" sz="1500">
                <a:solidFill>
                  <a:schemeClr val="tx2"/>
                </a:solidFill>
              </a:rPr>
              <a:t>Implicación práctica: Esto protege la seguridad jurídica de quienes han inscrito sus derechos en el Registro de la Propiedad, evitando que un tercero adquiera el bien por usucapión si no tiene un título inscrito. También significa que, en caso de conflicto de prescripción, el criterio determinante será la fecha de inscripción en el Registro.</a:t>
            </a:r>
            <a:endParaRPr lang="en-US" sz="1500">
              <a:solidFill>
                <a:schemeClr val="tx2"/>
              </a:solidFill>
            </a:endParaRPr>
          </a:p>
        </p:txBody>
      </p:sp>
      <p:sp>
        <p:nvSpPr>
          <p:cNvPr id="4" name="Footer Placeholder 3">
            <a:extLst>
              <a:ext uri="{FF2B5EF4-FFF2-40B4-BE49-F238E27FC236}">
                <a16:creationId xmlns:a16="http://schemas.microsoft.com/office/drawing/2014/main" id="{6E828EC9-9066-A3C0-CCE7-17BF7B907F32}"/>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p>
        </p:txBody>
      </p:sp>
      <p:sp>
        <p:nvSpPr>
          <p:cNvPr id="5" name="Slide Number Placeholder 4">
            <a:extLst>
              <a:ext uri="{FF2B5EF4-FFF2-40B4-BE49-F238E27FC236}">
                <a16:creationId xmlns:a16="http://schemas.microsoft.com/office/drawing/2014/main" id="{2B65498B-6A0C-D404-E39C-390EC9583FE7}"/>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24</a:t>
            </a:fld>
            <a:endParaRPr lang="en-US"/>
          </a:p>
        </p:txBody>
      </p:sp>
    </p:spTree>
    <p:extLst>
      <p:ext uri="{BB962C8B-B14F-4D97-AF65-F5344CB8AC3E}">
        <p14:creationId xmlns:p14="http://schemas.microsoft.com/office/powerpoint/2010/main" val="371393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01035093-568C-47DF-98A3-2D8ADE92EAA2}"/>
              </a:ext>
            </a:extLst>
          </p:cNvPr>
          <p:cNvSpPr>
            <a:spLocks noGrp="1"/>
          </p:cNvSpPr>
          <p:nvPr>
            <p:ph type="title"/>
          </p:nvPr>
        </p:nvSpPr>
        <p:spPr>
          <a:xfrm>
            <a:off x="1199546" y="133771"/>
            <a:ext cx="9833548" cy="958367"/>
          </a:xfrm>
        </p:spPr>
        <p:txBody>
          <a:bodyPr anchor="b">
            <a:normAutofit/>
          </a:bodyPr>
          <a:lstStyle/>
          <a:p>
            <a:pPr algn="ctr"/>
            <a:r>
              <a:rPr lang="es-CR" sz="4000" b="1" cap="all" dirty="0">
                <a:solidFill>
                  <a:schemeClr val="tx2"/>
                </a:solidFill>
              </a:rPr>
              <a:t>Ley Núm. 210-2015 y Código Civil de 2020</a:t>
            </a:r>
            <a:endParaRPr lang="en-US" sz="4000" b="1" cap="all" dirty="0">
              <a:solidFill>
                <a:schemeClr val="tx2"/>
              </a:solidFill>
            </a:endParaRPr>
          </a:p>
        </p:txBody>
      </p:sp>
      <p:grpSp>
        <p:nvGrpSpPr>
          <p:cNvPr id="14" name="Group 1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5" name="Freeform: Shape 1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A394E443-9879-4E6E-AE05-D3EE9844E527}"/>
              </a:ext>
            </a:extLst>
          </p:cNvPr>
          <p:cNvSpPr>
            <a:spLocks noGrp="1"/>
          </p:cNvSpPr>
          <p:nvPr>
            <p:ph idx="1"/>
          </p:nvPr>
        </p:nvSpPr>
        <p:spPr>
          <a:xfrm>
            <a:off x="553720" y="1204416"/>
            <a:ext cx="11125200" cy="5171440"/>
          </a:xfrm>
        </p:spPr>
        <p:txBody>
          <a:bodyPr>
            <a:noAutofit/>
          </a:bodyPr>
          <a:lstStyle/>
          <a:p>
            <a:pPr marL="0" indent="0" algn="just">
              <a:lnSpc>
                <a:spcPct val="100000"/>
              </a:lnSpc>
              <a:spcBef>
                <a:spcPts val="600"/>
              </a:spcBef>
              <a:buNone/>
            </a:pPr>
            <a:r>
              <a:rPr lang="es-ES" sz="2700" b="1" dirty="0">
                <a:solidFill>
                  <a:schemeClr val="tx2"/>
                </a:solidFill>
              </a:rPr>
              <a:t>Art. 37- </a:t>
            </a:r>
            <a:r>
              <a:rPr lang="es-PR" sz="2700" b="1" dirty="0">
                <a:solidFill>
                  <a:schemeClr val="tx2"/>
                </a:solidFill>
              </a:rPr>
              <a:t>Ley del Registro de la Propiedad Inmobiliaria, Ley Núm. 210-2015 (</a:t>
            </a:r>
            <a:r>
              <a:rPr lang="es-ES" sz="2700" b="1" dirty="0">
                <a:solidFill>
                  <a:schemeClr val="tx2"/>
                </a:solidFill>
              </a:rPr>
              <a:t>30 LPRA sec. 6052)</a:t>
            </a:r>
            <a:r>
              <a:rPr lang="es-PR" sz="2700" b="1" dirty="0">
                <a:solidFill>
                  <a:schemeClr val="tx2"/>
                </a:solidFill>
              </a:rPr>
              <a:t> </a:t>
            </a:r>
            <a:r>
              <a:rPr lang="es-ES" sz="2700" b="1" dirty="0">
                <a:solidFill>
                  <a:schemeClr val="tx2"/>
                </a:solidFill>
              </a:rPr>
              <a:t>- Prescripción; justo título. </a:t>
            </a:r>
          </a:p>
          <a:p>
            <a:pPr marL="0" indent="0" algn="just">
              <a:lnSpc>
                <a:spcPct val="100000"/>
              </a:lnSpc>
              <a:spcBef>
                <a:spcPts val="600"/>
              </a:spcBef>
              <a:buNone/>
            </a:pPr>
            <a:r>
              <a:rPr lang="es-ES" sz="2700" dirty="0">
                <a:solidFill>
                  <a:schemeClr val="tx2"/>
                </a:solidFill>
              </a:rPr>
              <a:t>A los efectos de la prescripción adquisitiva </a:t>
            </a:r>
            <a:r>
              <a:rPr lang="es-ES" sz="2700" b="1" dirty="0">
                <a:solidFill>
                  <a:schemeClr val="tx2"/>
                </a:solidFill>
              </a:rPr>
              <a:t>a favor del titular inscrito</a:t>
            </a:r>
            <a:r>
              <a:rPr lang="es-ES" sz="2700" dirty="0">
                <a:solidFill>
                  <a:schemeClr val="tx2"/>
                </a:solidFill>
              </a:rPr>
              <a:t>, </a:t>
            </a:r>
            <a:r>
              <a:rPr lang="es-ES" sz="2700" b="1" dirty="0">
                <a:solidFill>
                  <a:schemeClr val="tx2"/>
                </a:solidFill>
              </a:rPr>
              <a:t>será justo título la inscripción</a:t>
            </a:r>
            <a:r>
              <a:rPr lang="es-ES" sz="2700" dirty="0">
                <a:solidFill>
                  <a:schemeClr val="tx2"/>
                </a:solidFill>
              </a:rPr>
              <a:t>, y se presumirá que aquél ha poseído el derecho de forma pública, pacífica, ininterrumpidamente y de buena fe durante el tiempo de vigencia del asiento y de los de sus antecesores de quienes traiga causa.</a:t>
            </a:r>
          </a:p>
          <a:p>
            <a:pPr marL="0" indent="0" algn="just">
              <a:lnSpc>
                <a:spcPct val="100000"/>
              </a:lnSpc>
              <a:spcBef>
                <a:spcPts val="600"/>
              </a:spcBef>
              <a:buNone/>
            </a:pPr>
            <a:r>
              <a:rPr lang="es-CR" sz="2700" b="1" dirty="0">
                <a:solidFill>
                  <a:schemeClr val="tx2"/>
                </a:solidFill>
              </a:rPr>
              <a:t>Art. 785 de la Ley Núm. 55-2020- Justo Título (31 LPRA sec. 8029)</a:t>
            </a:r>
          </a:p>
          <a:p>
            <a:pPr marL="0" indent="0" algn="just">
              <a:lnSpc>
                <a:spcPct val="100000"/>
              </a:lnSpc>
              <a:spcBef>
                <a:spcPts val="600"/>
              </a:spcBef>
              <a:buNone/>
            </a:pPr>
            <a:r>
              <a:rPr lang="es-ES" sz="2700" dirty="0">
                <a:solidFill>
                  <a:schemeClr val="tx2"/>
                </a:solidFill>
              </a:rPr>
              <a:t>Justo título para la usucapión es aquel legalmente suficiente para transferir el dominio o derecho real por la persona que aparentemente lo puede transferir.</a:t>
            </a:r>
          </a:p>
          <a:p>
            <a:pPr algn="just">
              <a:lnSpc>
                <a:spcPct val="100000"/>
              </a:lnSpc>
              <a:spcBef>
                <a:spcPts val="600"/>
              </a:spcBef>
            </a:pPr>
            <a:r>
              <a:rPr lang="es-ES" sz="2700" b="1" cap="all" dirty="0">
                <a:solidFill>
                  <a:schemeClr val="tx2"/>
                </a:solidFill>
              </a:rPr>
              <a:t>OJO: se refiere a negocio jurídico válido, apto para adquirir el derecho y no necesariamente a un documento.</a:t>
            </a:r>
            <a:endParaRPr lang="es-CR" sz="2700" b="1" cap="all" dirty="0">
              <a:solidFill>
                <a:schemeClr val="tx2"/>
              </a:solidFill>
            </a:endParaRPr>
          </a:p>
        </p:txBody>
      </p:sp>
      <p:grpSp>
        <p:nvGrpSpPr>
          <p:cNvPr id="20" name="Group 1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1" name="Freeform: Shape 2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9969BBCC-1826-49DF-A9F8-B54723AF821C}"/>
              </a:ext>
            </a:extLst>
          </p:cNvPr>
          <p:cNvSpPr>
            <a:spLocks noGrp="1"/>
          </p:cNvSpPr>
          <p:nvPr>
            <p:ph type="sldNum" sz="quarter" idx="12"/>
          </p:nvPr>
        </p:nvSpPr>
        <p:spPr>
          <a:xfrm>
            <a:off x="9144000" y="6400800"/>
            <a:ext cx="2743200" cy="365125"/>
          </a:xfrm>
        </p:spPr>
        <p:txBody>
          <a:bodyPr>
            <a:normAutofit/>
          </a:bodyPr>
          <a:lstStyle/>
          <a:p>
            <a:pPr>
              <a:spcAft>
                <a:spcPts val="600"/>
              </a:spcAft>
            </a:pPr>
            <a:fld id="{6D22F896-40B5-4ADD-8801-0D06FADFA095}" type="slidenum">
              <a:rPr lang="en-US" smtClean="0"/>
              <a:pPr>
                <a:spcAft>
                  <a:spcPts val="600"/>
                </a:spcAft>
              </a:pPr>
              <a:t>25</a:t>
            </a:fld>
            <a:endParaRPr lang="en-US" dirty="0"/>
          </a:p>
        </p:txBody>
      </p:sp>
      <p:sp>
        <p:nvSpPr>
          <p:cNvPr id="4" name="Footer Placeholder 3">
            <a:extLst>
              <a:ext uri="{FF2B5EF4-FFF2-40B4-BE49-F238E27FC236}">
                <a16:creationId xmlns:a16="http://schemas.microsoft.com/office/drawing/2014/main" id="{6EFE665C-5513-B712-199B-4634EAB51F26}"/>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356544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35602DE5-18FC-AA10-FDBA-33E420EF02F8}"/>
              </a:ext>
            </a:extLst>
          </p:cNvPr>
          <p:cNvSpPr>
            <a:spLocks noGrp="1"/>
          </p:cNvSpPr>
          <p:nvPr>
            <p:ph type="title"/>
          </p:nvPr>
        </p:nvSpPr>
        <p:spPr>
          <a:xfrm>
            <a:off x="1179226" y="584181"/>
            <a:ext cx="9833548" cy="825519"/>
          </a:xfrm>
        </p:spPr>
        <p:txBody>
          <a:bodyPr anchor="b">
            <a:normAutofit/>
          </a:bodyPr>
          <a:lstStyle/>
          <a:p>
            <a:pPr algn="ctr"/>
            <a:r>
              <a:rPr lang="es-PR" sz="3600" dirty="0">
                <a:solidFill>
                  <a:schemeClr val="tx2"/>
                </a:solidFill>
              </a:rPr>
              <a:t>Justo Título: significado</a:t>
            </a:r>
            <a:endParaRPr lang="en-US" sz="3600" dirty="0">
              <a:solidFill>
                <a:schemeClr val="tx2"/>
              </a:solidFill>
            </a:endParaRPr>
          </a:p>
        </p:txBody>
      </p:sp>
      <p:grpSp>
        <p:nvGrpSpPr>
          <p:cNvPr id="40" name="Group 39">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41" name="Freeform: Shape 40">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A693D61E-154B-A2AE-408C-7FE23591A91F}"/>
              </a:ext>
            </a:extLst>
          </p:cNvPr>
          <p:cNvSpPr>
            <a:spLocks noGrp="1"/>
          </p:cNvSpPr>
          <p:nvPr>
            <p:ph idx="1"/>
          </p:nvPr>
        </p:nvSpPr>
        <p:spPr>
          <a:xfrm>
            <a:off x="1179226" y="1445720"/>
            <a:ext cx="9833548" cy="4599479"/>
          </a:xfrm>
        </p:spPr>
        <p:txBody>
          <a:bodyPr>
            <a:noAutofit/>
          </a:bodyPr>
          <a:lstStyle/>
          <a:p>
            <a:r>
              <a:rPr lang="es-ES" sz="1600" dirty="0">
                <a:solidFill>
                  <a:schemeClr val="tx2"/>
                </a:solidFill>
              </a:rPr>
              <a:t>¿Qué es el justo título?</a:t>
            </a:r>
          </a:p>
          <a:p>
            <a:r>
              <a:rPr lang="es-ES" sz="1600" dirty="0">
                <a:solidFill>
                  <a:schemeClr val="tx2"/>
                </a:solidFill>
              </a:rPr>
              <a:t>Es un documento o acto jurídico que, en principio, sería suficiente para transferir la propiedad o un derecho real, pero que tiene algún defecto que impide la transferencia efectiva.</a:t>
            </a:r>
          </a:p>
          <a:p>
            <a:r>
              <a:rPr lang="es-ES" sz="1600" dirty="0">
                <a:solidFill>
                  <a:schemeClr val="tx2"/>
                </a:solidFill>
              </a:rPr>
              <a:t>¿Por qué debe ser "legalmente suficiente"?</a:t>
            </a:r>
          </a:p>
          <a:p>
            <a:r>
              <a:rPr lang="es-ES" sz="1600" dirty="0">
                <a:solidFill>
                  <a:schemeClr val="tx2"/>
                </a:solidFill>
              </a:rPr>
              <a:t>Significa que el título en cuestión debe ser de la naturaleza que normalmente permitiría la transmisión del derecho (por ejemplo, una escritura pública de compraventa). No puede ser un documento inválido o inexistente.</a:t>
            </a:r>
          </a:p>
          <a:p>
            <a:r>
              <a:rPr lang="es-ES" sz="1600" dirty="0">
                <a:solidFill>
                  <a:schemeClr val="tx2"/>
                </a:solidFill>
              </a:rPr>
              <a:t>"Por la persona que aparentemente lo puede transferir“</a:t>
            </a:r>
          </a:p>
          <a:p>
            <a:r>
              <a:rPr lang="es-ES" sz="1600" dirty="0">
                <a:solidFill>
                  <a:schemeClr val="tx2"/>
                </a:solidFill>
              </a:rPr>
              <a:t>Esto indica que el título debe provenir de alguien que, aunque no sea el verdadero propietario, tiene una apariencia legítima de serlo (como un vendedor con un título defectuoso).</a:t>
            </a:r>
          </a:p>
          <a:p>
            <a:r>
              <a:rPr lang="es-ES" sz="1600" dirty="0">
                <a:solidFill>
                  <a:schemeClr val="tx2"/>
                </a:solidFill>
              </a:rPr>
              <a:t>Ejemplo: Si alguien compra un terreno con una escritura de compraventa firmada por quien aparentaba ser el dueño, pero que en realidad no tenía el derecho de venderlo, este comprador posee un justo título para la usucapión. Si además cumple con los requisitos de buena fe y el plazo legal de posesión pacífica e ininterrumpida, puede llegar a adquirir el dominio del bien por usucapión ordinaria.</a:t>
            </a:r>
          </a:p>
          <a:p>
            <a:r>
              <a:rPr lang="es-ES" sz="1600" dirty="0">
                <a:solidFill>
                  <a:schemeClr val="tx2"/>
                </a:solidFill>
              </a:rPr>
              <a:t>Recordemos que la usucapión ordinaria solo opera cuando hay justo título y buena fe, a diferencia de la usucapión extraordinaria, que no los requiere. No puede haber prescripción ordinaria cuando hay un titular inscrito en el Registro. </a:t>
            </a:r>
            <a:endParaRPr lang="en-US" sz="1600" dirty="0">
              <a:solidFill>
                <a:schemeClr val="tx2"/>
              </a:solidFill>
            </a:endParaRPr>
          </a:p>
        </p:txBody>
      </p:sp>
      <p:sp>
        <p:nvSpPr>
          <p:cNvPr id="4" name="Footer Placeholder 3">
            <a:extLst>
              <a:ext uri="{FF2B5EF4-FFF2-40B4-BE49-F238E27FC236}">
                <a16:creationId xmlns:a16="http://schemas.microsoft.com/office/drawing/2014/main" id="{E68F1733-6F59-D569-55FF-46DB15E4DC29}"/>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dirty="0"/>
              <a:t>MAYRA HUERGO CARDOSO (C)</a:t>
            </a:r>
          </a:p>
        </p:txBody>
      </p:sp>
      <p:sp>
        <p:nvSpPr>
          <p:cNvPr id="5" name="Slide Number Placeholder 4">
            <a:extLst>
              <a:ext uri="{FF2B5EF4-FFF2-40B4-BE49-F238E27FC236}">
                <a16:creationId xmlns:a16="http://schemas.microsoft.com/office/drawing/2014/main" id="{9DB55872-9FEE-3AA4-FDA6-E6D0292DD883}"/>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26</a:t>
            </a:fld>
            <a:endParaRPr lang="en-US"/>
          </a:p>
        </p:txBody>
      </p:sp>
      <p:grpSp>
        <p:nvGrpSpPr>
          <p:cNvPr id="33" name="Group 32">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34" name="Freeform: Shape 33">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86706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FB35554F-C08D-447C-AE6A-5257BAF4DCB7}"/>
              </a:ext>
            </a:extLst>
          </p:cNvPr>
          <p:cNvSpPr>
            <a:spLocks noGrp="1"/>
          </p:cNvSpPr>
          <p:nvPr>
            <p:ph type="title"/>
          </p:nvPr>
        </p:nvSpPr>
        <p:spPr>
          <a:xfrm>
            <a:off x="1179073" y="127835"/>
            <a:ext cx="9833548" cy="703174"/>
          </a:xfrm>
        </p:spPr>
        <p:txBody>
          <a:bodyPr anchor="b">
            <a:normAutofit/>
          </a:bodyPr>
          <a:lstStyle/>
          <a:p>
            <a:pPr algn="ctr"/>
            <a:r>
              <a:rPr lang="es-CR" sz="3600" b="1" cap="all" dirty="0">
                <a:solidFill>
                  <a:schemeClr val="tx2"/>
                </a:solidFill>
              </a:rPr>
              <a:t>Ley Núm. 210-2015, según enmendada</a:t>
            </a:r>
            <a:endParaRPr lang="en-US" sz="3600" b="1" cap="all" dirty="0">
              <a:solidFill>
                <a:schemeClr val="tx2"/>
              </a:solidFill>
            </a:endParaRPr>
          </a:p>
        </p:txBody>
      </p:sp>
      <p:grpSp>
        <p:nvGrpSpPr>
          <p:cNvPr id="27" name="Group 1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8" name="Freeform: Shape 1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1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1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1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37BFEF0D-21C1-41E8-8516-70219248F5BB}"/>
              </a:ext>
            </a:extLst>
          </p:cNvPr>
          <p:cNvSpPr>
            <a:spLocks noGrp="1"/>
          </p:cNvSpPr>
          <p:nvPr>
            <p:ph idx="1"/>
          </p:nvPr>
        </p:nvSpPr>
        <p:spPr>
          <a:xfrm>
            <a:off x="504516" y="831009"/>
            <a:ext cx="11182662" cy="5494082"/>
          </a:xfrm>
        </p:spPr>
        <p:txBody>
          <a:bodyPr>
            <a:noAutofit/>
          </a:bodyPr>
          <a:lstStyle/>
          <a:p>
            <a:pPr marL="0" indent="0" algn="just">
              <a:lnSpc>
                <a:spcPct val="100000"/>
              </a:lnSpc>
              <a:spcBef>
                <a:spcPts val="600"/>
              </a:spcBef>
              <a:buNone/>
            </a:pPr>
            <a:r>
              <a:rPr lang="es-PR" sz="2400" b="1" dirty="0">
                <a:solidFill>
                  <a:schemeClr val="tx2"/>
                </a:solidFill>
              </a:rPr>
              <a:t>Art. 38- Ley del Registro de la Propiedad Inmobiliaria, Ley Núm. 210-2015 (30 LPRA sec. 6053)- </a:t>
            </a:r>
            <a:r>
              <a:rPr lang="es-ES" sz="2400" b="1" dirty="0">
                <a:solidFill>
                  <a:schemeClr val="tx2"/>
                </a:solidFill>
              </a:rPr>
              <a:t>Prescripción; tercero; requisitos y alcance de la protección conferida al tercero por la fe pública registral frente a un </a:t>
            </a:r>
            <a:r>
              <a:rPr lang="es-ES" sz="2400" b="1" dirty="0" err="1">
                <a:solidFill>
                  <a:schemeClr val="tx2"/>
                </a:solidFill>
              </a:rPr>
              <a:t>usucapiente</a:t>
            </a:r>
            <a:endParaRPr lang="es-ES" sz="2400" b="1" dirty="0">
              <a:solidFill>
                <a:schemeClr val="tx2"/>
              </a:solidFill>
            </a:endParaRPr>
          </a:p>
          <a:p>
            <a:pPr marL="0" indent="0" algn="just">
              <a:lnSpc>
                <a:spcPct val="100000"/>
              </a:lnSpc>
              <a:spcBef>
                <a:spcPts val="600"/>
              </a:spcBef>
              <a:buNone/>
            </a:pPr>
            <a:r>
              <a:rPr lang="es-ES" sz="2400" dirty="0">
                <a:solidFill>
                  <a:schemeClr val="tx2"/>
                </a:solidFill>
              </a:rPr>
              <a:t>(a) El tercero que adquiere protegido por  la sec. 6050 (Art. 35) de este título el dominio o cualquier derecho real que implique posesión quedará amparado por la fe pública registral frente a un </a:t>
            </a:r>
            <a:r>
              <a:rPr lang="es-ES" sz="2400" dirty="0" err="1">
                <a:solidFill>
                  <a:schemeClr val="tx2"/>
                </a:solidFill>
              </a:rPr>
              <a:t>usucapiente</a:t>
            </a:r>
            <a:r>
              <a:rPr lang="es-ES" sz="2400" dirty="0">
                <a:solidFill>
                  <a:schemeClr val="tx2"/>
                </a:solidFill>
              </a:rPr>
              <a:t>, bien sea por prescripción ordinaria o extraordinaria, si cumple lo siguiente: </a:t>
            </a:r>
          </a:p>
          <a:p>
            <a:pPr marL="457200" indent="-457200" algn="just">
              <a:lnSpc>
                <a:spcPct val="100000"/>
              </a:lnSpc>
              <a:spcBef>
                <a:spcPts val="600"/>
              </a:spcBef>
              <a:buAutoNum type="arabicPeriod"/>
            </a:pPr>
            <a:r>
              <a:rPr lang="es-ES" sz="2400" dirty="0">
                <a:solidFill>
                  <a:schemeClr val="tx2"/>
                </a:solidFill>
              </a:rPr>
              <a:t>Desconocía la usucapión consumada o en curso a favor de persona distinta de su transmitente.</a:t>
            </a:r>
          </a:p>
          <a:p>
            <a:pPr marL="457200" indent="-457200" algn="just">
              <a:lnSpc>
                <a:spcPct val="100000"/>
              </a:lnSpc>
              <a:spcBef>
                <a:spcPts val="600"/>
              </a:spcBef>
              <a:buAutoNum type="arabicPeriod"/>
            </a:pPr>
            <a:r>
              <a:rPr lang="es-ES" sz="2400" dirty="0">
                <a:solidFill>
                  <a:schemeClr val="tx2"/>
                </a:solidFill>
              </a:rPr>
              <a:t>Dentro de un año luego de la adquisición interpone acción judicial para negar los efectos de la usucapión consumada antes de la adquisición o dentro de dicho plazo. </a:t>
            </a:r>
          </a:p>
          <a:p>
            <a:pPr marL="0" indent="0" algn="just">
              <a:lnSpc>
                <a:spcPct val="100000"/>
              </a:lnSpc>
              <a:spcBef>
                <a:spcPts val="600"/>
              </a:spcBef>
              <a:buNone/>
            </a:pPr>
            <a:r>
              <a:rPr lang="es-ES" sz="2400" dirty="0">
                <a:solidFill>
                  <a:schemeClr val="tx2"/>
                </a:solidFill>
              </a:rPr>
              <a:t>(b) Transcurrido el año luego de la adquisición cesará para el tercero la protección concedida en esta sección y se juzgará el título y se contará el tiempo con arreglo a la legislación civil.</a:t>
            </a:r>
            <a:endParaRPr lang="en-US" sz="2400" dirty="0">
              <a:solidFill>
                <a:schemeClr val="tx2"/>
              </a:solidFill>
            </a:endParaRPr>
          </a:p>
        </p:txBody>
      </p:sp>
      <p:grpSp>
        <p:nvGrpSpPr>
          <p:cNvPr id="20" name="Group 1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1" name="Freeform: Shape 2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5F8ED7C3-CEEE-48E0-9A57-762A38C9C1B9}"/>
              </a:ext>
            </a:extLst>
          </p:cNvPr>
          <p:cNvSpPr>
            <a:spLocks noGrp="1"/>
          </p:cNvSpPr>
          <p:nvPr>
            <p:ph type="sldNum" sz="quarter" idx="12"/>
          </p:nvPr>
        </p:nvSpPr>
        <p:spPr>
          <a:xfrm>
            <a:off x="9144000" y="6400800"/>
            <a:ext cx="2743200" cy="457200"/>
          </a:xfrm>
        </p:spPr>
        <p:txBody>
          <a:bodyPr>
            <a:normAutofit/>
          </a:bodyPr>
          <a:lstStyle/>
          <a:p>
            <a:pPr>
              <a:spcAft>
                <a:spcPts val="600"/>
              </a:spcAft>
            </a:pPr>
            <a:fld id="{6D22F896-40B5-4ADD-8801-0D06FADFA095}" type="slidenum">
              <a:rPr lang="en-US" smtClean="0"/>
              <a:pPr>
                <a:spcAft>
                  <a:spcPts val="600"/>
                </a:spcAft>
              </a:pPr>
              <a:t>27</a:t>
            </a:fld>
            <a:endParaRPr lang="en-US"/>
          </a:p>
        </p:txBody>
      </p:sp>
      <p:sp>
        <p:nvSpPr>
          <p:cNvPr id="4" name="Footer Placeholder 3">
            <a:extLst>
              <a:ext uri="{FF2B5EF4-FFF2-40B4-BE49-F238E27FC236}">
                <a16:creationId xmlns:a16="http://schemas.microsoft.com/office/drawing/2014/main" id="{BC693239-F4C8-E37E-5238-D7FB89777A63}"/>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4158262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19" name="Freeform: Shape 18">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itle 5">
            <a:extLst>
              <a:ext uri="{FF2B5EF4-FFF2-40B4-BE49-F238E27FC236}">
                <a16:creationId xmlns:a16="http://schemas.microsoft.com/office/drawing/2014/main" id="{1CF26F51-8AB0-C156-9AC8-680130C314C7}"/>
              </a:ext>
            </a:extLst>
          </p:cNvPr>
          <p:cNvSpPr>
            <a:spLocks noGrp="1"/>
          </p:cNvSpPr>
          <p:nvPr>
            <p:ph type="title"/>
          </p:nvPr>
        </p:nvSpPr>
        <p:spPr>
          <a:xfrm>
            <a:off x="804672" y="3121701"/>
            <a:ext cx="3658053" cy="1786515"/>
          </a:xfrm>
        </p:spPr>
        <p:txBody>
          <a:bodyPr vert="horz" lIns="91440" tIns="45720" rIns="91440" bIns="45720" rtlCol="0" anchor="t">
            <a:normAutofit/>
          </a:bodyPr>
          <a:lstStyle/>
          <a:p>
            <a:r>
              <a:rPr lang="en-US" sz="2200" kern="1200" dirty="0">
                <a:solidFill>
                  <a:schemeClr val="tx2"/>
                </a:solidFill>
                <a:latin typeface="+mj-lt"/>
                <a:ea typeface="+mj-ea"/>
                <a:cs typeface="+mj-cs"/>
              </a:rPr>
              <a:t>LAS NOTIFICACIONES EN ACCIONES DE CONCORDANCIA REGISTRAL Y EXTRA REGISTRAL </a:t>
            </a:r>
          </a:p>
        </p:txBody>
      </p:sp>
      <p:pic>
        <p:nvPicPr>
          <p:cNvPr id="9" name="Picture 8" descr="A cartoon character holding a megaphone&#10;&#10;Description automatically generated">
            <a:extLst>
              <a:ext uri="{FF2B5EF4-FFF2-40B4-BE49-F238E27FC236}">
                <a16:creationId xmlns:a16="http://schemas.microsoft.com/office/drawing/2014/main" id="{94546B7A-AE18-4390-DB5C-AC72A91C06B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379341" y="910518"/>
            <a:ext cx="5029200" cy="5029200"/>
          </a:xfrm>
          <a:prstGeom prst="rect">
            <a:avLst/>
          </a:prstGeom>
          <a:ln w="9525">
            <a:noFill/>
          </a:ln>
        </p:spPr>
      </p:pic>
      <p:sp>
        <p:nvSpPr>
          <p:cNvPr id="4" name="Footer Placeholder 3">
            <a:extLst>
              <a:ext uri="{FF2B5EF4-FFF2-40B4-BE49-F238E27FC236}">
                <a16:creationId xmlns:a16="http://schemas.microsoft.com/office/drawing/2014/main" id="{868C49F7-24D8-E7D2-E8C6-0B2FA73A4C3F}"/>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MAYRA HUERGO CARDOSO (C)</a:t>
            </a:r>
          </a:p>
        </p:txBody>
      </p:sp>
      <p:sp>
        <p:nvSpPr>
          <p:cNvPr id="5" name="Slide Number Placeholder 4">
            <a:extLst>
              <a:ext uri="{FF2B5EF4-FFF2-40B4-BE49-F238E27FC236}">
                <a16:creationId xmlns:a16="http://schemas.microsoft.com/office/drawing/2014/main" id="{54140578-D753-A9EE-4D3A-D50931E7F5A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17ECE12F-46B1-4D71-B4A3-E12BA84D684E}" type="slidenum">
              <a:rPr lang="en-US" smtClean="0"/>
              <a:pPr>
                <a:spcAft>
                  <a:spcPts val="600"/>
                </a:spcAft>
              </a:pPr>
              <a:t>28</a:t>
            </a:fld>
            <a:endParaRPr lang="en-US"/>
          </a:p>
        </p:txBody>
      </p:sp>
    </p:spTree>
    <p:extLst>
      <p:ext uri="{BB962C8B-B14F-4D97-AF65-F5344CB8AC3E}">
        <p14:creationId xmlns:p14="http://schemas.microsoft.com/office/powerpoint/2010/main" val="29915805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121934" y="559987"/>
            <a:ext cx="11947826" cy="1025477"/>
          </a:xfrm>
        </p:spPr>
        <p:txBody>
          <a:bodyPr anchor="b">
            <a:noAutofit/>
          </a:bodyPr>
          <a:lstStyle/>
          <a:p>
            <a:pPr algn="ctr"/>
            <a:br>
              <a:rPr lang="es-PR" sz="3600" dirty="0">
                <a:solidFill>
                  <a:schemeClr val="tx2"/>
                </a:solidFill>
              </a:rPr>
            </a:br>
            <a:r>
              <a:rPr lang="es-PR" sz="3600" b="1" cap="all" dirty="0">
                <a:solidFill>
                  <a:schemeClr val="tx2"/>
                </a:solidFill>
              </a:rPr>
              <a:t>La Citación/ notificación:</a:t>
            </a:r>
            <a:br>
              <a:rPr lang="es-PR" sz="3600" dirty="0">
                <a:solidFill>
                  <a:schemeClr val="tx2"/>
                </a:solidFill>
              </a:rPr>
            </a:br>
            <a:r>
              <a:rPr lang="es-PR" sz="3600" b="1" cap="all" dirty="0">
                <a:solidFill>
                  <a:schemeClr val="tx2"/>
                </a:solidFill>
              </a:rPr>
              <a:t>Art. 185, Ley Núm. 210-2015 (30 LPRA sec. 6291) (Cont.)</a:t>
            </a:r>
            <a:endParaRPr lang="en-US" sz="3600" dirty="0">
              <a:solidFill>
                <a:schemeClr val="tx2"/>
              </a:solidFill>
            </a:endParaRPr>
          </a:p>
        </p:txBody>
      </p:sp>
      <p:grpSp>
        <p:nvGrpSpPr>
          <p:cNvPr id="19" name="Group 1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0" name="Freeform: Shape 1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804673" y="1920240"/>
            <a:ext cx="10757407" cy="4299584"/>
          </a:xfrm>
        </p:spPr>
        <p:txBody>
          <a:bodyPr>
            <a:noAutofit/>
          </a:bodyPr>
          <a:lstStyle/>
          <a:p>
            <a:pPr marL="514350" indent="-514350" algn="just">
              <a:lnSpc>
                <a:spcPct val="100000"/>
              </a:lnSpc>
              <a:spcBef>
                <a:spcPts val="600"/>
              </a:spcBef>
              <a:buFont typeface="+mj-lt"/>
              <a:buAutoNum type="arabicPeriod" startAt="2"/>
            </a:pPr>
            <a:r>
              <a:rPr lang="es-ES" sz="3000" b="1" dirty="0">
                <a:solidFill>
                  <a:schemeClr val="tx2"/>
                </a:solidFill>
              </a:rPr>
              <a:t>El promovente </a:t>
            </a:r>
            <a:r>
              <a:rPr lang="es-ES" sz="3000" dirty="0">
                <a:solidFill>
                  <a:schemeClr val="tx2"/>
                </a:solidFill>
              </a:rPr>
              <a:t>notificará </a:t>
            </a:r>
            <a:r>
              <a:rPr lang="es-ES" sz="3000" b="1" dirty="0">
                <a:solidFill>
                  <a:schemeClr val="tx2"/>
                </a:solidFill>
              </a:rPr>
              <a:t>personalmente o por correo certificado</a:t>
            </a:r>
            <a:r>
              <a:rPr lang="es-ES" sz="3000" dirty="0">
                <a:solidFill>
                  <a:schemeClr val="tx2"/>
                </a:solidFill>
              </a:rPr>
              <a:t> con copia de su escrito a los siguientes: </a:t>
            </a:r>
          </a:p>
          <a:p>
            <a:pPr marL="971550" lvl="1" indent="-514350" algn="just">
              <a:lnSpc>
                <a:spcPct val="100000"/>
              </a:lnSpc>
              <a:spcBef>
                <a:spcPts val="600"/>
              </a:spcBef>
              <a:buFont typeface="+mj-lt"/>
              <a:buAutoNum type="alphaLcPeriod"/>
            </a:pPr>
            <a:r>
              <a:rPr lang="es-ES" sz="3000" dirty="0">
                <a:solidFill>
                  <a:schemeClr val="tx2"/>
                </a:solidFill>
              </a:rPr>
              <a:t>Alcalde del municipio en que radiquen los bienes. </a:t>
            </a:r>
          </a:p>
          <a:p>
            <a:pPr marL="971550" lvl="1" indent="-514350" algn="just">
              <a:lnSpc>
                <a:spcPct val="100000"/>
              </a:lnSpc>
              <a:spcBef>
                <a:spcPts val="600"/>
              </a:spcBef>
              <a:buFont typeface="+mj-lt"/>
              <a:buAutoNum type="alphaLcPeriod"/>
            </a:pPr>
            <a:r>
              <a:rPr lang="es-ES" sz="3000" dirty="0">
                <a:solidFill>
                  <a:schemeClr val="tx2"/>
                </a:solidFill>
              </a:rPr>
              <a:t>Secretario de Transportación y Obras Públicas. </a:t>
            </a:r>
          </a:p>
          <a:p>
            <a:pPr marL="971550" lvl="1" indent="-514350" algn="just">
              <a:lnSpc>
                <a:spcPct val="100000"/>
              </a:lnSpc>
              <a:spcBef>
                <a:spcPts val="600"/>
              </a:spcBef>
              <a:buFont typeface="+mj-lt"/>
              <a:buAutoNum type="alphaLcPeriod"/>
            </a:pPr>
            <a:r>
              <a:rPr lang="es-ES" sz="3000" dirty="0">
                <a:solidFill>
                  <a:schemeClr val="tx2"/>
                </a:solidFill>
              </a:rPr>
              <a:t>Fiscal de Distrito.</a:t>
            </a:r>
          </a:p>
          <a:p>
            <a:pPr marL="971550" lvl="1" indent="-514350" algn="just">
              <a:lnSpc>
                <a:spcPct val="100000"/>
              </a:lnSpc>
              <a:spcBef>
                <a:spcPts val="600"/>
              </a:spcBef>
              <a:buFont typeface="+mj-lt"/>
              <a:buAutoNum type="alphaLcPeriod"/>
            </a:pPr>
            <a:r>
              <a:rPr lang="es-ES" sz="3000" dirty="0">
                <a:solidFill>
                  <a:schemeClr val="tx2"/>
                </a:solidFill>
              </a:rPr>
              <a:t>Las personas que están en la posesión de las fincas colindantes. </a:t>
            </a:r>
          </a:p>
        </p:txBody>
      </p:sp>
      <p:grpSp>
        <p:nvGrpSpPr>
          <p:cNvPr id="25" name="Group 2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6" name="Freeform: Shape 2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435BCE69-580F-493E-8F51-E4E33CB372FB}"/>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29</a:t>
            </a:fld>
            <a:endParaRPr lang="en-US" dirty="0"/>
          </a:p>
        </p:txBody>
      </p:sp>
      <p:sp>
        <p:nvSpPr>
          <p:cNvPr id="4" name="Footer Placeholder 3">
            <a:extLst>
              <a:ext uri="{FF2B5EF4-FFF2-40B4-BE49-F238E27FC236}">
                <a16:creationId xmlns:a16="http://schemas.microsoft.com/office/drawing/2014/main" id="{D7C5E8BE-41F1-221D-D546-46517D5C5FF5}"/>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635115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56C7437F-A15B-4356-B1E7-0DA673238476}"/>
              </a:ext>
            </a:extLst>
          </p:cNvPr>
          <p:cNvSpPr>
            <a:spLocks noGrp="1"/>
          </p:cNvSpPr>
          <p:nvPr>
            <p:ph type="title"/>
          </p:nvPr>
        </p:nvSpPr>
        <p:spPr>
          <a:xfrm>
            <a:off x="1179226" y="479686"/>
            <a:ext cx="9833548" cy="793360"/>
          </a:xfrm>
        </p:spPr>
        <p:txBody>
          <a:bodyPr anchor="b">
            <a:normAutofit/>
          </a:bodyPr>
          <a:lstStyle/>
          <a:p>
            <a:pPr algn="ctr"/>
            <a:r>
              <a:rPr lang="es-PR" sz="4000" b="1" cap="all" dirty="0">
                <a:solidFill>
                  <a:schemeClr val="tx2"/>
                </a:solidFill>
              </a:rPr>
              <a:t>Concordancia, (cont.) </a:t>
            </a:r>
            <a:endParaRPr lang="en-US" sz="4000" b="1" cap="all" dirty="0">
              <a:solidFill>
                <a:schemeClr val="tx2"/>
              </a:solidFill>
            </a:endParaRPr>
          </a:p>
        </p:txBody>
      </p:sp>
      <p:grpSp>
        <p:nvGrpSpPr>
          <p:cNvPr id="15" name="Group 14">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6" name="Freeform: Shape 15">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1EE54C88-7502-4E52-BD49-931B93788305}"/>
              </a:ext>
            </a:extLst>
          </p:cNvPr>
          <p:cNvSpPr>
            <a:spLocks noGrp="1"/>
          </p:cNvSpPr>
          <p:nvPr>
            <p:ph idx="1"/>
          </p:nvPr>
        </p:nvSpPr>
        <p:spPr>
          <a:xfrm>
            <a:off x="594207" y="1273046"/>
            <a:ext cx="11003280" cy="5083301"/>
          </a:xfrm>
        </p:spPr>
        <p:txBody>
          <a:bodyPr vert="horz" lIns="91440" tIns="45720" rIns="91440" bIns="45720" rtlCol="0" anchor="t">
            <a:noAutofit/>
          </a:bodyPr>
          <a:lstStyle/>
          <a:p>
            <a:pPr marL="0" indent="0" algn="just">
              <a:lnSpc>
                <a:spcPct val="100000"/>
              </a:lnSpc>
              <a:spcBef>
                <a:spcPts val="600"/>
              </a:spcBef>
              <a:buNone/>
            </a:pPr>
            <a:r>
              <a:rPr lang="es-PR" sz="2700" b="1" dirty="0">
                <a:solidFill>
                  <a:schemeClr val="tx2"/>
                </a:solidFill>
              </a:rPr>
              <a:t>Art. 183- Ley del Registro de la Propiedad Inmobiliaria, Ley Núm. 210-2015 (30 LPRA sec. 6282)- Dueño de finca inscrita que no aparece como titular registral; reanudación de tracto; procedimiento y efectos </a:t>
            </a:r>
          </a:p>
          <a:p>
            <a:pPr marL="0" indent="0" algn="just">
              <a:lnSpc>
                <a:spcPct val="100000"/>
              </a:lnSpc>
              <a:spcBef>
                <a:spcPts val="600"/>
              </a:spcBef>
              <a:buNone/>
            </a:pPr>
            <a:r>
              <a:rPr lang="es-PR" sz="2700" dirty="0">
                <a:solidFill>
                  <a:schemeClr val="tx2"/>
                </a:solidFill>
              </a:rPr>
              <a:t>Cuando el dueño de una </a:t>
            </a:r>
            <a:r>
              <a:rPr lang="es-PR" sz="2700" b="1" dirty="0">
                <a:solidFill>
                  <a:schemeClr val="tx2"/>
                </a:solidFill>
              </a:rPr>
              <a:t>finca inscrita </a:t>
            </a:r>
            <a:r>
              <a:rPr lang="es-PR" sz="2700" dirty="0">
                <a:solidFill>
                  <a:schemeClr val="tx2"/>
                </a:solidFill>
              </a:rPr>
              <a:t>o de un derecho real sobre ésta no aparezca como titular registral, deberá instar acción ordinaria contra los que aparecen del Registro como titulares. Si el demandante obtiene sentencia a su favor, una vez esta sea final y firme, podrá solicitar y el Tribunal ordenar la inscripción a su nombre y la cancelación de los asientos registrales que procedan. </a:t>
            </a:r>
          </a:p>
          <a:p>
            <a:pPr marL="0" indent="0" algn="just">
              <a:lnSpc>
                <a:spcPct val="100000"/>
              </a:lnSpc>
              <a:spcBef>
                <a:spcPts val="600"/>
              </a:spcBef>
              <a:buNone/>
            </a:pPr>
            <a:r>
              <a:rPr lang="es-PR" sz="2700" dirty="0">
                <a:solidFill>
                  <a:schemeClr val="tx2"/>
                </a:solidFill>
              </a:rPr>
              <a:t>En caso de </a:t>
            </a:r>
            <a:r>
              <a:rPr lang="es-PR" sz="2700" b="1" dirty="0">
                <a:solidFill>
                  <a:schemeClr val="tx2"/>
                </a:solidFill>
              </a:rPr>
              <a:t>reanudación de tracto</a:t>
            </a:r>
            <a:r>
              <a:rPr lang="es-PR" sz="2700" dirty="0">
                <a:solidFill>
                  <a:schemeClr val="tx2"/>
                </a:solidFill>
              </a:rPr>
              <a:t>, también se harán constar los titulares intermedios y se citarán éstos como lo dispone el Artículo185. </a:t>
            </a:r>
            <a:endParaRPr lang="en-US" sz="2700" dirty="0">
              <a:solidFill>
                <a:schemeClr val="tx2"/>
              </a:solidFill>
            </a:endParaRPr>
          </a:p>
        </p:txBody>
      </p:sp>
      <p:grpSp>
        <p:nvGrpSpPr>
          <p:cNvPr id="21" name="Group 20">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2" name="Freeform: Shape 21">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4937F155-5AD9-48C7-AA85-3133F1DCFE4C}"/>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3</a:t>
            </a:fld>
            <a:endParaRPr lang="en-US" dirty="0"/>
          </a:p>
        </p:txBody>
      </p:sp>
      <p:sp>
        <p:nvSpPr>
          <p:cNvPr id="4" name="Footer Placeholder 3">
            <a:extLst>
              <a:ext uri="{FF2B5EF4-FFF2-40B4-BE49-F238E27FC236}">
                <a16:creationId xmlns:a16="http://schemas.microsoft.com/office/drawing/2014/main" id="{344632B7-797A-64BC-4C1D-B2819EB7F55B}"/>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676423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A3C7DEA-BCC2-4295-8850-147993296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289949D-B9F6-468A-86FE-2694DC5AE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588BA2A8-EBF2-4285-AA02-59433C910699}"/>
              </a:ext>
            </a:extLst>
          </p:cNvPr>
          <p:cNvSpPr>
            <a:spLocks noGrp="1"/>
          </p:cNvSpPr>
          <p:nvPr>
            <p:ph type="title"/>
          </p:nvPr>
        </p:nvSpPr>
        <p:spPr>
          <a:xfrm>
            <a:off x="106527" y="848833"/>
            <a:ext cx="11978640" cy="758757"/>
          </a:xfrm>
        </p:spPr>
        <p:txBody>
          <a:bodyPr anchor="b">
            <a:noAutofit/>
          </a:bodyPr>
          <a:lstStyle/>
          <a:p>
            <a:pPr algn="ctr"/>
            <a:br>
              <a:rPr lang="es-PR" sz="3600" dirty="0">
                <a:solidFill>
                  <a:srgbClr val="44546A"/>
                </a:solidFill>
              </a:rPr>
            </a:br>
            <a:r>
              <a:rPr lang="es-PR" sz="3600" b="1" cap="all" dirty="0">
                <a:solidFill>
                  <a:srgbClr val="44546A"/>
                </a:solidFill>
              </a:rPr>
              <a:t>La Citación/ notificación:</a:t>
            </a:r>
            <a:br>
              <a:rPr lang="es-PR" sz="3600" dirty="0">
                <a:solidFill>
                  <a:srgbClr val="44546A"/>
                </a:solidFill>
              </a:rPr>
            </a:br>
            <a:r>
              <a:rPr lang="es-PR" sz="3600" b="1" cap="all" dirty="0">
                <a:solidFill>
                  <a:srgbClr val="44546A"/>
                </a:solidFill>
              </a:rPr>
              <a:t>Art. 185, Ley Núm. 210-2015 (30 LPRA sec. 6291) (Cont.)</a:t>
            </a:r>
            <a:endParaRPr lang="en-US" sz="3600" dirty="0">
              <a:solidFill>
                <a:schemeClr val="tx2"/>
              </a:solidFill>
            </a:endParaRPr>
          </a:p>
        </p:txBody>
      </p:sp>
      <p:grpSp>
        <p:nvGrpSpPr>
          <p:cNvPr id="15" name="Group 14">
            <a:extLst>
              <a:ext uri="{FF2B5EF4-FFF2-40B4-BE49-F238E27FC236}">
                <a16:creationId xmlns:a16="http://schemas.microsoft.com/office/drawing/2014/main" id="{E4DF0958-0C87-4C28-9554-2FADC788C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6" name="Freeform: Shape 15">
              <a:extLst>
                <a:ext uri="{FF2B5EF4-FFF2-40B4-BE49-F238E27FC236}">
                  <a16:creationId xmlns:a16="http://schemas.microsoft.com/office/drawing/2014/main" id="{DEC53B48-7B73-49D1-A6FD-9DBF5141E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7DEDDC41-2C98-4AF1-A0EA-AEEC3482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D2208F20-F93C-4530-8370-FC7818BAB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52F51E0-B50B-43EA-B6AC-C16BD29C3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99862A61-4A25-4DCB-9682-90C3C352FAF0}"/>
              </a:ext>
            </a:extLst>
          </p:cNvPr>
          <p:cNvSpPr>
            <a:spLocks noGrp="1"/>
          </p:cNvSpPr>
          <p:nvPr>
            <p:ph idx="1"/>
          </p:nvPr>
        </p:nvSpPr>
        <p:spPr>
          <a:xfrm>
            <a:off x="609295" y="1536970"/>
            <a:ext cx="10973105" cy="4457929"/>
          </a:xfrm>
        </p:spPr>
        <p:txBody>
          <a:bodyPr anchor="ctr">
            <a:normAutofit/>
          </a:bodyPr>
          <a:lstStyle/>
          <a:p>
            <a:pPr marL="0" indent="0" algn="just">
              <a:lnSpc>
                <a:spcPct val="100000"/>
              </a:lnSpc>
              <a:spcBef>
                <a:spcPts val="600"/>
              </a:spcBef>
              <a:buNone/>
            </a:pPr>
            <a:r>
              <a:rPr lang="es-ES" sz="3000" dirty="0">
                <a:solidFill>
                  <a:schemeClr val="tx2"/>
                </a:solidFill>
              </a:rPr>
              <a:t>El tribunal </a:t>
            </a:r>
            <a:r>
              <a:rPr lang="es-ES" sz="3000" b="1" dirty="0">
                <a:solidFill>
                  <a:schemeClr val="tx2"/>
                </a:solidFill>
              </a:rPr>
              <a:t>ordenará</a:t>
            </a:r>
            <a:r>
              <a:rPr lang="es-ES" sz="3000" dirty="0">
                <a:solidFill>
                  <a:schemeClr val="tx2"/>
                </a:solidFill>
              </a:rPr>
              <a:t> </a:t>
            </a:r>
            <a:r>
              <a:rPr lang="es-ES" sz="3000" b="1" dirty="0">
                <a:solidFill>
                  <a:schemeClr val="tx2"/>
                </a:solidFill>
              </a:rPr>
              <a:t>la citación personal </a:t>
            </a:r>
            <a:r>
              <a:rPr lang="es-ES" sz="3000" dirty="0">
                <a:solidFill>
                  <a:schemeClr val="tx2"/>
                </a:solidFill>
              </a:rPr>
              <a:t>de los siguientes: </a:t>
            </a:r>
          </a:p>
          <a:p>
            <a:pPr marL="514350" indent="-514350" algn="just">
              <a:lnSpc>
                <a:spcPct val="100000"/>
              </a:lnSpc>
              <a:spcBef>
                <a:spcPts val="600"/>
              </a:spcBef>
              <a:buFont typeface="+mj-lt"/>
              <a:buAutoNum type="alphaLcParenR"/>
            </a:pPr>
            <a:r>
              <a:rPr lang="es-ES" sz="3000" dirty="0">
                <a:solidFill>
                  <a:schemeClr val="tx2"/>
                </a:solidFill>
              </a:rPr>
              <a:t>El inmediato anterior dueño o sus herederos si fueren conocidos en caso de no constar en escritura pública la transmisión. Se entenderá como inmediato anterior dueño, en el caso de que los promoventes sean herederos, aquel de quien el causante adquirió la propiedad. </a:t>
            </a:r>
          </a:p>
          <a:p>
            <a:pPr marL="514350" indent="-514350" algn="just">
              <a:lnSpc>
                <a:spcPct val="100000"/>
              </a:lnSpc>
              <a:spcBef>
                <a:spcPts val="600"/>
              </a:spcBef>
              <a:buFont typeface="+mj-lt"/>
              <a:buAutoNum type="alphaLcParenR"/>
            </a:pPr>
            <a:r>
              <a:rPr lang="es-ES" sz="3000" dirty="0">
                <a:solidFill>
                  <a:schemeClr val="tx2"/>
                </a:solidFill>
              </a:rPr>
              <a:t>Los que tengan cualquier derecho real sobre la finca objeto del procedimiento. </a:t>
            </a:r>
            <a:endParaRPr lang="en-US" sz="3000" dirty="0">
              <a:solidFill>
                <a:schemeClr val="tx2"/>
              </a:solidFill>
            </a:endParaRPr>
          </a:p>
        </p:txBody>
      </p:sp>
      <p:sp>
        <p:nvSpPr>
          <p:cNvPr id="6" name="Slide Number Placeholder 5">
            <a:extLst>
              <a:ext uri="{FF2B5EF4-FFF2-40B4-BE49-F238E27FC236}">
                <a16:creationId xmlns:a16="http://schemas.microsoft.com/office/drawing/2014/main" id="{D674D4DF-3771-4940-9380-286215CB186F}"/>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30</a:t>
            </a:fld>
            <a:endParaRPr lang="en-US"/>
          </a:p>
        </p:txBody>
      </p:sp>
      <p:sp>
        <p:nvSpPr>
          <p:cNvPr id="4" name="Footer Placeholder 3">
            <a:extLst>
              <a:ext uri="{FF2B5EF4-FFF2-40B4-BE49-F238E27FC236}">
                <a16:creationId xmlns:a16="http://schemas.microsoft.com/office/drawing/2014/main" id="{CCAE56C2-188D-8F81-A0D4-FC9F328F9E79}"/>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907899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86207" y="762093"/>
            <a:ext cx="12019280" cy="689548"/>
          </a:xfrm>
        </p:spPr>
        <p:txBody>
          <a:bodyPr anchor="b">
            <a:noAutofit/>
          </a:bodyPr>
          <a:lstStyle/>
          <a:p>
            <a:pPr algn="ctr"/>
            <a:br>
              <a:rPr lang="es-PR" sz="3600" dirty="0">
                <a:solidFill>
                  <a:srgbClr val="44546A"/>
                </a:solidFill>
              </a:rPr>
            </a:br>
            <a:r>
              <a:rPr lang="es-PR" sz="3600" b="1" cap="all" dirty="0">
                <a:solidFill>
                  <a:srgbClr val="44546A"/>
                </a:solidFill>
              </a:rPr>
              <a:t>La Citación/ notificación:</a:t>
            </a:r>
            <a:br>
              <a:rPr lang="es-PR" sz="3600" dirty="0">
                <a:solidFill>
                  <a:srgbClr val="44546A"/>
                </a:solidFill>
              </a:rPr>
            </a:br>
            <a:r>
              <a:rPr lang="es-PR" sz="3600" b="1" cap="all" dirty="0">
                <a:solidFill>
                  <a:srgbClr val="44546A"/>
                </a:solidFill>
              </a:rPr>
              <a:t>Art. 185, Ley Núm. 210-2015 (30 LPRA sec. 6291) (Cont.)</a:t>
            </a:r>
            <a:endParaRPr lang="en-US" sz="3600" dirty="0">
              <a:solidFill>
                <a:schemeClr val="tx2"/>
              </a:solidFill>
            </a:endParaRPr>
          </a:p>
        </p:txBody>
      </p:sp>
      <p:grpSp>
        <p:nvGrpSpPr>
          <p:cNvPr id="45" name="Group 44">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46" name="Freeform: Shape 45">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660400" y="1788160"/>
            <a:ext cx="10922000" cy="4846320"/>
          </a:xfrm>
        </p:spPr>
        <p:txBody>
          <a:bodyPr>
            <a:noAutofit/>
          </a:bodyPr>
          <a:lstStyle/>
          <a:p>
            <a:pPr marL="0" indent="0" algn="just">
              <a:lnSpc>
                <a:spcPct val="100000"/>
              </a:lnSpc>
              <a:spcBef>
                <a:spcPts val="600"/>
              </a:spcBef>
              <a:buNone/>
            </a:pPr>
            <a:r>
              <a:rPr lang="es-ES" sz="3000" dirty="0">
                <a:solidFill>
                  <a:schemeClr val="tx2"/>
                </a:solidFill>
              </a:rPr>
              <a:t>El tribunal </a:t>
            </a:r>
            <a:r>
              <a:rPr lang="es-ES" sz="3000" b="1" dirty="0">
                <a:solidFill>
                  <a:schemeClr val="tx2"/>
                </a:solidFill>
              </a:rPr>
              <a:t>ordenará la citación mediante edicto </a:t>
            </a:r>
            <a:r>
              <a:rPr lang="es-ES" sz="3000" dirty="0">
                <a:solidFill>
                  <a:schemeClr val="tx2"/>
                </a:solidFill>
              </a:rPr>
              <a:t>de los siguientes: </a:t>
            </a:r>
          </a:p>
          <a:p>
            <a:pPr marL="514350" indent="-514350" algn="just">
              <a:lnSpc>
                <a:spcPct val="100000"/>
              </a:lnSpc>
              <a:spcBef>
                <a:spcPts val="600"/>
              </a:spcBef>
              <a:buFont typeface="+mj-lt"/>
              <a:buAutoNum type="alphaLcParenR"/>
            </a:pPr>
            <a:r>
              <a:rPr lang="es-ES" sz="3000" dirty="0">
                <a:solidFill>
                  <a:schemeClr val="tx2"/>
                </a:solidFill>
              </a:rPr>
              <a:t>Las personas ignoradas o desconocidas a quienes pueda perjudicar la inscripción solicitada. </a:t>
            </a:r>
          </a:p>
          <a:p>
            <a:pPr marL="514350" indent="-514350" algn="just">
              <a:lnSpc>
                <a:spcPct val="100000"/>
              </a:lnSpc>
              <a:spcBef>
                <a:spcPts val="600"/>
              </a:spcBef>
              <a:buFont typeface="+mj-lt"/>
              <a:buAutoNum type="alphaLcParenR"/>
            </a:pPr>
            <a:r>
              <a:rPr lang="es-ES" sz="3000" dirty="0">
                <a:solidFill>
                  <a:schemeClr val="tx2"/>
                </a:solidFill>
              </a:rPr>
              <a:t>Los que están ausentes, pero de no estarlo debían ser citados en persona y cuyo paradero se desconoce al tiempo de hacerse la primera publicación del edicto se les enviará copia de la citación por correo certificado y con acuse de recibo, a su última dirección conocida. Si se ignora su paradero y así queda probado, se les citará exclusivamente mediante el referido edicto.</a:t>
            </a:r>
            <a:endParaRPr lang="en-US" sz="3000" dirty="0">
              <a:solidFill>
                <a:schemeClr val="tx2"/>
              </a:solidFill>
            </a:endParaRPr>
          </a:p>
        </p:txBody>
      </p:sp>
      <p:grpSp>
        <p:nvGrpSpPr>
          <p:cNvPr id="51" name="Group 50">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52" name="Freeform: Shape 51">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AEA95FCB-8380-4B2C-8738-B34C0FEB212B}"/>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31</a:t>
            </a:fld>
            <a:endParaRPr lang="en-US"/>
          </a:p>
        </p:txBody>
      </p:sp>
      <p:sp>
        <p:nvSpPr>
          <p:cNvPr id="4" name="Footer Placeholder 3">
            <a:extLst>
              <a:ext uri="{FF2B5EF4-FFF2-40B4-BE49-F238E27FC236}">
                <a16:creationId xmlns:a16="http://schemas.microsoft.com/office/drawing/2014/main" id="{D0644D23-DC19-67F8-C2B7-89F66FECF858}"/>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698735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86283" y="206968"/>
            <a:ext cx="12019127" cy="1133413"/>
          </a:xfrm>
        </p:spPr>
        <p:txBody>
          <a:bodyPr anchor="b">
            <a:noAutofit/>
          </a:bodyPr>
          <a:lstStyle/>
          <a:p>
            <a:pPr algn="ctr"/>
            <a:br>
              <a:rPr lang="es-PR" sz="3600" dirty="0">
                <a:solidFill>
                  <a:schemeClr val="tx2"/>
                </a:solidFill>
              </a:rPr>
            </a:br>
            <a:r>
              <a:rPr lang="es-PR" sz="3600" b="1" cap="all" dirty="0">
                <a:solidFill>
                  <a:schemeClr val="tx2"/>
                </a:solidFill>
              </a:rPr>
              <a:t>Expediente de Dominio, contenido del Edicto</a:t>
            </a:r>
            <a:br>
              <a:rPr lang="es-PR" sz="3600" dirty="0">
                <a:solidFill>
                  <a:schemeClr val="tx2"/>
                </a:solidFill>
              </a:rPr>
            </a:br>
            <a:r>
              <a:rPr lang="es-PR" sz="3600" b="1" cap="all" dirty="0">
                <a:solidFill>
                  <a:srgbClr val="44546A"/>
                </a:solidFill>
              </a:rPr>
              <a:t>Art. 185, Ley Núm. 210-2015 (30 LPRA sec. 6291) (Cont.)</a:t>
            </a:r>
            <a:endParaRPr lang="en-US" sz="3600" dirty="0">
              <a:solidFill>
                <a:schemeClr val="tx2"/>
              </a:solidFill>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589126" y="1420980"/>
            <a:ext cx="11125353" cy="5111899"/>
          </a:xfrm>
        </p:spPr>
        <p:txBody>
          <a:bodyPr>
            <a:noAutofit/>
          </a:bodyPr>
          <a:lstStyle/>
          <a:p>
            <a:pPr marL="0" indent="0" algn="just">
              <a:lnSpc>
                <a:spcPct val="100000"/>
              </a:lnSpc>
              <a:spcBef>
                <a:spcPts val="600"/>
              </a:spcBef>
              <a:buNone/>
            </a:pPr>
            <a:r>
              <a:rPr lang="es-ES" b="1" dirty="0">
                <a:solidFill>
                  <a:schemeClr val="tx2"/>
                </a:solidFill>
              </a:rPr>
              <a:t>3. Forma, plazo y contenido del edicto</a:t>
            </a:r>
            <a:r>
              <a:rPr lang="es-ES" dirty="0">
                <a:solidFill>
                  <a:schemeClr val="tx2"/>
                </a:solidFill>
              </a:rPr>
              <a:t>: </a:t>
            </a:r>
          </a:p>
          <a:p>
            <a:pPr marL="0" indent="0" algn="just">
              <a:lnSpc>
                <a:spcPct val="100000"/>
              </a:lnSpc>
              <a:spcBef>
                <a:spcPts val="600"/>
              </a:spcBef>
              <a:buNone/>
            </a:pPr>
            <a:r>
              <a:rPr lang="es-ES" dirty="0">
                <a:solidFill>
                  <a:schemeClr val="tx2"/>
                </a:solidFill>
              </a:rPr>
              <a:t>El edicto se publicará en tres (3) ocasiones dentro del término de veinte (20) días en un periódico de circulación general diaria en Puerto Rico, a fin de que comparezcan si quieren alegar su derecho. </a:t>
            </a:r>
          </a:p>
          <a:p>
            <a:pPr marL="0" indent="0" algn="just">
              <a:lnSpc>
                <a:spcPct val="100000"/>
              </a:lnSpc>
              <a:spcBef>
                <a:spcPts val="600"/>
              </a:spcBef>
              <a:buNone/>
            </a:pPr>
            <a:r>
              <a:rPr lang="es-ES" dirty="0">
                <a:solidFill>
                  <a:schemeClr val="tx2"/>
                </a:solidFill>
                <a:highlight>
                  <a:srgbClr val="FFFF00"/>
                </a:highlight>
              </a:rPr>
              <a:t>Deberá contener la descripción de la finca que será objeto de inmatriculación y de tratarse de una finca agrupada, las descripciones de las fincas que la comprenden. </a:t>
            </a:r>
          </a:p>
          <a:p>
            <a:pPr marL="0" indent="0" algn="just">
              <a:lnSpc>
                <a:spcPct val="100000"/>
              </a:lnSpc>
              <a:spcBef>
                <a:spcPts val="600"/>
              </a:spcBef>
              <a:buNone/>
            </a:pPr>
            <a:r>
              <a:rPr lang="es-ES" dirty="0">
                <a:solidFill>
                  <a:schemeClr val="tx2"/>
                </a:solidFill>
              </a:rPr>
              <a:t>En el plazo </a:t>
            </a:r>
            <a:r>
              <a:rPr lang="es-ES" b="1" dirty="0">
                <a:solidFill>
                  <a:schemeClr val="tx2"/>
                </a:solidFill>
              </a:rPr>
              <a:t>improrrogable</a:t>
            </a:r>
            <a:r>
              <a:rPr lang="es-ES" dirty="0">
                <a:solidFill>
                  <a:schemeClr val="tx2"/>
                </a:solidFill>
              </a:rPr>
              <a:t> de veinte (20) días a contar de la fecha de la última publicación del edicto, </a:t>
            </a:r>
            <a:r>
              <a:rPr lang="es-ES" b="1" dirty="0">
                <a:solidFill>
                  <a:schemeClr val="tx2"/>
                </a:solidFill>
              </a:rPr>
              <a:t>los interesados y/o las partes citadas, o en su defecto los organismos públicos afectados</a:t>
            </a:r>
            <a:r>
              <a:rPr lang="es-ES" dirty="0">
                <a:solidFill>
                  <a:schemeClr val="tx2"/>
                </a:solidFill>
              </a:rPr>
              <a:t>, podrán comparecer ante el tribunal, a fin de alegar lo que en derecho proceda.</a:t>
            </a:r>
            <a:endParaRPr lang="en-US" dirty="0">
              <a:solidFill>
                <a:schemeClr val="tx2"/>
              </a:solidFill>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09872CF5-07B8-44C9-AD37-DF33DC8A16D4}"/>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32</a:t>
            </a:fld>
            <a:endParaRPr lang="en-US" dirty="0"/>
          </a:p>
        </p:txBody>
      </p:sp>
      <p:sp>
        <p:nvSpPr>
          <p:cNvPr id="4" name="Footer Placeholder 3">
            <a:extLst>
              <a:ext uri="{FF2B5EF4-FFF2-40B4-BE49-F238E27FC236}">
                <a16:creationId xmlns:a16="http://schemas.microsoft.com/office/drawing/2014/main" id="{C651AF25-E245-66E9-7536-71A525621708}"/>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914906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609600" y="704538"/>
            <a:ext cx="11023600" cy="974017"/>
          </a:xfrm>
        </p:spPr>
        <p:txBody>
          <a:bodyPr anchor="b">
            <a:noAutofit/>
          </a:bodyPr>
          <a:lstStyle/>
          <a:p>
            <a:pPr algn="ctr"/>
            <a:r>
              <a:rPr lang="es-PR" sz="3600" b="1" cap="all" dirty="0">
                <a:solidFill>
                  <a:srgbClr val="44546A"/>
                </a:solidFill>
              </a:rPr>
              <a:t>Expediente de Dominio</a:t>
            </a:r>
            <a:br>
              <a:rPr lang="es-PR" sz="3600" dirty="0">
                <a:solidFill>
                  <a:srgbClr val="44546A"/>
                </a:solidFill>
              </a:rPr>
            </a:br>
            <a:r>
              <a:rPr lang="es-PR" sz="3600" b="1" cap="all" dirty="0">
                <a:solidFill>
                  <a:srgbClr val="44546A"/>
                </a:solidFill>
              </a:rPr>
              <a:t>Art. 185, Ley Núm. 210-2015 (30 LPRA sec. 6291) (Cont.)</a:t>
            </a:r>
            <a:endParaRPr lang="en-US" sz="3600" dirty="0">
              <a:solidFill>
                <a:schemeClr val="tx2"/>
              </a:solidFill>
            </a:endParaRPr>
          </a:p>
        </p:txBody>
      </p:sp>
      <p:grpSp>
        <p:nvGrpSpPr>
          <p:cNvPr id="19" name="Group 1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0" name="Freeform: Shape 1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584047" y="1829973"/>
            <a:ext cx="11023600" cy="3754982"/>
          </a:xfrm>
        </p:spPr>
        <p:txBody>
          <a:bodyPr>
            <a:noAutofit/>
          </a:bodyPr>
          <a:lstStyle/>
          <a:p>
            <a:pPr marL="514350" indent="-514350" algn="just">
              <a:lnSpc>
                <a:spcPct val="100000"/>
              </a:lnSpc>
              <a:spcBef>
                <a:spcPts val="600"/>
              </a:spcBef>
              <a:buFont typeface="+mj-lt"/>
              <a:buAutoNum type="arabicPeriod" startAt="4"/>
            </a:pPr>
            <a:r>
              <a:rPr lang="es-ES" sz="3000" dirty="0">
                <a:solidFill>
                  <a:schemeClr val="tx2"/>
                </a:solidFill>
              </a:rPr>
              <a:t>La intervención del Secretario de Transportación y Obras Públicas, o en su defecto, de los organismos públicos afectados, se limitará a mantener la defensa de cualesquiera derechos existentes a favor del Estado. La intervención del alcalde del municipio en que radiquen los bienes se limitará a mantener la defensa de cualesquiera derechos existentes a favor del municipio que se trate. El Ministerio Fiscal velará, además, por el debido cumplimiento de la ley.</a:t>
            </a:r>
            <a:endParaRPr lang="en-US" sz="3000" dirty="0">
              <a:solidFill>
                <a:schemeClr val="tx2"/>
              </a:solidFill>
            </a:endParaRPr>
          </a:p>
        </p:txBody>
      </p:sp>
      <p:grpSp>
        <p:nvGrpSpPr>
          <p:cNvPr id="25" name="Group 2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6" name="Freeform: Shape 2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E8549A02-5AE4-46B5-A4DE-0414BBF16299}"/>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33</a:t>
            </a:fld>
            <a:endParaRPr lang="en-US"/>
          </a:p>
        </p:txBody>
      </p:sp>
      <p:sp>
        <p:nvSpPr>
          <p:cNvPr id="4" name="Footer Placeholder 3">
            <a:extLst>
              <a:ext uri="{FF2B5EF4-FFF2-40B4-BE49-F238E27FC236}">
                <a16:creationId xmlns:a16="http://schemas.microsoft.com/office/drawing/2014/main" id="{2F1FD3AB-F35F-0390-1AC9-389D3AAE2611}"/>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256265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48F2E4E-EA71-A2CD-653E-D89BD326B9A1}"/>
              </a:ext>
            </a:extLst>
          </p:cNvPr>
          <p:cNvSpPr>
            <a:spLocks noGrp="1"/>
          </p:cNvSpPr>
          <p:nvPr>
            <p:ph type="ftr" sz="quarter" idx="11"/>
          </p:nvPr>
        </p:nvSpPr>
        <p:spPr/>
        <p:txBody>
          <a:bodyPr/>
          <a:lstStyle/>
          <a:p>
            <a:r>
              <a:rPr lang="en-US"/>
              <a:t>MAYRA HUERGO CARDOSO (C)</a:t>
            </a:r>
          </a:p>
        </p:txBody>
      </p:sp>
      <p:sp>
        <p:nvSpPr>
          <p:cNvPr id="3" name="Slide Number Placeholder 2">
            <a:extLst>
              <a:ext uri="{FF2B5EF4-FFF2-40B4-BE49-F238E27FC236}">
                <a16:creationId xmlns:a16="http://schemas.microsoft.com/office/drawing/2014/main" id="{311FB517-7823-BD35-A1B8-E44B3D7446A3}"/>
              </a:ext>
            </a:extLst>
          </p:cNvPr>
          <p:cNvSpPr>
            <a:spLocks noGrp="1"/>
          </p:cNvSpPr>
          <p:nvPr>
            <p:ph type="sldNum" sz="quarter" idx="12"/>
          </p:nvPr>
        </p:nvSpPr>
        <p:spPr/>
        <p:txBody>
          <a:bodyPr/>
          <a:lstStyle/>
          <a:p>
            <a:fld id="{17ECE12F-46B1-4D71-B4A3-E12BA84D684E}" type="slidenum">
              <a:rPr lang="en-US" smtClean="0"/>
              <a:t>34</a:t>
            </a:fld>
            <a:endParaRPr lang="en-US"/>
          </a:p>
        </p:txBody>
      </p:sp>
      <p:pic>
        <p:nvPicPr>
          <p:cNvPr id="5" name="Picture 4" descr="A newspaper with black text">
            <a:extLst>
              <a:ext uri="{FF2B5EF4-FFF2-40B4-BE49-F238E27FC236}">
                <a16:creationId xmlns:a16="http://schemas.microsoft.com/office/drawing/2014/main" id="{A8D826C5-F089-6A69-B4D3-1426CB0DC3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4441" y="483123"/>
            <a:ext cx="10218655" cy="5891753"/>
          </a:xfrm>
          <a:prstGeom prst="rect">
            <a:avLst/>
          </a:prstGeom>
        </p:spPr>
      </p:pic>
    </p:spTree>
    <p:extLst>
      <p:ext uri="{BB962C8B-B14F-4D97-AF65-F5344CB8AC3E}">
        <p14:creationId xmlns:p14="http://schemas.microsoft.com/office/powerpoint/2010/main" val="24351650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Autofit/>
          </a:bodyPr>
          <a:lstStyle/>
          <a:p>
            <a:pPr algn="ctr"/>
            <a:r>
              <a:rPr lang="es-PR" sz="3600" b="1" cap="all" dirty="0">
                <a:solidFill>
                  <a:schemeClr val="tx2"/>
                </a:solidFill>
              </a:rPr>
              <a:t>La Certificación Registral</a:t>
            </a:r>
            <a:br>
              <a:rPr lang="es-PR" sz="3600" b="1" dirty="0">
                <a:solidFill>
                  <a:schemeClr val="tx2"/>
                </a:solidFill>
              </a:rPr>
            </a:br>
            <a:r>
              <a:rPr lang="es-PR" sz="3600" b="1" cap="all" dirty="0">
                <a:solidFill>
                  <a:srgbClr val="44546A"/>
                </a:solidFill>
              </a:rPr>
              <a:t>Art. 185, Ley Núm. 210-2015 (30 LPRA sec. 6291) (Cont.)</a:t>
            </a:r>
            <a:endParaRPr lang="en-US" sz="3600" b="1" dirty="0">
              <a:solidFill>
                <a:schemeClr val="tx2"/>
              </a:solidFill>
            </a:endParaRPr>
          </a:p>
        </p:txBody>
      </p:sp>
      <p:sp>
        <p:nvSpPr>
          <p:cNvPr id="4" name="Footer Placeholder 3">
            <a:extLst>
              <a:ext uri="{FF2B5EF4-FFF2-40B4-BE49-F238E27FC236}">
                <a16:creationId xmlns:a16="http://schemas.microsoft.com/office/drawing/2014/main" id="{620C548A-E77D-1FB7-6930-F0E384ED8818}"/>
              </a:ext>
            </a:extLst>
          </p:cNvPr>
          <p:cNvSpPr>
            <a:spLocks noGrp="1"/>
          </p:cNvSpPr>
          <p:nvPr>
            <p:ph type="ftr" sz="quarter" idx="11"/>
          </p:nvPr>
        </p:nvSpPr>
        <p:spPr/>
        <p:txBody>
          <a:bodyPr/>
          <a:lstStyle/>
          <a:p>
            <a:r>
              <a:rPr lang="en-US"/>
              <a:t>MAYRA HUERGO CARDOSO (C)</a:t>
            </a:r>
          </a:p>
        </p:txBody>
      </p:sp>
      <p:sp>
        <p:nvSpPr>
          <p:cNvPr id="6" name="Slide Number Placeholder 5">
            <a:extLst>
              <a:ext uri="{FF2B5EF4-FFF2-40B4-BE49-F238E27FC236}">
                <a16:creationId xmlns:a16="http://schemas.microsoft.com/office/drawing/2014/main" id="{275E2EF4-4B08-425A-A8A4-FE02307B7730}"/>
              </a:ext>
            </a:extLst>
          </p:cNvPr>
          <p:cNvSpPr>
            <a:spLocks noGrp="1"/>
          </p:cNvSpPr>
          <p:nvPr>
            <p:ph type="sldNum" sz="quarter" idx="12"/>
          </p:nvPr>
        </p:nvSpPr>
        <p:spPr/>
        <p:txBody>
          <a:bodyPr>
            <a:normAutofit/>
          </a:bodyPr>
          <a:lstStyle/>
          <a:p>
            <a:pPr>
              <a:spcAft>
                <a:spcPts val="600"/>
              </a:spcAft>
            </a:pPr>
            <a:fld id="{17ECE12F-46B1-4D71-B4A3-E12BA84D684E}" type="slidenum">
              <a:rPr lang="en-US" smtClean="0"/>
              <a:pPr>
                <a:spcAft>
                  <a:spcPts val="600"/>
                </a:spcAft>
              </a:pPr>
              <a:t>35</a:t>
            </a:fld>
            <a:endParaRPr lang="en-US" dirty="0"/>
          </a:p>
        </p:txBody>
      </p:sp>
      <p:sp>
        <p:nvSpPr>
          <p:cNvPr id="3" name="Content Placeholder 2"/>
          <p:cNvSpPr>
            <a:spLocks noGrp="1"/>
          </p:cNvSpPr>
          <p:nvPr>
            <p:ph idx="4294967295"/>
          </p:nvPr>
        </p:nvSpPr>
        <p:spPr>
          <a:xfrm>
            <a:off x="0" y="1511300"/>
            <a:ext cx="11014075" cy="4683125"/>
          </a:xfrm>
        </p:spPr>
        <p:txBody>
          <a:bodyPr>
            <a:noAutofit/>
          </a:bodyPr>
          <a:lstStyle/>
          <a:p>
            <a:pPr marL="514350" indent="-514350" algn="just">
              <a:lnSpc>
                <a:spcPct val="100000"/>
              </a:lnSpc>
              <a:spcBef>
                <a:spcPts val="600"/>
              </a:spcBef>
              <a:buFont typeface="+mj-lt"/>
              <a:buAutoNum type="arabicPeriod" startAt="5"/>
            </a:pPr>
            <a:r>
              <a:rPr lang="es-ES" sz="3000" dirty="0">
                <a:solidFill>
                  <a:schemeClr val="tx2"/>
                </a:solidFill>
              </a:rPr>
              <a:t>Previo al señalamiento de vista en su fondo, el promovente unirá al expediente judicial una </a:t>
            </a:r>
            <a:r>
              <a:rPr lang="es-ES" sz="3000" b="1" dirty="0">
                <a:solidFill>
                  <a:schemeClr val="tx2"/>
                </a:solidFill>
              </a:rPr>
              <a:t>certificación negativa </a:t>
            </a:r>
            <a:r>
              <a:rPr lang="es-ES" sz="3000" dirty="0">
                <a:solidFill>
                  <a:schemeClr val="tx2"/>
                </a:solidFill>
              </a:rPr>
              <a:t>acreditativa de que la finca objeto del procedimiento, no aparece inscrita a nombre de persona distinta al promovente. </a:t>
            </a:r>
          </a:p>
          <a:p>
            <a:pPr marL="457200" indent="0" algn="just">
              <a:lnSpc>
                <a:spcPct val="100000"/>
              </a:lnSpc>
              <a:spcBef>
                <a:spcPts val="600"/>
              </a:spcBef>
              <a:buNone/>
            </a:pPr>
            <a:r>
              <a:rPr lang="es-ES" sz="3000" dirty="0">
                <a:solidFill>
                  <a:schemeClr val="tx2"/>
                </a:solidFill>
              </a:rPr>
              <a:t>La fecha de la referida certificación negativa no deberá ser anterior a diez (10) días previos a la presentación de la solicitud de Expediente de Dominio. </a:t>
            </a:r>
          </a:p>
          <a:p>
            <a:pPr marL="457200" indent="0" algn="just">
              <a:lnSpc>
                <a:spcPct val="100000"/>
              </a:lnSpc>
              <a:spcBef>
                <a:spcPts val="600"/>
              </a:spcBef>
              <a:buNone/>
            </a:pPr>
            <a:r>
              <a:rPr lang="es-ES" sz="3000" dirty="0">
                <a:solidFill>
                  <a:schemeClr val="tx2"/>
                </a:solidFill>
              </a:rPr>
              <a:t>Cuando el Registrador no pueda concluir con certeza que la finca o parte de ésta no consta inscrita, denegará la Certificación Registral y así lo hará constar al tribunal.</a:t>
            </a:r>
            <a:endParaRPr lang="en-US" sz="3000" dirty="0">
              <a:solidFill>
                <a:schemeClr val="tx2"/>
              </a:solidFill>
            </a:endParaRPr>
          </a:p>
        </p:txBody>
      </p:sp>
    </p:spTree>
    <p:extLst>
      <p:ext uri="{BB962C8B-B14F-4D97-AF65-F5344CB8AC3E}">
        <p14:creationId xmlns:p14="http://schemas.microsoft.com/office/powerpoint/2010/main" val="3791164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106488" y="429761"/>
            <a:ext cx="11978717" cy="1334123"/>
          </a:xfrm>
        </p:spPr>
        <p:txBody>
          <a:bodyPr anchor="b">
            <a:noAutofit/>
          </a:bodyPr>
          <a:lstStyle/>
          <a:p>
            <a:pPr algn="ctr"/>
            <a:br>
              <a:rPr lang="es-PR" sz="3200" b="1" cap="all" dirty="0">
                <a:solidFill>
                  <a:schemeClr val="tx2"/>
                </a:solidFill>
              </a:rPr>
            </a:br>
            <a:br>
              <a:rPr lang="es-PR" sz="3200" b="1" cap="all" dirty="0">
                <a:solidFill>
                  <a:schemeClr val="tx2"/>
                </a:solidFill>
              </a:rPr>
            </a:br>
            <a:r>
              <a:rPr lang="es-PR" sz="3200" b="1" cap="all" dirty="0">
                <a:solidFill>
                  <a:schemeClr val="tx2"/>
                </a:solidFill>
              </a:rPr>
              <a:t>Reglamento General para la Ejecución de la Ley del Registro de la Propiedad Inmobiliaria del ELA de Puerto Rico, Reglamento Núm. 8814, 31 de agosto de 2016, según enmendado</a:t>
            </a:r>
            <a:endParaRPr lang="en-US" sz="3200" b="1" cap="all" dirty="0">
              <a:solidFill>
                <a:schemeClr val="tx2"/>
              </a:solidFill>
            </a:endParaRPr>
          </a:p>
        </p:txBody>
      </p:sp>
      <p:grpSp>
        <p:nvGrpSpPr>
          <p:cNvPr id="36" name="Group 3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37" name="Freeform: Shape 3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578966" y="1790400"/>
            <a:ext cx="11033760" cy="4610400"/>
          </a:xfrm>
        </p:spPr>
        <p:txBody>
          <a:bodyPr>
            <a:noAutofit/>
          </a:bodyPr>
          <a:lstStyle/>
          <a:p>
            <a:pPr marL="0" indent="0" algn="just">
              <a:lnSpc>
                <a:spcPct val="100000"/>
              </a:lnSpc>
              <a:spcBef>
                <a:spcPts val="600"/>
              </a:spcBef>
              <a:buNone/>
            </a:pPr>
            <a:r>
              <a:rPr lang="es-ES" sz="2700" b="1" dirty="0">
                <a:solidFill>
                  <a:schemeClr val="tx2"/>
                </a:solidFill>
              </a:rPr>
              <a:t>Regla 185.1 - Citaciones personales </a:t>
            </a:r>
          </a:p>
          <a:p>
            <a:pPr marL="0" indent="0" algn="just">
              <a:lnSpc>
                <a:spcPct val="100000"/>
              </a:lnSpc>
              <a:spcBef>
                <a:spcPts val="600"/>
              </a:spcBef>
              <a:buNone/>
            </a:pPr>
            <a:r>
              <a:rPr lang="es-ES" sz="2700" dirty="0">
                <a:solidFill>
                  <a:schemeClr val="tx2"/>
                </a:solidFill>
              </a:rPr>
              <a:t>Las citaciones personales dispuestas en el inciso 2 del Artículo 185 de la Ley se practicarán en la forma en que las Reglas de Procedimiento Civil vigentes dispongan. </a:t>
            </a:r>
          </a:p>
          <a:p>
            <a:pPr marL="0" indent="0" algn="just">
              <a:lnSpc>
                <a:spcPct val="100000"/>
              </a:lnSpc>
              <a:spcBef>
                <a:spcPts val="600"/>
              </a:spcBef>
              <a:buNone/>
            </a:pPr>
            <a:r>
              <a:rPr lang="es-ES" sz="2700" b="1" dirty="0">
                <a:solidFill>
                  <a:schemeClr val="tx2"/>
                </a:solidFill>
              </a:rPr>
              <a:t>Regla 185.2 - Bienes procedentes del Estado; notificaciones </a:t>
            </a:r>
          </a:p>
          <a:p>
            <a:pPr marL="0" indent="0" algn="just">
              <a:lnSpc>
                <a:spcPct val="100000"/>
              </a:lnSpc>
              <a:spcBef>
                <a:spcPts val="600"/>
              </a:spcBef>
              <a:buNone/>
            </a:pPr>
            <a:r>
              <a:rPr lang="es-ES" sz="2700" dirty="0">
                <a:solidFill>
                  <a:schemeClr val="tx2"/>
                </a:solidFill>
              </a:rPr>
              <a:t>En los expedientes de dominio relativos a bienes que inmediatamente procedan del Estado, será preciso que conste la notificación hecha al Secretario de Obras Públicas y al Fiscal de Distrito. También serán notificados dichos funcionarios en caso de que la finca a inscribirse colinde con bienes de uso o dominio público común. </a:t>
            </a:r>
          </a:p>
        </p:txBody>
      </p:sp>
      <p:grpSp>
        <p:nvGrpSpPr>
          <p:cNvPr id="42" name="Group 4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43" name="Freeform: Shape 4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BF03E89B-B380-4170-9AAD-1D5B3F582093}"/>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36</a:t>
            </a:fld>
            <a:endParaRPr lang="en-US"/>
          </a:p>
        </p:txBody>
      </p:sp>
      <p:sp>
        <p:nvSpPr>
          <p:cNvPr id="4" name="Footer Placeholder 3">
            <a:extLst>
              <a:ext uri="{FF2B5EF4-FFF2-40B4-BE49-F238E27FC236}">
                <a16:creationId xmlns:a16="http://schemas.microsoft.com/office/drawing/2014/main" id="{4F7B2594-B4BA-79B3-7D9F-DECAB4C84FB2}"/>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1360196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A3C7DEA-BCC2-4295-8850-147993296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289949D-B9F6-468A-86FE-2694DC5AE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213357" y="267001"/>
            <a:ext cx="11892130" cy="972519"/>
          </a:xfrm>
        </p:spPr>
        <p:txBody>
          <a:bodyPr anchor="b">
            <a:noAutofit/>
          </a:bodyPr>
          <a:lstStyle/>
          <a:p>
            <a:pPr algn="ctr"/>
            <a:r>
              <a:rPr lang="es-PR" sz="4000" b="1" cap="all" dirty="0">
                <a:solidFill>
                  <a:srgbClr val="44546A"/>
                </a:solidFill>
              </a:rPr>
              <a:t>Reglamento Núm. 8814, según enmendado (Cont.)</a:t>
            </a:r>
            <a:endParaRPr lang="en-US" sz="4000" dirty="0">
              <a:solidFill>
                <a:schemeClr val="tx2"/>
              </a:solidFill>
            </a:endParaRPr>
          </a:p>
        </p:txBody>
      </p:sp>
      <p:grpSp>
        <p:nvGrpSpPr>
          <p:cNvPr id="15" name="Group 14">
            <a:extLst>
              <a:ext uri="{FF2B5EF4-FFF2-40B4-BE49-F238E27FC236}">
                <a16:creationId xmlns:a16="http://schemas.microsoft.com/office/drawing/2014/main" id="{E4DF0958-0C87-4C28-9554-2FADC788C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6" name="Freeform: Shape 15">
              <a:extLst>
                <a:ext uri="{FF2B5EF4-FFF2-40B4-BE49-F238E27FC236}">
                  <a16:creationId xmlns:a16="http://schemas.microsoft.com/office/drawing/2014/main" id="{DEC53B48-7B73-49D1-A6FD-9DBF5141E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7DEDDC41-2C98-4AF1-A0EA-AEEC3482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D2208F20-F93C-4530-8370-FC7818BAB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52F51E0-B50B-43EA-B6AC-C16BD29C3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589281" y="1079801"/>
            <a:ext cx="11094719" cy="5351478"/>
          </a:xfrm>
        </p:spPr>
        <p:txBody>
          <a:bodyPr anchor="ctr">
            <a:noAutofit/>
          </a:bodyPr>
          <a:lstStyle/>
          <a:p>
            <a:pPr marL="0" indent="0" algn="just">
              <a:lnSpc>
                <a:spcPct val="100000"/>
              </a:lnSpc>
              <a:spcBef>
                <a:spcPts val="600"/>
              </a:spcBef>
              <a:buNone/>
            </a:pPr>
            <a:r>
              <a:rPr lang="es-ES" sz="2700" b="1" dirty="0">
                <a:solidFill>
                  <a:schemeClr val="tx2"/>
                </a:solidFill>
              </a:rPr>
              <a:t>Regla 185.3- Carencia de título de adquisición; efectos; contenido de resolución. </a:t>
            </a:r>
          </a:p>
          <a:p>
            <a:pPr marL="0" indent="0" algn="just">
              <a:lnSpc>
                <a:spcPct val="100000"/>
              </a:lnSpc>
              <a:spcBef>
                <a:spcPts val="600"/>
              </a:spcBef>
              <a:buNone/>
            </a:pPr>
            <a:r>
              <a:rPr lang="es-ES" sz="2700" dirty="0">
                <a:solidFill>
                  <a:schemeClr val="tx2"/>
                </a:solidFill>
              </a:rPr>
              <a:t>En el expediente para acreditar el dominio no se podrá exigir del que lo promueva que presente el título de adquisición de la finca o derecho cuando ha alegado que carece del mismo. Sólo se admitirá oposición de parte interesada a los efectos de que el solicitante no ha acreditado suficientemente la adquisición del dominio de todo o parte de la finca cuya inscripción se trata de obtener. </a:t>
            </a:r>
          </a:p>
          <a:p>
            <a:pPr marL="0" indent="0" algn="just">
              <a:lnSpc>
                <a:spcPct val="100000"/>
              </a:lnSpc>
              <a:spcBef>
                <a:spcPts val="600"/>
              </a:spcBef>
              <a:buNone/>
            </a:pPr>
            <a:r>
              <a:rPr lang="es-ES" sz="2700" dirty="0">
                <a:solidFill>
                  <a:schemeClr val="tx2"/>
                </a:solidFill>
                <a:highlight>
                  <a:srgbClr val="FFFF00"/>
                </a:highlight>
              </a:rPr>
              <a:t>De haber títulos, la resolución del Tribunal deberá expresar su naturaleza y fecha dentro del período alegado, suficiente para que operen los efectos de la prescripción adquisitiva</a:t>
            </a:r>
            <a:r>
              <a:rPr lang="es-ES" sz="2700" dirty="0">
                <a:solidFill>
                  <a:schemeClr val="tx2"/>
                </a:solidFill>
              </a:rPr>
              <a:t>. </a:t>
            </a:r>
            <a:endParaRPr lang="en-US" sz="2700" b="1" cap="all" dirty="0">
              <a:solidFill>
                <a:schemeClr val="tx2"/>
              </a:solidFill>
            </a:endParaRPr>
          </a:p>
        </p:txBody>
      </p:sp>
      <p:sp>
        <p:nvSpPr>
          <p:cNvPr id="6" name="Slide Number Placeholder 5">
            <a:extLst>
              <a:ext uri="{FF2B5EF4-FFF2-40B4-BE49-F238E27FC236}">
                <a16:creationId xmlns:a16="http://schemas.microsoft.com/office/drawing/2014/main" id="{00B5250A-8560-4092-9568-E1744E070395}"/>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37</a:t>
            </a:fld>
            <a:endParaRPr lang="en-US"/>
          </a:p>
        </p:txBody>
      </p:sp>
      <p:sp>
        <p:nvSpPr>
          <p:cNvPr id="4" name="Footer Placeholder 3">
            <a:extLst>
              <a:ext uri="{FF2B5EF4-FFF2-40B4-BE49-F238E27FC236}">
                <a16:creationId xmlns:a16="http://schemas.microsoft.com/office/drawing/2014/main" id="{484A4EF9-CF4C-D11F-14F7-75DD58B97637}"/>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600063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497840" y="187207"/>
            <a:ext cx="10962640" cy="621322"/>
          </a:xfrm>
        </p:spPr>
        <p:txBody>
          <a:bodyPr anchor="b">
            <a:normAutofit/>
          </a:bodyPr>
          <a:lstStyle/>
          <a:p>
            <a:pPr algn="ctr"/>
            <a:r>
              <a:rPr lang="en-US" sz="3500" b="1" cap="all" dirty="0">
                <a:solidFill>
                  <a:schemeClr val="tx2"/>
                </a:solidFill>
              </a:rPr>
              <a:t>Jurisprudencia</a:t>
            </a:r>
          </a:p>
        </p:txBody>
      </p:sp>
      <p:grpSp>
        <p:nvGrpSpPr>
          <p:cNvPr id="19" name="Group 1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0" name="Freeform: Shape 1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497840" y="914399"/>
            <a:ext cx="11389360" cy="5833432"/>
          </a:xfrm>
        </p:spPr>
        <p:txBody>
          <a:bodyPr>
            <a:noAutofit/>
          </a:bodyPr>
          <a:lstStyle/>
          <a:p>
            <a:pPr algn="just">
              <a:lnSpc>
                <a:spcPct val="100000"/>
              </a:lnSpc>
              <a:spcBef>
                <a:spcPts val="400"/>
              </a:spcBef>
            </a:pPr>
            <a:r>
              <a:rPr lang="es-ES" sz="2430" i="1" dirty="0">
                <a:solidFill>
                  <a:schemeClr val="tx2"/>
                </a:solidFill>
              </a:rPr>
              <a:t>Taboada v. Registrador</a:t>
            </a:r>
            <a:r>
              <a:rPr lang="es-ES" sz="2430" dirty="0">
                <a:solidFill>
                  <a:schemeClr val="tx2"/>
                </a:solidFill>
              </a:rPr>
              <a:t>, </a:t>
            </a:r>
            <a:r>
              <a:rPr lang="en-US" sz="2430" dirty="0">
                <a:solidFill>
                  <a:schemeClr val="tx2"/>
                </a:solidFill>
              </a:rPr>
              <a:t>26 DPR 662</a:t>
            </a:r>
            <a:r>
              <a:rPr lang="es-ES" sz="2430" dirty="0">
                <a:solidFill>
                  <a:schemeClr val="tx2"/>
                </a:solidFill>
              </a:rPr>
              <a:t> (1918)- No es inscribible una resolución aprobatoria de un expediente de dominio cuando de la misma sentencia no aparece con toda claridad quiénes eran los causahabientes de aquel de quien procedía la finca, a los fines de cumplir con el requisito de su citación por haber el causante fallecido.</a:t>
            </a:r>
          </a:p>
          <a:p>
            <a:pPr algn="just">
              <a:lnSpc>
                <a:spcPct val="100000"/>
              </a:lnSpc>
              <a:spcBef>
                <a:spcPts val="0"/>
              </a:spcBef>
            </a:pPr>
            <a:r>
              <a:rPr lang="en-US" sz="2430" i="1" dirty="0">
                <a:solidFill>
                  <a:schemeClr val="tx2"/>
                </a:solidFill>
              </a:rPr>
              <a:t>Ex </a:t>
            </a:r>
            <a:r>
              <a:rPr lang="en-US" sz="2430" i="1" dirty="0" err="1">
                <a:solidFill>
                  <a:schemeClr val="tx2"/>
                </a:solidFill>
              </a:rPr>
              <a:t>parte</a:t>
            </a:r>
            <a:r>
              <a:rPr lang="en-US" sz="2430" i="1" dirty="0">
                <a:solidFill>
                  <a:schemeClr val="tx2"/>
                </a:solidFill>
              </a:rPr>
              <a:t> Rosario, </a:t>
            </a:r>
            <a:r>
              <a:rPr lang="en-US" sz="2430" dirty="0">
                <a:solidFill>
                  <a:schemeClr val="tx2"/>
                </a:solidFill>
              </a:rPr>
              <a:t>75 DPR 698 (1953)- </a:t>
            </a:r>
            <a:r>
              <a:rPr lang="en-US" sz="2430" dirty="0" err="1">
                <a:solidFill>
                  <a:schemeClr val="tx2"/>
                </a:solidFill>
              </a:rPr>
              <a:t>Aclara</a:t>
            </a:r>
            <a:r>
              <a:rPr lang="en-US" sz="2430" dirty="0">
                <a:solidFill>
                  <a:schemeClr val="tx2"/>
                </a:solidFill>
              </a:rPr>
              <a:t> el contenido </a:t>
            </a:r>
            <a:r>
              <a:rPr lang="en-US" sz="2430" dirty="0" err="1">
                <a:solidFill>
                  <a:schemeClr val="tx2"/>
                </a:solidFill>
              </a:rPr>
              <a:t>espec</a:t>
            </a:r>
            <a:r>
              <a:rPr lang="es-PR" sz="2430" dirty="0" err="1">
                <a:solidFill>
                  <a:schemeClr val="tx2"/>
                </a:solidFill>
              </a:rPr>
              <a:t>ífico</a:t>
            </a:r>
            <a:r>
              <a:rPr lang="es-PR" sz="2430" dirty="0">
                <a:solidFill>
                  <a:schemeClr val="tx2"/>
                </a:solidFill>
              </a:rPr>
              <a:t> que debe aparecer en el edicto cuando se cita a herederos de dueños anteriores: </a:t>
            </a:r>
          </a:p>
          <a:p>
            <a:pPr marL="233363" indent="0" algn="just">
              <a:lnSpc>
                <a:spcPct val="100000"/>
              </a:lnSpc>
              <a:spcBef>
                <a:spcPts val="0"/>
              </a:spcBef>
              <a:buNone/>
            </a:pPr>
            <a:r>
              <a:rPr lang="en-US" sz="2430" dirty="0">
                <a:solidFill>
                  <a:schemeClr val="tx2"/>
                </a:solidFill>
              </a:rPr>
              <a:t>“[</a:t>
            </a:r>
            <a:r>
              <a:rPr lang="es-ES" sz="2430" dirty="0">
                <a:solidFill>
                  <a:schemeClr val="tx2"/>
                </a:solidFill>
              </a:rPr>
              <a:t>En un expediente de dominio] [l]a citación del dueño inmediatamente anterior, o de sus causahabientes, en su caso, debe ser personal, cuando ellos son conocidos o cuando se conoce su existencia y paradero, y ellos están en Puerto Rico[…]. Si se desconoce su existencia o el paradero del dueño inmediatamente anterior, o de sus causahabientes, ellos podrían ser citados por edictos, pero, en ese caso, ellos deben ser nombrados en los edictos, de conocerse su identidad y existencia, o, de no ser posible el designarlos específicamente, debe haber alguna referencia en los edictos a ellos, esto es, debe indicarse que se está citando al anterior dueño de esa finca o sus causahabientes”.</a:t>
            </a:r>
            <a:endParaRPr lang="es-PR" sz="2430" dirty="0">
              <a:solidFill>
                <a:schemeClr val="tx2"/>
              </a:solidFill>
            </a:endParaRPr>
          </a:p>
        </p:txBody>
      </p:sp>
      <p:grpSp>
        <p:nvGrpSpPr>
          <p:cNvPr id="25" name="Group 2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6" name="Freeform: Shape 2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21036A62-6461-4F99-8F42-E77C232E44CC}"/>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38</a:t>
            </a:fld>
            <a:endParaRPr lang="en-US"/>
          </a:p>
        </p:txBody>
      </p:sp>
      <p:sp>
        <p:nvSpPr>
          <p:cNvPr id="4" name="Footer Placeholder 3">
            <a:extLst>
              <a:ext uri="{FF2B5EF4-FFF2-40B4-BE49-F238E27FC236}">
                <a16:creationId xmlns:a16="http://schemas.microsoft.com/office/drawing/2014/main" id="{48E075EF-73CC-D697-9FD0-A2E980AE60DF}"/>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367143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1179226" y="193733"/>
            <a:ext cx="9833548" cy="898405"/>
          </a:xfrm>
        </p:spPr>
        <p:txBody>
          <a:bodyPr anchor="b">
            <a:normAutofit fontScale="90000"/>
          </a:bodyPr>
          <a:lstStyle/>
          <a:p>
            <a:pPr algn="ctr"/>
            <a:r>
              <a:rPr lang="es-PR" sz="3600" b="1" i="1" cap="all" dirty="0">
                <a:solidFill>
                  <a:schemeClr val="tx2"/>
                </a:solidFill>
              </a:rPr>
              <a:t>Ex parte Rosario</a:t>
            </a:r>
            <a:r>
              <a:rPr lang="es-PR" sz="3600" b="1" cap="all" dirty="0">
                <a:solidFill>
                  <a:schemeClr val="tx2"/>
                </a:solidFill>
              </a:rPr>
              <a:t>, 75 DPR 698, 711-712 (1953).(CONT.)</a:t>
            </a:r>
            <a:endParaRPr lang="en-US" sz="3600" b="1" cap="all" dirty="0">
              <a:solidFill>
                <a:schemeClr val="tx2"/>
              </a:solidFill>
            </a:endParaRPr>
          </a:p>
        </p:txBody>
      </p:sp>
      <p:grpSp>
        <p:nvGrpSpPr>
          <p:cNvPr id="19" name="Group 1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0" name="Freeform: Shape 1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660401" y="1312983"/>
            <a:ext cx="11013440" cy="5252928"/>
          </a:xfrm>
        </p:spPr>
        <p:txBody>
          <a:bodyPr>
            <a:noAutofit/>
          </a:bodyPr>
          <a:lstStyle/>
          <a:p>
            <a:pPr marL="0" indent="0" algn="just">
              <a:lnSpc>
                <a:spcPct val="100000"/>
              </a:lnSpc>
              <a:spcBef>
                <a:spcPts val="600"/>
              </a:spcBef>
              <a:buNone/>
            </a:pPr>
            <a:r>
              <a:rPr lang="es-ES" sz="2600" dirty="0">
                <a:solidFill>
                  <a:schemeClr val="tx2"/>
                </a:solidFill>
              </a:rPr>
              <a:t>“En los edictos publicados en este caso se citó a ‘todo el que tenga un derecho real sobre el inmueble descrito, las personas ignoradas a quienes pueda perjudicar la inscripción y en general a todo el que desee oponerse’. Pero tal expresión general no le daba un aviso razonable a los posibles herederos de Lomba. De tales edictos, los posibles herederos de Lomba no podían enterarse de que Lomba estuviese envuelto en la transacción. En la citación por edictos se debió haber incluido a "todos los posibles sucesores, herederos o causahabientes de don Manuel Lomba, por ignorarse su existencia o paradero’.</a:t>
            </a:r>
          </a:p>
          <a:p>
            <a:pPr marL="0" indent="0" algn="just">
              <a:lnSpc>
                <a:spcPct val="100000"/>
              </a:lnSpc>
              <a:spcBef>
                <a:spcPts val="600"/>
              </a:spcBef>
              <a:buNone/>
            </a:pPr>
            <a:r>
              <a:rPr lang="es-ES" sz="2600" dirty="0">
                <a:solidFill>
                  <a:schemeClr val="tx2"/>
                </a:solidFill>
              </a:rPr>
              <a:t>Hubo un </a:t>
            </a:r>
            <a:r>
              <a:rPr lang="es-ES" sz="2600" b="1" dirty="0">
                <a:solidFill>
                  <a:schemeClr val="tx2"/>
                </a:solidFill>
              </a:rPr>
              <a:t>vicio esencial </a:t>
            </a:r>
            <a:r>
              <a:rPr lang="es-ES" sz="2600" dirty="0">
                <a:solidFill>
                  <a:schemeClr val="tx2"/>
                </a:solidFill>
              </a:rPr>
              <a:t>en la tramitación del expediente de dominio en este caso, cual </a:t>
            </a:r>
            <a:r>
              <a:rPr lang="es-ES" sz="2600" dirty="0" err="1">
                <a:solidFill>
                  <a:schemeClr val="tx2"/>
                </a:solidFill>
              </a:rPr>
              <a:t>fué</a:t>
            </a:r>
            <a:r>
              <a:rPr lang="es-ES" sz="2600" dirty="0">
                <a:solidFill>
                  <a:schemeClr val="tx2"/>
                </a:solidFill>
              </a:rPr>
              <a:t> el hecho de que no fueron citados adecuadamente el anterior dueño o sus causahabientes. Por lo tanto, debe confirmarse la resolución apelada sin perjuicio de que se tramite de nuevo el procedimiento de acuerdo con la ley”.</a:t>
            </a:r>
            <a:endParaRPr lang="en-US" sz="2600" dirty="0">
              <a:solidFill>
                <a:schemeClr val="tx2"/>
              </a:solidFill>
            </a:endParaRPr>
          </a:p>
        </p:txBody>
      </p:sp>
      <p:grpSp>
        <p:nvGrpSpPr>
          <p:cNvPr id="25" name="Group 2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6" name="Freeform: Shape 2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84847056-CCB2-4A78-9EA9-91230FBB85D0}"/>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39</a:t>
            </a:fld>
            <a:endParaRPr lang="en-US"/>
          </a:p>
        </p:txBody>
      </p:sp>
      <p:sp>
        <p:nvSpPr>
          <p:cNvPr id="4" name="Footer Placeholder 3">
            <a:extLst>
              <a:ext uri="{FF2B5EF4-FFF2-40B4-BE49-F238E27FC236}">
                <a16:creationId xmlns:a16="http://schemas.microsoft.com/office/drawing/2014/main" id="{7D68EEC8-22A0-C5A8-EEAF-F7F5605374D8}"/>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831840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E4ADFA7-515E-496B-956A-B240D8473198}"/>
              </a:ext>
            </a:extLst>
          </p:cNvPr>
          <p:cNvSpPr>
            <a:spLocks noGrp="1"/>
          </p:cNvSpPr>
          <p:nvPr>
            <p:ph type="title"/>
          </p:nvPr>
        </p:nvSpPr>
        <p:spPr>
          <a:xfrm>
            <a:off x="175179" y="173766"/>
            <a:ext cx="6194566" cy="714257"/>
          </a:xfrm>
        </p:spPr>
        <p:txBody>
          <a:bodyPr>
            <a:normAutofit/>
          </a:bodyPr>
          <a:lstStyle/>
          <a:p>
            <a:pPr algn="ctr"/>
            <a:r>
              <a:rPr lang="en-US" sz="3600" b="1" dirty="0">
                <a:solidFill>
                  <a:schemeClr val="tx2"/>
                </a:solidFill>
              </a:rPr>
              <a:t>EXPEDIENTE DE DOMINIO</a:t>
            </a:r>
          </a:p>
        </p:txBody>
      </p:sp>
      <p:sp>
        <p:nvSpPr>
          <p:cNvPr id="5" name="Content Placeholder 4">
            <a:extLst>
              <a:ext uri="{FF2B5EF4-FFF2-40B4-BE49-F238E27FC236}">
                <a16:creationId xmlns:a16="http://schemas.microsoft.com/office/drawing/2014/main" id="{96F9EEBF-C9A9-4603-8577-52B3609CE12A}"/>
              </a:ext>
            </a:extLst>
          </p:cNvPr>
          <p:cNvSpPr>
            <a:spLocks noGrp="1"/>
          </p:cNvSpPr>
          <p:nvPr>
            <p:ph idx="1"/>
          </p:nvPr>
        </p:nvSpPr>
        <p:spPr>
          <a:xfrm>
            <a:off x="79641" y="826477"/>
            <a:ext cx="6919035" cy="5587635"/>
          </a:xfrm>
        </p:spPr>
        <p:txBody>
          <a:bodyPr anchor="ctr">
            <a:noAutofit/>
          </a:bodyPr>
          <a:lstStyle/>
          <a:p>
            <a:pPr marL="231775" indent="-231775" algn="just">
              <a:lnSpc>
                <a:spcPct val="100000"/>
              </a:lnSpc>
              <a:spcBef>
                <a:spcPts val="600"/>
              </a:spcBef>
            </a:pPr>
            <a:r>
              <a:rPr lang="es-ES" sz="2200" dirty="0">
                <a:solidFill>
                  <a:schemeClr val="tx2"/>
                </a:solidFill>
              </a:rPr>
              <a:t>Se trata de un procedimiento judicial ex parte, que </a:t>
            </a:r>
            <a:r>
              <a:rPr lang="es-ES" sz="2200" b="1" dirty="0">
                <a:solidFill>
                  <a:schemeClr val="tx2"/>
                </a:solidFill>
              </a:rPr>
              <a:t>no declara derechos</a:t>
            </a:r>
            <a:r>
              <a:rPr lang="es-ES" sz="2200" dirty="0">
                <a:solidFill>
                  <a:schemeClr val="tx2"/>
                </a:solidFill>
              </a:rPr>
              <a:t>, sino que justifica el dominio del promovente. El juez solamente está facultado para declarar justificado o no el dominio de los bienes. L. Rivera </a:t>
            </a:r>
            <a:r>
              <a:rPr lang="es-ES" sz="2200" dirty="0" err="1">
                <a:solidFill>
                  <a:schemeClr val="tx2"/>
                </a:solidFill>
              </a:rPr>
              <a:t>Rivera</a:t>
            </a:r>
            <a:r>
              <a:rPr lang="es-ES" sz="2200" dirty="0">
                <a:solidFill>
                  <a:schemeClr val="tx2"/>
                </a:solidFill>
              </a:rPr>
              <a:t>, </a:t>
            </a:r>
            <a:r>
              <a:rPr lang="es-ES" sz="2200" i="1" dirty="0">
                <a:solidFill>
                  <a:schemeClr val="tx2"/>
                </a:solidFill>
              </a:rPr>
              <a:t>Derecho Registral Inmobiliario Puertorriqueño</a:t>
            </a:r>
            <a:r>
              <a:rPr lang="es-ES" sz="2200" dirty="0">
                <a:solidFill>
                  <a:schemeClr val="tx2"/>
                </a:solidFill>
              </a:rPr>
              <a:t>, 2da ed., San Juan, Jurídica Editores, 2002, pág. 342. </a:t>
            </a:r>
          </a:p>
          <a:p>
            <a:pPr marL="231775" indent="-231775" algn="just">
              <a:lnSpc>
                <a:spcPct val="100000"/>
              </a:lnSpc>
              <a:spcBef>
                <a:spcPts val="600"/>
              </a:spcBef>
            </a:pPr>
            <a:r>
              <a:rPr lang="es-ES" sz="2200" dirty="0">
                <a:solidFill>
                  <a:schemeClr val="tx2"/>
                </a:solidFill>
              </a:rPr>
              <a:t>Luis Díez-Picazo y Antonio Gullón expresan que este procedimiento judicial sirve para </a:t>
            </a:r>
            <a:r>
              <a:rPr lang="es-ES" sz="2200" b="1" dirty="0">
                <a:solidFill>
                  <a:schemeClr val="tx2"/>
                </a:solidFill>
              </a:rPr>
              <a:t>inmatricular fincas</a:t>
            </a:r>
            <a:r>
              <a:rPr lang="es-ES" sz="2200" dirty="0">
                <a:solidFill>
                  <a:schemeClr val="tx2"/>
                </a:solidFill>
              </a:rPr>
              <a:t>, y el juez lo que hace es declarar que el promotor o solicitante ha justificado la adquisición del dominio de una finca. No se persigue la acreditación de que es propietario de ella, sino simplemente de que adquirió la propiedad. L. Díez-Picazo y A. Gullón, </a:t>
            </a:r>
            <a:r>
              <a:rPr lang="es-ES" sz="2200" i="1" dirty="0">
                <a:solidFill>
                  <a:schemeClr val="tx2"/>
                </a:solidFill>
              </a:rPr>
              <a:t>Sistema de Derecho Civil</a:t>
            </a:r>
            <a:r>
              <a:rPr lang="es-ES" sz="2200" dirty="0">
                <a:solidFill>
                  <a:schemeClr val="tx2"/>
                </a:solidFill>
              </a:rPr>
              <a:t>, 7ma ed., Madrid, Editorial Tecnos, 2001, Vol. III, pág. 244.</a:t>
            </a:r>
          </a:p>
        </p:txBody>
      </p:sp>
      <p:grpSp>
        <p:nvGrpSpPr>
          <p:cNvPr id="30" name="Group 29">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31" name="Freeform: Shape 30">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Graphic 8" descr="Judge">
            <a:extLst>
              <a:ext uri="{FF2B5EF4-FFF2-40B4-BE49-F238E27FC236}">
                <a16:creationId xmlns:a16="http://schemas.microsoft.com/office/drawing/2014/main" id="{81FC13E6-1E1A-40D4-83CC-1E477C94797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5135" y="1436418"/>
            <a:ext cx="3620021" cy="3620021"/>
          </a:xfrm>
          <a:prstGeom prst="rect">
            <a:avLst/>
          </a:prstGeom>
        </p:spPr>
      </p:pic>
      <p:sp>
        <p:nvSpPr>
          <p:cNvPr id="6" name="Slide Number Placeholder 5">
            <a:extLst>
              <a:ext uri="{FF2B5EF4-FFF2-40B4-BE49-F238E27FC236}">
                <a16:creationId xmlns:a16="http://schemas.microsoft.com/office/drawing/2014/main" id="{B8FC5B17-F82D-4732-930B-EA50EB11F2BB}"/>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a:pPr>
                <a:spcAft>
                  <a:spcPts val="600"/>
                </a:spcAft>
              </a:pPr>
              <a:t>4</a:t>
            </a:fld>
            <a:endParaRPr lang="en-US"/>
          </a:p>
        </p:txBody>
      </p:sp>
      <p:sp>
        <p:nvSpPr>
          <p:cNvPr id="2" name="Footer Placeholder 1">
            <a:extLst>
              <a:ext uri="{FF2B5EF4-FFF2-40B4-BE49-F238E27FC236}">
                <a16:creationId xmlns:a16="http://schemas.microsoft.com/office/drawing/2014/main" id="{AA0FACFB-E180-A50D-E8C5-C58258A6ACFD}"/>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764120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6D35A139-F509-48BE-8F98-14EA51E0F536}"/>
              </a:ext>
            </a:extLst>
          </p:cNvPr>
          <p:cNvSpPr>
            <a:spLocks noGrp="1"/>
          </p:cNvSpPr>
          <p:nvPr>
            <p:ph type="title"/>
          </p:nvPr>
        </p:nvSpPr>
        <p:spPr>
          <a:xfrm>
            <a:off x="619760" y="87679"/>
            <a:ext cx="10942320" cy="715107"/>
          </a:xfrm>
        </p:spPr>
        <p:txBody>
          <a:bodyPr anchor="b">
            <a:normAutofit/>
          </a:bodyPr>
          <a:lstStyle/>
          <a:p>
            <a:pPr algn="ctr"/>
            <a:r>
              <a:rPr lang="es-DO" sz="3600" b="1" cap="all" dirty="0">
                <a:solidFill>
                  <a:schemeClr val="tx2"/>
                </a:solidFill>
              </a:rPr>
              <a:t>Jurisprudencia</a:t>
            </a:r>
            <a:endParaRPr lang="en-US" sz="3600" b="1" cap="all" dirty="0">
              <a:solidFill>
                <a:schemeClr val="tx2"/>
              </a:solidFill>
            </a:endParaRPr>
          </a:p>
        </p:txBody>
      </p:sp>
      <p:grpSp>
        <p:nvGrpSpPr>
          <p:cNvPr id="28" name="Group 2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9" name="Freeform: Shape 2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87A5EC30-C408-4043-AEA1-AB81DC72A7A2}"/>
              </a:ext>
            </a:extLst>
          </p:cNvPr>
          <p:cNvSpPr>
            <a:spLocks noGrp="1"/>
          </p:cNvSpPr>
          <p:nvPr>
            <p:ph idx="1"/>
          </p:nvPr>
        </p:nvSpPr>
        <p:spPr>
          <a:xfrm>
            <a:off x="497840" y="837221"/>
            <a:ext cx="11206480" cy="5792179"/>
          </a:xfrm>
        </p:spPr>
        <p:txBody>
          <a:bodyPr>
            <a:normAutofit lnSpcReduction="10000"/>
          </a:bodyPr>
          <a:lstStyle/>
          <a:p>
            <a:pPr algn="just">
              <a:lnSpc>
                <a:spcPct val="100000"/>
              </a:lnSpc>
              <a:spcBef>
                <a:spcPts val="600"/>
              </a:spcBef>
            </a:pPr>
            <a:r>
              <a:rPr lang="es-DO" sz="2300" i="1" dirty="0">
                <a:solidFill>
                  <a:schemeClr val="tx2"/>
                </a:solidFill>
              </a:rPr>
              <a:t>Nieves Osorio, Ex Parte</a:t>
            </a:r>
            <a:r>
              <a:rPr lang="es-DO" sz="2300" dirty="0">
                <a:solidFill>
                  <a:schemeClr val="tx2"/>
                </a:solidFill>
              </a:rPr>
              <a:t>, 127 DPR 907 (1991)- Los requisitos legales para la tramitación de un expediente de dominio son esenciales y de cumplimento estricto.</a:t>
            </a:r>
          </a:p>
          <a:p>
            <a:pPr algn="just">
              <a:lnSpc>
                <a:spcPct val="100000"/>
              </a:lnSpc>
              <a:spcBef>
                <a:spcPts val="600"/>
              </a:spcBef>
            </a:pPr>
            <a:r>
              <a:rPr lang="es-DO" sz="2300" i="1" dirty="0">
                <a:solidFill>
                  <a:schemeClr val="tx2"/>
                </a:solidFill>
              </a:rPr>
              <a:t>Rodríguez v. Registrador</a:t>
            </a:r>
            <a:r>
              <a:rPr lang="es-DO" sz="2300" dirty="0">
                <a:solidFill>
                  <a:schemeClr val="tx2"/>
                </a:solidFill>
              </a:rPr>
              <a:t>, 75 DPR 712 (1953)- En un expediente de dominio, el juez solo tiene facultad para declarar justificado o no el dominio de los bienes. La resolución que se dicte no adquirirá carácter de cosa juzgada y nada impedirá que se realice posteriormente un juicio declarativo a instancia de partes interesadas. </a:t>
            </a:r>
          </a:p>
          <a:p>
            <a:pPr algn="just">
              <a:lnSpc>
                <a:spcPct val="100000"/>
              </a:lnSpc>
              <a:spcBef>
                <a:spcPts val="600"/>
              </a:spcBef>
            </a:pPr>
            <a:r>
              <a:rPr lang="es-DO" sz="2300" dirty="0">
                <a:solidFill>
                  <a:schemeClr val="tx2"/>
                </a:solidFill>
              </a:rPr>
              <a:t>STS de España de 1910- Un expediente de dominio tiene el exclusivo efecto de habilitar de título (posesorio) al que no lo tenga, o sea, de justificar la existencia de un título de dominio sin que, por lo tanto, equivalga a una declaración de derechos. </a:t>
            </a:r>
          </a:p>
          <a:p>
            <a:pPr algn="just">
              <a:lnSpc>
                <a:spcPct val="100000"/>
              </a:lnSpc>
              <a:spcBef>
                <a:spcPts val="600"/>
              </a:spcBef>
            </a:pPr>
            <a:r>
              <a:rPr lang="es-DO" sz="2300" i="1" dirty="0">
                <a:solidFill>
                  <a:schemeClr val="tx2"/>
                </a:solidFill>
              </a:rPr>
              <a:t>Ríos v. Tribunal Superior</a:t>
            </a:r>
            <a:r>
              <a:rPr lang="es-DO" sz="2300" dirty="0">
                <a:solidFill>
                  <a:schemeClr val="tx2"/>
                </a:solidFill>
              </a:rPr>
              <a:t>, 77 DPR 79 (1954)- Si hay controversia sobre la validez del título o los derechos dominicales del peticionario, el expediente de dominio se convierte en juicio contencioso y se dilucida en el propio trámite del expediente. Si un citado comparece y se opone a que se acredite el título porque sostiene tiene mejor derecho, se convierte en un juicio contencioso independiente. </a:t>
            </a:r>
          </a:p>
          <a:p>
            <a:pPr algn="just">
              <a:lnSpc>
                <a:spcPct val="100000"/>
              </a:lnSpc>
              <a:spcBef>
                <a:spcPts val="600"/>
              </a:spcBef>
            </a:pPr>
            <a:r>
              <a:rPr lang="es-DO" sz="2300" i="1" dirty="0">
                <a:solidFill>
                  <a:schemeClr val="tx2"/>
                </a:solidFill>
              </a:rPr>
              <a:t>Ben</a:t>
            </a:r>
            <a:r>
              <a:rPr lang="es-419" sz="2300" i="1" dirty="0" err="1">
                <a:solidFill>
                  <a:schemeClr val="tx2"/>
                </a:solidFill>
              </a:rPr>
              <a:t>ítez</a:t>
            </a:r>
            <a:r>
              <a:rPr lang="es-419" sz="2300" i="1" dirty="0">
                <a:solidFill>
                  <a:schemeClr val="tx2"/>
                </a:solidFill>
              </a:rPr>
              <a:t> v. Registrador</a:t>
            </a:r>
            <a:r>
              <a:rPr lang="es-419" sz="2300" dirty="0">
                <a:solidFill>
                  <a:schemeClr val="tx2"/>
                </a:solidFill>
              </a:rPr>
              <a:t>, 71 DPR 563 (1950)- No procede la inscripción de información de dominio, cuando existen asientos contradictorios cuyo titular no ha consentido a la cancelación ni ha sido vencido en juicio. </a:t>
            </a:r>
            <a:endParaRPr lang="es-DO" sz="2300" dirty="0">
              <a:solidFill>
                <a:schemeClr val="tx2"/>
              </a:solidFill>
            </a:endParaRPr>
          </a:p>
          <a:p>
            <a:endParaRPr lang="en-US" sz="1700" dirty="0">
              <a:solidFill>
                <a:schemeClr val="tx2"/>
              </a:solidFill>
            </a:endParaRPr>
          </a:p>
        </p:txBody>
      </p:sp>
      <p:grpSp>
        <p:nvGrpSpPr>
          <p:cNvPr id="34" name="Group 3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35" name="Freeform: Shape 3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83AB0A5A-CAFA-4A38-ACC4-97D2B04A55A1}"/>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40</a:t>
            </a:fld>
            <a:endParaRPr lang="en-US"/>
          </a:p>
        </p:txBody>
      </p:sp>
      <p:sp>
        <p:nvSpPr>
          <p:cNvPr id="4" name="Footer Placeholder 3">
            <a:extLst>
              <a:ext uri="{FF2B5EF4-FFF2-40B4-BE49-F238E27FC236}">
                <a16:creationId xmlns:a16="http://schemas.microsoft.com/office/drawing/2014/main" id="{209FF6B7-ED89-E271-27AA-DA67E6C039C3}"/>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694625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BE26E-0E63-836E-4845-BC8488DA8D51}"/>
              </a:ext>
            </a:extLst>
          </p:cNvPr>
          <p:cNvSpPr>
            <a:spLocks noGrp="1"/>
          </p:cNvSpPr>
          <p:nvPr>
            <p:ph type="title"/>
          </p:nvPr>
        </p:nvSpPr>
        <p:spPr/>
        <p:txBody>
          <a:bodyPr/>
          <a:lstStyle/>
          <a:p>
            <a:r>
              <a:rPr lang="en-US" dirty="0" err="1">
                <a:cs typeface="Calibri Light"/>
              </a:rPr>
              <a:t>Sentencia</a:t>
            </a:r>
            <a:r>
              <a:rPr lang="en-US" dirty="0">
                <a:cs typeface="Calibri Light"/>
              </a:rPr>
              <a:t> del Tribunal Supremo de España de 21 de </a:t>
            </a:r>
            <a:r>
              <a:rPr lang="en-US" dirty="0" err="1">
                <a:cs typeface="Calibri Light"/>
              </a:rPr>
              <a:t>marzo</a:t>
            </a:r>
            <a:r>
              <a:rPr lang="en-US" dirty="0">
                <a:cs typeface="Calibri Light"/>
              </a:rPr>
              <a:t> de 1910</a:t>
            </a:r>
            <a:endParaRPr lang="en-US" dirty="0"/>
          </a:p>
        </p:txBody>
      </p:sp>
      <p:sp>
        <p:nvSpPr>
          <p:cNvPr id="3" name="Content Placeholder 2">
            <a:extLst>
              <a:ext uri="{FF2B5EF4-FFF2-40B4-BE49-F238E27FC236}">
                <a16:creationId xmlns:a16="http://schemas.microsoft.com/office/drawing/2014/main" id="{B1A25BFA-4AEE-9BF7-1499-87E1C8EBBEC6}"/>
              </a:ext>
            </a:extLst>
          </p:cNvPr>
          <p:cNvSpPr>
            <a:spLocks noGrp="1"/>
          </p:cNvSpPr>
          <p:nvPr>
            <p:ph idx="1"/>
          </p:nvPr>
        </p:nvSpPr>
        <p:spPr>
          <a:xfrm>
            <a:off x="838200" y="1825625"/>
            <a:ext cx="10515600" cy="3792855"/>
          </a:xfrm>
        </p:spPr>
        <p:txBody>
          <a:bodyPr vert="horz" lIns="91440" tIns="45720" rIns="91440" bIns="45720" rtlCol="0" anchor="t">
            <a:normAutofit/>
          </a:bodyPr>
          <a:lstStyle/>
          <a:p>
            <a:pPr algn="just"/>
            <a:r>
              <a:rPr lang="en-US" sz="2000" dirty="0">
                <a:solidFill>
                  <a:srgbClr val="111111"/>
                </a:solidFill>
                <a:ea typeface="+mn-lt"/>
                <a:cs typeface="+mn-lt"/>
              </a:rPr>
              <a:t>La </a:t>
            </a:r>
            <a:r>
              <a:rPr lang="en-US" sz="2000" dirty="0" err="1">
                <a:solidFill>
                  <a:srgbClr val="111111"/>
                </a:solidFill>
                <a:ea typeface="+mn-lt"/>
                <a:cs typeface="+mn-lt"/>
              </a:rPr>
              <a:t>sentencia</a:t>
            </a:r>
            <a:r>
              <a:rPr lang="en-US" sz="2000" dirty="0">
                <a:solidFill>
                  <a:srgbClr val="111111"/>
                </a:solidFill>
                <a:ea typeface="+mn-lt"/>
                <a:cs typeface="+mn-lt"/>
              </a:rPr>
              <a:t> del 21 de </a:t>
            </a:r>
            <a:r>
              <a:rPr lang="en-US" sz="2000" dirty="0" err="1">
                <a:solidFill>
                  <a:srgbClr val="111111"/>
                </a:solidFill>
                <a:ea typeface="+mn-lt"/>
                <a:cs typeface="+mn-lt"/>
              </a:rPr>
              <a:t>marzo</a:t>
            </a:r>
            <a:r>
              <a:rPr lang="en-US" sz="2000" dirty="0">
                <a:solidFill>
                  <a:srgbClr val="111111"/>
                </a:solidFill>
                <a:ea typeface="+mn-lt"/>
                <a:cs typeface="+mn-lt"/>
              </a:rPr>
              <a:t> de 1910 </a:t>
            </a:r>
            <a:r>
              <a:rPr lang="en-US" sz="2000" dirty="0" err="1">
                <a:solidFill>
                  <a:srgbClr val="111111"/>
                </a:solidFill>
                <a:ea typeface="+mn-lt"/>
                <a:cs typeface="+mn-lt"/>
              </a:rPr>
              <a:t>fue</a:t>
            </a:r>
            <a:r>
              <a:rPr lang="en-US" sz="2000" dirty="0">
                <a:solidFill>
                  <a:srgbClr val="111111"/>
                </a:solidFill>
                <a:ea typeface="+mn-lt"/>
                <a:cs typeface="+mn-lt"/>
              </a:rPr>
              <a:t> un </a:t>
            </a:r>
            <a:r>
              <a:rPr lang="en-US" sz="2000" dirty="0" err="1">
                <a:solidFill>
                  <a:srgbClr val="111111"/>
                </a:solidFill>
                <a:ea typeface="+mn-lt"/>
                <a:cs typeface="+mn-lt"/>
              </a:rPr>
              <a:t>recurso</a:t>
            </a:r>
            <a:r>
              <a:rPr lang="en-US" sz="2000" dirty="0">
                <a:solidFill>
                  <a:srgbClr val="111111"/>
                </a:solidFill>
                <a:ea typeface="+mn-lt"/>
                <a:cs typeface="+mn-lt"/>
              </a:rPr>
              <a:t> de </a:t>
            </a:r>
            <a:r>
              <a:rPr lang="en-US" sz="2000" dirty="0" err="1">
                <a:solidFill>
                  <a:srgbClr val="111111"/>
                </a:solidFill>
                <a:ea typeface="+mn-lt"/>
                <a:cs typeface="+mn-lt"/>
              </a:rPr>
              <a:t>casación</a:t>
            </a:r>
            <a:r>
              <a:rPr lang="en-US" sz="2000" dirty="0">
                <a:solidFill>
                  <a:srgbClr val="111111"/>
                </a:solidFill>
                <a:ea typeface="+mn-lt"/>
                <a:cs typeface="+mn-lt"/>
              </a:rPr>
              <a:t> </a:t>
            </a:r>
            <a:r>
              <a:rPr lang="en-US" sz="2000" dirty="0" err="1">
                <a:solidFill>
                  <a:srgbClr val="111111"/>
                </a:solidFill>
                <a:ea typeface="+mn-lt"/>
                <a:cs typeface="+mn-lt"/>
              </a:rPr>
              <a:t>interpuesto</a:t>
            </a:r>
            <a:r>
              <a:rPr lang="en-US" sz="2000" dirty="0">
                <a:solidFill>
                  <a:srgbClr val="111111"/>
                </a:solidFill>
                <a:ea typeface="+mn-lt"/>
                <a:cs typeface="+mn-lt"/>
              </a:rPr>
              <a:t> </a:t>
            </a:r>
            <a:r>
              <a:rPr lang="en-US" sz="2000" dirty="0" err="1">
                <a:solidFill>
                  <a:srgbClr val="111111"/>
                </a:solidFill>
                <a:ea typeface="+mn-lt"/>
                <a:cs typeface="+mn-lt"/>
              </a:rPr>
              <a:t>por</a:t>
            </a:r>
            <a:r>
              <a:rPr lang="en-US" sz="2000" dirty="0">
                <a:solidFill>
                  <a:srgbClr val="111111"/>
                </a:solidFill>
                <a:ea typeface="+mn-lt"/>
                <a:cs typeface="+mn-lt"/>
              </a:rPr>
              <a:t> </a:t>
            </a:r>
            <a:r>
              <a:rPr lang="en-US" sz="2000" dirty="0" err="1">
                <a:solidFill>
                  <a:srgbClr val="111111"/>
                </a:solidFill>
                <a:ea typeface="+mn-lt"/>
                <a:cs typeface="+mn-lt"/>
              </a:rPr>
              <a:t>el</a:t>
            </a:r>
            <a:r>
              <a:rPr lang="en-US" sz="2000" dirty="0">
                <a:solidFill>
                  <a:srgbClr val="111111"/>
                </a:solidFill>
                <a:ea typeface="+mn-lt"/>
                <a:cs typeface="+mn-lt"/>
              </a:rPr>
              <a:t> Estado contra </a:t>
            </a:r>
            <a:r>
              <a:rPr lang="en-US" sz="2000" dirty="0" err="1">
                <a:solidFill>
                  <a:srgbClr val="111111"/>
                </a:solidFill>
                <a:ea typeface="+mn-lt"/>
                <a:cs typeface="+mn-lt"/>
              </a:rPr>
              <a:t>una</a:t>
            </a:r>
            <a:r>
              <a:rPr lang="en-US" sz="2000" dirty="0">
                <a:solidFill>
                  <a:srgbClr val="111111"/>
                </a:solidFill>
                <a:ea typeface="+mn-lt"/>
                <a:cs typeface="+mn-lt"/>
              </a:rPr>
              <a:t> </a:t>
            </a:r>
            <a:r>
              <a:rPr lang="en-US" sz="2000" dirty="0" err="1">
                <a:solidFill>
                  <a:srgbClr val="111111"/>
                </a:solidFill>
                <a:ea typeface="+mn-lt"/>
                <a:cs typeface="+mn-lt"/>
              </a:rPr>
              <a:t>sentencia</a:t>
            </a:r>
            <a:r>
              <a:rPr lang="en-US" sz="2000" dirty="0">
                <a:solidFill>
                  <a:srgbClr val="111111"/>
                </a:solidFill>
                <a:ea typeface="+mn-lt"/>
                <a:cs typeface="+mn-lt"/>
              </a:rPr>
              <a:t> de la Audiencia Provincial de Madrid que </a:t>
            </a:r>
            <a:r>
              <a:rPr lang="en-US" sz="2000" dirty="0" err="1">
                <a:solidFill>
                  <a:srgbClr val="111111"/>
                </a:solidFill>
                <a:ea typeface="+mn-lt"/>
                <a:cs typeface="+mn-lt"/>
              </a:rPr>
              <a:t>declaró</a:t>
            </a:r>
            <a:r>
              <a:rPr lang="en-US" sz="2000" dirty="0">
                <a:solidFill>
                  <a:srgbClr val="111111"/>
                </a:solidFill>
                <a:ea typeface="+mn-lt"/>
                <a:cs typeface="+mn-lt"/>
              </a:rPr>
              <a:t> la </a:t>
            </a:r>
            <a:r>
              <a:rPr lang="en-US" sz="2000" dirty="0" err="1">
                <a:solidFill>
                  <a:srgbClr val="111111"/>
                </a:solidFill>
                <a:ea typeface="+mn-lt"/>
                <a:cs typeface="+mn-lt"/>
              </a:rPr>
              <a:t>propiedad</a:t>
            </a:r>
            <a:r>
              <a:rPr lang="en-US" sz="2000" dirty="0">
                <a:solidFill>
                  <a:srgbClr val="111111"/>
                </a:solidFill>
                <a:ea typeface="+mn-lt"/>
                <a:cs typeface="+mn-lt"/>
              </a:rPr>
              <a:t> de un </a:t>
            </a:r>
            <a:r>
              <a:rPr lang="en-US" sz="2000" dirty="0" err="1">
                <a:solidFill>
                  <a:srgbClr val="111111"/>
                </a:solidFill>
                <a:ea typeface="+mn-lt"/>
                <a:cs typeface="+mn-lt"/>
              </a:rPr>
              <a:t>terreno</a:t>
            </a:r>
            <a:r>
              <a:rPr lang="en-US" sz="2000" dirty="0">
                <a:solidFill>
                  <a:srgbClr val="111111"/>
                </a:solidFill>
                <a:ea typeface="+mn-lt"/>
                <a:cs typeface="+mn-lt"/>
              </a:rPr>
              <a:t> a favor de un particular </a:t>
            </a:r>
            <a:r>
              <a:rPr lang="en-US" sz="2000" dirty="0" err="1">
                <a:solidFill>
                  <a:srgbClr val="111111"/>
                </a:solidFill>
                <a:ea typeface="+mn-lt"/>
                <a:cs typeface="+mn-lt"/>
              </a:rPr>
              <a:t>mediante</a:t>
            </a:r>
            <a:r>
              <a:rPr lang="en-US" sz="2000" dirty="0">
                <a:solidFill>
                  <a:srgbClr val="111111"/>
                </a:solidFill>
                <a:ea typeface="+mn-lt"/>
                <a:cs typeface="+mn-lt"/>
              </a:rPr>
              <a:t> un </a:t>
            </a:r>
            <a:r>
              <a:rPr lang="en-US" sz="2000" dirty="0" err="1">
                <a:solidFill>
                  <a:srgbClr val="111111"/>
                </a:solidFill>
                <a:ea typeface="+mn-lt"/>
                <a:cs typeface="+mn-lt"/>
              </a:rPr>
              <a:t>expediente</a:t>
            </a:r>
            <a:r>
              <a:rPr lang="en-US" sz="2000" dirty="0">
                <a:solidFill>
                  <a:srgbClr val="111111"/>
                </a:solidFill>
                <a:ea typeface="+mn-lt"/>
                <a:cs typeface="+mn-lt"/>
              </a:rPr>
              <a:t> de </a:t>
            </a:r>
            <a:r>
              <a:rPr lang="en-US" sz="2000" dirty="0" err="1">
                <a:solidFill>
                  <a:srgbClr val="111111"/>
                </a:solidFill>
                <a:ea typeface="+mn-lt"/>
                <a:cs typeface="+mn-lt"/>
              </a:rPr>
              <a:t>dominio</a:t>
            </a:r>
            <a:r>
              <a:rPr lang="en-US" sz="2000" dirty="0">
                <a:solidFill>
                  <a:srgbClr val="111111"/>
                </a:solidFill>
                <a:ea typeface="+mn-lt"/>
                <a:cs typeface="+mn-lt"/>
              </a:rPr>
              <a:t>.</a:t>
            </a:r>
            <a:endParaRPr lang="en-US" sz="2000" dirty="0">
              <a:cs typeface="Calibri" panose="020F0502020204030204"/>
            </a:endParaRPr>
          </a:p>
          <a:p>
            <a:pPr algn="just"/>
            <a:r>
              <a:rPr lang="en-US" sz="2000" dirty="0">
                <a:solidFill>
                  <a:srgbClr val="111111"/>
                </a:solidFill>
                <a:ea typeface="+mn-lt"/>
                <a:cs typeface="+mn-lt"/>
              </a:rPr>
              <a:t>El Estado </a:t>
            </a:r>
            <a:r>
              <a:rPr lang="en-US" sz="2000" dirty="0" err="1">
                <a:solidFill>
                  <a:srgbClr val="111111"/>
                </a:solidFill>
                <a:ea typeface="+mn-lt"/>
                <a:cs typeface="+mn-lt"/>
              </a:rPr>
              <a:t>alegó</a:t>
            </a:r>
            <a:r>
              <a:rPr lang="en-US" sz="2000" dirty="0">
                <a:solidFill>
                  <a:srgbClr val="111111"/>
                </a:solidFill>
                <a:ea typeface="+mn-lt"/>
                <a:cs typeface="+mn-lt"/>
              </a:rPr>
              <a:t> que </a:t>
            </a:r>
            <a:r>
              <a:rPr lang="en-US" sz="2000" dirty="0" err="1">
                <a:solidFill>
                  <a:srgbClr val="111111"/>
                </a:solidFill>
                <a:ea typeface="+mn-lt"/>
                <a:cs typeface="+mn-lt"/>
              </a:rPr>
              <a:t>el</a:t>
            </a:r>
            <a:r>
              <a:rPr lang="en-US" sz="2000" dirty="0">
                <a:solidFill>
                  <a:srgbClr val="111111"/>
                </a:solidFill>
                <a:ea typeface="+mn-lt"/>
                <a:cs typeface="+mn-lt"/>
              </a:rPr>
              <a:t> </a:t>
            </a:r>
            <a:r>
              <a:rPr lang="en-US" sz="2000" dirty="0" err="1">
                <a:solidFill>
                  <a:srgbClr val="111111"/>
                </a:solidFill>
                <a:ea typeface="+mn-lt"/>
                <a:cs typeface="+mn-lt"/>
              </a:rPr>
              <a:t>expediente</a:t>
            </a:r>
            <a:r>
              <a:rPr lang="en-US" sz="2000" dirty="0">
                <a:solidFill>
                  <a:srgbClr val="111111"/>
                </a:solidFill>
                <a:ea typeface="+mn-lt"/>
                <a:cs typeface="+mn-lt"/>
              </a:rPr>
              <a:t> de </a:t>
            </a:r>
            <a:r>
              <a:rPr lang="en-US" sz="2000" dirty="0" err="1">
                <a:solidFill>
                  <a:srgbClr val="111111"/>
                </a:solidFill>
                <a:ea typeface="+mn-lt"/>
                <a:cs typeface="+mn-lt"/>
              </a:rPr>
              <a:t>dominio</a:t>
            </a:r>
            <a:r>
              <a:rPr lang="en-US" sz="2000" dirty="0">
                <a:solidFill>
                  <a:srgbClr val="111111"/>
                </a:solidFill>
                <a:ea typeface="+mn-lt"/>
                <a:cs typeface="+mn-lt"/>
              </a:rPr>
              <a:t> no es un </a:t>
            </a:r>
            <a:r>
              <a:rPr lang="en-US" sz="2000" dirty="0" err="1">
                <a:solidFill>
                  <a:srgbClr val="111111"/>
                </a:solidFill>
                <a:ea typeface="+mn-lt"/>
                <a:cs typeface="+mn-lt"/>
              </a:rPr>
              <a:t>título</a:t>
            </a:r>
            <a:r>
              <a:rPr lang="en-US" sz="2000" dirty="0">
                <a:solidFill>
                  <a:srgbClr val="111111"/>
                </a:solidFill>
                <a:ea typeface="+mn-lt"/>
                <a:cs typeface="+mn-lt"/>
              </a:rPr>
              <a:t> </a:t>
            </a:r>
            <a:r>
              <a:rPr lang="en-US" sz="2000" dirty="0" err="1">
                <a:solidFill>
                  <a:srgbClr val="111111"/>
                </a:solidFill>
                <a:ea typeface="+mn-lt"/>
                <a:cs typeface="+mn-lt"/>
              </a:rPr>
              <a:t>suficiente</a:t>
            </a:r>
            <a:r>
              <a:rPr lang="en-US" sz="2000" dirty="0">
                <a:solidFill>
                  <a:srgbClr val="111111"/>
                </a:solidFill>
                <a:ea typeface="+mn-lt"/>
                <a:cs typeface="+mn-lt"/>
              </a:rPr>
              <a:t> para </a:t>
            </a:r>
            <a:r>
              <a:rPr lang="en-US" sz="2000" dirty="0" err="1">
                <a:solidFill>
                  <a:srgbClr val="111111"/>
                </a:solidFill>
                <a:ea typeface="+mn-lt"/>
                <a:cs typeface="+mn-lt"/>
              </a:rPr>
              <a:t>adquirir</a:t>
            </a:r>
            <a:r>
              <a:rPr lang="en-US" sz="2000" dirty="0">
                <a:solidFill>
                  <a:srgbClr val="111111"/>
                </a:solidFill>
                <a:ea typeface="+mn-lt"/>
                <a:cs typeface="+mn-lt"/>
              </a:rPr>
              <a:t> la </a:t>
            </a:r>
            <a:r>
              <a:rPr lang="en-US" sz="2000" dirty="0" err="1">
                <a:solidFill>
                  <a:srgbClr val="111111"/>
                </a:solidFill>
                <a:ea typeface="+mn-lt"/>
                <a:cs typeface="+mn-lt"/>
              </a:rPr>
              <a:t>propiedad</a:t>
            </a:r>
            <a:r>
              <a:rPr lang="en-US" sz="2000" dirty="0">
                <a:solidFill>
                  <a:srgbClr val="111111"/>
                </a:solidFill>
                <a:ea typeface="+mn-lt"/>
                <a:cs typeface="+mn-lt"/>
              </a:rPr>
              <a:t> de un bien de </a:t>
            </a:r>
            <a:r>
              <a:rPr lang="en-US" sz="2000" dirty="0" err="1">
                <a:solidFill>
                  <a:srgbClr val="111111"/>
                </a:solidFill>
                <a:ea typeface="+mn-lt"/>
                <a:cs typeface="+mn-lt"/>
              </a:rPr>
              <a:t>dominio</a:t>
            </a:r>
            <a:r>
              <a:rPr lang="en-US" sz="2000" dirty="0">
                <a:solidFill>
                  <a:srgbClr val="111111"/>
                </a:solidFill>
                <a:ea typeface="+mn-lt"/>
                <a:cs typeface="+mn-lt"/>
              </a:rPr>
              <a:t> </a:t>
            </a:r>
            <a:r>
              <a:rPr lang="en-US" sz="2000" dirty="0" err="1">
                <a:solidFill>
                  <a:srgbClr val="111111"/>
                </a:solidFill>
                <a:ea typeface="+mn-lt"/>
                <a:cs typeface="+mn-lt"/>
              </a:rPr>
              <a:t>público</a:t>
            </a:r>
            <a:r>
              <a:rPr lang="en-US" sz="2000" dirty="0">
                <a:solidFill>
                  <a:srgbClr val="111111"/>
                </a:solidFill>
                <a:ea typeface="+mn-lt"/>
                <a:cs typeface="+mn-lt"/>
              </a:rPr>
              <a:t>, y que </a:t>
            </a:r>
            <a:r>
              <a:rPr lang="en-US" sz="2000" dirty="0" err="1">
                <a:solidFill>
                  <a:srgbClr val="111111"/>
                </a:solidFill>
                <a:ea typeface="+mn-lt"/>
                <a:cs typeface="+mn-lt"/>
              </a:rPr>
              <a:t>el</a:t>
            </a:r>
            <a:r>
              <a:rPr lang="en-US" sz="2000" dirty="0">
                <a:solidFill>
                  <a:srgbClr val="111111"/>
                </a:solidFill>
                <a:ea typeface="+mn-lt"/>
                <a:cs typeface="+mn-lt"/>
              </a:rPr>
              <a:t> particular no </a:t>
            </a:r>
            <a:r>
              <a:rPr lang="en-US" sz="2000" dirty="0" err="1">
                <a:solidFill>
                  <a:srgbClr val="111111"/>
                </a:solidFill>
                <a:ea typeface="+mn-lt"/>
                <a:cs typeface="+mn-lt"/>
              </a:rPr>
              <a:t>acreditó</a:t>
            </a:r>
            <a:r>
              <a:rPr lang="en-US" sz="2000" dirty="0">
                <a:solidFill>
                  <a:srgbClr val="111111"/>
                </a:solidFill>
                <a:ea typeface="+mn-lt"/>
                <a:cs typeface="+mn-lt"/>
              </a:rPr>
              <a:t> la </a:t>
            </a:r>
            <a:r>
              <a:rPr lang="en-US" sz="2000" dirty="0" err="1">
                <a:solidFill>
                  <a:srgbClr val="111111"/>
                </a:solidFill>
                <a:ea typeface="+mn-lt"/>
                <a:cs typeface="+mn-lt"/>
              </a:rPr>
              <a:t>posesión</a:t>
            </a:r>
            <a:r>
              <a:rPr lang="en-US" sz="2000" dirty="0">
                <a:solidFill>
                  <a:srgbClr val="111111"/>
                </a:solidFill>
                <a:ea typeface="+mn-lt"/>
                <a:cs typeface="+mn-lt"/>
              </a:rPr>
              <a:t> del </a:t>
            </a:r>
            <a:r>
              <a:rPr lang="en-US" sz="2000" dirty="0" err="1">
                <a:solidFill>
                  <a:srgbClr val="111111"/>
                </a:solidFill>
                <a:ea typeface="+mn-lt"/>
                <a:cs typeface="+mn-lt"/>
              </a:rPr>
              <a:t>terreno</a:t>
            </a:r>
            <a:r>
              <a:rPr lang="en-US" sz="2000" dirty="0">
                <a:solidFill>
                  <a:srgbClr val="111111"/>
                </a:solidFill>
                <a:ea typeface="+mn-lt"/>
                <a:cs typeface="+mn-lt"/>
              </a:rPr>
              <a:t> </a:t>
            </a:r>
            <a:r>
              <a:rPr lang="en-US" sz="2000" dirty="0" err="1">
                <a:solidFill>
                  <a:srgbClr val="111111"/>
                </a:solidFill>
                <a:ea typeface="+mn-lt"/>
                <a:cs typeface="+mn-lt"/>
              </a:rPr>
              <a:t>por</a:t>
            </a:r>
            <a:r>
              <a:rPr lang="en-US" sz="2000" dirty="0">
                <a:solidFill>
                  <a:srgbClr val="111111"/>
                </a:solidFill>
                <a:ea typeface="+mn-lt"/>
                <a:cs typeface="+mn-lt"/>
              </a:rPr>
              <a:t> </a:t>
            </a:r>
            <a:r>
              <a:rPr lang="en-US" sz="2000" dirty="0" err="1">
                <a:solidFill>
                  <a:srgbClr val="111111"/>
                </a:solidFill>
                <a:ea typeface="+mn-lt"/>
                <a:cs typeface="+mn-lt"/>
              </a:rPr>
              <a:t>el</a:t>
            </a:r>
            <a:r>
              <a:rPr lang="en-US" sz="2000" dirty="0">
                <a:solidFill>
                  <a:srgbClr val="111111"/>
                </a:solidFill>
                <a:ea typeface="+mn-lt"/>
                <a:cs typeface="+mn-lt"/>
              </a:rPr>
              <a:t> </a:t>
            </a:r>
            <a:r>
              <a:rPr lang="en-US" sz="2000" dirty="0" err="1">
                <a:solidFill>
                  <a:srgbClr val="111111"/>
                </a:solidFill>
                <a:ea typeface="+mn-lt"/>
                <a:cs typeface="+mn-lt"/>
              </a:rPr>
              <a:t>tiempo</a:t>
            </a:r>
            <a:r>
              <a:rPr lang="en-US" sz="2000" dirty="0">
                <a:solidFill>
                  <a:srgbClr val="111111"/>
                </a:solidFill>
                <a:ea typeface="+mn-lt"/>
                <a:cs typeface="+mn-lt"/>
              </a:rPr>
              <a:t> </a:t>
            </a:r>
            <a:r>
              <a:rPr lang="en-US" sz="2000" dirty="0" err="1">
                <a:solidFill>
                  <a:srgbClr val="111111"/>
                </a:solidFill>
                <a:ea typeface="+mn-lt"/>
                <a:cs typeface="+mn-lt"/>
              </a:rPr>
              <a:t>necesario</a:t>
            </a:r>
            <a:r>
              <a:rPr lang="en-US" sz="2000" dirty="0">
                <a:solidFill>
                  <a:srgbClr val="111111"/>
                </a:solidFill>
                <a:ea typeface="+mn-lt"/>
                <a:cs typeface="+mn-lt"/>
              </a:rPr>
              <a:t> para la </a:t>
            </a:r>
            <a:r>
              <a:rPr lang="en-US" sz="2000" dirty="0" err="1">
                <a:solidFill>
                  <a:srgbClr val="111111"/>
                </a:solidFill>
                <a:ea typeface="+mn-lt"/>
                <a:cs typeface="+mn-lt"/>
              </a:rPr>
              <a:t>prescripción</a:t>
            </a:r>
            <a:r>
              <a:rPr lang="en-US" sz="2000" dirty="0">
                <a:solidFill>
                  <a:srgbClr val="111111"/>
                </a:solidFill>
                <a:ea typeface="+mn-lt"/>
                <a:cs typeface="+mn-lt"/>
              </a:rPr>
              <a:t> </a:t>
            </a:r>
            <a:r>
              <a:rPr lang="en-US" sz="2000" dirty="0" err="1">
                <a:solidFill>
                  <a:srgbClr val="111111"/>
                </a:solidFill>
                <a:ea typeface="+mn-lt"/>
                <a:cs typeface="+mn-lt"/>
              </a:rPr>
              <a:t>adquisitiva</a:t>
            </a:r>
            <a:r>
              <a:rPr lang="en-US" sz="2000" dirty="0">
                <a:solidFill>
                  <a:srgbClr val="111111"/>
                </a:solidFill>
                <a:ea typeface="+mn-lt"/>
                <a:cs typeface="+mn-lt"/>
              </a:rPr>
              <a:t>.</a:t>
            </a:r>
            <a:endParaRPr lang="en-US" sz="2000" dirty="0">
              <a:cs typeface="Calibri"/>
            </a:endParaRPr>
          </a:p>
          <a:p>
            <a:pPr algn="just"/>
            <a:r>
              <a:rPr lang="en-US" sz="2000" dirty="0">
                <a:solidFill>
                  <a:srgbClr val="111111"/>
                </a:solidFill>
                <a:ea typeface="+mn-lt"/>
                <a:cs typeface="+mn-lt"/>
              </a:rPr>
              <a:t>El tribunal </a:t>
            </a:r>
            <a:r>
              <a:rPr lang="en-US" sz="2000" dirty="0" err="1">
                <a:solidFill>
                  <a:srgbClr val="111111"/>
                </a:solidFill>
                <a:ea typeface="+mn-lt"/>
                <a:cs typeface="+mn-lt"/>
              </a:rPr>
              <a:t>desestimó</a:t>
            </a:r>
            <a:r>
              <a:rPr lang="en-US" sz="2000" dirty="0">
                <a:solidFill>
                  <a:srgbClr val="111111"/>
                </a:solidFill>
                <a:ea typeface="+mn-lt"/>
                <a:cs typeface="+mn-lt"/>
              </a:rPr>
              <a:t> </a:t>
            </a:r>
            <a:r>
              <a:rPr lang="en-US" sz="2000" dirty="0" err="1">
                <a:solidFill>
                  <a:srgbClr val="111111"/>
                </a:solidFill>
                <a:ea typeface="+mn-lt"/>
                <a:cs typeface="+mn-lt"/>
              </a:rPr>
              <a:t>el</a:t>
            </a:r>
            <a:r>
              <a:rPr lang="en-US" sz="2000" dirty="0">
                <a:solidFill>
                  <a:srgbClr val="111111"/>
                </a:solidFill>
                <a:ea typeface="+mn-lt"/>
                <a:cs typeface="+mn-lt"/>
              </a:rPr>
              <a:t> </a:t>
            </a:r>
            <a:r>
              <a:rPr lang="en-US" sz="2000" dirty="0" err="1">
                <a:solidFill>
                  <a:srgbClr val="111111"/>
                </a:solidFill>
                <a:ea typeface="+mn-lt"/>
                <a:cs typeface="+mn-lt"/>
              </a:rPr>
              <a:t>recurso</a:t>
            </a:r>
            <a:r>
              <a:rPr lang="en-US" sz="2000" dirty="0">
                <a:solidFill>
                  <a:srgbClr val="111111"/>
                </a:solidFill>
                <a:ea typeface="+mn-lt"/>
                <a:cs typeface="+mn-lt"/>
              </a:rPr>
              <a:t> del Estado y </a:t>
            </a:r>
            <a:r>
              <a:rPr lang="en-US" sz="2000" dirty="0" err="1">
                <a:solidFill>
                  <a:srgbClr val="111111"/>
                </a:solidFill>
                <a:ea typeface="+mn-lt"/>
                <a:cs typeface="+mn-lt"/>
              </a:rPr>
              <a:t>confirmó</a:t>
            </a:r>
            <a:r>
              <a:rPr lang="en-US" sz="2000" dirty="0">
                <a:solidFill>
                  <a:srgbClr val="111111"/>
                </a:solidFill>
                <a:ea typeface="+mn-lt"/>
                <a:cs typeface="+mn-lt"/>
              </a:rPr>
              <a:t> la </a:t>
            </a:r>
            <a:r>
              <a:rPr lang="en-US" sz="2000" dirty="0" err="1">
                <a:solidFill>
                  <a:srgbClr val="111111"/>
                </a:solidFill>
                <a:ea typeface="+mn-lt"/>
                <a:cs typeface="+mn-lt"/>
              </a:rPr>
              <a:t>sentencia</a:t>
            </a:r>
            <a:r>
              <a:rPr lang="en-US" sz="2000" dirty="0">
                <a:solidFill>
                  <a:srgbClr val="111111"/>
                </a:solidFill>
                <a:ea typeface="+mn-lt"/>
                <a:cs typeface="+mn-lt"/>
              </a:rPr>
              <a:t> de la Audiencia. </a:t>
            </a:r>
            <a:r>
              <a:rPr lang="en-US" sz="2000" dirty="0" err="1">
                <a:solidFill>
                  <a:srgbClr val="111111"/>
                </a:solidFill>
                <a:ea typeface="+mn-lt"/>
                <a:cs typeface="+mn-lt"/>
              </a:rPr>
              <a:t>Argumentó</a:t>
            </a:r>
            <a:r>
              <a:rPr lang="en-US" sz="2000" dirty="0">
                <a:solidFill>
                  <a:srgbClr val="111111"/>
                </a:solidFill>
                <a:ea typeface="+mn-lt"/>
                <a:cs typeface="+mn-lt"/>
              </a:rPr>
              <a:t> que </a:t>
            </a:r>
            <a:r>
              <a:rPr lang="en-US" sz="2000" dirty="0" err="1">
                <a:solidFill>
                  <a:srgbClr val="111111"/>
                </a:solidFill>
                <a:ea typeface="+mn-lt"/>
                <a:cs typeface="+mn-lt"/>
              </a:rPr>
              <a:t>el</a:t>
            </a:r>
            <a:r>
              <a:rPr lang="en-US" sz="2000" dirty="0">
                <a:solidFill>
                  <a:srgbClr val="111111"/>
                </a:solidFill>
                <a:ea typeface="+mn-lt"/>
                <a:cs typeface="+mn-lt"/>
              </a:rPr>
              <a:t> </a:t>
            </a:r>
            <a:r>
              <a:rPr lang="en-US" sz="2000" dirty="0" err="1">
                <a:solidFill>
                  <a:srgbClr val="111111"/>
                </a:solidFill>
                <a:ea typeface="+mn-lt"/>
                <a:cs typeface="+mn-lt"/>
              </a:rPr>
              <a:t>expediente</a:t>
            </a:r>
            <a:r>
              <a:rPr lang="en-US" sz="2000" dirty="0">
                <a:solidFill>
                  <a:srgbClr val="111111"/>
                </a:solidFill>
                <a:ea typeface="+mn-lt"/>
                <a:cs typeface="+mn-lt"/>
              </a:rPr>
              <a:t> de </a:t>
            </a:r>
            <a:r>
              <a:rPr lang="en-US" sz="2000" dirty="0" err="1">
                <a:solidFill>
                  <a:srgbClr val="111111"/>
                </a:solidFill>
                <a:ea typeface="+mn-lt"/>
                <a:cs typeface="+mn-lt"/>
              </a:rPr>
              <a:t>dominio</a:t>
            </a:r>
            <a:r>
              <a:rPr lang="en-US" sz="2000" dirty="0">
                <a:solidFill>
                  <a:srgbClr val="111111"/>
                </a:solidFill>
                <a:ea typeface="+mn-lt"/>
                <a:cs typeface="+mn-lt"/>
              </a:rPr>
              <a:t> es un </a:t>
            </a:r>
            <a:r>
              <a:rPr lang="en-US" sz="2000" dirty="0" err="1">
                <a:solidFill>
                  <a:srgbClr val="111111"/>
                </a:solidFill>
                <a:ea typeface="+mn-lt"/>
                <a:cs typeface="+mn-lt"/>
              </a:rPr>
              <a:t>procedimiento</a:t>
            </a:r>
            <a:r>
              <a:rPr lang="en-US" sz="2000" dirty="0">
                <a:solidFill>
                  <a:srgbClr val="111111"/>
                </a:solidFill>
                <a:ea typeface="+mn-lt"/>
                <a:cs typeface="+mn-lt"/>
              </a:rPr>
              <a:t> especial para </a:t>
            </a:r>
            <a:r>
              <a:rPr lang="en-US" sz="2000" dirty="0" err="1">
                <a:solidFill>
                  <a:srgbClr val="111111"/>
                </a:solidFill>
                <a:highlight>
                  <a:srgbClr val="FFFF00"/>
                </a:highlight>
                <a:ea typeface="+mn-lt"/>
                <a:cs typeface="+mn-lt"/>
              </a:rPr>
              <a:t>habilitar</a:t>
            </a:r>
            <a:r>
              <a:rPr lang="en-US" sz="2000" dirty="0">
                <a:solidFill>
                  <a:srgbClr val="111111"/>
                </a:solidFill>
                <a:highlight>
                  <a:srgbClr val="FFFF00"/>
                </a:highlight>
                <a:ea typeface="+mn-lt"/>
                <a:cs typeface="+mn-lt"/>
              </a:rPr>
              <a:t> de </a:t>
            </a:r>
            <a:r>
              <a:rPr lang="en-US" sz="2000" dirty="0" err="1">
                <a:solidFill>
                  <a:srgbClr val="111111"/>
                </a:solidFill>
                <a:highlight>
                  <a:srgbClr val="FFFF00"/>
                </a:highlight>
                <a:ea typeface="+mn-lt"/>
                <a:cs typeface="+mn-lt"/>
              </a:rPr>
              <a:t>título</a:t>
            </a:r>
            <a:r>
              <a:rPr lang="en-US" sz="2000" dirty="0">
                <a:solidFill>
                  <a:srgbClr val="111111"/>
                </a:solidFill>
                <a:highlight>
                  <a:srgbClr val="FFFF00"/>
                </a:highlight>
                <a:ea typeface="+mn-lt"/>
                <a:cs typeface="+mn-lt"/>
              </a:rPr>
              <a:t> de </a:t>
            </a:r>
            <a:r>
              <a:rPr lang="en-US" sz="2000" dirty="0" err="1">
                <a:solidFill>
                  <a:srgbClr val="111111"/>
                </a:solidFill>
                <a:highlight>
                  <a:srgbClr val="FFFF00"/>
                </a:highlight>
                <a:ea typeface="+mn-lt"/>
                <a:cs typeface="+mn-lt"/>
              </a:rPr>
              <a:t>dominio</a:t>
            </a:r>
            <a:r>
              <a:rPr lang="en-US" sz="2000" dirty="0">
                <a:solidFill>
                  <a:srgbClr val="111111"/>
                </a:solidFill>
                <a:highlight>
                  <a:srgbClr val="FFFF00"/>
                </a:highlight>
                <a:ea typeface="+mn-lt"/>
                <a:cs typeface="+mn-lt"/>
              </a:rPr>
              <a:t> al que no lo </a:t>
            </a:r>
            <a:r>
              <a:rPr lang="en-US" sz="2000" dirty="0" err="1">
                <a:solidFill>
                  <a:srgbClr val="111111"/>
                </a:solidFill>
                <a:highlight>
                  <a:srgbClr val="FFFF00"/>
                </a:highlight>
                <a:ea typeface="+mn-lt"/>
                <a:cs typeface="+mn-lt"/>
              </a:rPr>
              <a:t>tenga</a:t>
            </a:r>
            <a:r>
              <a:rPr lang="en-US" sz="2000" dirty="0">
                <a:solidFill>
                  <a:srgbClr val="111111"/>
                </a:solidFill>
                <a:highlight>
                  <a:srgbClr val="FFFF00"/>
                </a:highlight>
                <a:ea typeface="+mn-lt"/>
                <a:cs typeface="+mn-lt"/>
              </a:rPr>
              <a:t>, sin que se </a:t>
            </a:r>
            <a:r>
              <a:rPr lang="en-US" sz="2000" dirty="0" err="1">
                <a:solidFill>
                  <a:srgbClr val="111111"/>
                </a:solidFill>
                <a:highlight>
                  <a:srgbClr val="FFFF00"/>
                </a:highlight>
                <a:ea typeface="+mn-lt"/>
                <a:cs typeface="+mn-lt"/>
              </a:rPr>
              <a:t>haga</a:t>
            </a:r>
            <a:r>
              <a:rPr lang="en-US" sz="2000" dirty="0">
                <a:solidFill>
                  <a:srgbClr val="111111"/>
                </a:solidFill>
                <a:highlight>
                  <a:srgbClr val="FFFF00"/>
                </a:highlight>
                <a:ea typeface="+mn-lt"/>
                <a:cs typeface="+mn-lt"/>
              </a:rPr>
              <a:t> </a:t>
            </a:r>
            <a:r>
              <a:rPr lang="en-US" sz="2000" dirty="0" err="1">
                <a:solidFill>
                  <a:srgbClr val="111111"/>
                </a:solidFill>
                <a:highlight>
                  <a:srgbClr val="FFFF00"/>
                </a:highlight>
                <a:ea typeface="+mn-lt"/>
                <a:cs typeface="+mn-lt"/>
              </a:rPr>
              <a:t>declaración</a:t>
            </a:r>
            <a:r>
              <a:rPr lang="en-US" sz="2000" dirty="0">
                <a:solidFill>
                  <a:srgbClr val="111111"/>
                </a:solidFill>
                <a:highlight>
                  <a:srgbClr val="FFFF00"/>
                </a:highlight>
                <a:ea typeface="+mn-lt"/>
                <a:cs typeface="+mn-lt"/>
              </a:rPr>
              <a:t> de derechos.</a:t>
            </a:r>
            <a:endParaRPr lang="en-US" sz="2000" dirty="0">
              <a:highlight>
                <a:srgbClr val="FFFF00"/>
              </a:highlight>
              <a:cs typeface="Calibri"/>
            </a:endParaRPr>
          </a:p>
          <a:p>
            <a:pPr algn="just"/>
            <a:r>
              <a:rPr lang="en-US" sz="2000" dirty="0" err="1">
                <a:solidFill>
                  <a:srgbClr val="111111"/>
                </a:solidFill>
                <a:ea typeface="+mn-lt"/>
                <a:cs typeface="+mn-lt"/>
              </a:rPr>
              <a:t>Además</a:t>
            </a:r>
            <a:r>
              <a:rPr lang="en-US" sz="2000" dirty="0">
                <a:solidFill>
                  <a:srgbClr val="111111"/>
                </a:solidFill>
                <a:ea typeface="+mn-lt"/>
                <a:cs typeface="+mn-lt"/>
              </a:rPr>
              <a:t>, </a:t>
            </a:r>
            <a:r>
              <a:rPr lang="en-US" sz="2000" dirty="0" err="1">
                <a:solidFill>
                  <a:srgbClr val="111111"/>
                </a:solidFill>
                <a:ea typeface="+mn-lt"/>
                <a:cs typeface="+mn-lt"/>
              </a:rPr>
              <a:t>sostuvo</a:t>
            </a:r>
            <a:r>
              <a:rPr lang="en-US" sz="2000" dirty="0">
                <a:solidFill>
                  <a:srgbClr val="111111"/>
                </a:solidFill>
                <a:ea typeface="+mn-lt"/>
                <a:cs typeface="+mn-lt"/>
              </a:rPr>
              <a:t> que </a:t>
            </a:r>
            <a:r>
              <a:rPr lang="en-US" sz="2000" dirty="0" err="1">
                <a:solidFill>
                  <a:srgbClr val="111111"/>
                </a:solidFill>
                <a:ea typeface="+mn-lt"/>
                <a:cs typeface="+mn-lt"/>
              </a:rPr>
              <a:t>el</a:t>
            </a:r>
            <a:r>
              <a:rPr lang="en-US" sz="2000" dirty="0">
                <a:solidFill>
                  <a:srgbClr val="111111"/>
                </a:solidFill>
                <a:ea typeface="+mn-lt"/>
                <a:cs typeface="+mn-lt"/>
              </a:rPr>
              <a:t> particular </a:t>
            </a:r>
            <a:r>
              <a:rPr lang="en-US" sz="2000" dirty="0" err="1">
                <a:solidFill>
                  <a:srgbClr val="111111"/>
                </a:solidFill>
                <a:ea typeface="+mn-lt"/>
                <a:cs typeface="+mn-lt"/>
              </a:rPr>
              <a:t>probó</a:t>
            </a:r>
            <a:r>
              <a:rPr lang="en-US" sz="2000" dirty="0">
                <a:solidFill>
                  <a:srgbClr val="111111"/>
                </a:solidFill>
                <a:ea typeface="+mn-lt"/>
                <a:cs typeface="+mn-lt"/>
              </a:rPr>
              <a:t> la </a:t>
            </a:r>
            <a:r>
              <a:rPr lang="en-US" sz="2000" dirty="0" err="1">
                <a:solidFill>
                  <a:srgbClr val="111111"/>
                </a:solidFill>
                <a:ea typeface="+mn-lt"/>
                <a:cs typeface="+mn-lt"/>
              </a:rPr>
              <a:t>posesión</a:t>
            </a:r>
            <a:r>
              <a:rPr lang="en-US" sz="2000" dirty="0">
                <a:solidFill>
                  <a:srgbClr val="111111"/>
                </a:solidFill>
                <a:ea typeface="+mn-lt"/>
                <a:cs typeface="+mn-lt"/>
              </a:rPr>
              <a:t> del </a:t>
            </a:r>
            <a:r>
              <a:rPr lang="en-US" sz="2000" dirty="0" err="1">
                <a:solidFill>
                  <a:srgbClr val="111111"/>
                </a:solidFill>
                <a:ea typeface="+mn-lt"/>
                <a:cs typeface="+mn-lt"/>
              </a:rPr>
              <a:t>terreno</a:t>
            </a:r>
            <a:r>
              <a:rPr lang="en-US" sz="2000" dirty="0">
                <a:solidFill>
                  <a:srgbClr val="111111"/>
                </a:solidFill>
                <a:ea typeface="+mn-lt"/>
                <a:cs typeface="+mn-lt"/>
              </a:rPr>
              <a:t> de </a:t>
            </a:r>
            <a:r>
              <a:rPr lang="en-US" sz="2000" dirty="0" err="1">
                <a:solidFill>
                  <a:srgbClr val="111111"/>
                </a:solidFill>
                <a:ea typeface="+mn-lt"/>
                <a:cs typeface="+mn-lt"/>
              </a:rPr>
              <a:t>manera</a:t>
            </a:r>
            <a:r>
              <a:rPr lang="en-US" sz="2000" dirty="0">
                <a:solidFill>
                  <a:srgbClr val="111111"/>
                </a:solidFill>
                <a:ea typeface="+mn-lt"/>
                <a:cs typeface="+mn-lt"/>
              </a:rPr>
              <a:t> </a:t>
            </a:r>
            <a:r>
              <a:rPr lang="en-US" sz="2000" dirty="0" err="1">
                <a:solidFill>
                  <a:srgbClr val="111111"/>
                </a:solidFill>
                <a:ea typeface="+mn-lt"/>
                <a:cs typeface="+mn-lt"/>
              </a:rPr>
              <a:t>pública</a:t>
            </a:r>
            <a:r>
              <a:rPr lang="en-US" sz="2000" dirty="0">
                <a:solidFill>
                  <a:srgbClr val="111111"/>
                </a:solidFill>
                <a:ea typeface="+mn-lt"/>
                <a:cs typeface="+mn-lt"/>
              </a:rPr>
              <a:t>, </a:t>
            </a:r>
            <a:r>
              <a:rPr lang="en-US" sz="2000" dirty="0" err="1">
                <a:solidFill>
                  <a:srgbClr val="111111"/>
                </a:solidFill>
                <a:ea typeface="+mn-lt"/>
                <a:cs typeface="+mn-lt"/>
              </a:rPr>
              <a:t>pacífica</a:t>
            </a:r>
            <a:r>
              <a:rPr lang="en-US" sz="2000" dirty="0">
                <a:solidFill>
                  <a:srgbClr val="111111"/>
                </a:solidFill>
                <a:ea typeface="+mn-lt"/>
                <a:cs typeface="+mn-lt"/>
              </a:rPr>
              <a:t> y a </a:t>
            </a:r>
            <a:r>
              <a:rPr lang="en-US" sz="2000" dirty="0" err="1">
                <a:solidFill>
                  <a:srgbClr val="111111"/>
                </a:solidFill>
                <a:ea typeface="+mn-lt"/>
                <a:cs typeface="+mn-lt"/>
              </a:rPr>
              <a:t>título</a:t>
            </a:r>
            <a:r>
              <a:rPr lang="en-US" sz="2000" dirty="0">
                <a:solidFill>
                  <a:srgbClr val="111111"/>
                </a:solidFill>
                <a:ea typeface="+mn-lt"/>
                <a:cs typeface="+mn-lt"/>
              </a:rPr>
              <a:t> de </a:t>
            </a:r>
            <a:r>
              <a:rPr lang="en-US" sz="2000" dirty="0" err="1">
                <a:solidFill>
                  <a:srgbClr val="111111"/>
                </a:solidFill>
                <a:ea typeface="+mn-lt"/>
                <a:cs typeface="+mn-lt"/>
              </a:rPr>
              <a:t>dueño</a:t>
            </a:r>
            <a:r>
              <a:rPr lang="en-US" sz="2000" dirty="0">
                <a:solidFill>
                  <a:srgbClr val="111111"/>
                </a:solidFill>
                <a:ea typeface="+mn-lt"/>
                <a:cs typeface="+mn-lt"/>
              </a:rPr>
              <a:t> </a:t>
            </a:r>
            <a:r>
              <a:rPr lang="en-US" sz="2000" dirty="0" err="1">
                <a:solidFill>
                  <a:srgbClr val="111111"/>
                </a:solidFill>
                <a:ea typeface="+mn-lt"/>
                <a:cs typeface="+mn-lt"/>
              </a:rPr>
              <a:t>por</a:t>
            </a:r>
            <a:r>
              <a:rPr lang="en-US" sz="2000" dirty="0">
                <a:solidFill>
                  <a:srgbClr val="111111"/>
                </a:solidFill>
                <a:ea typeface="+mn-lt"/>
                <a:cs typeface="+mn-lt"/>
              </a:rPr>
              <a:t> </a:t>
            </a:r>
            <a:r>
              <a:rPr lang="en-US" sz="2000" dirty="0" err="1">
                <a:solidFill>
                  <a:srgbClr val="111111"/>
                </a:solidFill>
                <a:ea typeface="+mn-lt"/>
                <a:cs typeface="+mn-lt"/>
              </a:rPr>
              <a:t>más</a:t>
            </a:r>
            <a:r>
              <a:rPr lang="en-US" sz="2000" dirty="0">
                <a:solidFill>
                  <a:srgbClr val="111111"/>
                </a:solidFill>
                <a:ea typeface="+mn-lt"/>
                <a:cs typeface="+mn-lt"/>
              </a:rPr>
              <a:t> de </a:t>
            </a:r>
            <a:r>
              <a:rPr lang="en-US" sz="2000" dirty="0" err="1">
                <a:solidFill>
                  <a:srgbClr val="111111"/>
                </a:solidFill>
                <a:ea typeface="+mn-lt"/>
                <a:cs typeface="+mn-lt"/>
              </a:rPr>
              <a:t>treinta</a:t>
            </a:r>
            <a:r>
              <a:rPr lang="en-US" sz="2000" dirty="0">
                <a:solidFill>
                  <a:srgbClr val="111111"/>
                </a:solidFill>
                <a:ea typeface="+mn-lt"/>
                <a:cs typeface="+mn-lt"/>
              </a:rPr>
              <a:t> </a:t>
            </a:r>
            <a:r>
              <a:rPr lang="en-US" sz="2000" dirty="0" err="1">
                <a:solidFill>
                  <a:srgbClr val="111111"/>
                </a:solidFill>
                <a:ea typeface="+mn-lt"/>
                <a:cs typeface="+mn-lt"/>
              </a:rPr>
              <a:t>años</a:t>
            </a:r>
            <a:r>
              <a:rPr lang="en-US" sz="2000" dirty="0">
                <a:solidFill>
                  <a:srgbClr val="111111"/>
                </a:solidFill>
                <a:ea typeface="+mn-lt"/>
                <a:cs typeface="+mn-lt"/>
              </a:rPr>
              <a:t>, lo que le </a:t>
            </a:r>
            <a:r>
              <a:rPr lang="en-US" sz="2000" dirty="0" err="1">
                <a:solidFill>
                  <a:srgbClr val="111111"/>
                </a:solidFill>
                <a:ea typeface="+mn-lt"/>
                <a:cs typeface="+mn-lt"/>
              </a:rPr>
              <a:t>otorga</a:t>
            </a:r>
            <a:r>
              <a:rPr lang="en-US" sz="2000" dirty="0">
                <a:solidFill>
                  <a:srgbClr val="111111"/>
                </a:solidFill>
                <a:ea typeface="+mn-lt"/>
                <a:cs typeface="+mn-lt"/>
              </a:rPr>
              <a:t> la </a:t>
            </a:r>
            <a:r>
              <a:rPr lang="en-US" sz="2000" dirty="0" err="1">
                <a:solidFill>
                  <a:srgbClr val="111111"/>
                </a:solidFill>
                <a:ea typeface="+mn-lt"/>
                <a:cs typeface="+mn-lt"/>
              </a:rPr>
              <a:t>propiedad</a:t>
            </a:r>
            <a:r>
              <a:rPr lang="en-US" sz="2000" dirty="0">
                <a:solidFill>
                  <a:srgbClr val="111111"/>
                </a:solidFill>
                <a:ea typeface="+mn-lt"/>
                <a:cs typeface="+mn-lt"/>
              </a:rPr>
              <a:t> </a:t>
            </a:r>
            <a:r>
              <a:rPr lang="en-US" sz="2000" dirty="0" err="1">
                <a:solidFill>
                  <a:srgbClr val="111111"/>
                </a:solidFill>
                <a:ea typeface="+mn-lt"/>
                <a:cs typeface="+mn-lt"/>
              </a:rPr>
              <a:t>por</a:t>
            </a:r>
            <a:r>
              <a:rPr lang="en-US" sz="2000" dirty="0">
                <a:solidFill>
                  <a:srgbClr val="111111"/>
                </a:solidFill>
                <a:ea typeface="+mn-lt"/>
                <a:cs typeface="+mn-lt"/>
              </a:rPr>
              <a:t> </a:t>
            </a:r>
            <a:r>
              <a:rPr lang="en-US" sz="2000" dirty="0" err="1">
                <a:solidFill>
                  <a:srgbClr val="111111"/>
                </a:solidFill>
                <a:ea typeface="+mn-lt"/>
                <a:cs typeface="+mn-lt"/>
              </a:rPr>
              <a:t>prescripción</a:t>
            </a:r>
            <a:r>
              <a:rPr lang="en-US" sz="2000" dirty="0">
                <a:solidFill>
                  <a:srgbClr val="111111"/>
                </a:solidFill>
                <a:ea typeface="+mn-lt"/>
                <a:cs typeface="+mn-lt"/>
              </a:rPr>
              <a:t>.</a:t>
            </a:r>
            <a:endParaRPr lang="en-US" sz="2000" dirty="0">
              <a:cs typeface="Calibri"/>
            </a:endParaRPr>
          </a:p>
          <a:p>
            <a:pPr marL="0" indent="0" algn="just">
              <a:buNone/>
            </a:pPr>
            <a:endParaRPr lang="en-US" sz="2000" dirty="0">
              <a:cs typeface="Calibri"/>
            </a:endParaRPr>
          </a:p>
        </p:txBody>
      </p:sp>
      <p:sp>
        <p:nvSpPr>
          <p:cNvPr id="4" name="Footer Placeholder 3">
            <a:extLst>
              <a:ext uri="{FF2B5EF4-FFF2-40B4-BE49-F238E27FC236}">
                <a16:creationId xmlns:a16="http://schemas.microsoft.com/office/drawing/2014/main" id="{EFF9F70D-F9A8-F35A-01C7-D1CA7923C356}"/>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F43CDB56-B769-9E9C-0005-3A91D60D4D39}"/>
              </a:ext>
            </a:extLst>
          </p:cNvPr>
          <p:cNvSpPr>
            <a:spLocks noGrp="1"/>
          </p:cNvSpPr>
          <p:nvPr>
            <p:ph type="sldNum" sz="quarter" idx="12"/>
          </p:nvPr>
        </p:nvSpPr>
        <p:spPr/>
        <p:txBody>
          <a:bodyPr/>
          <a:lstStyle/>
          <a:p>
            <a:fld id="{17ECE12F-46B1-4D71-B4A3-E12BA84D684E}" type="slidenum">
              <a:rPr lang="en-US" smtClean="0"/>
              <a:t>41</a:t>
            </a:fld>
            <a:endParaRPr lang="en-US"/>
          </a:p>
        </p:txBody>
      </p:sp>
    </p:spTree>
    <p:extLst>
      <p:ext uri="{BB962C8B-B14F-4D97-AF65-F5344CB8AC3E}">
        <p14:creationId xmlns:p14="http://schemas.microsoft.com/office/powerpoint/2010/main" val="20902509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579120" y="292371"/>
            <a:ext cx="11033760" cy="1325563"/>
          </a:xfrm>
        </p:spPr>
        <p:txBody>
          <a:bodyPr anchor="b">
            <a:noAutofit/>
          </a:bodyPr>
          <a:lstStyle/>
          <a:p>
            <a:pPr algn="ctr"/>
            <a:r>
              <a:rPr lang="es-PR" sz="3600" b="1" cap="all" dirty="0">
                <a:solidFill>
                  <a:schemeClr val="tx2"/>
                </a:solidFill>
              </a:rPr>
              <a:t>Expediente de Dominio: Trámite Judicial, Ex Parte</a:t>
            </a:r>
            <a:br>
              <a:rPr lang="es-PR" sz="3600" b="1" cap="all" dirty="0">
                <a:solidFill>
                  <a:schemeClr val="tx2"/>
                </a:solidFill>
              </a:rPr>
            </a:br>
            <a:r>
              <a:rPr lang="es-PR" sz="3600" b="1" cap="all" dirty="0">
                <a:solidFill>
                  <a:schemeClr val="tx2"/>
                </a:solidFill>
              </a:rPr>
              <a:t>Art. 187, Ley Núm. 210-2015 (30 LPRA sec. 6293) </a:t>
            </a:r>
            <a:endParaRPr lang="en-US" sz="3600" b="1" cap="all" dirty="0">
              <a:solidFill>
                <a:schemeClr val="tx2"/>
              </a:solidFill>
            </a:endParaRPr>
          </a:p>
        </p:txBody>
      </p:sp>
      <p:grpSp>
        <p:nvGrpSpPr>
          <p:cNvPr id="19" name="Group 1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0" name="Freeform: Shape 1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579120" y="1617934"/>
            <a:ext cx="11033760" cy="4682670"/>
          </a:xfrm>
        </p:spPr>
        <p:txBody>
          <a:bodyPr>
            <a:noAutofit/>
          </a:bodyPr>
          <a:lstStyle/>
          <a:p>
            <a:pPr marL="0" indent="0" algn="just">
              <a:lnSpc>
                <a:spcPct val="100000"/>
              </a:lnSpc>
              <a:spcBef>
                <a:spcPts val="600"/>
              </a:spcBef>
              <a:buNone/>
            </a:pPr>
            <a:r>
              <a:rPr lang="es-ES" sz="2600" b="1" dirty="0">
                <a:solidFill>
                  <a:schemeClr val="tx2"/>
                </a:solidFill>
              </a:rPr>
              <a:t>Art. 187- Vista; declaración del tribunal </a:t>
            </a:r>
          </a:p>
          <a:p>
            <a:pPr marL="0" indent="0" algn="just">
              <a:lnSpc>
                <a:spcPct val="100000"/>
              </a:lnSpc>
              <a:spcBef>
                <a:spcPts val="600"/>
              </a:spcBef>
              <a:buNone/>
            </a:pPr>
            <a:r>
              <a:rPr lang="es-ES" sz="2600" dirty="0">
                <a:solidFill>
                  <a:schemeClr val="tx2"/>
                </a:solidFill>
              </a:rPr>
              <a:t>Transcurrido el término de veinte (20) días después de la publicación del edicto, a petición del promovente, el tribunal celebrará una vista para atender las reclamaciones y pruebas que se presenten. </a:t>
            </a:r>
          </a:p>
          <a:p>
            <a:pPr marL="0" indent="0" algn="just">
              <a:lnSpc>
                <a:spcPct val="100000"/>
              </a:lnSpc>
              <a:spcBef>
                <a:spcPts val="600"/>
              </a:spcBef>
              <a:buNone/>
            </a:pPr>
            <a:r>
              <a:rPr lang="es-ES" sz="2600" dirty="0">
                <a:solidFill>
                  <a:schemeClr val="tx2"/>
                </a:solidFill>
              </a:rPr>
              <a:t>De no haber oposición, el promovente presentará la prueba que acredite el cumplimiento de todos los requisitos contenidos </a:t>
            </a:r>
            <a:r>
              <a:rPr lang="es-PR" sz="2600" dirty="0">
                <a:solidFill>
                  <a:schemeClr val="tx2"/>
                </a:solidFill>
              </a:rPr>
              <a:t>en la sec. 6292 (Art. 186) de este título. </a:t>
            </a:r>
            <a:r>
              <a:rPr lang="es-ES" sz="2600" dirty="0">
                <a:solidFill>
                  <a:schemeClr val="tx2"/>
                </a:solidFill>
              </a:rPr>
              <a:t>El testigo o los testigos presentados testificarán bajo su responsabilidad sobre los hechos que les consten de propio conocimiento. </a:t>
            </a:r>
          </a:p>
          <a:p>
            <a:pPr marL="0" indent="0" algn="just">
              <a:lnSpc>
                <a:spcPct val="100000"/>
              </a:lnSpc>
              <a:spcBef>
                <a:spcPts val="600"/>
              </a:spcBef>
              <a:buNone/>
            </a:pPr>
            <a:r>
              <a:rPr lang="es-ES" sz="2600" dirty="0">
                <a:solidFill>
                  <a:schemeClr val="tx2"/>
                </a:solidFill>
              </a:rPr>
              <a:t>El tribunal, en vista de lo alegado por el promovente y los demás interesados, y evaluando las pruebas presentadas, declarará sin más trámites si está justificado el dominio sobre los bienes objetos del procedimiento.</a:t>
            </a:r>
            <a:endParaRPr lang="en-US" sz="2600" dirty="0">
              <a:solidFill>
                <a:schemeClr val="tx2"/>
              </a:solidFill>
            </a:endParaRPr>
          </a:p>
        </p:txBody>
      </p:sp>
      <p:grpSp>
        <p:nvGrpSpPr>
          <p:cNvPr id="25" name="Group 2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6" name="Freeform: Shape 2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9B7D65AF-3D9B-43C0-9216-69A41097B3A2}"/>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42</a:t>
            </a:fld>
            <a:endParaRPr lang="en-US"/>
          </a:p>
        </p:txBody>
      </p:sp>
      <p:sp>
        <p:nvSpPr>
          <p:cNvPr id="4" name="Footer Placeholder 3">
            <a:extLst>
              <a:ext uri="{FF2B5EF4-FFF2-40B4-BE49-F238E27FC236}">
                <a16:creationId xmlns:a16="http://schemas.microsoft.com/office/drawing/2014/main" id="{EE12A2A0-ACC8-C1AE-963D-98B72B450CFE}"/>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3544694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1179073" y="155198"/>
            <a:ext cx="9833548" cy="952284"/>
          </a:xfrm>
        </p:spPr>
        <p:txBody>
          <a:bodyPr anchor="b">
            <a:noAutofit/>
          </a:bodyPr>
          <a:lstStyle/>
          <a:p>
            <a:pPr algn="ctr"/>
            <a:r>
              <a:rPr lang="es-PR" sz="3200" b="1" cap="all" dirty="0">
                <a:solidFill>
                  <a:schemeClr val="tx2"/>
                </a:solidFill>
              </a:rPr>
              <a:t>Revisión Judicial</a:t>
            </a:r>
            <a:br>
              <a:rPr lang="es-PR" sz="3200" dirty="0">
                <a:solidFill>
                  <a:schemeClr val="tx2"/>
                </a:solidFill>
              </a:rPr>
            </a:br>
            <a:r>
              <a:rPr lang="es-PR" sz="3200" b="1" cap="all" dirty="0">
                <a:solidFill>
                  <a:schemeClr val="tx2"/>
                </a:solidFill>
              </a:rPr>
              <a:t>Art. 188, Ley Núm. 210-2015 (30 LPRA sec. 6294)</a:t>
            </a:r>
            <a:endParaRPr lang="en-US" sz="3200" dirty="0">
              <a:solidFill>
                <a:schemeClr val="tx2"/>
              </a:solidFill>
            </a:endParaRPr>
          </a:p>
        </p:txBody>
      </p:sp>
      <p:grpSp>
        <p:nvGrpSpPr>
          <p:cNvPr id="45" name="Group 44">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46" name="Freeform: Shape 45">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304800" y="1107482"/>
            <a:ext cx="11670323" cy="5595321"/>
          </a:xfrm>
        </p:spPr>
        <p:txBody>
          <a:bodyPr>
            <a:noAutofit/>
          </a:bodyPr>
          <a:lstStyle/>
          <a:p>
            <a:pPr marL="0" indent="0" algn="just">
              <a:lnSpc>
                <a:spcPct val="100000"/>
              </a:lnSpc>
              <a:spcBef>
                <a:spcPts val="600"/>
              </a:spcBef>
              <a:buNone/>
            </a:pPr>
            <a:r>
              <a:rPr lang="es-ES" sz="2400" b="1" dirty="0">
                <a:solidFill>
                  <a:schemeClr val="tx2"/>
                </a:solidFill>
              </a:rPr>
              <a:t>Art. 188- Recurso por partes afectadas; inscripción del dominio </a:t>
            </a:r>
          </a:p>
          <a:p>
            <a:pPr marL="0" indent="0" algn="just">
              <a:lnSpc>
                <a:spcPct val="100000"/>
              </a:lnSpc>
              <a:spcBef>
                <a:spcPts val="600"/>
              </a:spcBef>
              <a:buNone/>
            </a:pPr>
            <a:r>
              <a:rPr lang="es-ES" sz="2400" dirty="0">
                <a:solidFill>
                  <a:schemeClr val="tx2"/>
                </a:solidFill>
              </a:rPr>
              <a:t>El promovente, el Fiscal, el Alcalde, el Secretario de Transportación y Obras Públicas o cualquiera otro organismo público afectado, y los demás interesados, podrán recurrir contra la resolución que dicte el tribunal según dispuesto en la Reglas de Procedimiento Civil de Puerto Rico. </a:t>
            </a:r>
          </a:p>
          <a:p>
            <a:pPr marL="0" indent="0" algn="just">
              <a:lnSpc>
                <a:spcPct val="100000"/>
              </a:lnSpc>
              <a:spcBef>
                <a:spcPts val="600"/>
              </a:spcBef>
              <a:buNone/>
            </a:pPr>
            <a:r>
              <a:rPr lang="es-ES" sz="2400" dirty="0">
                <a:solidFill>
                  <a:schemeClr val="tx2"/>
                </a:solidFill>
              </a:rPr>
              <a:t>Será título suficiente para </a:t>
            </a:r>
            <a:r>
              <a:rPr lang="es-ES" sz="2400" u="sng" dirty="0">
                <a:solidFill>
                  <a:schemeClr val="tx2"/>
                </a:solidFill>
              </a:rPr>
              <a:t>la inscripción a favor del promovente</a:t>
            </a:r>
            <a:r>
              <a:rPr lang="es-ES" sz="2400" dirty="0">
                <a:solidFill>
                  <a:schemeClr val="tx2"/>
                </a:solidFill>
              </a:rPr>
              <a:t>, la presentación en el Registro de copia certificada de la resolución final y firme dictada por el tribunal en la que se declara justificado el dominio. En su Resolución, el tribunal consignará que los hechos alegados fueron probados y hará relación del cumplimiento con los trámites legales impuestos por </a:t>
            </a:r>
            <a:r>
              <a:rPr lang="es-PR" sz="2400" dirty="0">
                <a:solidFill>
                  <a:schemeClr val="tx2"/>
                </a:solidFill>
              </a:rPr>
              <a:t>la sec. 6291(Art. 185) de este título,</a:t>
            </a:r>
            <a:r>
              <a:rPr lang="es-ES" sz="2400" dirty="0">
                <a:solidFill>
                  <a:schemeClr val="tx2"/>
                </a:solidFill>
              </a:rPr>
              <a:t> sin lo cual no podrá practicarse la inscripción.</a:t>
            </a:r>
          </a:p>
          <a:p>
            <a:pPr marL="0" indent="0" algn="just">
              <a:lnSpc>
                <a:spcPct val="100000"/>
              </a:lnSpc>
              <a:spcBef>
                <a:spcPts val="600"/>
              </a:spcBef>
              <a:buNone/>
            </a:pPr>
            <a:r>
              <a:rPr lang="es-ES" sz="2400" dirty="0">
                <a:solidFill>
                  <a:schemeClr val="tx2"/>
                </a:solidFill>
              </a:rPr>
              <a:t>Cuando de la Resolución surja que existen derechos o gravámenes sobre la finca a inmatricularse, deberán describirse las circunstancias requeridas para su inscripción conjuntamente con la inmatriculación de la finca.</a:t>
            </a:r>
            <a:endParaRPr lang="en-US" sz="2400" dirty="0">
              <a:solidFill>
                <a:schemeClr val="tx2"/>
              </a:solidFill>
            </a:endParaRPr>
          </a:p>
        </p:txBody>
      </p:sp>
      <p:grpSp>
        <p:nvGrpSpPr>
          <p:cNvPr id="51" name="Group 50">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52" name="Freeform: Shape 51">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7F32F4FA-47D6-49B9-90F2-097A689EAC79}"/>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43</a:t>
            </a:fld>
            <a:endParaRPr lang="en-US"/>
          </a:p>
        </p:txBody>
      </p:sp>
      <p:sp>
        <p:nvSpPr>
          <p:cNvPr id="4" name="Footer Placeholder 3">
            <a:extLst>
              <a:ext uri="{FF2B5EF4-FFF2-40B4-BE49-F238E27FC236}">
                <a16:creationId xmlns:a16="http://schemas.microsoft.com/office/drawing/2014/main" id="{26318A3D-259C-D335-D75B-59AE05179192}"/>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323986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126847" y="330694"/>
            <a:ext cx="11938000" cy="1038865"/>
          </a:xfrm>
        </p:spPr>
        <p:txBody>
          <a:bodyPr anchor="b">
            <a:noAutofit/>
          </a:bodyPr>
          <a:lstStyle/>
          <a:p>
            <a:pPr algn="ctr"/>
            <a:r>
              <a:rPr lang="es-PR" sz="3600" b="1" cap="all" dirty="0">
                <a:solidFill>
                  <a:schemeClr val="tx2"/>
                </a:solidFill>
              </a:rPr>
              <a:t>Expediente Dominio y Comunidad de Bienes</a:t>
            </a:r>
            <a:br>
              <a:rPr lang="es-PR" sz="3600" b="1" dirty="0">
                <a:solidFill>
                  <a:schemeClr val="tx2"/>
                </a:solidFill>
              </a:rPr>
            </a:br>
            <a:r>
              <a:rPr lang="es-PR" sz="3600" b="1" cap="all" dirty="0">
                <a:solidFill>
                  <a:schemeClr val="tx2"/>
                </a:solidFill>
              </a:rPr>
              <a:t>Arts. 189 y 190, Ley Núm. 210-2015 (30 LPRA </a:t>
            </a:r>
            <a:r>
              <a:rPr lang="es-PR" sz="3600" b="1" cap="all" dirty="0" err="1">
                <a:solidFill>
                  <a:schemeClr val="tx2"/>
                </a:solidFill>
              </a:rPr>
              <a:t>secs</a:t>
            </a:r>
            <a:r>
              <a:rPr lang="es-PR" sz="3600" b="1" cap="all" dirty="0">
                <a:solidFill>
                  <a:schemeClr val="tx2"/>
                </a:solidFill>
              </a:rPr>
              <a:t>. 6295-6296)</a:t>
            </a:r>
            <a:endParaRPr lang="en-US" sz="3600" b="1" dirty="0">
              <a:solidFill>
                <a:schemeClr val="tx2"/>
              </a:solidFill>
            </a:endParaRPr>
          </a:p>
        </p:txBody>
      </p:sp>
      <p:grpSp>
        <p:nvGrpSpPr>
          <p:cNvPr id="19" name="Group 1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0" name="Freeform: Shape 1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594360" y="1445268"/>
            <a:ext cx="11099800" cy="5159217"/>
          </a:xfrm>
        </p:spPr>
        <p:txBody>
          <a:bodyPr>
            <a:noAutofit/>
          </a:bodyPr>
          <a:lstStyle/>
          <a:p>
            <a:pPr marL="0" indent="0" algn="just">
              <a:lnSpc>
                <a:spcPct val="100000"/>
              </a:lnSpc>
              <a:spcBef>
                <a:spcPts val="600"/>
              </a:spcBef>
              <a:buNone/>
            </a:pPr>
            <a:r>
              <a:rPr lang="es-ES" sz="2400" b="1" dirty="0">
                <a:solidFill>
                  <a:schemeClr val="tx2"/>
                </a:solidFill>
              </a:rPr>
              <a:t>Art. 189- Finca en comunidad; citación de cotitulares no promoventes </a:t>
            </a:r>
          </a:p>
          <a:p>
            <a:pPr marL="0" indent="0" algn="just">
              <a:lnSpc>
                <a:spcPct val="100000"/>
              </a:lnSpc>
              <a:spcBef>
                <a:spcPts val="600"/>
              </a:spcBef>
              <a:buNone/>
            </a:pPr>
            <a:r>
              <a:rPr lang="es-ES" sz="2400" dirty="0">
                <a:solidFill>
                  <a:schemeClr val="tx2"/>
                </a:solidFill>
              </a:rPr>
              <a:t>Cuando se pretenda inscribir una finca en comunidad y el procedimiento no haya sido promovido por todos los comuneros, será obligatoria la citación personal de los demás cotitulares, en la forma y términos que establece la sec. 6291 de este título. </a:t>
            </a:r>
          </a:p>
          <a:p>
            <a:pPr marL="0" indent="0" algn="just">
              <a:lnSpc>
                <a:spcPct val="100000"/>
              </a:lnSpc>
              <a:spcBef>
                <a:spcPts val="600"/>
              </a:spcBef>
              <a:buNone/>
            </a:pPr>
            <a:r>
              <a:rPr lang="es-ES" sz="2400" b="1" dirty="0">
                <a:solidFill>
                  <a:schemeClr val="tx2"/>
                </a:solidFill>
              </a:rPr>
              <a:t>Art. 190- Dueño inmediato anterior fallecido; designación de herederos en escrito inicial; personas ignoradas </a:t>
            </a:r>
          </a:p>
          <a:p>
            <a:pPr marL="0" indent="0" algn="just">
              <a:lnSpc>
                <a:spcPct val="100000"/>
              </a:lnSpc>
              <a:spcBef>
                <a:spcPts val="600"/>
              </a:spcBef>
              <a:buNone/>
            </a:pPr>
            <a:r>
              <a:rPr lang="es-ES" sz="2400" dirty="0">
                <a:solidFill>
                  <a:schemeClr val="tx2"/>
                </a:solidFill>
              </a:rPr>
              <a:t>Si el inmediato anterior dueño ha fallecido, el promovente expresará en el escrito inicial los nombres de los herederos. De no conocer sus nombres, expresará que son personas ignoradas o desconocidas. </a:t>
            </a:r>
          </a:p>
          <a:p>
            <a:pPr marL="0" indent="0" algn="just">
              <a:lnSpc>
                <a:spcPct val="100000"/>
              </a:lnSpc>
              <a:spcBef>
                <a:spcPts val="0"/>
              </a:spcBef>
              <a:buNone/>
            </a:pPr>
            <a:r>
              <a:rPr lang="es-ES" sz="2400" dirty="0">
                <a:solidFill>
                  <a:schemeClr val="tx2"/>
                </a:solidFill>
              </a:rPr>
              <a:t>No será preciso justificar documentalmente la cualidad de herederos o causahabientes. De éstos comparecer, deberán informar al tribunal si los conocen, los nombres y domicilios de cualesquiera otros herederos para que el tribunal pueda tomar las medidas que estime convenientes.</a:t>
            </a:r>
            <a:endParaRPr lang="en-US" sz="2400" dirty="0">
              <a:solidFill>
                <a:schemeClr val="tx2"/>
              </a:solidFill>
            </a:endParaRPr>
          </a:p>
        </p:txBody>
      </p:sp>
      <p:grpSp>
        <p:nvGrpSpPr>
          <p:cNvPr id="25" name="Group 2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6" name="Freeform: Shape 2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9193750E-765F-4B7D-AEB8-089572A3D95D}"/>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44</a:t>
            </a:fld>
            <a:endParaRPr lang="en-US"/>
          </a:p>
        </p:txBody>
      </p:sp>
      <p:sp>
        <p:nvSpPr>
          <p:cNvPr id="4" name="Footer Placeholder 3">
            <a:extLst>
              <a:ext uri="{FF2B5EF4-FFF2-40B4-BE49-F238E27FC236}">
                <a16:creationId xmlns:a16="http://schemas.microsoft.com/office/drawing/2014/main" id="{7721CE15-C59E-D0AA-D862-88B334167EA1}"/>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8131979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440A548-C0D4-4418-940E-EDC2F1D9A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708B267-8CD2-4684-A57B-9F1070769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8A6C46-CDEA-440F-A0B4-1A18F517EE56}"/>
              </a:ext>
            </a:extLst>
          </p:cNvPr>
          <p:cNvSpPr>
            <a:spLocks noGrp="1"/>
          </p:cNvSpPr>
          <p:nvPr>
            <p:ph type="title"/>
          </p:nvPr>
        </p:nvSpPr>
        <p:spPr>
          <a:xfrm>
            <a:off x="6091312" y="147309"/>
            <a:ext cx="5795888" cy="680405"/>
          </a:xfrm>
        </p:spPr>
        <p:txBody>
          <a:bodyPr>
            <a:normAutofit/>
          </a:bodyPr>
          <a:lstStyle/>
          <a:p>
            <a:pPr algn="ctr"/>
            <a:r>
              <a:rPr lang="es-PR" sz="3600" b="1" cap="all" dirty="0">
                <a:solidFill>
                  <a:schemeClr val="tx2"/>
                </a:solidFill>
              </a:rPr>
              <a:t>Parte Indispensable</a:t>
            </a:r>
            <a:endParaRPr lang="en-US" sz="3600" b="1" cap="all" dirty="0">
              <a:solidFill>
                <a:schemeClr val="tx2"/>
              </a:solidFill>
            </a:endParaRPr>
          </a:p>
        </p:txBody>
      </p:sp>
      <p:grpSp>
        <p:nvGrpSpPr>
          <p:cNvPr id="24" name="Group 23">
            <a:extLst>
              <a:ext uri="{FF2B5EF4-FFF2-40B4-BE49-F238E27FC236}">
                <a16:creationId xmlns:a16="http://schemas.microsoft.com/office/drawing/2014/main" id="{41E5AB36-9328-47E9-95AD-E38AC1C0E1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369"/>
            <a:ext cx="6091008" cy="6858000"/>
            <a:chOff x="305" y="-369"/>
            <a:chExt cx="6091008" cy="6858000"/>
          </a:xfrm>
        </p:grpSpPr>
        <p:sp>
          <p:nvSpPr>
            <p:cNvPr id="25" name="Freeform: Shape 24">
              <a:extLst>
                <a:ext uri="{FF2B5EF4-FFF2-40B4-BE49-F238E27FC236}">
                  <a16:creationId xmlns:a16="http://schemas.microsoft.com/office/drawing/2014/main" id="{4532450F-A219-4BF5-88FA-A47084237C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7007" cy="6858000"/>
            </a:xfrm>
            <a:custGeom>
              <a:avLst/>
              <a:gdLst>
                <a:gd name="connsiteX0" fmla="*/ 1423825 w 6057007"/>
                <a:gd name="connsiteY0" fmla="*/ 0 h 6858000"/>
                <a:gd name="connsiteX1" fmla="*/ 4262456 w 6057007"/>
                <a:gd name="connsiteY1" fmla="*/ 0 h 6858000"/>
                <a:gd name="connsiteX2" fmla="*/ 4371584 w 6057007"/>
                <a:gd name="connsiteY2" fmla="*/ 79625 h 6858000"/>
                <a:gd name="connsiteX3" fmla="*/ 5400299 w 6057007"/>
                <a:gd name="connsiteY3" fmla="*/ 1779691 h 6858000"/>
                <a:gd name="connsiteX4" fmla="*/ 5961759 w 6057007"/>
                <a:gd name="connsiteY4" fmla="*/ 4554903 h 6858000"/>
                <a:gd name="connsiteX5" fmla="*/ 4326541 w 6057007"/>
                <a:gd name="connsiteY5" fmla="*/ 6729688 h 6858000"/>
                <a:gd name="connsiteX6" fmla="*/ 4109121 w 6057007"/>
                <a:gd name="connsiteY6" fmla="*/ 6858000 h 6858000"/>
                <a:gd name="connsiteX7" fmla="*/ 1145358 w 6057007"/>
                <a:gd name="connsiteY7" fmla="*/ 6858000 h 6858000"/>
                <a:gd name="connsiteX8" fmla="*/ 1143587 w 6057007"/>
                <a:gd name="connsiteY8" fmla="*/ 6856705 h 6858000"/>
                <a:gd name="connsiteX9" fmla="*/ 162579 w 6057007"/>
                <a:gd name="connsiteY9" fmla="*/ 6240990 h 6858000"/>
                <a:gd name="connsiteX10" fmla="*/ 0 w 6057007"/>
                <a:gd name="connsiteY10" fmla="*/ 6125553 h 6858000"/>
                <a:gd name="connsiteX11" fmla="*/ 0 w 6057007"/>
                <a:gd name="connsiteY11" fmla="*/ 4670879 h 6858000"/>
                <a:gd name="connsiteX12" fmla="*/ 38388 w 6057007"/>
                <a:gd name="connsiteY12" fmla="*/ 4778792 h 6858000"/>
                <a:gd name="connsiteX13" fmla="*/ 155449 w 6057007"/>
                <a:gd name="connsiteY13" fmla="*/ 5029879 h 6858000"/>
                <a:gd name="connsiteX14" fmla="*/ 411802 w 6057007"/>
                <a:gd name="connsiteY14" fmla="*/ 5399531 h 6858000"/>
                <a:gd name="connsiteX15" fmla="*/ 806388 w 6057007"/>
                <a:gd name="connsiteY15" fmla="*/ 5659633 h 6858000"/>
                <a:gd name="connsiteX16" fmla="*/ 1801512 w 6057007"/>
                <a:gd name="connsiteY16" fmla="*/ 6314010 h 6858000"/>
                <a:gd name="connsiteX17" fmla="*/ 2653483 w 6057007"/>
                <a:gd name="connsiteY17" fmla="*/ 6529898 h 6858000"/>
                <a:gd name="connsiteX18" fmla="*/ 3666486 w 6057007"/>
                <a:gd name="connsiteY18" fmla="*/ 6190615 h 6858000"/>
                <a:gd name="connsiteX19" fmla="*/ 4658657 w 6057007"/>
                <a:gd name="connsiteY19" fmla="*/ 5428179 h 6858000"/>
                <a:gd name="connsiteX20" fmla="*/ 5222967 w 6057007"/>
                <a:gd name="connsiteY20" fmla="*/ 4356944 h 6858000"/>
                <a:gd name="connsiteX21" fmla="*/ 4724795 w 6057007"/>
                <a:gd name="connsiteY21" fmla="*/ 2210416 h 6858000"/>
                <a:gd name="connsiteX22" fmla="*/ 4473185 w 6057007"/>
                <a:gd name="connsiteY22" fmla="*/ 1691554 h 6858000"/>
                <a:gd name="connsiteX23" fmla="*/ 4046677 w 6057007"/>
                <a:gd name="connsiteY23" fmla="*/ 911781 h 6858000"/>
                <a:gd name="connsiteX24" fmla="*/ 3555564 w 6057007"/>
                <a:gd name="connsiteY24" fmla="*/ 585888 h 6858000"/>
                <a:gd name="connsiteX25" fmla="*/ 2405914 w 6057007"/>
                <a:gd name="connsiteY25" fmla="*/ 536282 h 6858000"/>
                <a:gd name="connsiteX26" fmla="*/ 1345719 w 6057007"/>
                <a:gd name="connsiteY26" fmla="*/ 957619 h 6858000"/>
                <a:gd name="connsiteX27" fmla="*/ 73341 w 6057007"/>
                <a:gd name="connsiteY27" fmla="*/ 2571698 h 6858000"/>
                <a:gd name="connsiteX28" fmla="*/ 0 w 6057007"/>
                <a:gd name="connsiteY28" fmla="*/ 2803810 h 6858000"/>
                <a:gd name="connsiteX29" fmla="*/ 0 w 6057007"/>
                <a:gd name="connsiteY29" fmla="*/ 1147591 h 6858000"/>
                <a:gd name="connsiteX30" fmla="*/ 142706 w 6057007"/>
                <a:gd name="connsiteY30" fmla="*/ 968763 h 6858000"/>
                <a:gd name="connsiteX31" fmla="*/ 971831 w 6057007"/>
                <a:gd name="connsiteY31" fmla="*/ 249890 h 6858000"/>
                <a:gd name="connsiteX32" fmla="*/ 1288677 w 6057007"/>
                <a:gd name="connsiteY32" fmla="*/ 6583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057007" h="6858000">
                  <a:moveTo>
                    <a:pt x="1423825" y="0"/>
                  </a:moveTo>
                  <a:lnTo>
                    <a:pt x="4262456" y="0"/>
                  </a:lnTo>
                  <a:lnTo>
                    <a:pt x="4371584" y="79625"/>
                  </a:lnTo>
                  <a:cubicBezTo>
                    <a:pt x="4860533" y="476670"/>
                    <a:pt x="5063885" y="1132812"/>
                    <a:pt x="5400299" y="1779691"/>
                  </a:cubicBezTo>
                  <a:cubicBezTo>
                    <a:pt x="5848849" y="2642194"/>
                    <a:pt x="6244956" y="3497996"/>
                    <a:pt x="5961759" y="4554903"/>
                  </a:cubicBezTo>
                  <a:cubicBezTo>
                    <a:pt x="5691575" y="5563242"/>
                    <a:pt x="5092427" y="6238887"/>
                    <a:pt x="4326541" y="6729688"/>
                  </a:cubicBezTo>
                  <a:lnTo>
                    <a:pt x="4109121" y="6858000"/>
                  </a:lnTo>
                  <a:lnTo>
                    <a:pt x="1145358" y="6858000"/>
                  </a:lnTo>
                  <a:lnTo>
                    <a:pt x="1143587" y="6856705"/>
                  </a:lnTo>
                  <a:cubicBezTo>
                    <a:pt x="699546" y="6541440"/>
                    <a:pt x="399287" y="6392433"/>
                    <a:pt x="162579" y="6240990"/>
                  </a:cubicBezTo>
                  <a:lnTo>
                    <a:pt x="0" y="6125553"/>
                  </a:lnTo>
                  <a:lnTo>
                    <a:pt x="0" y="4670879"/>
                  </a:lnTo>
                  <a:lnTo>
                    <a:pt x="38388" y="4778792"/>
                  </a:lnTo>
                  <a:cubicBezTo>
                    <a:pt x="72793" y="4862402"/>
                    <a:pt x="111802" y="4945953"/>
                    <a:pt x="155449" y="5029879"/>
                  </a:cubicBezTo>
                  <a:cubicBezTo>
                    <a:pt x="273464" y="5256810"/>
                    <a:pt x="351295" y="5344113"/>
                    <a:pt x="411802" y="5399531"/>
                  </a:cubicBezTo>
                  <a:cubicBezTo>
                    <a:pt x="500065" y="5480405"/>
                    <a:pt x="628514" y="5555615"/>
                    <a:pt x="806388" y="5659633"/>
                  </a:cubicBezTo>
                  <a:cubicBezTo>
                    <a:pt x="1044358" y="5798926"/>
                    <a:pt x="1370396" y="5989780"/>
                    <a:pt x="1801512" y="6314010"/>
                  </a:cubicBezTo>
                  <a:cubicBezTo>
                    <a:pt x="2037213" y="6491324"/>
                    <a:pt x="2315885" y="6561958"/>
                    <a:pt x="2653483" y="6529898"/>
                  </a:cubicBezTo>
                  <a:cubicBezTo>
                    <a:pt x="2962383" y="6500529"/>
                    <a:pt x="3312661" y="6383221"/>
                    <a:pt x="3666486" y="6190615"/>
                  </a:cubicBezTo>
                  <a:cubicBezTo>
                    <a:pt x="4083218" y="5963697"/>
                    <a:pt x="4407642" y="5714350"/>
                    <a:pt x="4658657" y="5428179"/>
                  </a:cubicBezTo>
                  <a:cubicBezTo>
                    <a:pt x="4927319" y="5121947"/>
                    <a:pt x="5111907" y="4771422"/>
                    <a:pt x="5222967" y="4356944"/>
                  </a:cubicBezTo>
                  <a:cubicBezTo>
                    <a:pt x="5418167" y="3628447"/>
                    <a:pt x="5139747" y="3007703"/>
                    <a:pt x="4724795" y="2210416"/>
                  </a:cubicBezTo>
                  <a:cubicBezTo>
                    <a:pt x="4631776" y="2031551"/>
                    <a:pt x="4551122" y="1858737"/>
                    <a:pt x="4473185" y="1691554"/>
                  </a:cubicBezTo>
                  <a:cubicBezTo>
                    <a:pt x="4326842" y="1377756"/>
                    <a:pt x="4200559" y="1106810"/>
                    <a:pt x="4046677" y="911781"/>
                  </a:cubicBezTo>
                  <a:cubicBezTo>
                    <a:pt x="3910561" y="739097"/>
                    <a:pt x="3763658" y="641647"/>
                    <a:pt x="3555564" y="585888"/>
                  </a:cubicBezTo>
                  <a:cubicBezTo>
                    <a:pt x="3178534" y="484863"/>
                    <a:pt x="2791842" y="468166"/>
                    <a:pt x="2405914" y="536282"/>
                  </a:cubicBezTo>
                  <a:cubicBezTo>
                    <a:pt x="2032757" y="602054"/>
                    <a:pt x="1676044" y="743871"/>
                    <a:pt x="1345719" y="957619"/>
                  </a:cubicBezTo>
                  <a:cubicBezTo>
                    <a:pt x="762775" y="1334788"/>
                    <a:pt x="318714" y="1900690"/>
                    <a:pt x="73341" y="2571698"/>
                  </a:cubicBezTo>
                  <a:lnTo>
                    <a:pt x="0" y="2803810"/>
                  </a:lnTo>
                  <a:lnTo>
                    <a:pt x="0" y="1147591"/>
                  </a:lnTo>
                  <a:lnTo>
                    <a:pt x="142706" y="968763"/>
                  </a:lnTo>
                  <a:cubicBezTo>
                    <a:pt x="388539" y="688063"/>
                    <a:pt x="668237" y="446316"/>
                    <a:pt x="971831" y="249890"/>
                  </a:cubicBezTo>
                  <a:cubicBezTo>
                    <a:pt x="1074829" y="183240"/>
                    <a:pt x="1180574" y="121805"/>
                    <a:pt x="1288677" y="6583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035AC662-4000-411A-9E33-6A4B6C0FCB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91008" cy="6858000"/>
            </a:xfrm>
            <a:custGeom>
              <a:avLst/>
              <a:gdLst>
                <a:gd name="connsiteX0" fmla="*/ 0 w 6091008"/>
                <a:gd name="connsiteY0" fmla="*/ 5476844 h 6858000"/>
                <a:gd name="connsiteX1" fmla="*/ 15220 w 6091008"/>
                <a:gd name="connsiteY1" fmla="*/ 5501668 h 6858000"/>
                <a:gd name="connsiteX2" fmla="*/ 198940 w 6091008"/>
                <a:gd name="connsiteY2" fmla="*/ 5717964 h 6858000"/>
                <a:gd name="connsiteX3" fmla="*/ 251499 w 6091008"/>
                <a:gd name="connsiteY3" fmla="*/ 5763842 h 6858000"/>
                <a:gd name="connsiteX4" fmla="*/ 308460 w 6091008"/>
                <a:gd name="connsiteY4" fmla="*/ 5806337 h 6858000"/>
                <a:gd name="connsiteX5" fmla="*/ 368305 w 6091008"/>
                <a:gd name="connsiteY5" fmla="*/ 5847248 h 6858000"/>
                <a:gd name="connsiteX6" fmla="*/ 430451 w 6091008"/>
                <a:gd name="connsiteY6" fmla="*/ 5887305 h 6858000"/>
                <a:gd name="connsiteX7" fmla="*/ 975811 w 6091008"/>
                <a:gd name="connsiteY7" fmla="*/ 6205653 h 6858000"/>
                <a:gd name="connsiteX8" fmla="*/ 1510250 w 6091008"/>
                <a:gd name="connsiteY8" fmla="*/ 6575390 h 6858000"/>
                <a:gd name="connsiteX9" fmla="*/ 2002437 w 6091008"/>
                <a:gd name="connsiteY9" fmla="*/ 6825029 h 6858000"/>
                <a:gd name="connsiteX10" fmla="*/ 2137670 w 6091008"/>
                <a:gd name="connsiteY10" fmla="*/ 6856874 h 6858000"/>
                <a:gd name="connsiteX11" fmla="*/ 2145778 w 6091008"/>
                <a:gd name="connsiteY11" fmla="*/ 6858000 h 6858000"/>
                <a:gd name="connsiteX12" fmla="*/ 1098858 w 6091008"/>
                <a:gd name="connsiteY12" fmla="*/ 6858000 h 6858000"/>
                <a:gd name="connsiteX13" fmla="*/ 1004166 w 6091008"/>
                <a:gd name="connsiteY13" fmla="*/ 6786858 h 6858000"/>
                <a:gd name="connsiteX14" fmla="*/ 751974 w 6091008"/>
                <a:gd name="connsiteY14" fmla="*/ 6608169 h 6858000"/>
                <a:gd name="connsiteX15" fmla="*/ 623305 w 6091008"/>
                <a:gd name="connsiteY15" fmla="*/ 6522172 h 6858000"/>
                <a:gd name="connsiteX16" fmla="*/ 492346 w 6091008"/>
                <a:gd name="connsiteY16" fmla="*/ 6437477 h 6858000"/>
                <a:gd name="connsiteX17" fmla="*/ 358536 w 6091008"/>
                <a:gd name="connsiteY17" fmla="*/ 6352312 h 6858000"/>
                <a:gd name="connsiteX18" fmla="*/ 290710 w 6091008"/>
                <a:gd name="connsiteY18" fmla="*/ 6308820 h 6858000"/>
                <a:gd name="connsiteX19" fmla="*/ 221792 w 6091008"/>
                <a:gd name="connsiteY19" fmla="*/ 6263122 h 6858000"/>
                <a:gd name="connsiteX20" fmla="*/ 152460 w 6091008"/>
                <a:gd name="connsiteY20" fmla="*/ 6215106 h 6858000"/>
                <a:gd name="connsiteX21" fmla="*/ 83055 w 6091008"/>
                <a:gd name="connsiteY21" fmla="*/ 6163978 h 6858000"/>
                <a:gd name="connsiteX22" fmla="*/ 14161 w 6091008"/>
                <a:gd name="connsiteY22" fmla="*/ 6109014 h 6858000"/>
                <a:gd name="connsiteX23" fmla="*/ 0 w 6091008"/>
                <a:gd name="connsiteY23" fmla="*/ 6096195 h 6858000"/>
                <a:gd name="connsiteX24" fmla="*/ 3707444 w 6091008"/>
                <a:gd name="connsiteY24" fmla="*/ 0 h 6858000"/>
                <a:gd name="connsiteX25" fmla="*/ 4265528 w 6091008"/>
                <a:gd name="connsiteY25" fmla="*/ 0 h 6858000"/>
                <a:gd name="connsiteX26" fmla="*/ 4291472 w 6091008"/>
                <a:gd name="connsiteY26" fmla="*/ 15596 h 6858000"/>
                <a:gd name="connsiteX27" fmla="*/ 4431124 w 6091008"/>
                <a:gd name="connsiteY27" fmla="*/ 119052 h 6858000"/>
                <a:gd name="connsiteX28" fmla="*/ 4899570 w 6091008"/>
                <a:gd name="connsiteY28" fmla="*/ 643769 h 6858000"/>
                <a:gd name="connsiteX29" fmla="*/ 5247925 w 6091008"/>
                <a:gd name="connsiteY29" fmla="*/ 1232134 h 6858000"/>
                <a:gd name="connsiteX30" fmla="*/ 5401234 w 6091008"/>
                <a:gd name="connsiteY30" fmla="*/ 1518442 h 6858000"/>
                <a:gd name="connsiteX31" fmla="*/ 5480921 w 6091008"/>
                <a:gd name="connsiteY31" fmla="*/ 1662114 h 6858000"/>
                <a:gd name="connsiteX32" fmla="*/ 5561804 w 6091008"/>
                <a:gd name="connsiteY32" fmla="*/ 1812436 h 6858000"/>
                <a:gd name="connsiteX33" fmla="*/ 5855037 w 6091008"/>
                <a:gd name="connsiteY33" fmla="*/ 2457716 h 6858000"/>
                <a:gd name="connsiteX34" fmla="*/ 6052254 w 6091008"/>
                <a:gd name="connsiteY34" fmla="*/ 3193699 h 6858000"/>
                <a:gd name="connsiteX35" fmla="*/ 6073151 w 6091008"/>
                <a:gd name="connsiteY35" fmla="*/ 4004612 h 6858000"/>
                <a:gd name="connsiteX36" fmla="*/ 6067309 w 6091008"/>
                <a:gd name="connsiteY36" fmla="*/ 4055890 h 6858000"/>
                <a:gd name="connsiteX37" fmla="*/ 6059979 w 6091008"/>
                <a:gd name="connsiteY37" fmla="*/ 4106917 h 6858000"/>
                <a:gd name="connsiteX38" fmla="*/ 6052371 w 6091008"/>
                <a:gd name="connsiteY38" fmla="*/ 4158016 h 6858000"/>
                <a:gd name="connsiteX39" fmla="*/ 6043434 w 6091008"/>
                <a:gd name="connsiteY39" fmla="*/ 4208759 h 6858000"/>
                <a:gd name="connsiteX40" fmla="*/ 6023229 w 6091008"/>
                <a:gd name="connsiteY40" fmla="*/ 4309769 h 6858000"/>
                <a:gd name="connsiteX41" fmla="*/ 5999922 w 6091008"/>
                <a:gd name="connsiteY41" fmla="*/ 4409799 h 6858000"/>
                <a:gd name="connsiteX42" fmla="*/ 5987157 w 6091008"/>
                <a:gd name="connsiteY42" fmla="*/ 4459369 h 6858000"/>
                <a:gd name="connsiteX43" fmla="*/ 5973731 w 6091008"/>
                <a:gd name="connsiteY43" fmla="*/ 4508027 h 6858000"/>
                <a:gd name="connsiteX44" fmla="*/ 5944653 w 6091008"/>
                <a:gd name="connsiteY44" fmla="*/ 4602538 h 6858000"/>
                <a:gd name="connsiteX45" fmla="*/ 5915334 w 6091008"/>
                <a:gd name="connsiteY45" fmla="*/ 4696982 h 6858000"/>
                <a:gd name="connsiteX46" fmla="*/ 5881786 w 6091008"/>
                <a:gd name="connsiteY46" fmla="*/ 4790295 h 6858000"/>
                <a:gd name="connsiteX47" fmla="*/ 5539609 w 6091008"/>
                <a:gd name="connsiteY47" fmla="*/ 5504511 h 6858000"/>
                <a:gd name="connsiteX48" fmla="*/ 5432400 w 6091008"/>
                <a:gd name="connsiteY48" fmla="*/ 5669348 h 6858000"/>
                <a:gd name="connsiteX49" fmla="*/ 5404330 w 6091008"/>
                <a:gd name="connsiteY49" fmla="*/ 5709372 h 6858000"/>
                <a:gd name="connsiteX50" fmla="*/ 5375525 w 6091008"/>
                <a:gd name="connsiteY50" fmla="*/ 5748757 h 6858000"/>
                <a:gd name="connsiteX51" fmla="*/ 5317831 w 6091008"/>
                <a:gd name="connsiteY51" fmla="*/ 5827355 h 6858000"/>
                <a:gd name="connsiteX52" fmla="*/ 5288208 w 6091008"/>
                <a:gd name="connsiteY52" fmla="*/ 5865932 h 6858000"/>
                <a:gd name="connsiteX53" fmla="*/ 5273251 w 6091008"/>
                <a:gd name="connsiteY53" fmla="*/ 5885035 h 6858000"/>
                <a:gd name="connsiteX54" fmla="*/ 5256656 w 6091008"/>
                <a:gd name="connsiteY54" fmla="*/ 5902520 h 6858000"/>
                <a:gd name="connsiteX55" fmla="*/ 5189858 w 6091008"/>
                <a:gd name="connsiteY55" fmla="*/ 5971616 h 6858000"/>
                <a:gd name="connsiteX56" fmla="*/ 5156287 w 6091008"/>
                <a:gd name="connsiteY56" fmla="*/ 6005600 h 6858000"/>
                <a:gd name="connsiteX57" fmla="*/ 5121598 w 6091008"/>
                <a:gd name="connsiteY57" fmla="*/ 6037962 h 6858000"/>
                <a:gd name="connsiteX58" fmla="*/ 5051798 w 6091008"/>
                <a:gd name="connsiteY58" fmla="*/ 6101838 h 6858000"/>
                <a:gd name="connsiteX59" fmla="*/ 4463594 w 6091008"/>
                <a:gd name="connsiteY59" fmla="*/ 6532280 h 6858000"/>
                <a:gd name="connsiteX60" fmla="*/ 4388637 w 6091008"/>
                <a:gd name="connsiteY60" fmla="*/ 6579169 h 6858000"/>
                <a:gd name="connsiteX61" fmla="*/ 4312856 w 6091008"/>
                <a:gd name="connsiteY61" fmla="*/ 6623337 h 6858000"/>
                <a:gd name="connsiteX62" fmla="*/ 4237558 w 6091008"/>
                <a:gd name="connsiteY62" fmla="*/ 6667632 h 6858000"/>
                <a:gd name="connsiteX63" fmla="*/ 4161774 w 6091008"/>
                <a:gd name="connsiteY63" fmla="*/ 6709883 h 6858000"/>
                <a:gd name="connsiteX64" fmla="*/ 4010448 w 6091008"/>
                <a:gd name="connsiteY64" fmla="*/ 6792981 h 6858000"/>
                <a:gd name="connsiteX65" fmla="*/ 3935163 w 6091008"/>
                <a:gd name="connsiteY65" fmla="*/ 6834338 h 6858000"/>
                <a:gd name="connsiteX66" fmla="*/ 3892887 w 6091008"/>
                <a:gd name="connsiteY66" fmla="*/ 6858000 h 6858000"/>
                <a:gd name="connsiteX67" fmla="*/ 2743942 w 6091008"/>
                <a:gd name="connsiteY67" fmla="*/ 6858000 h 6858000"/>
                <a:gd name="connsiteX68" fmla="*/ 2852577 w 6091008"/>
                <a:gd name="connsiteY68" fmla="*/ 6838910 h 6858000"/>
                <a:gd name="connsiteX69" fmla="*/ 3143255 w 6091008"/>
                <a:gd name="connsiteY69" fmla="*/ 6759775 h 6858000"/>
                <a:gd name="connsiteX70" fmla="*/ 3430899 w 6091008"/>
                <a:gd name="connsiteY70" fmla="*/ 6650056 h 6858000"/>
                <a:gd name="connsiteX71" fmla="*/ 3713289 w 6091008"/>
                <a:gd name="connsiteY71" fmla="*/ 6514054 h 6858000"/>
                <a:gd name="connsiteX72" fmla="*/ 3981228 w 6091008"/>
                <a:gd name="connsiteY72" fmla="*/ 6334878 h 6858000"/>
                <a:gd name="connsiteX73" fmla="*/ 4107885 w 6091008"/>
                <a:gd name="connsiteY73" fmla="*/ 6233689 h 6858000"/>
                <a:gd name="connsiteX74" fmla="*/ 4169795 w 6091008"/>
                <a:gd name="connsiteY74" fmla="*/ 6181389 h 6858000"/>
                <a:gd name="connsiteX75" fmla="*/ 4229189 w 6091008"/>
                <a:gd name="connsiteY75" fmla="*/ 6125914 h 6858000"/>
                <a:gd name="connsiteX76" fmla="*/ 4652064 w 6091008"/>
                <a:gd name="connsiteY76" fmla="*/ 5641457 h 6858000"/>
                <a:gd name="connsiteX77" fmla="*/ 4697555 w 6091008"/>
                <a:gd name="connsiteY77" fmla="*/ 5576516 h 6858000"/>
                <a:gd name="connsiteX78" fmla="*/ 4720492 w 6091008"/>
                <a:gd name="connsiteY78" fmla="*/ 5544537 h 6858000"/>
                <a:gd name="connsiteX79" fmla="*/ 4741922 w 6091008"/>
                <a:gd name="connsiteY79" fmla="*/ 5511420 h 6858000"/>
                <a:gd name="connsiteX80" fmla="*/ 4784179 w 6091008"/>
                <a:gd name="connsiteY80" fmla="*/ 5445022 h 6858000"/>
                <a:gd name="connsiteX81" fmla="*/ 4794796 w 6091008"/>
                <a:gd name="connsiteY81" fmla="*/ 5428584 h 6858000"/>
                <a:gd name="connsiteX82" fmla="*/ 4807173 w 6091008"/>
                <a:gd name="connsiteY82" fmla="*/ 5413795 h 6858000"/>
                <a:gd name="connsiteX83" fmla="*/ 4830010 w 6091008"/>
                <a:gd name="connsiteY83" fmla="*/ 5382674 h 6858000"/>
                <a:gd name="connsiteX84" fmla="*/ 4874298 w 6091008"/>
                <a:gd name="connsiteY84" fmla="*/ 5319323 h 6858000"/>
                <a:gd name="connsiteX85" fmla="*/ 4896484 w 6091008"/>
                <a:gd name="connsiteY85" fmla="*/ 5287734 h 6858000"/>
                <a:gd name="connsiteX86" fmla="*/ 4918019 w 6091008"/>
                <a:gd name="connsiteY86" fmla="*/ 5255673 h 6858000"/>
                <a:gd name="connsiteX87" fmla="*/ 4999238 w 6091008"/>
                <a:gd name="connsiteY87" fmla="*/ 5124058 h 6858000"/>
                <a:gd name="connsiteX88" fmla="*/ 5251271 w 6091008"/>
                <a:gd name="connsiteY88" fmla="*/ 4554965 h 6858000"/>
                <a:gd name="connsiteX89" fmla="*/ 5276136 w 6091008"/>
                <a:gd name="connsiteY89" fmla="*/ 4480521 h 6858000"/>
                <a:gd name="connsiteX90" fmla="*/ 5297442 w 6091008"/>
                <a:gd name="connsiteY90" fmla="*/ 4404389 h 6858000"/>
                <a:gd name="connsiteX91" fmla="*/ 5318953 w 6091008"/>
                <a:gd name="connsiteY91" fmla="*/ 4328458 h 6858000"/>
                <a:gd name="connsiteX92" fmla="*/ 5328684 w 6091008"/>
                <a:gd name="connsiteY92" fmla="*/ 4291175 h 6858000"/>
                <a:gd name="connsiteX93" fmla="*/ 5337470 w 6091008"/>
                <a:gd name="connsiteY93" fmla="*/ 4254522 h 6858000"/>
                <a:gd name="connsiteX94" fmla="*/ 5353277 w 6091008"/>
                <a:gd name="connsiteY94" fmla="*/ 4181038 h 6858000"/>
                <a:gd name="connsiteX95" fmla="*/ 5366762 w 6091008"/>
                <a:gd name="connsiteY95" fmla="*/ 4107520 h 6858000"/>
                <a:gd name="connsiteX96" fmla="*/ 5373105 w 6091008"/>
                <a:gd name="connsiteY96" fmla="*/ 4070802 h 6858000"/>
                <a:gd name="connsiteX97" fmla="*/ 5378288 w 6091008"/>
                <a:gd name="connsiteY97" fmla="*/ 4034066 h 6858000"/>
                <a:gd name="connsiteX98" fmla="*/ 5383471 w 6091008"/>
                <a:gd name="connsiteY98" fmla="*/ 3997331 h 6858000"/>
                <a:gd name="connsiteX99" fmla="*/ 5387373 w 6091008"/>
                <a:gd name="connsiteY99" fmla="*/ 3960547 h 6858000"/>
                <a:gd name="connsiteX100" fmla="*/ 5375699 w 6091008"/>
                <a:gd name="connsiteY100" fmla="*/ 3369810 h 6858000"/>
                <a:gd name="connsiteX101" fmla="*/ 5225695 w 6091008"/>
                <a:gd name="connsiteY101" fmla="*/ 2777923 h 6858000"/>
                <a:gd name="connsiteX102" fmla="*/ 4989893 w 6091008"/>
                <a:gd name="connsiteY102" fmla="*/ 2181595 h 6858000"/>
                <a:gd name="connsiteX103" fmla="*/ 4856777 w 6091008"/>
                <a:gd name="connsiteY103" fmla="*/ 1872581 h 6858000"/>
                <a:gd name="connsiteX104" fmla="*/ 4729367 w 6091008"/>
                <a:gd name="connsiteY104" fmla="*/ 1547581 h 6858000"/>
                <a:gd name="connsiteX105" fmla="*/ 4510575 w 6091008"/>
                <a:gd name="connsiteY105" fmla="*/ 917244 h 6858000"/>
                <a:gd name="connsiteX106" fmla="*/ 4387446 w 6091008"/>
                <a:gd name="connsiteY106" fmla="*/ 626512 h 6858000"/>
                <a:gd name="connsiteX107" fmla="*/ 4227716 w 6091008"/>
                <a:gd name="connsiteY107" fmla="*/ 368510 h 6858000"/>
                <a:gd name="connsiteX108" fmla="*/ 4017774 w 6091008"/>
                <a:gd name="connsiteY108" fmla="*/ 161674 h 6858000"/>
                <a:gd name="connsiteX109" fmla="*/ 3761542 w 6091008"/>
                <a:gd name="connsiteY109" fmla="*/ 19860 h 6858000"/>
                <a:gd name="connsiteX110" fmla="*/ 3727185 w 6091008"/>
                <a:gd name="connsiteY110" fmla="*/ 6533 h 6858000"/>
                <a:gd name="connsiteX111" fmla="*/ 1325680 w 6091008"/>
                <a:gd name="connsiteY111" fmla="*/ 0 h 6858000"/>
                <a:gd name="connsiteX112" fmla="*/ 2347354 w 6091008"/>
                <a:gd name="connsiteY112" fmla="*/ 0 h 6858000"/>
                <a:gd name="connsiteX113" fmla="*/ 2262734 w 6091008"/>
                <a:gd name="connsiteY113" fmla="*/ 20581 h 6858000"/>
                <a:gd name="connsiteX114" fmla="*/ 1969830 w 6091008"/>
                <a:gd name="connsiteY114" fmla="*/ 118108 h 6858000"/>
                <a:gd name="connsiteX115" fmla="*/ 1897367 w 6091008"/>
                <a:gd name="connsiteY115" fmla="*/ 145059 h 6858000"/>
                <a:gd name="connsiteX116" fmla="*/ 1825860 w 6091008"/>
                <a:gd name="connsiteY116" fmla="*/ 175210 h 6858000"/>
                <a:gd name="connsiteX117" fmla="*/ 1754258 w 6091008"/>
                <a:gd name="connsiteY117" fmla="*/ 204746 h 6858000"/>
                <a:gd name="connsiteX118" fmla="*/ 1683442 w 6091008"/>
                <a:gd name="connsiteY118" fmla="*/ 237143 h 6858000"/>
                <a:gd name="connsiteX119" fmla="*/ 1612330 w 6091008"/>
                <a:gd name="connsiteY119" fmla="*/ 268724 h 6858000"/>
                <a:gd name="connsiteX120" fmla="*/ 1542244 w 6091008"/>
                <a:gd name="connsiteY120" fmla="*/ 303229 h 6858000"/>
                <a:gd name="connsiteX121" fmla="*/ 1471990 w 6091008"/>
                <a:gd name="connsiteY121" fmla="*/ 337395 h 6858000"/>
                <a:gd name="connsiteX122" fmla="*/ 1402813 w 6091008"/>
                <a:gd name="connsiteY122" fmla="*/ 374794 h 6858000"/>
                <a:gd name="connsiteX123" fmla="*/ 1333886 w 6091008"/>
                <a:gd name="connsiteY123" fmla="*/ 412702 h 6858000"/>
                <a:gd name="connsiteX124" fmla="*/ 1266278 w 6091008"/>
                <a:gd name="connsiteY124" fmla="*/ 453907 h 6858000"/>
                <a:gd name="connsiteX125" fmla="*/ 1199136 w 6091008"/>
                <a:gd name="connsiteY125" fmla="*/ 496266 h 6858000"/>
                <a:gd name="connsiteX126" fmla="*/ 1182302 w 6091008"/>
                <a:gd name="connsiteY126" fmla="*/ 506917 h 6858000"/>
                <a:gd name="connsiteX127" fmla="*/ 1166009 w 6091008"/>
                <a:gd name="connsiteY127" fmla="*/ 518449 h 6858000"/>
                <a:gd name="connsiteX128" fmla="*/ 1133302 w 6091008"/>
                <a:gd name="connsiteY128" fmla="*/ 541479 h 6858000"/>
                <a:gd name="connsiteX129" fmla="*/ 1067923 w 6091008"/>
                <a:gd name="connsiteY129" fmla="*/ 587403 h 6858000"/>
                <a:gd name="connsiteX130" fmla="*/ 1051509 w 6091008"/>
                <a:gd name="connsiteY130" fmla="*/ 598902 h 6858000"/>
                <a:gd name="connsiteX131" fmla="*/ 1035673 w 6091008"/>
                <a:gd name="connsiteY131" fmla="*/ 611145 h 6858000"/>
                <a:gd name="connsiteX132" fmla="*/ 1003878 w 6091008"/>
                <a:gd name="connsiteY132" fmla="*/ 635598 h 6858000"/>
                <a:gd name="connsiteX133" fmla="*/ 877673 w 6091008"/>
                <a:gd name="connsiteY133" fmla="*/ 735582 h 6858000"/>
                <a:gd name="connsiteX134" fmla="*/ 417533 w 6091008"/>
                <a:gd name="connsiteY134" fmla="*/ 1198720 h 6858000"/>
                <a:gd name="connsiteX135" fmla="*/ 54935 w 6091008"/>
                <a:gd name="connsiteY135" fmla="*/ 1756293 h 6858000"/>
                <a:gd name="connsiteX136" fmla="*/ 17844 w 6091008"/>
                <a:gd name="connsiteY136" fmla="*/ 1831433 h 6858000"/>
                <a:gd name="connsiteX137" fmla="*/ 0 w 6091008"/>
                <a:gd name="connsiteY137" fmla="*/ 1869131 h 6858000"/>
                <a:gd name="connsiteX138" fmla="*/ 0 w 6091008"/>
                <a:gd name="connsiteY138" fmla="*/ 1198550 h 6858000"/>
                <a:gd name="connsiteX139" fmla="*/ 185957 w 6091008"/>
                <a:gd name="connsiteY139" fmla="*/ 961506 h 6858000"/>
                <a:gd name="connsiteX140" fmla="*/ 689746 w 6091008"/>
                <a:gd name="connsiteY140" fmla="*/ 447064 h 6858000"/>
                <a:gd name="connsiteX141" fmla="*/ 827126 w 6091008"/>
                <a:gd name="connsiteY141" fmla="*/ 333881 h 6858000"/>
                <a:gd name="connsiteX142" fmla="*/ 968997 w 6091008"/>
                <a:gd name="connsiteY142" fmla="*/ 228085 h 6858000"/>
                <a:gd name="connsiteX143" fmla="*/ 1004883 w 6091008"/>
                <a:gd name="connsiteY143" fmla="*/ 202373 h 6858000"/>
                <a:gd name="connsiteX144" fmla="*/ 1022826 w 6091008"/>
                <a:gd name="connsiteY144" fmla="*/ 189517 h 6858000"/>
                <a:gd name="connsiteX145" fmla="*/ 1041187 w 6091008"/>
                <a:gd name="connsiteY145" fmla="*/ 177509 h 6858000"/>
                <a:gd name="connsiteX146" fmla="*/ 1114760 w 6091008"/>
                <a:gd name="connsiteY146" fmla="*/ 129512 h 6858000"/>
                <a:gd name="connsiteX147" fmla="*/ 1188498 w 6091008"/>
                <a:gd name="connsiteY147" fmla="*/ 81854 h 6858000"/>
                <a:gd name="connsiteX148" fmla="*/ 1263461 w 6091008"/>
                <a:gd name="connsiteY148" fmla="*/ 368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6091008" h="6858000">
                  <a:moveTo>
                    <a:pt x="0" y="5476844"/>
                  </a:moveTo>
                  <a:lnTo>
                    <a:pt x="15220" y="5501668"/>
                  </a:lnTo>
                  <a:cubicBezTo>
                    <a:pt x="69097" y="5585141"/>
                    <a:pt x="130925" y="5654403"/>
                    <a:pt x="198940" y="5717964"/>
                  </a:cubicBezTo>
                  <a:lnTo>
                    <a:pt x="251499" y="5763842"/>
                  </a:lnTo>
                  <a:lnTo>
                    <a:pt x="308460" y="5806337"/>
                  </a:lnTo>
                  <a:cubicBezTo>
                    <a:pt x="326685" y="5820934"/>
                    <a:pt x="348384" y="5833667"/>
                    <a:pt x="368305" y="5847248"/>
                  </a:cubicBezTo>
                  <a:cubicBezTo>
                    <a:pt x="388782" y="5860683"/>
                    <a:pt x="408424" y="5874336"/>
                    <a:pt x="430451" y="5887305"/>
                  </a:cubicBezTo>
                  <a:cubicBezTo>
                    <a:pt x="601703" y="5991186"/>
                    <a:pt x="792871" y="6091279"/>
                    <a:pt x="975811" y="6205653"/>
                  </a:cubicBezTo>
                  <a:cubicBezTo>
                    <a:pt x="1159565" y="6318920"/>
                    <a:pt x="1337666" y="6443625"/>
                    <a:pt x="1510250" y="6575390"/>
                  </a:cubicBezTo>
                  <a:cubicBezTo>
                    <a:pt x="1658997" y="6690317"/>
                    <a:pt x="1824862" y="6774210"/>
                    <a:pt x="2002437" y="6825029"/>
                  </a:cubicBezTo>
                  <a:cubicBezTo>
                    <a:pt x="2046812" y="6837803"/>
                    <a:pt x="2091936" y="6848385"/>
                    <a:pt x="2137670" y="6856874"/>
                  </a:cubicBezTo>
                  <a:lnTo>
                    <a:pt x="2145778" y="6858000"/>
                  </a:lnTo>
                  <a:lnTo>
                    <a:pt x="1098858" y="6858000"/>
                  </a:lnTo>
                  <a:lnTo>
                    <a:pt x="1004166" y="6786858"/>
                  </a:lnTo>
                  <a:cubicBezTo>
                    <a:pt x="920997" y="6725805"/>
                    <a:pt x="837118" y="6666016"/>
                    <a:pt x="751974" y="6608169"/>
                  </a:cubicBezTo>
                  <a:lnTo>
                    <a:pt x="623305" y="6522172"/>
                  </a:lnTo>
                  <a:lnTo>
                    <a:pt x="492346" y="6437477"/>
                  </a:lnTo>
                  <a:lnTo>
                    <a:pt x="358536" y="6352312"/>
                  </a:lnTo>
                  <a:lnTo>
                    <a:pt x="290710" y="6308820"/>
                  </a:lnTo>
                  <a:lnTo>
                    <a:pt x="221792" y="6263122"/>
                  </a:lnTo>
                  <a:cubicBezTo>
                    <a:pt x="198889" y="6248595"/>
                    <a:pt x="175526" y="6231442"/>
                    <a:pt x="152460" y="6215106"/>
                  </a:cubicBezTo>
                  <a:cubicBezTo>
                    <a:pt x="129301" y="6198154"/>
                    <a:pt x="105988" y="6183223"/>
                    <a:pt x="83055" y="6163978"/>
                  </a:cubicBezTo>
                  <a:lnTo>
                    <a:pt x="14161" y="6109014"/>
                  </a:lnTo>
                  <a:lnTo>
                    <a:pt x="0" y="6096195"/>
                  </a:lnTo>
                  <a:close/>
                  <a:moveTo>
                    <a:pt x="3707444" y="0"/>
                  </a:moveTo>
                  <a:lnTo>
                    <a:pt x="4265528" y="0"/>
                  </a:lnTo>
                  <a:lnTo>
                    <a:pt x="4291472" y="15596"/>
                  </a:lnTo>
                  <a:cubicBezTo>
                    <a:pt x="4339292" y="47637"/>
                    <a:pt x="4385917" y="82210"/>
                    <a:pt x="4431124" y="119052"/>
                  </a:cubicBezTo>
                  <a:cubicBezTo>
                    <a:pt x="4612085" y="266897"/>
                    <a:pt x="4766658" y="451392"/>
                    <a:pt x="4899570" y="643769"/>
                  </a:cubicBezTo>
                  <a:cubicBezTo>
                    <a:pt x="5032421" y="836866"/>
                    <a:pt x="5144168" y="1037706"/>
                    <a:pt x="5247925" y="1232134"/>
                  </a:cubicBezTo>
                  <a:cubicBezTo>
                    <a:pt x="5299886" y="1329516"/>
                    <a:pt x="5349860" y="1425631"/>
                    <a:pt x="5401234" y="1518442"/>
                  </a:cubicBezTo>
                  <a:lnTo>
                    <a:pt x="5480921" y="1662114"/>
                  </a:lnTo>
                  <a:cubicBezTo>
                    <a:pt x="5508162" y="1711659"/>
                    <a:pt x="5535098" y="1761858"/>
                    <a:pt x="5561804" y="1812436"/>
                  </a:cubicBezTo>
                  <a:cubicBezTo>
                    <a:pt x="5668394" y="2015131"/>
                    <a:pt x="5769309" y="2228374"/>
                    <a:pt x="5855037" y="2457716"/>
                  </a:cubicBezTo>
                  <a:cubicBezTo>
                    <a:pt x="5940757" y="2686612"/>
                    <a:pt x="6011031" y="2932566"/>
                    <a:pt x="6052254" y="3193699"/>
                  </a:cubicBezTo>
                  <a:cubicBezTo>
                    <a:pt x="6093625" y="3454283"/>
                    <a:pt x="6103924" y="3730828"/>
                    <a:pt x="6073151" y="4004612"/>
                  </a:cubicBezTo>
                  <a:lnTo>
                    <a:pt x="6067309" y="4055890"/>
                  </a:lnTo>
                  <a:cubicBezTo>
                    <a:pt x="6065066" y="4072953"/>
                    <a:pt x="6062462" y="4089919"/>
                    <a:pt x="6059979" y="4106917"/>
                  </a:cubicBezTo>
                  <a:lnTo>
                    <a:pt x="6052371" y="4158016"/>
                  </a:lnTo>
                  <a:cubicBezTo>
                    <a:pt x="6049766" y="4174982"/>
                    <a:pt x="6046401" y="4191890"/>
                    <a:pt x="6043434" y="4208759"/>
                  </a:cubicBezTo>
                  <a:cubicBezTo>
                    <a:pt x="6037102" y="4242536"/>
                    <a:pt x="6031011" y="4276380"/>
                    <a:pt x="6023229" y="4309769"/>
                  </a:cubicBezTo>
                  <a:cubicBezTo>
                    <a:pt x="6015690" y="4343223"/>
                    <a:pt x="6008874" y="4376870"/>
                    <a:pt x="5999922" y="4409799"/>
                  </a:cubicBezTo>
                  <a:lnTo>
                    <a:pt x="5987157" y="4459369"/>
                  </a:lnTo>
                  <a:cubicBezTo>
                    <a:pt x="5982945" y="4476053"/>
                    <a:pt x="5978687" y="4492427"/>
                    <a:pt x="5973731" y="4508027"/>
                  </a:cubicBezTo>
                  <a:lnTo>
                    <a:pt x="5944653" y="4602538"/>
                  </a:lnTo>
                  <a:lnTo>
                    <a:pt x="5915334" y="4696982"/>
                  </a:lnTo>
                  <a:cubicBezTo>
                    <a:pt x="5905346" y="4728457"/>
                    <a:pt x="5892944" y="4759283"/>
                    <a:pt x="5881786" y="4790295"/>
                  </a:cubicBezTo>
                  <a:cubicBezTo>
                    <a:pt x="5791737" y="5038923"/>
                    <a:pt x="5677271" y="5280123"/>
                    <a:pt x="5539609" y="5504511"/>
                  </a:cubicBezTo>
                  <a:lnTo>
                    <a:pt x="5432400" y="5669348"/>
                  </a:lnTo>
                  <a:cubicBezTo>
                    <a:pt x="5423763" y="5683225"/>
                    <a:pt x="5413823" y="5696165"/>
                    <a:pt x="5404330" y="5709372"/>
                  </a:cubicBezTo>
                  <a:lnTo>
                    <a:pt x="5375525" y="5748757"/>
                  </a:lnTo>
                  <a:lnTo>
                    <a:pt x="5317831" y="5827355"/>
                  </a:lnTo>
                  <a:cubicBezTo>
                    <a:pt x="5308217" y="5840529"/>
                    <a:pt x="5298639" y="5853567"/>
                    <a:pt x="5288208" y="5865932"/>
                  </a:cubicBezTo>
                  <a:cubicBezTo>
                    <a:pt x="5283153" y="5872232"/>
                    <a:pt x="5278509" y="5878936"/>
                    <a:pt x="5273251" y="5885035"/>
                  </a:cubicBezTo>
                  <a:cubicBezTo>
                    <a:pt x="5267908" y="5890963"/>
                    <a:pt x="5262120" y="5896624"/>
                    <a:pt x="5256656" y="5902520"/>
                  </a:cubicBezTo>
                  <a:lnTo>
                    <a:pt x="5189858" y="5971616"/>
                  </a:lnTo>
                  <a:cubicBezTo>
                    <a:pt x="5178681" y="5982899"/>
                    <a:pt x="5167959" y="5994892"/>
                    <a:pt x="5156287" y="6005600"/>
                  </a:cubicBezTo>
                  <a:lnTo>
                    <a:pt x="5121598" y="6037962"/>
                  </a:lnTo>
                  <a:lnTo>
                    <a:pt x="5051798" y="6101838"/>
                  </a:lnTo>
                  <a:cubicBezTo>
                    <a:pt x="4864110" y="6268956"/>
                    <a:pt x="4663874" y="6407541"/>
                    <a:pt x="4463594" y="6532280"/>
                  </a:cubicBezTo>
                  <a:cubicBezTo>
                    <a:pt x="4438472" y="6547774"/>
                    <a:pt x="4413434" y="6563439"/>
                    <a:pt x="4388637" y="6579169"/>
                  </a:cubicBezTo>
                  <a:lnTo>
                    <a:pt x="4312856" y="6623337"/>
                  </a:lnTo>
                  <a:lnTo>
                    <a:pt x="4237558" y="6667632"/>
                  </a:lnTo>
                  <a:cubicBezTo>
                    <a:pt x="4212548" y="6682715"/>
                    <a:pt x="4186842" y="6695553"/>
                    <a:pt x="4161774" y="6709883"/>
                  </a:cubicBezTo>
                  <a:cubicBezTo>
                    <a:pt x="4111167" y="6737392"/>
                    <a:pt x="4061123" y="6766670"/>
                    <a:pt x="4010448" y="6792981"/>
                  </a:cubicBezTo>
                  <a:cubicBezTo>
                    <a:pt x="3985322" y="6806562"/>
                    <a:pt x="3960037" y="6820248"/>
                    <a:pt x="3935163" y="6834338"/>
                  </a:cubicBezTo>
                  <a:lnTo>
                    <a:pt x="3892887" y="6858000"/>
                  </a:lnTo>
                  <a:lnTo>
                    <a:pt x="2743942" y="6858000"/>
                  </a:lnTo>
                  <a:lnTo>
                    <a:pt x="2852577" y="6838910"/>
                  </a:lnTo>
                  <a:cubicBezTo>
                    <a:pt x="2949686" y="6818527"/>
                    <a:pt x="3046805" y="6791706"/>
                    <a:pt x="3143255" y="6759775"/>
                  </a:cubicBezTo>
                  <a:cubicBezTo>
                    <a:pt x="3239807" y="6727945"/>
                    <a:pt x="3335416" y="6689975"/>
                    <a:pt x="3430899" y="6650056"/>
                  </a:cubicBezTo>
                  <a:cubicBezTo>
                    <a:pt x="3526299" y="6609969"/>
                    <a:pt x="3621242" y="6565786"/>
                    <a:pt x="3713289" y="6514054"/>
                  </a:cubicBezTo>
                  <a:cubicBezTo>
                    <a:pt x="3805137" y="6460650"/>
                    <a:pt x="3895762" y="6401178"/>
                    <a:pt x="3981228" y="6334878"/>
                  </a:cubicBezTo>
                  <a:cubicBezTo>
                    <a:pt x="4024934" y="6303166"/>
                    <a:pt x="4066572" y="6268544"/>
                    <a:pt x="4107885" y="6233689"/>
                  </a:cubicBezTo>
                  <a:cubicBezTo>
                    <a:pt x="4128602" y="6216277"/>
                    <a:pt x="4149365" y="6199173"/>
                    <a:pt x="4169795" y="6181389"/>
                  </a:cubicBezTo>
                  <a:cubicBezTo>
                    <a:pt x="4189729" y="6163032"/>
                    <a:pt x="4209542" y="6144643"/>
                    <a:pt x="4229189" y="6125914"/>
                  </a:cubicBezTo>
                  <a:cubicBezTo>
                    <a:pt x="4387326" y="5978255"/>
                    <a:pt x="4528049" y="5812977"/>
                    <a:pt x="4652064" y="5641457"/>
                  </a:cubicBezTo>
                  <a:lnTo>
                    <a:pt x="4697555" y="5576516"/>
                  </a:lnTo>
                  <a:lnTo>
                    <a:pt x="4720492" y="5544537"/>
                  </a:lnTo>
                  <a:cubicBezTo>
                    <a:pt x="4728246" y="5533956"/>
                    <a:pt x="4734819" y="5522469"/>
                    <a:pt x="4741922" y="5511420"/>
                  </a:cubicBezTo>
                  <a:lnTo>
                    <a:pt x="4784179" y="5445022"/>
                  </a:lnTo>
                  <a:cubicBezTo>
                    <a:pt x="4787730" y="5439497"/>
                    <a:pt x="4791161" y="5433940"/>
                    <a:pt x="4794796" y="5428584"/>
                  </a:cubicBezTo>
                  <a:cubicBezTo>
                    <a:pt x="4798637" y="5423432"/>
                    <a:pt x="4803091" y="5418884"/>
                    <a:pt x="4807173" y="5413795"/>
                  </a:cubicBezTo>
                  <a:cubicBezTo>
                    <a:pt x="4815384" y="5403926"/>
                    <a:pt x="4822656" y="5393214"/>
                    <a:pt x="4830010" y="5382674"/>
                  </a:cubicBezTo>
                  <a:lnTo>
                    <a:pt x="4874298" y="5319323"/>
                  </a:lnTo>
                  <a:lnTo>
                    <a:pt x="4896484" y="5287734"/>
                  </a:lnTo>
                  <a:cubicBezTo>
                    <a:pt x="4903839" y="5277191"/>
                    <a:pt x="4911520" y="5266885"/>
                    <a:pt x="4918019" y="5255673"/>
                  </a:cubicBezTo>
                  <a:lnTo>
                    <a:pt x="4999238" y="5124058"/>
                  </a:lnTo>
                  <a:cubicBezTo>
                    <a:pt x="5102559" y="4945225"/>
                    <a:pt x="5185787" y="4753943"/>
                    <a:pt x="5251271" y="4554965"/>
                  </a:cubicBezTo>
                  <a:cubicBezTo>
                    <a:pt x="5259371" y="4530051"/>
                    <a:pt x="5268846" y="4505799"/>
                    <a:pt x="5276136" y="4480521"/>
                  </a:cubicBezTo>
                  <a:lnTo>
                    <a:pt x="5297442" y="4404389"/>
                  </a:lnTo>
                  <a:lnTo>
                    <a:pt x="5318953" y="4328458"/>
                  </a:lnTo>
                  <a:cubicBezTo>
                    <a:pt x="5322895" y="4315679"/>
                    <a:pt x="5325929" y="4303390"/>
                    <a:pt x="5328684" y="4291175"/>
                  </a:cubicBezTo>
                  <a:lnTo>
                    <a:pt x="5337470" y="4254522"/>
                  </a:lnTo>
                  <a:cubicBezTo>
                    <a:pt x="5343899" y="4230045"/>
                    <a:pt x="5348129" y="4205565"/>
                    <a:pt x="5353277" y="4181038"/>
                  </a:cubicBezTo>
                  <a:cubicBezTo>
                    <a:pt x="5358786" y="4156608"/>
                    <a:pt x="5362533" y="4132000"/>
                    <a:pt x="5366762" y="4107520"/>
                  </a:cubicBezTo>
                  <a:cubicBezTo>
                    <a:pt x="5368877" y="4095280"/>
                    <a:pt x="5371390" y="4083000"/>
                    <a:pt x="5373105" y="4070802"/>
                  </a:cubicBezTo>
                  <a:lnTo>
                    <a:pt x="5378288" y="4034066"/>
                  </a:lnTo>
                  <a:lnTo>
                    <a:pt x="5383471" y="3997331"/>
                  </a:lnTo>
                  <a:lnTo>
                    <a:pt x="5387373" y="3960547"/>
                  </a:lnTo>
                  <a:cubicBezTo>
                    <a:pt x="5408513" y="3764258"/>
                    <a:pt x="5404752" y="3567184"/>
                    <a:pt x="5375699" y="3369810"/>
                  </a:cubicBezTo>
                  <a:cubicBezTo>
                    <a:pt x="5347044" y="3172396"/>
                    <a:pt x="5293473" y="2975222"/>
                    <a:pt x="5225695" y="2777923"/>
                  </a:cubicBezTo>
                  <a:cubicBezTo>
                    <a:pt x="5157675" y="2580560"/>
                    <a:pt x="5075729" y="2382997"/>
                    <a:pt x="4989893" y="2181595"/>
                  </a:cubicBezTo>
                  <a:lnTo>
                    <a:pt x="4856777" y="1872581"/>
                  </a:lnTo>
                  <a:cubicBezTo>
                    <a:pt x="4811108" y="1763784"/>
                    <a:pt x="4768691" y="1655416"/>
                    <a:pt x="4729367" y="1547581"/>
                  </a:cubicBezTo>
                  <a:cubicBezTo>
                    <a:pt x="4650320" y="1331954"/>
                    <a:pt x="4585048" y="1118545"/>
                    <a:pt x="4510575" y="917244"/>
                  </a:cubicBezTo>
                  <a:cubicBezTo>
                    <a:pt x="4473339" y="816594"/>
                    <a:pt x="4433491" y="718925"/>
                    <a:pt x="4387446" y="626512"/>
                  </a:cubicBezTo>
                  <a:cubicBezTo>
                    <a:pt x="4341559" y="533993"/>
                    <a:pt x="4289352" y="446701"/>
                    <a:pt x="4227716" y="368510"/>
                  </a:cubicBezTo>
                  <a:cubicBezTo>
                    <a:pt x="4166554" y="290006"/>
                    <a:pt x="4096194" y="220222"/>
                    <a:pt x="4017774" y="161674"/>
                  </a:cubicBezTo>
                  <a:cubicBezTo>
                    <a:pt x="3939391" y="102989"/>
                    <a:pt x="3853034" y="55709"/>
                    <a:pt x="3761542" y="19860"/>
                  </a:cubicBezTo>
                  <a:lnTo>
                    <a:pt x="3727185" y="6533"/>
                  </a:lnTo>
                  <a:close/>
                  <a:moveTo>
                    <a:pt x="1325680" y="0"/>
                  </a:moveTo>
                  <a:lnTo>
                    <a:pt x="2347354" y="0"/>
                  </a:lnTo>
                  <a:lnTo>
                    <a:pt x="2262734" y="20581"/>
                  </a:lnTo>
                  <a:cubicBezTo>
                    <a:pt x="2164073" y="49233"/>
                    <a:pt x="2066423" y="82020"/>
                    <a:pt x="1969830" y="118108"/>
                  </a:cubicBezTo>
                  <a:cubicBezTo>
                    <a:pt x="1945675" y="127092"/>
                    <a:pt x="1921391" y="135598"/>
                    <a:pt x="1897367" y="145059"/>
                  </a:cubicBezTo>
                  <a:cubicBezTo>
                    <a:pt x="1873522" y="155302"/>
                    <a:pt x="1849679" y="165546"/>
                    <a:pt x="1825860" y="175210"/>
                  </a:cubicBezTo>
                  <a:lnTo>
                    <a:pt x="1754258" y="204746"/>
                  </a:lnTo>
                  <a:lnTo>
                    <a:pt x="1683442" y="237143"/>
                  </a:lnTo>
                  <a:cubicBezTo>
                    <a:pt x="1659851" y="247896"/>
                    <a:pt x="1636127" y="258172"/>
                    <a:pt x="1612330" y="268724"/>
                  </a:cubicBezTo>
                  <a:lnTo>
                    <a:pt x="1542244" y="303229"/>
                  </a:lnTo>
                  <a:lnTo>
                    <a:pt x="1471990" y="337395"/>
                  </a:lnTo>
                  <a:cubicBezTo>
                    <a:pt x="1448660" y="349103"/>
                    <a:pt x="1425927" y="362441"/>
                    <a:pt x="1402813" y="374794"/>
                  </a:cubicBezTo>
                  <a:lnTo>
                    <a:pt x="1333886" y="412702"/>
                  </a:lnTo>
                  <a:cubicBezTo>
                    <a:pt x="1310940" y="425394"/>
                    <a:pt x="1288842" y="440228"/>
                    <a:pt x="1266278" y="453907"/>
                  </a:cubicBezTo>
                  <a:lnTo>
                    <a:pt x="1199136" y="496266"/>
                  </a:lnTo>
                  <a:lnTo>
                    <a:pt x="1182302" y="506917"/>
                  </a:lnTo>
                  <a:lnTo>
                    <a:pt x="1166009" y="518449"/>
                  </a:lnTo>
                  <a:lnTo>
                    <a:pt x="1133302" y="541479"/>
                  </a:lnTo>
                  <a:lnTo>
                    <a:pt x="1067923" y="587403"/>
                  </a:lnTo>
                  <a:lnTo>
                    <a:pt x="1051509" y="598902"/>
                  </a:lnTo>
                  <a:lnTo>
                    <a:pt x="1035673" y="611145"/>
                  </a:lnTo>
                  <a:lnTo>
                    <a:pt x="1003878" y="635598"/>
                  </a:lnTo>
                  <a:cubicBezTo>
                    <a:pt x="961473" y="668248"/>
                    <a:pt x="918407" y="699983"/>
                    <a:pt x="877673" y="735582"/>
                  </a:cubicBezTo>
                  <a:cubicBezTo>
                    <a:pt x="711850" y="872792"/>
                    <a:pt x="555901" y="1026776"/>
                    <a:pt x="417533" y="1198720"/>
                  </a:cubicBezTo>
                  <a:cubicBezTo>
                    <a:pt x="278999" y="1370325"/>
                    <a:pt x="156917" y="1557820"/>
                    <a:pt x="54935" y="1756293"/>
                  </a:cubicBezTo>
                  <a:lnTo>
                    <a:pt x="17844" y="1831433"/>
                  </a:lnTo>
                  <a:lnTo>
                    <a:pt x="0" y="1869131"/>
                  </a:lnTo>
                  <a:lnTo>
                    <a:pt x="0" y="1198550"/>
                  </a:lnTo>
                  <a:lnTo>
                    <a:pt x="185957" y="961506"/>
                  </a:lnTo>
                  <a:cubicBezTo>
                    <a:pt x="342426" y="776600"/>
                    <a:pt x="509755" y="602849"/>
                    <a:pt x="689746" y="447064"/>
                  </a:cubicBezTo>
                  <a:cubicBezTo>
                    <a:pt x="733932" y="406795"/>
                    <a:pt x="780859" y="370795"/>
                    <a:pt x="827126" y="333881"/>
                  </a:cubicBezTo>
                  <a:cubicBezTo>
                    <a:pt x="872886" y="295949"/>
                    <a:pt x="921195" y="262526"/>
                    <a:pt x="968997" y="228085"/>
                  </a:cubicBezTo>
                  <a:lnTo>
                    <a:pt x="1004883" y="202373"/>
                  </a:lnTo>
                  <a:lnTo>
                    <a:pt x="1022826" y="189517"/>
                  </a:lnTo>
                  <a:lnTo>
                    <a:pt x="1041187" y="177509"/>
                  </a:lnTo>
                  <a:lnTo>
                    <a:pt x="1114760" y="129512"/>
                  </a:lnTo>
                  <a:cubicBezTo>
                    <a:pt x="1139435" y="113750"/>
                    <a:pt x="1163439" y="96630"/>
                    <a:pt x="1188498" y="81854"/>
                  </a:cubicBezTo>
                  <a:lnTo>
                    <a:pt x="1263461" y="36880"/>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D01D44A9-1D51-461B-A228-06F6C500B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5600" cy="6858000"/>
            </a:xfrm>
            <a:custGeom>
              <a:avLst/>
              <a:gdLst>
                <a:gd name="connsiteX0" fmla="*/ 0 w 6055600"/>
                <a:gd name="connsiteY0" fmla="*/ 5960220 h 6858000"/>
                <a:gd name="connsiteX1" fmla="*/ 36039 w 6055600"/>
                <a:gd name="connsiteY1" fmla="*/ 6002605 h 6858000"/>
                <a:gd name="connsiteX2" fmla="*/ 92950 w 6055600"/>
                <a:gd name="connsiteY2" fmla="*/ 6059050 h 6858000"/>
                <a:gd name="connsiteX3" fmla="*/ 153706 w 6055600"/>
                <a:gd name="connsiteY3" fmla="*/ 6111427 h 6858000"/>
                <a:gd name="connsiteX4" fmla="*/ 216806 w 6055600"/>
                <a:gd name="connsiteY4" fmla="*/ 6161603 h 6858000"/>
                <a:gd name="connsiteX5" fmla="*/ 281945 w 6055600"/>
                <a:gd name="connsiteY5" fmla="*/ 6209777 h 6858000"/>
                <a:gd name="connsiteX6" fmla="*/ 553337 w 6055600"/>
                <a:gd name="connsiteY6" fmla="*/ 6391500 h 6858000"/>
                <a:gd name="connsiteX7" fmla="*/ 690543 w 6055600"/>
                <a:gd name="connsiteY7" fmla="*/ 6481634 h 6858000"/>
                <a:gd name="connsiteX8" fmla="*/ 827127 w 6055600"/>
                <a:gd name="connsiteY8" fmla="*/ 6573159 h 6858000"/>
                <a:gd name="connsiteX9" fmla="*/ 1095915 w 6055600"/>
                <a:gd name="connsiteY9" fmla="*/ 6762202 h 6858000"/>
                <a:gd name="connsiteX10" fmla="*/ 1224853 w 6055600"/>
                <a:gd name="connsiteY10" fmla="*/ 6858000 h 6858000"/>
                <a:gd name="connsiteX11" fmla="*/ 1154072 w 6055600"/>
                <a:gd name="connsiteY11" fmla="*/ 6858000 h 6858000"/>
                <a:gd name="connsiteX12" fmla="*/ 1073489 w 6055600"/>
                <a:gd name="connsiteY12" fmla="*/ 6799140 h 6858000"/>
                <a:gd name="connsiteX13" fmla="*/ 800175 w 6055600"/>
                <a:gd name="connsiteY13" fmla="*/ 6620441 h 6858000"/>
                <a:gd name="connsiteX14" fmla="*/ 231518 w 6055600"/>
                <a:gd name="connsiteY14" fmla="*/ 6299323 h 6858000"/>
                <a:gd name="connsiteX15" fmla="*/ 160401 w 6055600"/>
                <a:gd name="connsiteY15" fmla="*/ 6256627 h 6858000"/>
                <a:gd name="connsiteX16" fmla="*/ 89697 w 6055600"/>
                <a:gd name="connsiteY16" fmla="*/ 6211916 h 6858000"/>
                <a:gd name="connsiteX17" fmla="*/ 20148 w 6055600"/>
                <a:gd name="connsiteY17" fmla="*/ 6163835 h 6858000"/>
                <a:gd name="connsiteX18" fmla="*/ 0 w 6055600"/>
                <a:gd name="connsiteY18" fmla="*/ 6147796 h 6858000"/>
                <a:gd name="connsiteX19" fmla="*/ 3748345 w 6055600"/>
                <a:gd name="connsiteY19" fmla="*/ 0 h 6858000"/>
                <a:gd name="connsiteX20" fmla="*/ 4277792 w 6055600"/>
                <a:gd name="connsiteY20" fmla="*/ 0 h 6858000"/>
                <a:gd name="connsiteX21" fmla="*/ 4339531 w 6055600"/>
                <a:gd name="connsiteY21" fmla="*/ 40262 h 6858000"/>
                <a:gd name="connsiteX22" fmla="*/ 4476306 w 6055600"/>
                <a:gd name="connsiteY22" fmla="*/ 153922 h 6858000"/>
                <a:gd name="connsiteX23" fmla="*/ 4713639 w 6055600"/>
                <a:gd name="connsiteY23" fmla="*/ 422076 h 6858000"/>
                <a:gd name="connsiteX24" fmla="*/ 4906991 w 6055600"/>
                <a:gd name="connsiteY24" fmla="*/ 723463 h 6858000"/>
                <a:gd name="connsiteX25" fmla="*/ 5070511 w 6055600"/>
                <a:gd name="connsiteY25" fmla="*/ 1037524 h 6858000"/>
                <a:gd name="connsiteX26" fmla="*/ 5219493 w 6055600"/>
                <a:gd name="connsiteY26" fmla="*/ 1352079 h 6858000"/>
                <a:gd name="connsiteX27" fmla="*/ 5367779 w 6055600"/>
                <a:gd name="connsiteY27" fmla="*/ 1658945 h 6858000"/>
                <a:gd name="connsiteX28" fmla="*/ 5446095 w 6055600"/>
                <a:gd name="connsiteY28" fmla="*/ 1811301 h 6858000"/>
                <a:gd name="connsiteX29" fmla="*/ 5525115 w 6055600"/>
                <a:gd name="connsiteY29" fmla="*/ 1967103 h 6858000"/>
                <a:gd name="connsiteX30" fmla="*/ 5816642 w 6055600"/>
                <a:gd name="connsiteY30" fmla="*/ 2618837 h 6858000"/>
                <a:gd name="connsiteX31" fmla="*/ 6015787 w 6055600"/>
                <a:gd name="connsiteY31" fmla="*/ 3339957 h 6858000"/>
                <a:gd name="connsiteX32" fmla="*/ 6054206 w 6055600"/>
                <a:gd name="connsiteY32" fmla="*/ 3727239 h 6858000"/>
                <a:gd name="connsiteX33" fmla="*/ 6039811 w 6055600"/>
                <a:gd name="connsiteY33" fmla="*/ 4122735 h 6858000"/>
                <a:gd name="connsiteX34" fmla="*/ 5971601 w 6055600"/>
                <a:gd name="connsiteY34" fmla="*/ 4514288 h 6858000"/>
                <a:gd name="connsiteX35" fmla="*/ 5946751 w 6055600"/>
                <a:gd name="connsiteY35" fmla="*/ 4609838 h 6858000"/>
                <a:gd name="connsiteX36" fmla="*/ 5919986 w 6055600"/>
                <a:gd name="connsiteY36" fmla="*/ 4703178 h 6858000"/>
                <a:gd name="connsiteX37" fmla="*/ 5890731 w 6055600"/>
                <a:gd name="connsiteY37" fmla="*/ 4795992 h 6858000"/>
                <a:gd name="connsiteX38" fmla="*/ 5859058 w 6055600"/>
                <a:gd name="connsiteY38" fmla="*/ 4888015 h 6858000"/>
                <a:gd name="connsiteX39" fmla="*/ 5525053 w 6055600"/>
                <a:gd name="connsiteY39" fmla="*/ 5588449 h 6858000"/>
                <a:gd name="connsiteX40" fmla="*/ 5058962 w 6055600"/>
                <a:gd name="connsiteY40" fmla="*/ 6189929 h 6858000"/>
                <a:gd name="connsiteX41" fmla="*/ 4787706 w 6055600"/>
                <a:gd name="connsiteY41" fmla="*/ 6442985 h 6858000"/>
                <a:gd name="connsiteX42" fmla="*/ 4498686 w 6055600"/>
                <a:gd name="connsiteY42" fmla="*/ 6663678 h 6858000"/>
                <a:gd name="connsiteX43" fmla="*/ 4197167 w 6055600"/>
                <a:gd name="connsiteY43" fmla="*/ 6854053 h 6858000"/>
                <a:gd name="connsiteX44" fmla="*/ 4189720 w 6055600"/>
                <a:gd name="connsiteY44" fmla="*/ 6858000 h 6858000"/>
                <a:gd name="connsiteX45" fmla="*/ 3651929 w 6055600"/>
                <a:gd name="connsiteY45" fmla="*/ 6858000 h 6858000"/>
                <a:gd name="connsiteX46" fmla="*/ 3789040 w 6055600"/>
                <a:gd name="connsiteY46" fmla="*/ 6778034 h 6858000"/>
                <a:gd name="connsiteX47" fmla="*/ 4335568 w 6055600"/>
                <a:gd name="connsiteY47" fmla="*/ 6382709 h 6858000"/>
                <a:gd name="connsiteX48" fmla="*/ 4586923 w 6055600"/>
                <a:gd name="connsiteY48" fmla="*/ 6158577 h 6858000"/>
                <a:gd name="connsiteX49" fmla="*/ 4819585 w 6055600"/>
                <a:gd name="connsiteY49" fmla="*/ 5915847 h 6858000"/>
                <a:gd name="connsiteX50" fmla="*/ 5214727 w 6055600"/>
                <a:gd name="connsiteY50" fmla="*/ 5371094 h 6858000"/>
                <a:gd name="connsiteX51" fmla="*/ 5495409 w 6055600"/>
                <a:gd name="connsiteY51" fmla="*/ 4752778 h 6858000"/>
                <a:gd name="connsiteX52" fmla="*/ 5522322 w 6055600"/>
                <a:gd name="connsiteY52" fmla="*/ 4671511 h 6858000"/>
                <a:gd name="connsiteX53" fmla="*/ 5547631 w 6055600"/>
                <a:gd name="connsiteY53" fmla="*/ 4589675 h 6858000"/>
                <a:gd name="connsiteX54" fmla="*/ 5570792 w 6055600"/>
                <a:gd name="connsiteY54" fmla="*/ 4506978 h 6858000"/>
                <a:gd name="connsiteX55" fmla="*/ 5591541 w 6055600"/>
                <a:gd name="connsiteY55" fmla="*/ 4425334 h 6858000"/>
                <a:gd name="connsiteX56" fmla="*/ 5649500 w 6055600"/>
                <a:gd name="connsiteY56" fmla="*/ 4097286 h 6858000"/>
                <a:gd name="connsiteX57" fmla="*/ 5637615 w 6055600"/>
                <a:gd name="connsiteY57" fmla="*/ 3437524 h 6858000"/>
                <a:gd name="connsiteX58" fmla="*/ 5475454 w 6055600"/>
                <a:gd name="connsiteY58" fmla="*/ 2791575 h 6858000"/>
                <a:gd name="connsiteX59" fmla="*/ 5217600 w 6055600"/>
                <a:gd name="connsiteY59" fmla="*/ 2164719 h 6858000"/>
                <a:gd name="connsiteX60" fmla="*/ 5144941 w 6055600"/>
                <a:gd name="connsiteY60" fmla="*/ 2009490 h 6858000"/>
                <a:gd name="connsiteX61" fmla="*/ 5070052 w 6055600"/>
                <a:gd name="connsiteY61" fmla="*/ 1851823 h 6858000"/>
                <a:gd name="connsiteX62" fmla="*/ 4926984 w 6055600"/>
                <a:gd name="connsiteY62" fmla="*/ 1529226 h 6858000"/>
                <a:gd name="connsiteX63" fmla="*/ 4790925 w 6055600"/>
                <a:gd name="connsiteY63" fmla="*/ 1209923 h 6858000"/>
                <a:gd name="connsiteX64" fmla="*/ 4650559 w 6055600"/>
                <a:gd name="connsiteY64" fmla="*/ 902490 h 6858000"/>
                <a:gd name="connsiteX65" fmla="*/ 4491930 w 6055600"/>
                <a:gd name="connsiteY65" fmla="*/ 616919 h 6858000"/>
                <a:gd name="connsiteX66" fmla="*/ 4302323 w 6055600"/>
                <a:gd name="connsiteY66" fmla="*/ 366083 h 6858000"/>
                <a:gd name="connsiteX67" fmla="*/ 4072203 w 6055600"/>
                <a:gd name="connsiteY67" fmla="*/ 164982 h 6858000"/>
                <a:gd name="connsiteX68" fmla="*/ 3803964 w 6055600"/>
                <a:gd name="connsiteY68" fmla="*/ 21052 h 6858000"/>
                <a:gd name="connsiteX69" fmla="*/ 3768314 w 6055600"/>
                <a:gd name="connsiteY69" fmla="*/ 6826 h 6858000"/>
                <a:gd name="connsiteX70" fmla="*/ 1589779 w 6055600"/>
                <a:gd name="connsiteY70" fmla="*/ 0 h 6858000"/>
                <a:gd name="connsiteX71" fmla="*/ 1918056 w 6055600"/>
                <a:gd name="connsiteY71" fmla="*/ 0 h 6858000"/>
                <a:gd name="connsiteX72" fmla="*/ 1764243 w 6055600"/>
                <a:gd name="connsiteY72" fmla="*/ 55145 h 6858000"/>
                <a:gd name="connsiteX73" fmla="*/ 1313330 w 6055600"/>
                <a:gd name="connsiteY73" fmla="*/ 274424 h 6858000"/>
                <a:gd name="connsiteX74" fmla="*/ 295673 w 6055600"/>
                <a:gd name="connsiteY74" fmla="*/ 1187630 h 6858000"/>
                <a:gd name="connsiteX75" fmla="*/ 96207 w 6055600"/>
                <a:gd name="connsiteY75" fmla="*/ 1474327 h 6858000"/>
                <a:gd name="connsiteX76" fmla="*/ 0 w 6055600"/>
                <a:gd name="connsiteY76" fmla="*/ 1641460 h 6858000"/>
                <a:gd name="connsiteX77" fmla="*/ 0 w 6055600"/>
                <a:gd name="connsiteY77" fmla="*/ 1224218 h 6858000"/>
                <a:gd name="connsiteX78" fmla="*/ 150937 w 6055600"/>
                <a:gd name="connsiteY78" fmla="*/ 1040975 h 6858000"/>
                <a:gd name="connsiteX79" fmla="*/ 1264907 w 6055600"/>
                <a:gd name="connsiteY79" fmla="*/ 158248 h 6858000"/>
                <a:gd name="connsiteX80" fmla="*/ 1575167 w 6055600"/>
                <a:gd name="connsiteY80" fmla="*/ 5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55600" h="6858000">
                  <a:moveTo>
                    <a:pt x="0" y="5960220"/>
                  </a:moveTo>
                  <a:lnTo>
                    <a:pt x="36039" y="6002605"/>
                  </a:lnTo>
                  <a:cubicBezTo>
                    <a:pt x="54896" y="6021530"/>
                    <a:pt x="73635" y="6040425"/>
                    <a:pt x="92950" y="6059050"/>
                  </a:cubicBezTo>
                  <a:lnTo>
                    <a:pt x="153706" y="6111427"/>
                  </a:lnTo>
                  <a:cubicBezTo>
                    <a:pt x="173546" y="6129485"/>
                    <a:pt x="195722" y="6144912"/>
                    <a:pt x="216806" y="6161603"/>
                  </a:cubicBezTo>
                  <a:cubicBezTo>
                    <a:pt x="238229" y="6177961"/>
                    <a:pt x="259466" y="6194551"/>
                    <a:pt x="281945" y="6209777"/>
                  </a:cubicBezTo>
                  <a:cubicBezTo>
                    <a:pt x="369940" y="6272709"/>
                    <a:pt x="461791" y="6332004"/>
                    <a:pt x="553337" y="6391500"/>
                  </a:cubicBezTo>
                  <a:lnTo>
                    <a:pt x="690543" y="6481634"/>
                  </a:lnTo>
                  <a:lnTo>
                    <a:pt x="827127" y="6573159"/>
                  </a:lnTo>
                  <a:cubicBezTo>
                    <a:pt x="917674" y="6634511"/>
                    <a:pt x="1007156" y="6697737"/>
                    <a:pt x="1095915" y="6762202"/>
                  </a:cubicBezTo>
                  <a:lnTo>
                    <a:pt x="1224853" y="6858000"/>
                  </a:lnTo>
                  <a:lnTo>
                    <a:pt x="1154072" y="6858000"/>
                  </a:lnTo>
                  <a:lnTo>
                    <a:pt x="1073489" y="6799140"/>
                  </a:lnTo>
                  <a:cubicBezTo>
                    <a:pt x="983882" y="6736908"/>
                    <a:pt x="892851" y="6677125"/>
                    <a:pt x="800175" y="6620441"/>
                  </a:cubicBezTo>
                  <a:cubicBezTo>
                    <a:pt x="615108" y="6506015"/>
                    <a:pt x="422939" y="6407807"/>
                    <a:pt x="231518" y="6299323"/>
                  </a:cubicBezTo>
                  <a:cubicBezTo>
                    <a:pt x="207467" y="6286226"/>
                    <a:pt x="184098" y="6271045"/>
                    <a:pt x="160401" y="6256627"/>
                  </a:cubicBezTo>
                  <a:cubicBezTo>
                    <a:pt x="136809" y="6241811"/>
                    <a:pt x="112558" y="6228518"/>
                    <a:pt x="89697" y="6211916"/>
                  </a:cubicBezTo>
                  <a:lnTo>
                    <a:pt x="20148" y="6163835"/>
                  </a:lnTo>
                  <a:lnTo>
                    <a:pt x="0" y="6147796"/>
                  </a:lnTo>
                  <a:close/>
                  <a:moveTo>
                    <a:pt x="3748345" y="0"/>
                  </a:moveTo>
                  <a:lnTo>
                    <a:pt x="4277792" y="0"/>
                  </a:lnTo>
                  <a:lnTo>
                    <a:pt x="4339531" y="40262"/>
                  </a:lnTo>
                  <a:cubicBezTo>
                    <a:pt x="4386991" y="75346"/>
                    <a:pt x="4432680" y="113353"/>
                    <a:pt x="4476306" y="153922"/>
                  </a:cubicBezTo>
                  <a:cubicBezTo>
                    <a:pt x="4563779" y="234693"/>
                    <a:pt x="4642423" y="325982"/>
                    <a:pt x="4713639" y="422076"/>
                  </a:cubicBezTo>
                  <a:cubicBezTo>
                    <a:pt x="4784481" y="518635"/>
                    <a:pt x="4848552" y="619893"/>
                    <a:pt x="4906991" y="723463"/>
                  </a:cubicBezTo>
                  <a:cubicBezTo>
                    <a:pt x="4965582" y="826932"/>
                    <a:pt x="5019421" y="932243"/>
                    <a:pt x="5070511" y="1037524"/>
                  </a:cubicBezTo>
                  <a:cubicBezTo>
                    <a:pt x="5121871" y="1142738"/>
                    <a:pt x="5170833" y="1248016"/>
                    <a:pt x="5219493" y="1352079"/>
                  </a:cubicBezTo>
                  <a:cubicBezTo>
                    <a:pt x="5268459" y="1455943"/>
                    <a:pt x="5317204" y="1558756"/>
                    <a:pt x="5367779" y="1658945"/>
                  </a:cubicBezTo>
                  <a:lnTo>
                    <a:pt x="5446095" y="1811301"/>
                  </a:lnTo>
                  <a:cubicBezTo>
                    <a:pt x="5472584" y="1862992"/>
                    <a:pt x="5498885" y="1914915"/>
                    <a:pt x="5525115" y="1967103"/>
                  </a:cubicBezTo>
                  <a:cubicBezTo>
                    <a:pt x="5629428" y="2176256"/>
                    <a:pt x="5730254" y="2391411"/>
                    <a:pt x="5816642" y="2618837"/>
                  </a:cubicBezTo>
                  <a:cubicBezTo>
                    <a:pt x="5902562" y="2846137"/>
                    <a:pt x="5974641" y="3086291"/>
                    <a:pt x="6015787" y="3339957"/>
                  </a:cubicBezTo>
                  <a:cubicBezTo>
                    <a:pt x="6036373" y="3466512"/>
                    <a:pt x="6050262" y="3596084"/>
                    <a:pt x="6054206" y="3727239"/>
                  </a:cubicBezTo>
                  <a:cubicBezTo>
                    <a:pt x="6058266" y="3858425"/>
                    <a:pt x="6053460" y="3990915"/>
                    <a:pt x="6039811" y="4122735"/>
                  </a:cubicBezTo>
                  <a:cubicBezTo>
                    <a:pt x="6026397" y="4254618"/>
                    <a:pt x="6002552" y="4385688"/>
                    <a:pt x="5971601" y="4514288"/>
                  </a:cubicBezTo>
                  <a:cubicBezTo>
                    <a:pt x="5963342" y="4546050"/>
                    <a:pt x="5955885" y="4579019"/>
                    <a:pt x="5946751" y="4609838"/>
                  </a:cubicBezTo>
                  <a:lnTo>
                    <a:pt x="5919986" y="4703178"/>
                  </a:lnTo>
                  <a:lnTo>
                    <a:pt x="5890731" y="4795992"/>
                  </a:lnTo>
                  <a:cubicBezTo>
                    <a:pt x="5880825" y="4826888"/>
                    <a:pt x="5869667" y="4857307"/>
                    <a:pt x="5859058" y="4888015"/>
                  </a:cubicBezTo>
                  <a:cubicBezTo>
                    <a:pt x="5772112" y="5132558"/>
                    <a:pt x="5660551" y="5369373"/>
                    <a:pt x="5525053" y="5588449"/>
                  </a:cubicBezTo>
                  <a:cubicBezTo>
                    <a:pt x="5389674" y="5807557"/>
                    <a:pt x="5232835" y="6010440"/>
                    <a:pt x="5058962" y="6189929"/>
                  </a:cubicBezTo>
                  <a:cubicBezTo>
                    <a:pt x="4972125" y="6279771"/>
                    <a:pt x="4880998" y="6363650"/>
                    <a:pt x="4787706" y="6442985"/>
                  </a:cubicBezTo>
                  <a:cubicBezTo>
                    <a:pt x="4693655" y="6521410"/>
                    <a:pt x="4597439" y="6595290"/>
                    <a:pt x="4498686" y="6663678"/>
                  </a:cubicBezTo>
                  <a:cubicBezTo>
                    <a:pt x="4399893" y="6731984"/>
                    <a:pt x="4299240" y="6795191"/>
                    <a:pt x="4197167" y="6854053"/>
                  </a:cubicBezTo>
                  <a:lnTo>
                    <a:pt x="4189720" y="6858000"/>
                  </a:lnTo>
                  <a:lnTo>
                    <a:pt x="3651929" y="6858000"/>
                  </a:lnTo>
                  <a:lnTo>
                    <a:pt x="3789040" y="6778034"/>
                  </a:lnTo>
                  <a:cubicBezTo>
                    <a:pt x="3978462" y="6656931"/>
                    <a:pt x="4162446" y="6525734"/>
                    <a:pt x="4335568" y="6382709"/>
                  </a:cubicBezTo>
                  <a:cubicBezTo>
                    <a:pt x="4422084" y="6310901"/>
                    <a:pt x="4506335" y="6236787"/>
                    <a:pt x="4586923" y="6158577"/>
                  </a:cubicBezTo>
                  <a:cubicBezTo>
                    <a:pt x="4668153" y="6081248"/>
                    <a:pt x="4745649" y="6000086"/>
                    <a:pt x="4819585" y="5915847"/>
                  </a:cubicBezTo>
                  <a:cubicBezTo>
                    <a:pt x="4967573" y="5747401"/>
                    <a:pt x="5101426" y="5566247"/>
                    <a:pt x="5214727" y="5371094"/>
                  </a:cubicBezTo>
                  <a:cubicBezTo>
                    <a:pt x="5327795" y="5175879"/>
                    <a:pt x="5421090" y="4968427"/>
                    <a:pt x="5495409" y="4752778"/>
                  </a:cubicBezTo>
                  <a:cubicBezTo>
                    <a:pt x="5504291" y="4725712"/>
                    <a:pt x="5513872" y="4698834"/>
                    <a:pt x="5522322" y="4671511"/>
                  </a:cubicBezTo>
                  <a:lnTo>
                    <a:pt x="5547631" y="4589675"/>
                  </a:lnTo>
                  <a:lnTo>
                    <a:pt x="5570792" y="4506978"/>
                  </a:lnTo>
                  <a:cubicBezTo>
                    <a:pt x="5578845" y="4479265"/>
                    <a:pt x="5584485" y="4452605"/>
                    <a:pt x="5591541" y="4425334"/>
                  </a:cubicBezTo>
                  <a:cubicBezTo>
                    <a:pt x="5618002" y="4316765"/>
                    <a:pt x="5636850" y="4207148"/>
                    <a:pt x="5649500" y="4097286"/>
                  </a:cubicBezTo>
                  <a:cubicBezTo>
                    <a:pt x="5674602" y="3877368"/>
                    <a:pt x="5668749" y="3656091"/>
                    <a:pt x="5637615" y="3437524"/>
                  </a:cubicBezTo>
                  <a:cubicBezTo>
                    <a:pt x="5605861" y="3218934"/>
                    <a:pt x="5549060" y="3003118"/>
                    <a:pt x="5475454" y="2791575"/>
                  </a:cubicBezTo>
                  <a:cubicBezTo>
                    <a:pt x="5402070" y="2579668"/>
                    <a:pt x="5313111" y="2371656"/>
                    <a:pt x="5217600" y="2164719"/>
                  </a:cubicBezTo>
                  <a:cubicBezTo>
                    <a:pt x="5193627" y="2112994"/>
                    <a:pt x="5169419" y="2061207"/>
                    <a:pt x="5144941" y="2009490"/>
                  </a:cubicBezTo>
                  <a:lnTo>
                    <a:pt x="5070052" y="1851823"/>
                  </a:lnTo>
                  <a:cubicBezTo>
                    <a:pt x="5020031" y="1744421"/>
                    <a:pt x="4972748" y="1636620"/>
                    <a:pt x="4926984" y="1529226"/>
                  </a:cubicBezTo>
                  <a:lnTo>
                    <a:pt x="4790925" y="1209923"/>
                  </a:lnTo>
                  <a:cubicBezTo>
                    <a:pt x="4745458" y="1105158"/>
                    <a:pt x="4699567" y="1001976"/>
                    <a:pt x="4650559" y="902490"/>
                  </a:cubicBezTo>
                  <a:cubicBezTo>
                    <a:pt x="4601243" y="803205"/>
                    <a:pt x="4549606" y="706978"/>
                    <a:pt x="4491930" y="616919"/>
                  </a:cubicBezTo>
                  <a:cubicBezTo>
                    <a:pt x="4434712" y="526559"/>
                    <a:pt x="4372370" y="441762"/>
                    <a:pt x="4302323" y="366083"/>
                  </a:cubicBezTo>
                  <a:cubicBezTo>
                    <a:pt x="4232428" y="290304"/>
                    <a:pt x="4155542" y="222846"/>
                    <a:pt x="4072203" y="164982"/>
                  </a:cubicBezTo>
                  <a:cubicBezTo>
                    <a:pt x="3988864" y="107118"/>
                    <a:pt x="3898693" y="59316"/>
                    <a:pt x="3803964" y="21052"/>
                  </a:cubicBezTo>
                  <a:lnTo>
                    <a:pt x="3768314" y="6826"/>
                  </a:lnTo>
                  <a:close/>
                  <a:moveTo>
                    <a:pt x="1589779" y="0"/>
                  </a:moveTo>
                  <a:lnTo>
                    <a:pt x="1918056" y="0"/>
                  </a:lnTo>
                  <a:lnTo>
                    <a:pt x="1764243" y="55145"/>
                  </a:lnTo>
                  <a:cubicBezTo>
                    <a:pt x="1609764" y="115414"/>
                    <a:pt x="1458840" y="188978"/>
                    <a:pt x="1313330" y="274424"/>
                  </a:cubicBezTo>
                  <a:cubicBezTo>
                    <a:pt x="924625" y="501532"/>
                    <a:pt x="576885" y="817476"/>
                    <a:pt x="295673" y="1187630"/>
                  </a:cubicBezTo>
                  <a:cubicBezTo>
                    <a:pt x="225216" y="1280162"/>
                    <a:pt x="158640" y="1375858"/>
                    <a:pt x="96207" y="1474327"/>
                  </a:cubicBezTo>
                  <a:lnTo>
                    <a:pt x="0" y="1641460"/>
                  </a:lnTo>
                  <a:lnTo>
                    <a:pt x="0" y="1224218"/>
                  </a:lnTo>
                  <a:lnTo>
                    <a:pt x="150937" y="1040975"/>
                  </a:lnTo>
                  <a:cubicBezTo>
                    <a:pt x="478530" y="677729"/>
                    <a:pt x="858178" y="381092"/>
                    <a:pt x="1264907" y="158248"/>
                  </a:cubicBezTo>
                  <a:cubicBezTo>
                    <a:pt x="1366631" y="102619"/>
                    <a:pt x="1470177" y="51760"/>
                    <a:pt x="1575167" y="567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Graphic 4" descr="Users">
            <a:extLst>
              <a:ext uri="{FF2B5EF4-FFF2-40B4-BE49-F238E27FC236}">
                <a16:creationId xmlns:a16="http://schemas.microsoft.com/office/drawing/2014/main" id="{B0BB3841-87C4-4383-A6CB-08C9849358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74437" y="1700784"/>
            <a:ext cx="3785616" cy="3785616"/>
          </a:xfrm>
          <a:prstGeom prst="rect">
            <a:avLst/>
          </a:prstGeom>
        </p:spPr>
      </p:pic>
      <p:sp>
        <p:nvSpPr>
          <p:cNvPr id="3" name="Content Placeholder 2">
            <a:extLst>
              <a:ext uri="{FF2B5EF4-FFF2-40B4-BE49-F238E27FC236}">
                <a16:creationId xmlns:a16="http://schemas.microsoft.com/office/drawing/2014/main" id="{FFA898BE-8575-4F0F-B4E4-6B89542F121D}"/>
              </a:ext>
            </a:extLst>
          </p:cNvPr>
          <p:cNvSpPr>
            <a:spLocks noGrp="1"/>
          </p:cNvSpPr>
          <p:nvPr>
            <p:ph idx="1"/>
          </p:nvPr>
        </p:nvSpPr>
        <p:spPr>
          <a:xfrm>
            <a:off x="4862147" y="827714"/>
            <a:ext cx="7025054" cy="4931248"/>
          </a:xfrm>
        </p:spPr>
        <p:txBody>
          <a:bodyPr anchor="t">
            <a:noAutofit/>
          </a:bodyPr>
          <a:lstStyle/>
          <a:p>
            <a:pPr marL="0" indent="0" algn="just">
              <a:lnSpc>
                <a:spcPct val="100000"/>
              </a:lnSpc>
              <a:spcBef>
                <a:spcPts val="600"/>
              </a:spcBef>
              <a:buNone/>
            </a:pPr>
            <a:r>
              <a:rPr lang="es-ES" sz="2400" b="1" dirty="0">
                <a:solidFill>
                  <a:schemeClr val="tx2"/>
                </a:solidFill>
              </a:rPr>
              <a:t>Regla 16.1 de Procedimiento Civil- Acumulación indispensable. (32 LPRA Ap. V., R. 16.1) </a:t>
            </a:r>
          </a:p>
          <a:p>
            <a:pPr marL="0" indent="0" algn="just">
              <a:lnSpc>
                <a:spcPct val="100000"/>
              </a:lnSpc>
              <a:spcBef>
                <a:spcPts val="600"/>
              </a:spcBef>
              <a:buNone/>
            </a:pPr>
            <a:r>
              <a:rPr lang="es-ES" sz="2400" dirty="0">
                <a:solidFill>
                  <a:schemeClr val="tx2"/>
                </a:solidFill>
              </a:rPr>
              <a:t>Las personas que tengan un interés común sin cuya presencia no pueda adjudicarse la controversia, se harán partes y se acumularán como demandantes o demandadas, según corresponda. Cuando una persona que deba unirse como demandante rehúse hacerlo, podrá unirse como demandada.</a:t>
            </a:r>
          </a:p>
          <a:p>
            <a:pPr algn="just">
              <a:lnSpc>
                <a:spcPct val="100000"/>
              </a:lnSpc>
              <a:spcBef>
                <a:spcPts val="600"/>
              </a:spcBef>
            </a:pPr>
            <a:r>
              <a:rPr lang="es-ES" sz="2400" dirty="0">
                <a:solidFill>
                  <a:schemeClr val="tx2"/>
                </a:solidFill>
              </a:rPr>
              <a:t>Expediente de dominio de finca en comunidad, tienen que estar todos los comuneros(as), aunque cualquiera de ellos(as) puede llevar la petición. </a:t>
            </a:r>
            <a:endParaRPr lang="en-US" sz="2400" dirty="0">
              <a:solidFill>
                <a:schemeClr val="tx2"/>
              </a:solidFill>
            </a:endParaRPr>
          </a:p>
        </p:txBody>
      </p:sp>
      <p:sp>
        <p:nvSpPr>
          <p:cNvPr id="8" name="Slide Number Placeholder 7">
            <a:extLst>
              <a:ext uri="{FF2B5EF4-FFF2-40B4-BE49-F238E27FC236}">
                <a16:creationId xmlns:a16="http://schemas.microsoft.com/office/drawing/2014/main" id="{6455EB1A-AF8B-4DCE-A0FC-1D603C08D43C}"/>
              </a:ext>
            </a:extLst>
          </p:cNvPr>
          <p:cNvSpPr>
            <a:spLocks noGrp="1"/>
          </p:cNvSpPr>
          <p:nvPr>
            <p:ph type="sldNum" sz="quarter" idx="12"/>
          </p:nvPr>
        </p:nvSpPr>
        <p:spPr>
          <a:xfrm>
            <a:off x="9996854" y="6163408"/>
            <a:ext cx="1890346" cy="365125"/>
          </a:xfrm>
        </p:spPr>
        <p:txBody>
          <a:bodyPr>
            <a:normAutofit/>
          </a:bodyPr>
          <a:lstStyle/>
          <a:p>
            <a:pPr>
              <a:spcAft>
                <a:spcPts val="600"/>
              </a:spcAft>
            </a:pPr>
            <a:fld id="{17ECE12F-46B1-4D71-B4A3-E12BA84D684E}" type="slidenum">
              <a:rPr lang="en-US"/>
              <a:pPr>
                <a:spcAft>
                  <a:spcPts val="600"/>
                </a:spcAft>
              </a:pPr>
              <a:t>45</a:t>
            </a:fld>
            <a:endParaRPr lang="en-US"/>
          </a:p>
        </p:txBody>
      </p:sp>
      <p:sp>
        <p:nvSpPr>
          <p:cNvPr id="4" name="Footer Placeholder 3">
            <a:extLst>
              <a:ext uri="{FF2B5EF4-FFF2-40B4-BE49-F238E27FC236}">
                <a16:creationId xmlns:a16="http://schemas.microsoft.com/office/drawing/2014/main" id="{F286E545-BFA0-93E8-532A-B6F310516557}"/>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0238964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A440A548-C0D4-4418-940E-EDC2F1D9A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E708B267-8CD2-4684-A57B-9F1070769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00689" y="66515"/>
            <a:ext cx="5583311" cy="1318749"/>
          </a:xfrm>
        </p:spPr>
        <p:txBody>
          <a:bodyPr>
            <a:normAutofit/>
          </a:bodyPr>
          <a:lstStyle/>
          <a:p>
            <a:pPr algn="ctr"/>
            <a:r>
              <a:rPr lang="es-PR" sz="2800" b="1" cap="all" dirty="0">
                <a:solidFill>
                  <a:schemeClr val="tx2"/>
                </a:solidFill>
              </a:rPr>
              <a:t>Trámite Contencioso</a:t>
            </a:r>
            <a:br>
              <a:rPr lang="es-PR" sz="2800" dirty="0">
                <a:solidFill>
                  <a:schemeClr val="tx2"/>
                </a:solidFill>
              </a:rPr>
            </a:br>
            <a:r>
              <a:rPr lang="es-PR" sz="2800" b="1" cap="all" dirty="0">
                <a:solidFill>
                  <a:srgbClr val="44546A"/>
                </a:solidFill>
              </a:rPr>
              <a:t>Art. 191, Ley Núm. 210-2015 </a:t>
            </a:r>
            <a:br>
              <a:rPr lang="es-PR" sz="2800" b="1" cap="all" dirty="0">
                <a:solidFill>
                  <a:srgbClr val="44546A"/>
                </a:solidFill>
              </a:rPr>
            </a:br>
            <a:r>
              <a:rPr lang="es-PR" sz="2800" b="1" cap="all" dirty="0">
                <a:solidFill>
                  <a:srgbClr val="44546A"/>
                </a:solidFill>
              </a:rPr>
              <a:t>(30 LPRA sec. 6297)</a:t>
            </a:r>
            <a:endParaRPr lang="en-US" sz="2800" dirty="0">
              <a:solidFill>
                <a:schemeClr val="tx2"/>
              </a:solidFill>
            </a:endParaRPr>
          </a:p>
        </p:txBody>
      </p:sp>
      <p:grpSp>
        <p:nvGrpSpPr>
          <p:cNvPr id="64" name="Group 63">
            <a:extLst>
              <a:ext uri="{FF2B5EF4-FFF2-40B4-BE49-F238E27FC236}">
                <a16:creationId xmlns:a16="http://schemas.microsoft.com/office/drawing/2014/main" id="{41E5AB36-9328-47E9-95AD-E38AC1C0E1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369"/>
            <a:ext cx="6091008" cy="6858000"/>
            <a:chOff x="305" y="-369"/>
            <a:chExt cx="6091008" cy="6858000"/>
          </a:xfrm>
        </p:grpSpPr>
        <p:sp>
          <p:nvSpPr>
            <p:cNvPr id="65" name="Freeform: Shape 64">
              <a:extLst>
                <a:ext uri="{FF2B5EF4-FFF2-40B4-BE49-F238E27FC236}">
                  <a16:creationId xmlns:a16="http://schemas.microsoft.com/office/drawing/2014/main" id="{4532450F-A219-4BF5-88FA-A47084237C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7007" cy="6858000"/>
            </a:xfrm>
            <a:custGeom>
              <a:avLst/>
              <a:gdLst>
                <a:gd name="connsiteX0" fmla="*/ 1423825 w 6057007"/>
                <a:gd name="connsiteY0" fmla="*/ 0 h 6858000"/>
                <a:gd name="connsiteX1" fmla="*/ 4262456 w 6057007"/>
                <a:gd name="connsiteY1" fmla="*/ 0 h 6858000"/>
                <a:gd name="connsiteX2" fmla="*/ 4371584 w 6057007"/>
                <a:gd name="connsiteY2" fmla="*/ 79625 h 6858000"/>
                <a:gd name="connsiteX3" fmla="*/ 5400299 w 6057007"/>
                <a:gd name="connsiteY3" fmla="*/ 1779691 h 6858000"/>
                <a:gd name="connsiteX4" fmla="*/ 5961759 w 6057007"/>
                <a:gd name="connsiteY4" fmla="*/ 4554903 h 6858000"/>
                <a:gd name="connsiteX5" fmla="*/ 4326541 w 6057007"/>
                <a:gd name="connsiteY5" fmla="*/ 6729688 h 6858000"/>
                <a:gd name="connsiteX6" fmla="*/ 4109121 w 6057007"/>
                <a:gd name="connsiteY6" fmla="*/ 6858000 h 6858000"/>
                <a:gd name="connsiteX7" fmla="*/ 1145358 w 6057007"/>
                <a:gd name="connsiteY7" fmla="*/ 6858000 h 6858000"/>
                <a:gd name="connsiteX8" fmla="*/ 1143587 w 6057007"/>
                <a:gd name="connsiteY8" fmla="*/ 6856705 h 6858000"/>
                <a:gd name="connsiteX9" fmla="*/ 162579 w 6057007"/>
                <a:gd name="connsiteY9" fmla="*/ 6240990 h 6858000"/>
                <a:gd name="connsiteX10" fmla="*/ 0 w 6057007"/>
                <a:gd name="connsiteY10" fmla="*/ 6125553 h 6858000"/>
                <a:gd name="connsiteX11" fmla="*/ 0 w 6057007"/>
                <a:gd name="connsiteY11" fmla="*/ 4670879 h 6858000"/>
                <a:gd name="connsiteX12" fmla="*/ 38388 w 6057007"/>
                <a:gd name="connsiteY12" fmla="*/ 4778792 h 6858000"/>
                <a:gd name="connsiteX13" fmla="*/ 155449 w 6057007"/>
                <a:gd name="connsiteY13" fmla="*/ 5029879 h 6858000"/>
                <a:gd name="connsiteX14" fmla="*/ 411802 w 6057007"/>
                <a:gd name="connsiteY14" fmla="*/ 5399531 h 6858000"/>
                <a:gd name="connsiteX15" fmla="*/ 806388 w 6057007"/>
                <a:gd name="connsiteY15" fmla="*/ 5659633 h 6858000"/>
                <a:gd name="connsiteX16" fmla="*/ 1801512 w 6057007"/>
                <a:gd name="connsiteY16" fmla="*/ 6314010 h 6858000"/>
                <a:gd name="connsiteX17" fmla="*/ 2653483 w 6057007"/>
                <a:gd name="connsiteY17" fmla="*/ 6529898 h 6858000"/>
                <a:gd name="connsiteX18" fmla="*/ 3666486 w 6057007"/>
                <a:gd name="connsiteY18" fmla="*/ 6190615 h 6858000"/>
                <a:gd name="connsiteX19" fmla="*/ 4658657 w 6057007"/>
                <a:gd name="connsiteY19" fmla="*/ 5428179 h 6858000"/>
                <a:gd name="connsiteX20" fmla="*/ 5222967 w 6057007"/>
                <a:gd name="connsiteY20" fmla="*/ 4356944 h 6858000"/>
                <a:gd name="connsiteX21" fmla="*/ 4724795 w 6057007"/>
                <a:gd name="connsiteY21" fmla="*/ 2210416 h 6858000"/>
                <a:gd name="connsiteX22" fmla="*/ 4473185 w 6057007"/>
                <a:gd name="connsiteY22" fmla="*/ 1691554 h 6858000"/>
                <a:gd name="connsiteX23" fmla="*/ 4046677 w 6057007"/>
                <a:gd name="connsiteY23" fmla="*/ 911781 h 6858000"/>
                <a:gd name="connsiteX24" fmla="*/ 3555564 w 6057007"/>
                <a:gd name="connsiteY24" fmla="*/ 585888 h 6858000"/>
                <a:gd name="connsiteX25" fmla="*/ 2405914 w 6057007"/>
                <a:gd name="connsiteY25" fmla="*/ 536282 h 6858000"/>
                <a:gd name="connsiteX26" fmla="*/ 1345719 w 6057007"/>
                <a:gd name="connsiteY26" fmla="*/ 957619 h 6858000"/>
                <a:gd name="connsiteX27" fmla="*/ 73341 w 6057007"/>
                <a:gd name="connsiteY27" fmla="*/ 2571698 h 6858000"/>
                <a:gd name="connsiteX28" fmla="*/ 0 w 6057007"/>
                <a:gd name="connsiteY28" fmla="*/ 2803810 h 6858000"/>
                <a:gd name="connsiteX29" fmla="*/ 0 w 6057007"/>
                <a:gd name="connsiteY29" fmla="*/ 1147591 h 6858000"/>
                <a:gd name="connsiteX30" fmla="*/ 142706 w 6057007"/>
                <a:gd name="connsiteY30" fmla="*/ 968763 h 6858000"/>
                <a:gd name="connsiteX31" fmla="*/ 971831 w 6057007"/>
                <a:gd name="connsiteY31" fmla="*/ 249890 h 6858000"/>
                <a:gd name="connsiteX32" fmla="*/ 1288677 w 6057007"/>
                <a:gd name="connsiteY32" fmla="*/ 6583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057007" h="6858000">
                  <a:moveTo>
                    <a:pt x="1423825" y="0"/>
                  </a:moveTo>
                  <a:lnTo>
                    <a:pt x="4262456" y="0"/>
                  </a:lnTo>
                  <a:lnTo>
                    <a:pt x="4371584" y="79625"/>
                  </a:lnTo>
                  <a:cubicBezTo>
                    <a:pt x="4860533" y="476670"/>
                    <a:pt x="5063885" y="1132812"/>
                    <a:pt x="5400299" y="1779691"/>
                  </a:cubicBezTo>
                  <a:cubicBezTo>
                    <a:pt x="5848849" y="2642194"/>
                    <a:pt x="6244956" y="3497996"/>
                    <a:pt x="5961759" y="4554903"/>
                  </a:cubicBezTo>
                  <a:cubicBezTo>
                    <a:pt x="5691575" y="5563242"/>
                    <a:pt x="5092427" y="6238887"/>
                    <a:pt x="4326541" y="6729688"/>
                  </a:cubicBezTo>
                  <a:lnTo>
                    <a:pt x="4109121" y="6858000"/>
                  </a:lnTo>
                  <a:lnTo>
                    <a:pt x="1145358" y="6858000"/>
                  </a:lnTo>
                  <a:lnTo>
                    <a:pt x="1143587" y="6856705"/>
                  </a:lnTo>
                  <a:cubicBezTo>
                    <a:pt x="699546" y="6541440"/>
                    <a:pt x="399287" y="6392433"/>
                    <a:pt x="162579" y="6240990"/>
                  </a:cubicBezTo>
                  <a:lnTo>
                    <a:pt x="0" y="6125553"/>
                  </a:lnTo>
                  <a:lnTo>
                    <a:pt x="0" y="4670879"/>
                  </a:lnTo>
                  <a:lnTo>
                    <a:pt x="38388" y="4778792"/>
                  </a:lnTo>
                  <a:cubicBezTo>
                    <a:pt x="72793" y="4862402"/>
                    <a:pt x="111802" y="4945953"/>
                    <a:pt x="155449" y="5029879"/>
                  </a:cubicBezTo>
                  <a:cubicBezTo>
                    <a:pt x="273464" y="5256810"/>
                    <a:pt x="351295" y="5344113"/>
                    <a:pt x="411802" y="5399531"/>
                  </a:cubicBezTo>
                  <a:cubicBezTo>
                    <a:pt x="500065" y="5480405"/>
                    <a:pt x="628514" y="5555615"/>
                    <a:pt x="806388" y="5659633"/>
                  </a:cubicBezTo>
                  <a:cubicBezTo>
                    <a:pt x="1044358" y="5798926"/>
                    <a:pt x="1370396" y="5989780"/>
                    <a:pt x="1801512" y="6314010"/>
                  </a:cubicBezTo>
                  <a:cubicBezTo>
                    <a:pt x="2037213" y="6491324"/>
                    <a:pt x="2315885" y="6561958"/>
                    <a:pt x="2653483" y="6529898"/>
                  </a:cubicBezTo>
                  <a:cubicBezTo>
                    <a:pt x="2962383" y="6500529"/>
                    <a:pt x="3312661" y="6383221"/>
                    <a:pt x="3666486" y="6190615"/>
                  </a:cubicBezTo>
                  <a:cubicBezTo>
                    <a:pt x="4083218" y="5963697"/>
                    <a:pt x="4407642" y="5714350"/>
                    <a:pt x="4658657" y="5428179"/>
                  </a:cubicBezTo>
                  <a:cubicBezTo>
                    <a:pt x="4927319" y="5121947"/>
                    <a:pt x="5111907" y="4771422"/>
                    <a:pt x="5222967" y="4356944"/>
                  </a:cubicBezTo>
                  <a:cubicBezTo>
                    <a:pt x="5418167" y="3628447"/>
                    <a:pt x="5139747" y="3007703"/>
                    <a:pt x="4724795" y="2210416"/>
                  </a:cubicBezTo>
                  <a:cubicBezTo>
                    <a:pt x="4631776" y="2031551"/>
                    <a:pt x="4551122" y="1858737"/>
                    <a:pt x="4473185" y="1691554"/>
                  </a:cubicBezTo>
                  <a:cubicBezTo>
                    <a:pt x="4326842" y="1377756"/>
                    <a:pt x="4200559" y="1106810"/>
                    <a:pt x="4046677" y="911781"/>
                  </a:cubicBezTo>
                  <a:cubicBezTo>
                    <a:pt x="3910561" y="739097"/>
                    <a:pt x="3763658" y="641647"/>
                    <a:pt x="3555564" y="585888"/>
                  </a:cubicBezTo>
                  <a:cubicBezTo>
                    <a:pt x="3178534" y="484863"/>
                    <a:pt x="2791842" y="468166"/>
                    <a:pt x="2405914" y="536282"/>
                  </a:cubicBezTo>
                  <a:cubicBezTo>
                    <a:pt x="2032757" y="602054"/>
                    <a:pt x="1676044" y="743871"/>
                    <a:pt x="1345719" y="957619"/>
                  </a:cubicBezTo>
                  <a:cubicBezTo>
                    <a:pt x="762775" y="1334788"/>
                    <a:pt x="318714" y="1900690"/>
                    <a:pt x="73341" y="2571698"/>
                  </a:cubicBezTo>
                  <a:lnTo>
                    <a:pt x="0" y="2803810"/>
                  </a:lnTo>
                  <a:lnTo>
                    <a:pt x="0" y="1147591"/>
                  </a:lnTo>
                  <a:lnTo>
                    <a:pt x="142706" y="968763"/>
                  </a:lnTo>
                  <a:cubicBezTo>
                    <a:pt x="388539" y="688063"/>
                    <a:pt x="668237" y="446316"/>
                    <a:pt x="971831" y="249890"/>
                  </a:cubicBezTo>
                  <a:cubicBezTo>
                    <a:pt x="1074829" y="183240"/>
                    <a:pt x="1180574" y="121805"/>
                    <a:pt x="1288677" y="6583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035AC662-4000-411A-9E33-6A4B6C0FCB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91008" cy="6858000"/>
            </a:xfrm>
            <a:custGeom>
              <a:avLst/>
              <a:gdLst>
                <a:gd name="connsiteX0" fmla="*/ 0 w 6091008"/>
                <a:gd name="connsiteY0" fmla="*/ 5476844 h 6858000"/>
                <a:gd name="connsiteX1" fmla="*/ 15220 w 6091008"/>
                <a:gd name="connsiteY1" fmla="*/ 5501668 h 6858000"/>
                <a:gd name="connsiteX2" fmla="*/ 198940 w 6091008"/>
                <a:gd name="connsiteY2" fmla="*/ 5717964 h 6858000"/>
                <a:gd name="connsiteX3" fmla="*/ 251499 w 6091008"/>
                <a:gd name="connsiteY3" fmla="*/ 5763842 h 6858000"/>
                <a:gd name="connsiteX4" fmla="*/ 308460 w 6091008"/>
                <a:gd name="connsiteY4" fmla="*/ 5806337 h 6858000"/>
                <a:gd name="connsiteX5" fmla="*/ 368305 w 6091008"/>
                <a:gd name="connsiteY5" fmla="*/ 5847248 h 6858000"/>
                <a:gd name="connsiteX6" fmla="*/ 430451 w 6091008"/>
                <a:gd name="connsiteY6" fmla="*/ 5887305 h 6858000"/>
                <a:gd name="connsiteX7" fmla="*/ 975811 w 6091008"/>
                <a:gd name="connsiteY7" fmla="*/ 6205653 h 6858000"/>
                <a:gd name="connsiteX8" fmla="*/ 1510250 w 6091008"/>
                <a:gd name="connsiteY8" fmla="*/ 6575390 h 6858000"/>
                <a:gd name="connsiteX9" fmla="*/ 2002437 w 6091008"/>
                <a:gd name="connsiteY9" fmla="*/ 6825029 h 6858000"/>
                <a:gd name="connsiteX10" fmla="*/ 2137670 w 6091008"/>
                <a:gd name="connsiteY10" fmla="*/ 6856874 h 6858000"/>
                <a:gd name="connsiteX11" fmla="*/ 2145778 w 6091008"/>
                <a:gd name="connsiteY11" fmla="*/ 6858000 h 6858000"/>
                <a:gd name="connsiteX12" fmla="*/ 1098858 w 6091008"/>
                <a:gd name="connsiteY12" fmla="*/ 6858000 h 6858000"/>
                <a:gd name="connsiteX13" fmla="*/ 1004166 w 6091008"/>
                <a:gd name="connsiteY13" fmla="*/ 6786858 h 6858000"/>
                <a:gd name="connsiteX14" fmla="*/ 751974 w 6091008"/>
                <a:gd name="connsiteY14" fmla="*/ 6608169 h 6858000"/>
                <a:gd name="connsiteX15" fmla="*/ 623305 w 6091008"/>
                <a:gd name="connsiteY15" fmla="*/ 6522172 h 6858000"/>
                <a:gd name="connsiteX16" fmla="*/ 492346 w 6091008"/>
                <a:gd name="connsiteY16" fmla="*/ 6437477 h 6858000"/>
                <a:gd name="connsiteX17" fmla="*/ 358536 w 6091008"/>
                <a:gd name="connsiteY17" fmla="*/ 6352312 h 6858000"/>
                <a:gd name="connsiteX18" fmla="*/ 290710 w 6091008"/>
                <a:gd name="connsiteY18" fmla="*/ 6308820 h 6858000"/>
                <a:gd name="connsiteX19" fmla="*/ 221792 w 6091008"/>
                <a:gd name="connsiteY19" fmla="*/ 6263122 h 6858000"/>
                <a:gd name="connsiteX20" fmla="*/ 152460 w 6091008"/>
                <a:gd name="connsiteY20" fmla="*/ 6215106 h 6858000"/>
                <a:gd name="connsiteX21" fmla="*/ 83055 w 6091008"/>
                <a:gd name="connsiteY21" fmla="*/ 6163978 h 6858000"/>
                <a:gd name="connsiteX22" fmla="*/ 14161 w 6091008"/>
                <a:gd name="connsiteY22" fmla="*/ 6109014 h 6858000"/>
                <a:gd name="connsiteX23" fmla="*/ 0 w 6091008"/>
                <a:gd name="connsiteY23" fmla="*/ 6096195 h 6858000"/>
                <a:gd name="connsiteX24" fmla="*/ 3707444 w 6091008"/>
                <a:gd name="connsiteY24" fmla="*/ 0 h 6858000"/>
                <a:gd name="connsiteX25" fmla="*/ 4265528 w 6091008"/>
                <a:gd name="connsiteY25" fmla="*/ 0 h 6858000"/>
                <a:gd name="connsiteX26" fmla="*/ 4291472 w 6091008"/>
                <a:gd name="connsiteY26" fmla="*/ 15596 h 6858000"/>
                <a:gd name="connsiteX27" fmla="*/ 4431124 w 6091008"/>
                <a:gd name="connsiteY27" fmla="*/ 119052 h 6858000"/>
                <a:gd name="connsiteX28" fmla="*/ 4899570 w 6091008"/>
                <a:gd name="connsiteY28" fmla="*/ 643769 h 6858000"/>
                <a:gd name="connsiteX29" fmla="*/ 5247925 w 6091008"/>
                <a:gd name="connsiteY29" fmla="*/ 1232134 h 6858000"/>
                <a:gd name="connsiteX30" fmla="*/ 5401234 w 6091008"/>
                <a:gd name="connsiteY30" fmla="*/ 1518442 h 6858000"/>
                <a:gd name="connsiteX31" fmla="*/ 5480921 w 6091008"/>
                <a:gd name="connsiteY31" fmla="*/ 1662114 h 6858000"/>
                <a:gd name="connsiteX32" fmla="*/ 5561804 w 6091008"/>
                <a:gd name="connsiteY32" fmla="*/ 1812436 h 6858000"/>
                <a:gd name="connsiteX33" fmla="*/ 5855037 w 6091008"/>
                <a:gd name="connsiteY33" fmla="*/ 2457716 h 6858000"/>
                <a:gd name="connsiteX34" fmla="*/ 6052254 w 6091008"/>
                <a:gd name="connsiteY34" fmla="*/ 3193699 h 6858000"/>
                <a:gd name="connsiteX35" fmla="*/ 6073151 w 6091008"/>
                <a:gd name="connsiteY35" fmla="*/ 4004612 h 6858000"/>
                <a:gd name="connsiteX36" fmla="*/ 6067309 w 6091008"/>
                <a:gd name="connsiteY36" fmla="*/ 4055890 h 6858000"/>
                <a:gd name="connsiteX37" fmla="*/ 6059979 w 6091008"/>
                <a:gd name="connsiteY37" fmla="*/ 4106917 h 6858000"/>
                <a:gd name="connsiteX38" fmla="*/ 6052371 w 6091008"/>
                <a:gd name="connsiteY38" fmla="*/ 4158016 h 6858000"/>
                <a:gd name="connsiteX39" fmla="*/ 6043434 w 6091008"/>
                <a:gd name="connsiteY39" fmla="*/ 4208759 h 6858000"/>
                <a:gd name="connsiteX40" fmla="*/ 6023229 w 6091008"/>
                <a:gd name="connsiteY40" fmla="*/ 4309769 h 6858000"/>
                <a:gd name="connsiteX41" fmla="*/ 5999922 w 6091008"/>
                <a:gd name="connsiteY41" fmla="*/ 4409799 h 6858000"/>
                <a:gd name="connsiteX42" fmla="*/ 5987157 w 6091008"/>
                <a:gd name="connsiteY42" fmla="*/ 4459369 h 6858000"/>
                <a:gd name="connsiteX43" fmla="*/ 5973731 w 6091008"/>
                <a:gd name="connsiteY43" fmla="*/ 4508027 h 6858000"/>
                <a:gd name="connsiteX44" fmla="*/ 5944653 w 6091008"/>
                <a:gd name="connsiteY44" fmla="*/ 4602538 h 6858000"/>
                <a:gd name="connsiteX45" fmla="*/ 5915334 w 6091008"/>
                <a:gd name="connsiteY45" fmla="*/ 4696982 h 6858000"/>
                <a:gd name="connsiteX46" fmla="*/ 5881786 w 6091008"/>
                <a:gd name="connsiteY46" fmla="*/ 4790295 h 6858000"/>
                <a:gd name="connsiteX47" fmla="*/ 5539609 w 6091008"/>
                <a:gd name="connsiteY47" fmla="*/ 5504511 h 6858000"/>
                <a:gd name="connsiteX48" fmla="*/ 5432400 w 6091008"/>
                <a:gd name="connsiteY48" fmla="*/ 5669348 h 6858000"/>
                <a:gd name="connsiteX49" fmla="*/ 5404330 w 6091008"/>
                <a:gd name="connsiteY49" fmla="*/ 5709372 h 6858000"/>
                <a:gd name="connsiteX50" fmla="*/ 5375525 w 6091008"/>
                <a:gd name="connsiteY50" fmla="*/ 5748757 h 6858000"/>
                <a:gd name="connsiteX51" fmla="*/ 5317831 w 6091008"/>
                <a:gd name="connsiteY51" fmla="*/ 5827355 h 6858000"/>
                <a:gd name="connsiteX52" fmla="*/ 5288208 w 6091008"/>
                <a:gd name="connsiteY52" fmla="*/ 5865932 h 6858000"/>
                <a:gd name="connsiteX53" fmla="*/ 5273251 w 6091008"/>
                <a:gd name="connsiteY53" fmla="*/ 5885035 h 6858000"/>
                <a:gd name="connsiteX54" fmla="*/ 5256656 w 6091008"/>
                <a:gd name="connsiteY54" fmla="*/ 5902520 h 6858000"/>
                <a:gd name="connsiteX55" fmla="*/ 5189858 w 6091008"/>
                <a:gd name="connsiteY55" fmla="*/ 5971616 h 6858000"/>
                <a:gd name="connsiteX56" fmla="*/ 5156287 w 6091008"/>
                <a:gd name="connsiteY56" fmla="*/ 6005600 h 6858000"/>
                <a:gd name="connsiteX57" fmla="*/ 5121598 w 6091008"/>
                <a:gd name="connsiteY57" fmla="*/ 6037962 h 6858000"/>
                <a:gd name="connsiteX58" fmla="*/ 5051798 w 6091008"/>
                <a:gd name="connsiteY58" fmla="*/ 6101838 h 6858000"/>
                <a:gd name="connsiteX59" fmla="*/ 4463594 w 6091008"/>
                <a:gd name="connsiteY59" fmla="*/ 6532280 h 6858000"/>
                <a:gd name="connsiteX60" fmla="*/ 4388637 w 6091008"/>
                <a:gd name="connsiteY60" fmla="*/ 6579169 h 6858000"/>
                <a:gd name="connsiteX61" fmla="*/ 4312856 w 6091008"/>
                <a:gd name="connsiteY61" fmla="*/ 6623337 h 6858000"/>
                <a:gd name="connsiteX62" fmla="*/ 4237558 w 6091008"/>
                <a:gd name="connsiteY62" fmla="*/ 6667632 h 6858000"/>
                <a:gd name="connsiteX63" fmla="*/ 4161774 w 6091008"/>
                <a:gd name="connsiteY63" fmla="*/ 6709883 h 6858000"/>
                <a:gd name="connsiteX64" fmla="*/ 4010448 w 6091008"/>
                <a:gd name="connsiteY64" fmla="*/ 6792981 h 6858000"/>
                <a:gd name="connsiteX65" fmla="*/ 3935163 w 6091008"/>
                <a:gd name="connsiteY65" fmla="*/ 6834338 h 6858000"/>
                <a:gd name="connsiteX66" fmla="*/ 3892887 w 6091008"/>
                <a:gd name="connsiteY66" fmla="*/ 6858000 h 6858000"/>
                <a:gd name="connsiteX67" fmla="*/ 2743942 w 6091008"/>
                <a:gd name="connsiteY67" fmla="*/ 6858000 h 6858000"/>
                <a:gd name="connsiteX68" fmla="*/ 2852577 w 6091008"/>
                <a:gd name="connsiteY68" fmla="*/ 6838910 h 6858000"/>
                <a:gd name="connsiteX69" fmla="*/ 3143255 w 6091008"/>
                <a:gd name="connsiteY69" fmla="*/ 6759775 h 6858000"/>
                <a:gd name="connsiteX70" fmla="*/ 3430899 w 6091008"/>
                <a:gd name="connsiteY70" fmla="*/ 6650056 h 6858000"/>
                <a:gd name="connsiteX71" fmla="*/ 3713289 w 6091008"/>
                <a:gd name="connsiteY71" fmla="*/ 6514054 h 6858000"/>
                <a:gd name="connsiteX72" fmla="*/ 3981228 w 6091008"/>
                <a:gd name="connsiteY72" fmla="*/ 6334878 h 6858000"/>
                <a:gd name="connsiteX73" fmla="*/ 4107885 w 6091008"/>
                <a:gd name="connsiteY73" fmla="*/ 6233689 h 6858000"/>
                <a:gd name="connsiteX74" fmla="*/ 4169795 w 6091008"/>
                <a:gd name="connsiteY74" fmla="*/ 6181389 h 6858000"/>
                <a:gd name="connsiteX75" fmla="*/ 4229189 w 6091008"/>
                <a:gd name="connsiteY75" fmla="*/ 6125914 h 6858000"/>
                <a:gd name="connsiteX76" fmla="*/ 4652064 w 6091008"/>
                <a:gd name="connsiteY76" fmla="*/ 5641457 h 6858000"/>
                <a:gd name="connsiteX77" fmla="*/ 4697555 w 6091008"/>
                <a:gd name="connsiteY77" fmla="*/ 5576516 h 6858000"/>
                <a:gd name="connsiteX78" fmla="*/ 4720492 w 6091008"/>
                <a:gd name="connsiteY78" fmla="*/ 5544537 h 6858000"/>
                <a:gd name="connsiteX79" fmla="*/ 4741922 w 6091008"/>
                <a:gd name="connsiteY79" fmla="*/ 5511420 h 6858000"/>
                <a:gd name="connsiteX80" fmla="*/ 4784179 w 6091008"/>
                <a:gd name="connsiteY80" fmla="*/ 5445022 h 6858000"/>
                <a:gd name="connsiteX81" fmla="*/ 4794796 w 6091008"/>
                <a:gd name="connsiteY81" fmla="*/ 5428584 h 6858000"/>
                <a:gd name="connsiteX82" fmla="*/ 4807173 w 6091008"/>
                <a:gd name="connsiteY82" fmla="*/ 5413795 h 6858000"/>
                <a:gd name="connsiteX83" fmla="*/ 4830010 w 6091008"/>
                <a:gd name="connsiteY83" fmla="*/ 5382674 h 6858000"/>
                <a:gd name="connsiteX84" fmla="*/ 4874298 w 6091008"/>
                <a:gd name="connsiteY84" fmla="*/ 5319323 h 6858000"/>
                <a:gd name="connsiteX85" fmla="*/ 4896484 w 6091008"/>
                <a:gd name="connsiteY85" fmla="*/ 5287734 h 6858000"/>
                <a:gd name="connsiteX86" fmla="*/ 4918019 w 6091008"/>
                <a:gd name="connsiteY86" fmla="*/ 5255673 h 6858000"/>
                <a:gd name="connsiteX87" fmla="*/ 4999238 w 6091008"/>
                <a:gd name="connsiteY87" fmla="*/ 5124058 h 6858000"/>
                <a:gd name="connsiteX88" fmla="*/ 5251271 w 6091008"/>
                <a:gd name="connsiteY88" fmla="*/ 4554965 h 6858000"/>
                <a:gd name="connsiteX89" fmla="*/ 5276136 w 6091008"/>
                <a:gd name="connsiteY89" fmla="*/ 4480521 h 6858000"/>
                <a:gd name="connsiteX90" fmla="*/ 5297442 w 6091008"/>
                <a:gd name="connsiteY90" fmla="*/ 4404389 h 6858000"/>
                <a:gd name="connsiteX91" fmla="*/ 5318953 w 6091008"/>
                <a:gd name="connsiteY91" fmla="*/ 4328458 h 6858000"/>
                <a:gd name="connsiteX92" fmla="*/ 5328684 w 6091008"/>
                <a:gd name="connsiteY92" fmla="*/ 4291175 h 6858000"/>
                <a:gd name="connsiteX93" fmla="*/ 5337470 w 6091008"/>
                <a:gd name="connsiteY93" fmla="*/ 4254522 h 6858000"/>
                <a:gd name="connsiteX94" fmla="*/ 5353277 w 6091008"/>
                <a:gd name="connsiteY94" fmla="*/ 4181038 h 6858000"/>
                <a:gd name="connsiteX95" fmla="*/ 5366762 w 6091008"/>
                <a:gd name="connsiteY95" fmla="*/ 4107520 h 6858000"/>
                <a:gd name="connsiteX96" fmla="*/ 5373105 w 6091008"/>
                <a:gd name="connsiteY96" fmla="*/ 4070802 h 6858000"/>
                <a:gd name="connsiteX97" fmla="*/ 5378288 w 6091008"/>
                <a:gd name="connsiteY97" fmla="*/ 4034066 h 6858000"/>
                <a:gd name="connsiteX98" fmla="*/ 5383471 w 6091008"/>
                <a:gd name="connsiteY98" fmla="*/ 3997331 h 6858000"/>
                <a:gd name="connsiteX99" fmla="*/ 5387373 w 6091008"/>
                <a:gd name="connsiteY99" fmla="*/ 3960547 h 6858000"/>
                <a:gd name="connsiteX100" fmla="*/ 5375699 w 6091008"/>
                <a:gd name="connsiteY100" fmla="*/ 3369810 h 6858000"/>
                <a:gd name="connsiteX101" fmla="*/ 5225695 w 6091008"/>
                <a:gd name="connsiteY101" fmla="*/ 2777923 h 6858000"/>
                <a:gd name="connsiteX102" fmla="*/ 4989893 w 6091008"/>
                <a:gd name="connsiteY102" fmla="*/ 2181595 h 6858000"/>
                <a:gd name="connsiteX103" fmla="*/ 4856777 w 6091008"/>
                <a:gd name="connsiteY103" fmla="*/ 1872581 h 6858000"/>
                <a:gd name="connsiteX104" fmla="*/ 4729367 w 6091008"/>
                <a:gd name="connsiteY104" fmla="*/ 1547581 h 6858000"/>
                <a:gd name="connsiteX105" fmla="*/ 4510575 w 6091008"/>
                <a:gd name="connsiteY105" fmla="*/ 917244 h 6858000"/>
                <a:gd name="connsiteX106" fmla="*/ 4387446 w 6091008"/>
                <a:gd name="connsiteY106" fmla="*/ 626512 h 6858000"/>
                <a:gd name="connsiteX107" fmla="*/ 4227716 w 6091008"/>
                <a:gd name="connsiteY107" fmla="*/ 368510 h 6858000"/>
                <a:gd name="connsiteX108" fmla="*/ 4017774 w 6091008"/>
                <a:gd name="connsiteY108" fmla="*/ 161674 h 6858000"/>
                <a:gd name="connsiteX109" fmla="*/ 3761542 w 6091008"/>
                <a:gd name="connsiteY109" fmla="*/ 19860 h 6858000"/>
                <a:gd name="connsiteX110" fmla="*/ 3727185 w 6091008"/>
                <a:gd name="connsiteY110" fmla="*/ 6533 h 6858000"/>
                <a:gd name="connsiteX111" fmla="*/ 1325680 w 6091008"/>
                <a:gd name="connsiteY111" fmla="*/ 0 h 6858000"/>
                <a:gd name="connsiteX112" fmla="*/ 2347354 w 6091008"/>
                <a:gd name="connsiteY112" fmla="*/ 0 h 6858000"/>
                <a:gd name="connsiteX113" fmla="*/ 2262734 w 6091008"/>
                <a:gd name="connsiteY113" fmla="*/ 20581 h 6858000"/>
                <a:gd name="connsiteX114" fmla="*/ 1969830 w 6091008"/>
                <a:gd name="connsiteY114" fmla="*/ 118108 h 6858000"/>
                <a:gd name="connsiteX115" fmla="*/ 1897367 w 6091008"/>
                <a:gd name="connsiteY115" fmla="*/ 145059 h 6858000"/>
                <a:gd name="connsiteX116" fmla="*/ 1825860 w 6091008"/>
                <a:gd name="connsiteY116" fmla="*/ 175210 h 6858000"/>
                <a:gd name="connsiteX117" fmla="*/ 1754258 w 6091008"/>
                <a:gd name="connsiteY117" fmla="*/ 204746 h 6858000"/>
                <a:gd name="connsiteX118" fmla="*/ 1683442 w 6091008"/>
                <a:gd name="connsiteY118" fmla="*/ 237143 h 6858000"/>
                <a:gd name="connsiteX119" fmla="*/ 1612330 w 6091008"/>
                <a:gd name="connsiteY119" fmla="*/ 268724 h 6858000"/>
                <a:gd name="connsiteX120" fmla="*/ 1542244 w 6091008"/>
                <a:gd name="connsiteY120" fmla="*/ 303229 h 6858000"/>
                <a:gd name="connsiteX121" fmla="*/ 1471990 w 6091008"/>
                <a:gd name="connsiteY121" fmla="*/ 337395 h 6858000"/>
                <a:gd name="connsiteX122" fmla="*/ 1402813 w 6091008"/>
                <a:gd name="connsiteY122" fmla="*/ 374794 h 6858000"/>
                <a:gd name="connsiteX123" fmla="*/ 1333886 w 6091008"/>
                <a:gd name="connsiteY123" fmla="*/ 412702 h 6858000"/>
                <a:gd name="connsiteX124" fmla="*/ 1266278 w 6091008"/>
                <a:gd name="connsiteY124" fmla="*/ 453907 h 6858000"/>
                <a:gd name="connsiteX125" fmla="*/ 1199136 w 6091008"/>
                <a:gd name="connsiteY125" fmla="*/ 496266 h 6858000"/>
                <a:gd name="connsiteX126" fmla="*/ 1182302 w 6091008"/>
                <a:gd name="connsiteY126" fmla="*/ 506917 h 6858000"/>
                <a:gd name="connsiteX127" fmla="*/ 1166009 w 6091008"/>
                <a:gd name="connsiteY127" fmla="*/ 518449 h 6858000"/>
                <a:gd name="connsiteX128" fmla="*/ 1133302 w 6091008"/>
                <a:gd name="connsiteY128" fmla="*/ 541479 h 6858000"/>
                <a:gd name="connsiteX129" fmla="*/ 1067923 w 6091008"/>
                <a:gd name="connsiteY129" fmla="*/ 587403 h 6858000"/>
                <a:gd name="connsiteX130" fmla="*/ 1051509 w 6091008"/>
                <a:gd name="connsiteY130" fmla="*/ 598902 h 6858000"/>
                <a:gd name="connsiteX131" fmla="*/ 1035673 w 6091008"/>
                <a:gd name="connsiteY131" fmla="*/ 611145 h 6858000"/>
                <a:gd name="connsiteX132" fmla="*/ 1003878 w 6091008"/>
                <a:gd name="connsiteY132" fmla="*/ 635598 h 6858000"/>
                <a:gd name="connsiteX133" fmla="*/ 877673 w 6091008"/>
                <a:gd name="connsiteY133" fmla="*/ 735582 h 6858000"/>
                <a:gd name="connsiteX134" fmla="*/ 417533 w 6091008"/>
                <a:gd name="connsiteY134" fmla="*/ 1198720 h 6858000"/>
                <a:gd name="connsiteX135" fmla="*/ 54935 w 6091008"/>
                <a:gd name="connsiteY135" fmla="*/ 1756293 h 6858000"/>
                <a:gd name="connsiteX136" fmla="*/ 17844 w 6091008"/>
                <a:gd name="connsiteY136" fmla="*/ 1831433 h 6858000"/>
                <a:gd name="connsiteX137" fmla="*/ 0 w 6091008"/>
                <a:gd name="connsiteY137" fmla="*/ 1869131 h 6858000"/>
                <a:gd name="connsiteX138" fmla="*/ 0 w 6091008"/>
                <a:gd name="connsiteY138" fmla="*/ 1198550 h 6858000"/>
                <a:gd name="connsiteX139" fmla="*/ 185957 w 6091008"/>
                <a:gd name="connsiteY139" fmla="*/ 961506 h 6858000"/>
                <a:gd name="connsiteX140" fmla="*/ 689746 w 6091008"/>
                <a:gd name="connsiteY140" fmla="*/ 447064 h 6858000"/>
                <a:gd name="connsiteX141" fmla="*/ 827126 w 6091008"/>
                <a:gd name="connsiteY141" fmla="*/ 333881 h 6858000"/>
                <a:gd name="connsiteX142" fmla="*/ 968997 w 6091008"/>
                <a:gd name="connsiteY142" fmla="*/ 228085 h 6858000"/>
                <a:gd name="connsiteX143" fmla="*/ 1004883 w 6091008"/>
                <a:gd name="connsiteY143" fmla="*/ 202373 h 6858000"/>
                <a:gd name="connsiteX144" fmla="*/ 1022826 w 6091008"/>
                <a:gd name="connsiteY144" fmla="*/ 189517 h 6858000"/>
                <a:gd name="connsiteX145" fmla="*/ 1041187 w 6091008"/>
                <a:gd name="connsiteY145" fmla="*/ 177509 h 6858000"/>
                <a:gd name="connsiteX146" fmla="*/ 1114760 w 6091008"/>
                <a:gd name="connsiteY146" fmla="*/ 129512 h 6858000"/>
                <a:gd name="connsiteX147" fmla="*/ 1188498 w 6091008"/>
                <a:gd name="connsiteY147" fmla="*/ 81854 h 6858000"/>
                <a:gd name="connsiteX148" fmla="*/ 1263461 w 6091008"/>
                <a:gd name="connsiteY148" fmla="*/ 3688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6091008" h="6858000">
                  <a:moveTo>
                    <a:pt x="0" y="5476844"/>
                  </a:moveTo>
                  <a:lnTo>
                    <a:pt x="15220" y="5501668"/>
                  </a:lnTo>
                  <a:cubicBezTo>
                    <a:pt x="69097" y="5585141"/>
                    <a:pt x="130925" y="5654403"/>
                    <a:pt x="198940" y="5717964"/>
                  </a:cubicBezTo>
                  <a:lnTo>
                    <a:pt x="251499" y="5763842"/>
                  </a:lnTo>
                  <a:lnTo>
                    <a:pt x="308460" y="5806337"/>
                  </a:lnTo>
                  <a:cubicBezTo>
                    <a:pt x="326685" y="5820934"/>
                    <a:pt x="348384" y="5833667"/>
                    <a:pt x="368305" y="5847248"/>
                  </a:cubicBezTo>
                  <a:cubicBezTo>
                    <a:pt x="388782" y="5860683"/>
                    <a:pt x="408424" y="5874336"/>
                    <a:pt x="430451" y="5887305"/>
                  </a:cubicBezTo>
                  <a:cubicBezTo>
                    <a:pt x="601703" y="5991186"/>
                    <a:pt x="792871" y="6091279"/>
                    <a:pt x="975811" y="6205653"/>
                  </a:cubicBezTo>
                  <a:cubicBezTo>
                    <a:pt x="1159565" y="6318920"/>
                    <a:pt x="1337666" y="6443625"/>
                    <a:pt x="1510250" y="6575390"/>
                  </a:cubicBezTo>
                  <a:cubicBezTo>
                    <a:pt x="1658997" y="6690317"/>
                    <a:pt x="1824862" y="6774210"/>
                    <a:pt x="2002437" y="6825029"/>
                  </a:cubicBezTo>
                  <a:cubicBezTo>
                    <a:pt x="2046812" y="6837803"/>
                    <a:pt x="2091936" y="6848385"/>
                    <a:pt x="2137670" y="6856874"/>
                  </a:cubicBezTo>
                  <a:lnTo>
                    <a:pt x="2145778" y="6858000"/>
                  </a:lnTo>
                  <a:lnTo>
                    <a:pt x="1098858" y="6858000"/>
                  </a:lnTo>
                  <a:lnTo>
                    <a:pt x="1004166" y="6786858"/>
                  </a:lnTo>
                  <a:cubicBezTo>
                    <a:pt x="920997" y="6725805"/>
                    <a:pt x="837118" y="6666016"/>
                    <a:pt x="751974" y="6608169"/>
                  </a:cubicBezTo>
                  <a:lnTo>
                    <a:pt x="623305" y="6522172"/>
                  </a:lnTo>
                  <a:lnTo>
                    <a:pt x="492346" y="6437477"/>
                  </a:lnTo>
                  <a:lnTo>
                    <a:pt x="358536" y="6352312"/>
                  </a:lnTo>
                  <a:lnTo>
                    <a:pt x="290710" y="6308820"/>
                  </a:lnTo>
                  <a:lnTo>
                    <a:pt x="221792" y="6263122"/>
                  </a:lnTo>
                  <a:cubicBezTo>
                    <a:pt x="198889" y="6248595"/>
                    <a:pt x="175526" y="6231442"/>
                    <a:pt x="152460" y="6215106"/>
                  </a:cubicBezTo>
                  <a:cubicBezTo>
                    <a:pt x="129301" y="6198154"/>
                    <a:pt x="105988" y="6183223"/>
                    <a:pt x="83055" y="6163978"/>
                  </a:cubicBezTo>
                  <a:lnTo>
                    <a:pt x="14161" y="6109014"/>
                  </a:lnTo>
                  <a:lnTo>
                    <a:pt x="0" y="6096195"/>
                  </a:lnTo>
                  <a:close/>
                  <a:moveTo>
                    <a:pt x="3707444" y="0"/>
                  </a:moveTo>
                  <a:lnTo>
                    <a:pt x="4265528" y="0"/>
                  </a:lnTo>
                  <a:lnTo>
                    <a:pt x="4291472" y="15596"/>
                  </a:lnTo>
                  <a:cubicBezTo>
                    <a:pt x="4339292" y="47637"/>
                    <a:pt x="4385917" y="82210"/>
                    <a:pt x="4431124" y="119052"/>
                  </a:cubicBezTo>
                  <a:cubicBezTo>
                    <a:pt x="4612085" y="266897"/>
                    <a:pt x="4766658" y="451392"/>
                    <a:pt x="4899570" y="643769"/>
                  </a:cubicBezTo>
                  <a:cubicBezTo>
                    <a:pt x="5032421" y="836866"/>
                    <a:pt x="5144168" y="1037706"/>
                    <a:pt x="5247925" y="1232134"/>
                  </a:cubicBezTo>
                  <a:cubicBezTo>
                    <a:pt x="5299886" y="1329516"/>
                    <a:pt x="5349860" y="1425631"/>
                    <a:pt x="5401234" y="1518442"/>
                  </a:cubicBezTo>
                  <a:lnTo>
                    <a:pt x="5480921" y="1662114"/>
                  </a:lnTo>
                  <a:cubicBezTo>
                    <a:pt x="5508162" y="1711659"/>
                    <a:pt x="5535098" y="1761858"/>
                    <a:pt x="5561804" y="1812436"/>
                  </a:cubicBezTo>
                  <a:cubicBezTo>
                    <a:pt x="5668394" y="2015131"/>
                    <a:pt x="5769309" y="2228374"/>
                    <a:pt x="5855037" y="2457716"/>
                  </a:cubicBezTo>
                  <a:cubicBezTo>
                    <a:pt x="5940757" y="2686612"/>
                    <a:pt x="6011031" y="2932566"/>
                    <a:pt x="6052254" y="3193699"/>
                  </a:cubicBezTo>
                  <a:cubicBezTo>
                    <a:pt x="6093625" y="3454283"/>
                    <a:pt x="6103924" y="3730828"/>
                    <a:pt x="6073151" y="4004612"/>
                  </a:cubicBezTo>
                  <a:lnTo>
                    <a:pt x="6067309" y="4055890"/>
                  </a:lnTo>
                  <a:cubicBezTo>
                    <a:pt x="6065066" y="4072953"/>
                    <a:pt x="6062462" y="4089919"/>
                    <a:pt x="6059979" y="4106917"/>
                  </a:cubicBezTo>
                  <a:lnTo>
                    <a:pt x="6052371" y="4158016"/>
                  </a:lnTo>
                  <a:cubicBezTo>
                    <a:pt x="6049766" y="4174982"/>
                    <a:pt x="6046401" y="4191890"/>
                    <a:pt x="6043434" y="4208759"/>
                  </a:cubicBezTo>
                  <a:cubicBezTo>
                    <a:pt x="6037102" y="4242536"/>
                    <a:pt x="6031011" y="4276380"/>
                    <a:pt x="6023229" y="4309769"/>
                  </a:cubicBezTo>
                  <a:cubicBezTo>
                    <a:pt x="6015690" y="4343223"/>
                    <a:pt x="6008874" y="4376870"/>
                    <a:pt x="5999922" y="4409799"/>
                  </a:cubicBezTo>
                  <a:lnTo>
                    <a:pt x="5987157" y="4459369"/>
                  </a:lnTo>
                  <a:cubicBezTo>
                    <a:pt x="5982945" y="4476053"/>
                    <a:pt x="5978687" y="4492427"/>
                    <a:pt x="5973731" y="4508027"/>
                  </a:cubicBezTo>
                  <a:lnTo>
                    <a:pt x="5944653" y="4602538"/>
                  </a:lnTo>
                  <a:lnTo>
                    <a:pt x="5915334" y="4696982"/>
                  </a:lnTo>
                  <a:cubicBezTo>
                    <a:pt x="5905346" y="4728457"/>
                    <a:pt x="5892944" y="4759283"/>
                    <a:pt x="5881786" y="4790295"/>
                  </a:cubicBezTo>
                  <a:cubicBezTo>
                    <a:pt x="5791737" y="5038923"/>
                    <a:pt x="5677271" y="5280123"/>
                    <a:pt x="5539609" y="5504511"/>
                  </a:cubicBezTo>
                  <a:lnTo>
                    <a:pt x="5432400" y="5669348"/>
                  </a:lnTo>
                  <a:cubicBezTo>
                    <a:pt x="5423763" y="5683225"/>
                    <a:pt x="5413823" y="5696165"/>
                    <a:pt x="5404330" y="5709372"/>
                  </a:cubicBezTo>
                  <a:lnTo>
                    <a:pt x="5375525" y="5748757"/>
                  </a:lnTo>
                  <a:lnTo>
                    <a:pt x="5317831" y="5827355"/>
                  </a:lnTo>
                  <a:cubicBezTo>
                    <a:pt x="5308217" y="5840529"/>
                    <a:pt x="5298639" y="5853567"/>
                    <a:pt x="5288208" y="5865932"/>
                  </a:cubicBezTo>
                  <a:cubicBezTo>
                    <a:pt x="5283153" y="5872232"/>
                    <a:pt x="5278509" y="5878936"/>
                    <a:pt x="5273251" y="5885035"/>
                  </a:cubicBezTo>
                  <a:cubicBezTo>
                    <a:pt x="5267908" y="5890963"/>
                    <a:pt x="5262120" y="5896624"/>
                    <a:pt x="5256656" y="5902520"/>
                  </a:cubicBezTo>
                  <a:lnTo>
                    <a:pt x="5189858" y="5971616"/>
                  </a:lnTo>
                  <a:cubicBezTo>
                    <a:pt x="5178681" y="5982899"/>
                    <a:pt x="5167959" y="5994892"/>
                    <a:pt x="5156287" y="6005600"/>
                  </a:cubicBezTo>
                  <a:lnTo>
                    <a:pt x="5121598" y="6037962"/>
                  </a:lnTo>
                  <a:lnTo>
                    <a:pt x="5051798" y="6101838"/>
                  </a:lnTo>
                  <a:cubicBezTo>
                    <a:pt x="4864110" y="6268956"/>
                    <a:pt x="4663874" y="6407541"/>
                    <a:pt x="4463594" y="6532280"/>
                  </a:cubicBezTo>
                  <a:cubicBezTo>
                    <a:pt x="4438472" y="6547774"/>
                    <a:pt x="4413434" y="6563439"/>
                    <a:pt x="4388637" y="6579169"/>
                  </a:cubicBezTo>
                  <a:lnTo>
                    <a:pt x="4312856" y="6623337"/>
                  </a:lnTo>
                  <a:lnTo>
                    <a:pt x="4237558" y="6667632"/>
                  </a:lnTo>
                  <a:cubicBezTo>
                    <a:pt x="4212548" y="6682715"/>
                    <a:pt x="4186842" y="6695553"/>
                    <a:pt x="4161774" y="6709883"/>
                  </a:cubicBezTo>
                  <a:cubicBezTo>
                    <a:pt x="4111167" y="6737392"/>
                    <a:pt x="4061123" y="6766670"/>
                    <a:pt x="4010448" y="6792981"/>
                  </a:cubicBezTo>
                  <a:cubicBezTo>
                    <a:pt x="3985322" y="6806562"/>
                    <a:pt x="3960037" y="6820248"/>
                    <a:pt x="3935163" y="6834338"/>
                  </a:cubicBezTo>
                  <a:lnTo>
                    <a:pt x="3892887" y="6858000"/>
                  </a:lnTo>
                  <a:lnTo>
                    <a:pt x="2743942" y="6858000"/>
                  </a:lnTo>
                  <a:lnTo>
                    <a:pt x="2852577" y="6838910"/>
                  </a:lnTo>
                  <a:cubicBezTo>
                    <a:pt x="2949686" y="6818527"/>
                    <a:pt x="3046805" y="6791706"/>
                    <a:pt x="3143255" y="6759775"/>
                  </a:cubicBezTo>
                  <a:cubicBezTo>
                    <a:pt x="3239807" y="6727945"/>
                    <a:pt x="3335416" y="6689975"/>
                    <a:pt x="3430899" y="6650056"/>
                  </a:cubicBezTo>
                  <a:cubicBezTo>
                    <a:pt x="3526299" y="6609969"/>
                    <a:pt x="3621242" y="6565786"/>
                    <a:pt x="3713289" y="6514054"/>
                  </a:cubicBezTo>
                  <a:cubicBezTo>
                    <a:pt x="3805137" y="6460650"/>
                    <a:pt x="3895762" y="6401178"/>
                    <a:pt x="3981228" y="6334878"/>
                  </a:cubicBezTo>
                  <a:cubicBezTo>
                    <a:pt x="4024934" y="6303166"/>
                    <a:pt x="4066572" y="6268544"/>
                    <a:pt x="4107885" y="6233689"/>
                  </a:cubicBezTo>
                  <a:cubicBezTo>
                    <a:pt x="4128602" y="6216277"/>
                    <a:pt x="4149365" y="6199173"/>
                    <a:pt x="4169795" y="6181389"/>
                  </a:cubicBezTo>
                  <a:cubicBezTo>
                    <a:pt x="4189729" y="6163032"/>
                    <a:pt x="4209542" y="6144643"/>
                    <a:pt x="4229189" y="6125914"/>
                  </a:cubicBezTo>
                  <a:cubicBezTo>
                    <a:pt x="4387326" y="5978255"/>
                    <a:pt x="4528049" y="5812977"/>
                    <a:pt x="4652064" y="5641457"/>
                  </a:cubicBezTo>
                  <a:lnTo>
                    <a:pt x="4697555" y="5576516"/>
                  </a:lnTo>
                  <a:lnTo>
                    <a:pt x="4720492" y="5544537"/>
                  </a:lnTo>
                  <a:cubicBezTo>
                    <a:pt x="4728246" y="5533956"/>
                    <a:pt x="4734819" y="5522469"/>
                    <a:pt x="4741922" y="5511420"/>
                  </a:cubicBezTo>
                  <a:lnTo>
                    <a:pt x="4784179" y="5445022"/>
                  </a:lnTo>
                  <a:cubicBezTo>
                    <a:pt x="4787730" y="5439497"/>
                    <a:pt x="4791161" y="5433940"/>
                    <a:pt x="4794796" y="5428584"/>
                  </a:cubicBezTo>
                  <a:cubicBezTo>
                    <a:pt x="4798637" y="5423432"/>
                    <a:pt x="4803091" y="5418884"/>
                    <a:pt x="4807173" y="5413795"/>
                  </a:cubicBezTo>
                  <a:cubicBezTo>
                    <a:pt x="4815384" y="5403926"/>
                    <a:pt x="4822656" y="5393214"/>
                    <a:pt x="4830010" y="5382674"/>
                  </a:cubicBezTo>
                  <a:lnTo>
                    <a:pt x="4874298" y="5319323"/>
                  </a:lnTo>
                  <a:lnTo>
                    <a:pt x="4896484" y="5287734"/>
                  </a:lnTo>
                  <a:cubicBezTo>
                    <a:pt x="4903839" y="5277191"/>
                    <a:pt x="4911520" y="5266885"/>
                    <a:pt x="4918019" y="5255673"/>
                  </a:cubicBezTo>
                  <a:lnTo>
                    <a:pt x="4999238" y="5124058"/>
                  </a:lnTo>
                  <a:cubicBezTo>
                    <a:pt x="5102559" y="4945225"/>
                    <a:pt x="5185787" y="4753943"/>
                    <a:pt x="5251271" y="4554965"/>
                  </a:cubicBezTo>
                  <a:cubicBezTo>
                    <a:pt x="5259371" y="4530051"/>
                    <a:pt x="5268846" y="4505799"/>
                    <a:pt x="5276136" y="4480521"/>
                  </a:cubicBezTo>
                  <a:lnTo>
                    <a:pt x="5297442" y="4404389"/>
                  </a:lnTo>
                  <a:lnTo>
                    <a:pt x="5318953" y="4328458"/>
                  </a:lnTo>
                  <a:cubicBezTo>
                    <a:pt x="5322895" y="4315679"/>
                    <a:pt x="5325929" y="4303390"/>
                    <a:pt x="5328684" y="4291175"/>
                  </a:cubicBezTo>
                  <a:lnTo>
                    <a:pt x="5337470" y="4254522"/>
                  </a:lnTo>
                  <a:cubicBezTo>
                    <a:pt x="5343899" y="4230045"/>
                    <a:pt x="5348129" y="4205565"/>
                    <a:pt x="5353277" y="4181038"/>
                  </a:cubicBezTo>
                  <a:cubicBezTo>
                    <a:pt x="5358786" y="4156608"/>
                    <a:pt x="5362533" y="4132000"/>
                    <a:pt x="5366762" y="4107520"/>
                  </a:cubicBezTo>
                  <a:cubicBezTo>
                    <a:pt x="5368877" y="4095280"/>
                    <a:pt x="5371390" y="4083000"/>
                    <a:pt x="5373105" y="4070802"/>
                  </a:cubicBezTo>
                  <a:lnTo>
                    <a:pt x="5378288" y="4034066"/>
                  </a:lnTo>
                  <a:lnTo>
                    <a:pt x="5383471" y="3997331"/>
                  </a:lnTo>
                  <a:lnTo>
                    <a:pt x="5387373" y="3960547"/>
                  </a:lnTo>
                  <a:cubicBezTo>
                    <a:pt x="5408513" y="3764258"/>
                    <a:pt x="5404752" y="3567184"/>
                    <a:pt x="5375699" y="3369810"/>
                  </a:cubicBezTo>
                  <a:cubicBezTo>
                    <a:pt x="5347044" y="3172396"/>
                    <a:pt x="5293473" y="2975222"/>
                    <a:pt x="5225695" y="2777923"/>
                  </a:cubicBezTo>
                  <a:cubicBezTo>
                    <a:pt x="5157675" y="2580560"/>
                    <a:pt x="5075729" y="2382997"/>
                    <a:pt x="4989893" y="2181595"/>
                  </a:cubicBezTo>
                  <a:lnTo>
                    <a:pt x="4856777" y="1872581"/>
                  </a:lnTo>
                  <a:cubicBezTo>
                    <a:pt x="4811108" y="1763784"/>
                    <a:pt x="4768691" y="1655416"/>
                    <a:pt x="4729367" y="1547581"/>
                  </a:cubicBezTo>
                  <a:cubicBezTo>
                    <a:pt x="4650320" y="1331954"/>
                    <a:pt x="4585048" y="1118545"/>
                    <a:pt x="4510575" y="917244"/>
                  </a:cubicBezTo>
                  <a:cubicBezTo>
                    <a:pt x="4473339" y="816594"/>
                    <a:pt x="4433491" y="718925"/>
                    <a:pt x="4387446" y="626512"/>
                  </a:cubicBezTo>
                  <a:cubicBezTo>
                    <a:pt x="4341559" y="533993"/>
                    <a:pt x="4289352" y="446701"/>
                    <a:pt x="4227716" y="368510"/>
                  </a:cubicBezTo>
                  <a:cubicBezTo>
                    <a:pt x="4166554" y="290006"/>
                    <a:pt x="4096194" y="220222"/>
                    <a:pt x="4017774" y="161674"/>
                  </a:cubicBezTo>
                  <a:cubicBezTo>
                    <a:pt x="3939391" y="102989"/>
                    <a:pt x="3853034" y="55709"/>
                    <a:pt x="3761542" y="19860"/>
                  </a:cubicBezTo>
                  <a:lnTo>
                    <a:pt x="3727185" y="6533"/>
                  </a:lnTo>
                  <a:close/>
                  <a:moveTo>
                    <a:pt x="1325680" y="0"/>
                  </a:moveTo>
                  <a:lnTo>
                    <a:pt x="2347354" y="0"/>
                  </a:lnTo>
                  <a:lnTo>
                    <a:pt x="2262734" y="20581"/>
                  </a:lnTo>
                  <a:cubicBezTo>
                    <a:pt x="2164073" y="49233"/>
                    <a:pt x="2066423" y="82020"/>
                    <a:pt x="1969830" y="118108"/>
                  </a:cubicBezTo>
                  <a:cubicBezTo>
                    <a:pt x="1945675" y="127092"/>
                    <a:pt x="1921391" y="135598"/>
                    <a:pt x="1897367" y="145059"/>
                  </a:cubicBezTo>
                  <a:cubicBezTo>
                    <a:pt x="1873522" y="155302"/>
                    <a:pt x="1849679" y="165546"/>
                    <a:pt x="1825860" y="175210"/>
                  </a:cubicBezTo>
                  <a:lnTo>
                    <a:pt x="1754258" y="204746"/>
                  </a:lnTo>
                  <a:lnTo>
                    <a:pt x="1683442" y="237143"/>
                  </a:lnTo>
                  <a:cubicBezTo>
                    <a:pt x="1659851" y="247896"/>
                    <a:pt x="1636127" y="258172"/>
                    <a:pt x="1612330" y="268724"/>
                  </a:cubicBezTo>
                  <a:lnTo>
                    <a:pt x="1542244" y="303229"/>
                  </a:lnTo>
                  <a:lnTo>
                    <a:pt x="1471990" y="337395"/>
                  </a:lnTo>
                  <a:cubicBezTo>
                    <a:pt x="1448660" y="349103"/>
                    <a:pt x="1425927" y="362441"/>
                    <a:pt x="1402813" y="374794"/>
                  </a:cubicBezTo>
                  <a:lnTo>
                    <a:pt x="1333886" y="412702"/>
                  </a:lnTo>
                  <a:cubicBezTo>
                    <a:pt x="1310940" y="425394"/>
                    <a:pt x="1288842" y="440228"/>
                    <a:pt x="1266278" y="453907"/>
                  </a:cubicBezTo>
                  <a:lnTo>
                    <a:pt x="1199136" y="496266"/>
                  </a:lnTo>
                  <a:lnTo>
                    <a:pt x="1182302" y="506917"/>
                  </a:lnTo>
                  <a:lnTo>
                    <a:pt x="1166009" y="518449"/>
                  </a:lnTo>
                  <a:lnTo>
                    <a:pt x="1133302" y="541479"/>
                  </a:lnTo>
                  <a:lnTo>
                    <a:pt x="1067923" y="587403"/>
                  </a:lnTo>
                  <a:lnTo>
                    <a:pt x="1051509" y="598902"/>
                  </a:lnTo>
                  <a:lnTo>
                    <a:pt x="1035673" y="611145"/>
                  </a:lnTo>
                  <a:lnTo>
                    <a:pt x="1003878" y="635598"/>
                  </a:lnTo>
                  <a:cubicBezTo>
                    <a:pt x="961473" y="668248"/>
                    <a:pt x="918407" y="699983"/>
                    <a:pt x="877673" y="735582"/>
                  </a:cubicBezTo>
                  <a:cubicBezTo>
                    <a:pt x="711850" y="872792"/>
                    <a:pt x="555901" y="1026776"/>
                    <a:pt x="417533" y="1198720"/>
                  </a:cubicBezTo>
                  <a:cubicBezTo>
                    <a:pt x="278999" y="1370325"/>
                    <a:pt x="156917" y="1557820"/>
                    <a:pt x="54935" y="1756293"/>
                  </a:cubicBezTo>
                  <a:lnTo>
                    <a:pt x="17844" y="1831433"/>
                  </a:lnTo>
                  <a:lnTo>
                    <a:pt x="0" y="1869131"/>
                  </a:lnTo>
                  <a:lnTo>
                    <a:pt x="0" y="1198550"/>
                  </a:lnTo>
                  <a:lnTo>
                    <a:pt x="185957" y="961506"/>
                  </a:lnTo>
                  <a:cubicBezTo>
                    <a:pt x="342426" y="776600"/>
                    <a:pt x="509755" y="602849"/>
                    <a:pt x="689746" y="447064"/>
                  </a:cubicBezTo>
                  <a:cubicBezTo>
                    <a:pt x="733932" y="406795"/>
                    <a:pt x="780859" y="370795"/>
                    <a:pt x="827126" y="333881"/>
                  </a:cubicBezTo>
                  <a:cubicBezTo>
                    <a:pt x="872886" y="295949"/>
                    <a:pt x="921195" y="262526"/>
                    <a:pt x="968997" y="228085"/>
                  </a:cubicBezTo>
                  <a:lnTo>
                    <a:pt x="1004883" y="202373"/>
                  </a:lnTo>
                  <a:lnTo>
                    <a:pt x="1022826" y="189517"/>
                  </a:lnTo>
                  <a:lnTo>
                    <a:pt x="1041187" y="177509"/>
                  </a:lnTo>
                  <a:lnTo>
                    <a:pt x="1114760" y="129512"/>
                  </a:lnTo>
                  <a:cubicBezTo>
                    <a:pt x="1139435" y="113750"/>
                    <a:pt x="1163439" y="96630"/>
                    <a:pt x="1188498" y="81854"/>
                  </a:cubicBezTo>
                  <a:lnTo>
                    <a:pt x="1263461" y="36880"/>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D01D44A9-1D51-461B-A228-06F6C500B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9"/>
              <a:ext cx="6055600" cy="6858000"/>
            </a:xfrm>
            <a:custGeom>
              <a:avLst/>
              <a:gdLst>
                <a:gd name="connsiteX0" fmla="*/ 0 w 6055600"/>
                <a:gd name="connsiteY0" fmla="*/ 5960220 h 6858000"/>
                <a:gd name="connsiteX1" fmla="*/ 36039 w 6055600"/>
                <a:gd name="connsiteY1" fmla="*/ 6002605 h 6858000"/>
                <a:gd name="connsiteX2" fmla="*/ 92950 w 6055600"/>
                <a:gd name="connsiteY2" fmla="*/ 6059050 h 6858000"/>
                <a:gd name="connsiteX3" fmla="*/ 153706 w 6055600"/>
                <a:gd name="connsiteY3" fmla="*/ 6111427 h 6858000"/>
                <a:gd name="connsiteX4" fmla="*/ 216806 w 6055600"/>
                <a:gd name="connsiteY4" fmla="*/ 6161603 h 6858000"/>
                <a:gd name="connsiteX5" fmla="*/ 281945 w 6055600"/>
                <a:gd name="connsiteY5" fmla="*/ 6209777 h 6858000"/>
                <a:gd name="connsiteX6" fmla="*/ 553337 w 6055600"/>
                <a:gd name="connsiteY6" fmla="*/ 6391500 h 6858000"/>
                <a:gd name="connsiteX7" fmla="*/ 690543 w 6055600"/>
                <a:gd name="connsiteY7" fmla="*/ 6481634 h 6858000"/>
                <a:gd name="connsiteX8" fmla="*/ 827127 w 6055600"/>
                <a:gd name="connsiteY8" fmla="*/ 6573159 h 6858000"/>
                <a:gd name="connsiteX9" fmla="*/ 1095915 w 6055600"/>
                <a:gd name="connsiteY9" fmla="*/ 6762202 h 6858000"/>
                <a:gd name="connsiteX10" fmla="*/ 1224853 w 6055600"/>
                <a:gd name="connsiteY10" fmla="*/ 6858000 h 6858000"/>
                <a:gd name="connsiteX11" fmla="*/ 1154072 w 6055600"/>
                <a:gd name="connsiteY11" fmla="*/ 6858000 h 6858000"/>
                <a:gd name="connsiteX12" fmla="*/ 1073489 w 6055600"/>
                <a:gd name="connsiteY12" fmla="*/ 6799140 h 6858000"/>
                <a:gd name="connsiteX13" fmla="*/ 800175 w 6055600"/>
                <a:gd name="connsiteY13" fmla="*/ 6620441 h 6858000"/>
                <a:gd name="connsiteX14" fmla="*/ 231518 w 6055600"/>
                <a:gd name="connsiteY14" fmla="*/ 6299323 h 6858000"/>
                <a:gd name="connsiteX15" fmla="*/ 160401 w 6055600"/>
                <a:gd name="connsiteY15" fmla="*/ 6256627 h 6858000"/>
                <a:gd name="connsiteX16" fmla="*/ 89697 w 6055600"/>
                <a:gd name="connsiteY16" fmla="*/ 6211916 h 6858000"/>
                <a:gd name="connsiteX17" fmla="*/ 20148 w 6055600"/>
                <a:gd name="connsiteY17" fmla="*/ 6163835 h 6858000"/>
                <a:gd name="connsiteX18" fmla="*/ 0 w 6055600"/>
                <a:gd name="connsiteY18" fmla="*/ 6147796 h 6858000"/>
                <a:gd name="connsiteX19" fmla="*/ 3748345 w 6055600"/>
                <a:gd name="connsiteY19" fmla="*/ 0 h 6858000"/>
                <a:gd name="connsiteX20" fmla="*/ 4277792 w 6055600"/>
                <a:gd name="connsiteY20" fmla="*/ 0 h 6858000"/>
                <a:gd name="connsiteX21" fmla="*/ 4339531 w 6055600"/>
                <a:gd name="connsiteY21" fmla="*/ 40262 h 6858000"/>
                <a:gd name="connsiteX22" fmla="*/ 4476306 w 6055600"/>
                <a:gd name="connsiteY22" fmla="*/ 153922 h 6858000"/>
                <a:gd name="connsiteX23" fmla="*/ 4713639 w 6055600"/>
                <a:gd name="connsiteY23" fmla="*/ 422076 h 6858000"/>
                <a:gd name="connsiteX24" fmla="*/ 4906991 w 6055600"/>
                <a:gd name="connsiteY24" fmla="*/ 723463 h 6858000"/>
                <a:gd name="connsiteX25" fmla="*/ 5070511 w 6055600"/>
                <a:gd name="connsiteY25" fmla="*/ 1037524 h 6858000"/>
                <a:gd name="connsiteX26" fmla="*/ 5219493 w 6055600"/>
                <a:gd name="connsiteY26" fmla="*/ 1352079 h 6858000"/>
                <a:gd name="connsiteX27" fmla="*/ 5367779 w 6055600"/>
                <a:gd name="connsiteY27" fmla="*/ 1658945 h 6858000"/>
                <a:gd name="connsiteX28" fmla="*/ 5446095 w 6055600"/>
                <a:gd name="connsiteY28" fmla="*/ 1811301 h 6858000"/>
                <a:gd name="connsiteX29" fmla="*/ 5525115 w 6055600"/>
                <a:gd name="connsiteY29" fmla="*/ 1967103 h 6858000"/>
                <a:gd name="connsiteX30" fmla="*/ 5816642 w 6055600"/>
                <a:gd name="connsiteY30" fmla="*/ 2618837 h 6858000"/>
                <a:gd name="connsiteX31" fmla="*/ 6015787 w 6055600"/>
                <a:gd name="connsiteY31" fmla="*/ 3339957 h 6858000"/>
                <a:gd name="connsiteX32" fmla="*/ 6054206 w 6055600"/>
                <a:gd name="connsiteY32" fmla="*/ 3727239 h 6858000"/>
                <a:gd name="connsiteX33" fmla="*/ 6039811 w 6055600"/>
                <a:gd name="connsiteY33" fmla="*/ 4122735 h 6858000"/>
                <a:gd name="connsiteX34" fmla="*/ 5971601 w 6055600"/>
                <a:gd name="connsiteY34" fmla="*/ 4514288 h 6858000"/>
                <a:gd name="connsiteX35" fmla="*/ 5946751 w 6055600"/>
                <a:gd name="connsiteY35" fmla="*/ 4609838 h 6858000"/>
                <a:gd name="connsiteX36" fmla="*/ 5919986 w 6055600"/>
                <a:gd name="connsiteY36" fmla="*/ 4703178 h 6858000"/>
                <a:gd name="connsiteX37" fmla="*/ 5890731 w 6055600"/>
                <a:gd name="connsiteY37" fmla="*/ 4795992 h 6858000"/>
                <a:gd name="connsiteX38" fmla="*/ 5859058 w 6055600"/>
                <a:gd name="connsiteY38" fmla="*/ 4888015 h 6858000"/>
                <a:gd name="connsiteX39" fmla="*/ 5525053 w 6055600"/>
                <a:gd name="connsiteY39" fmla="*/ 5588449 h 6858000"/>
                <a:gd name="connsiteX40" fmla="*/ 5058962 w 6055600"/>
                <a:gd name="connsiteY40" fmla="*/ 6189929 h 6858000"/>
                <a:gd name="connsiteX41" fmla="*/ 4787706 w 6055600"/>
                <a:gd name="connsiteY41" fmla="*/ 6442985 h 6858000"/>
                <a:gd name="connsiteX42" fmla="*/ 4498686 w 6055600"/>
                <a:gd name="connsiteY42" fmla="*/ 6663678 h 6858000"/>
                <a:gd name="connsiteX43" fmla="*/ 4197167 w 6055600"/>
                <a:gd name="connsiteY43" fmla="*/ 6854053 h 6858000"/>
                <a:gd name="connsiteX44" fmla="*/ 4189720 w 6055600"/>
                <a:gd name="connsiteY44" fmla="*/ 6858000 h 6858000"/>
                <a:gd name="connsiteX45" fmla="*/ 3651929 w 6055600"/>
                <a:gd name="connsiteY45" fmla="*/ 6858000 h 6858000"/>
                <a:gd name="connsiteX46" fmla="*/ 3789040 w 6055600"/>
                <a:gd name="connsiteY46" fmla="*/ 6778034 h 6858000"/>
                <a:gd name="connsiteX47" fmla="*/ 4335568 w 6055600"/>
                <a:gd name="connsiteY47" fmla="*/ 6382709 h 6858000"/>
                <a:gd name="connsiteX48" fmla="*/ 4586923 w 6055600"/>
                <a:gd name="connsiteY48" fmla="*/ 6158577 h 6858000"/>
                <a:gd name="connsiteX49" fmla="*/ 4819585 w 6055600"/>
                <a:gd name="connsiteY49" fmla="*/ 5915847 h 6858000"/>
                <a:gd name="connsiteX50" fmla="*/ 5214727 w 6055600"/>
                <a:gd name="connsiteY50" fmla="*/ 5371094 h 6858000"/>
                <a:gd name="connsiteX51" fmla="*/ 5495409 w 6055600"/>
                <a:gd name="connsiteY51" fmla="*/ 4752778 h 6858000"/>
                <a:gd name="connsiteX52" fmla="*/ 5522322 w 6055600"/>
                <a:gd name="connsiteY52" fmla="*/ 4671511 h 6858000"/>
                <a:gd name="connsiteX53" fmla="*/ 5547631 w 6055600"/>
                <a:gd name="connsiteY53" fmla="*/ 4589675 h 6858000"/>
                <a:gd name="connsiteX54" fmla="*/ 5570792 w 6055600"/>
                <a:gd name="connsiteY54" fmla="*/ 4506978 h 6858000"/>
                <a:gd name="connsiteX55" fmla="*/ 5591541 w 6055600"/>
                <a:gd name="connsiteY55" fmla="*/ 4425334 h 6858000"/>
                <a:gd name="connsiteX56" fmla="*/ 5649500 w 6055600"/>
                <a:gd name="connsiteY56" fmla="*/ 4097286 h 6858000"/>
                <a:gd name="connsiteX57" fmla="*/ 5637615 w 6055600"/>
                <a:gd name="connsiteY57" fmla="*/ 3437524 h 6858000"/>
                <a:gd name="connsiteX58" fmla="*/ 5475454 w 6055600"/>
                <a:gd name="connsiteY58" fmla="*/ 2791575 h 6858000"/>
                <a:gd name="connsiteX59" fmla="*/ 5217600 w 6055600"/>
                <a:gd name="connsiteY59" fmla="*/ 2164719 h 6858000"/>
                <a:gd name="connsiteX60" fmla="*/ 5144941 w 6055600"/>
                <a:gd name="connsiteY60" fmla="*/ 2009490 h 6858000"/>
                <a:gd name="connsiteX61" fmla="*/ 5070052 w 6055600"/>
                <a:gd name="connsiteY61" fmla="*/ 1851823 h 6858000"/>
                <a:gd name="connsiteX62" fmla="*/ 4926984 w 6055600"/>
                <a:gd name="connsiteY62" fmla="*/ 1529226 h 6858000"/>
                <a:gd name="connsiteX63" fmla="*/ 4790925 w 6055600"/>
                <a:gd name="connsiteY63" fmla="*/ 1209923 h 6858000"/>
                <a:gd name="connsiteX64" fmla="*/ 4650559 w 6055600"/>
                <a:gd name="connsiteY64" fmla="*/ 902490 h 6858000"/>
                <a:gd name="connsiteX65" fmla="*/ 4491930 w 6055600"/>
                <a:gd name="connsiteY65" fmla="*/ 616919 h 6858000"/>
                <a:gd name="connsiteX66" fmla="*/ 4302323 w 6055600"/>
                <a:gd name="connsiteY66" fmla="*/ 366083 h 6858000"/>
                <a:gd name="connsiteX67" fmla="*/ 4072203 w 6055600"/>
                <a:gd name="connsiteY67" fmla="*/ 164982 h 6858000"/>
                <a:gd name="connsiteX68" fmla="*/ 3803964 w 6055600"/>
                <a:gd name="connsiteY68" fmla="*/ 21052 h 6858000"/>
                <a:gd name="connsiteX69" fmla="*/ 3768314 w 6055600"/>
                <a:gd name="connsiteY69" fmla="*/ 6826 h 6858000"/>
                <a:gd name="connsiteX70" fmla="*/ 1589779 w 6055600"/>
                <a:gd name="connsiteY70" fmla="*/ 0 h 6858000"/>
                <a:gd name="connsiteX71" fmla="*/ 1918056 w 6055600"/>
                <a:gd name="connsiteY71" fmla="*/ 0 h 6858000"/>
                <a:gd name="connsiteX72" fmla="*/ 1764243 w 6055600"/>
                <a:gd name="connsiteY72" fmla="*/ 55145 h 6858000"/>
                <a:gd name="connsiteX73" fmla="*/ 1313330 w 6055600"/>
                <a:gd name="connsiteY73" fmla="*/ 274424 h 6858000"/>
                <a:gd name="connsiteX74" fmla="*/ 295673 w 6055600"/>
                <a:gd name="connsiteY74" fmla="*/ 1187630 h 6858000"/>
                <a:gd name="connsiteX75" fmla="*/ 96207 w 6055600"/>
                <a:gd name="connsiteY75" fmla="*/ 1474327 h 6858000"/>
                <a:gd name="connsiteX76" fmla="*/ 0 w 6055600"/>
                <a:gd name="connsiteY76" fmla="*/ 1641460 h 6858000"/>
                <a:gd name="connsiteX77" fmla="*/ 0 w 6055600"/>
                <a:gd name="connsiteY77" fmla="*/ 1224218 h 6858000"/>
                <a:gd name="connsiteX78" fmla="*/ 150937 w 6055600"/>
                <a:gd name="connsiteY78" fmla="*/ 1040975 h 6858000"/>
                <a:gd name="connsiteX79" fmla="*/ 1264907 w 6055600"/>
                <a:gd name="connsiteY79" fmla="*/ 158248 h 6858000"/>
                <a:gd name="connsiteX80" fmla="*/ 1575167 w 6055600"/>
                <a:gd name="connsiteY80" fmla="*/ 5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055600" h="6858000">
                  <a:moveTo>
                    <a:pt x="0" y="5960220"/>
                  </a:moveTo>
                  <a:lnTo>
                    <a:pt x="36039" y="6002605"/>
                  </a:lnTo>
                  <a:cubicBezTo>
                    <a:pt x="54896" y="6021530"/>
                    <a:pt x="73635" y="6040425"/>
                    <a:pt x="92950" y="6059050"/>
                  </a:cubicBezTo>
                  <a:lnTo>
                    <a:pt x="153706" y="6111427"/>
                  </a:lnTo>
                  <a:cubicBezTo>
                    <a:pt x="173546" y="6129485"/>
                    <a:pt x="195722" y="6144912"/>
                    <a:pt x="216806" y="6161603"/>
                  </a:cubicBezTo>
                  <a:cubicBezTo>
                    <a:pt x="238229" y="6177961"/>
                    <a:pt x="259466" y="6194551"/>
                    <a:pt x="281945" y="6209777"/>
                  </a:cubicBezTo>
                  <a:cubicBezTo>
                    <a:pt x="369940" y="6272709"/>
                    <a:pt x="461791" y="6332004"/>
                    <a:pt x="553337" y="6391500"/>
                  </a:cubicBezTo>
                  <a:lnTo>
                    <a:pt x="690543" y="6481634"/>
                  </a:lnTo>
                  <a:lnTo>
                    <a:pt x="827127" y="6573159"/>
                  </a:lnTo>
                  <a:cubicBezTo>
                    <a:pt x="917674" y="6634511"/>
                    <a:pt x="1007156" y="6697737"/>
                    <a:pt x="1095915" y="6762202"/>
                  </a:cubicBezTo>
                  <a:lnTo>
                    <a:pt x="1224853" y="6858000"/>
                  </a:lnTo>
                  <a:lnTo>
                    <a:pt x="1154072" y="6858000"/>
                  </a:lnTo>
                  <a:lnTo>
                    <a:pt x="1073489" y="6799140"/>
                  </a:lnTo>
                  <a:cubicBezTo>
                    <a:pt x="983882" y="6736908"/>
                    <a:pt x="892851" y="6677125"/>
                    <a:pt x="800175" y="6620441"/>
                  </a:cubicBezTo>
                  <a:cubicBezTo>
                    <a:pt x="615108" y="6506015"/>
                    <a:pt x="422939" y="6407807"/>
                    <a:pt x="231518" y="6299323"/>
                  </a:cubicBezTo>
                  <a:cubicBezTo>
                    <a:pt x="207467" y="6286226"/>
                    <a:pt x="184098" y="6271045"/>
                    <a:pt x="160401" y="6256627"/>
                  </a:cubicBezTo>
                  <a:cubicBezTo>
                    <a:pt x="136809" y="6241811"/>
                    <a:pt x="112558" y="6228518"/>
                    <a:pt x="89697" y="6211916"/>
                  </a:cubicBezTo>
                  <a:lnTo>
                    <a:pt x="20148" y="6163835"/>
                  </a:lnTo>
                  <a:lnTo>
                    <a:pt x="0" y="6147796"/>
                  </a:lnTo>
                  <a:close/>
                  <a:moveTo>
                    <a:pt x="3748345" y="0"/>
                  </a:moveTo>
                  <a:lnTo>
                    <a:pt x="4277792" y="0"/>
                  </a:lnTo>
                  <a:lnTo>
                    <a:pt x="4339531" y="40262"/>
                  </a:lnTo>
                  <a:cubicBezTo>
                    <a:pt x="4386991" y="75346"/>
                    <a:pt x="4432680" y="113353"/>
                    <a:pt x="4476306" y="153922"/>
                  </a:cubicBezTo>
                  <a:cubicBezTo>
                    <a:pt x="4563779" y="234693"/>
                    <a:pt x="4642423" y="325982"/>
                    <a:pt x="4713639" y="422076"/>
                  </a:cubicBezTo>
                  <a:cubicBezTo>
                    <a:pt x="4784481" y="518635"/>
                    <a:pt x="4848552" y="619893"/>
                    <a:pt x="4906991" y="723463"/>
                  </a:cubicBezTo>
                  <a:cubicBezTo>
                    <a:pt x="4965582" y="826932"/>
                    <a:pt x="5019421" y="932243"/>
                    <a:pt x="5070511" y="1037524"/>
                  </a:cubicBezTo>
                  <a:cubicBezTo>
                    <a:pt x="5121871" y="1142738"/>
                    <a:pt x="5170833" y="1248016"/>
                    <a:pt x="5219493" y="1352079"/>
                  </a:cubicBezTo>
                  <a:cubicBezTo>
                    <a:pt x="5268459" y="1455943"/>
                    <a:pt x="5317204" y="1558756"/>
                    <a:pt x="5367779" y="1658945"/>
                  </a:cubicBezTo>
                  <a:lnTo>
                    <a:pt x="5446095" y="1811301"/>
                  </a:lnTo>
                  <a:cubicBezTo>
                    <a:pt x="5472584" y="1862992"/>
                    <a:pt x="5498885" y="1914915"/>
                    <a:pt x="5525115" y="1967103"/>
                  </a:cubicBezTo>
                  <a:cubicBezTo>
                    <a:pt x="5629428" y="2176256"/>
                    <a:pt x="5730254" y="2391411"/>
                    <a:pt x="5816642" y="2618837"/>
                  </a:cubicBezTo>
                  <a:cubicBezTo>
                    <a:pt x="5902562" y="2846137"/>
                    <a:pt x="5974641" y="3086291"/>
                    <a:pt x="6015787" y="3339957"/>
                  </a:cubicBezTo>
                  <a:cubicBezTo>
                    <a:pt x="6036373" y="3466512"/>
                    <a:pt x="6050262" y="3596084"/>
                    <a:pt x="6054206" y="3727239"/>
                  </a:cubicBezTo>
                  <a:cubicBezTo>
                    <a:pt x="6058266" y="3858425"/>
                    <a:pt x="6053460" y="3990915"/>
                    <a:pt x="6039811" y="4122735"/>
                  </a:cubicBezTo>
                  <a:cubicBezTo>
                    <a:pt x="6026397" y="4254618"/>
                    <a:pt x="6002552" y="4385688"/>
                    <a:pt x="5971601" y="4514288"/>
                  </a:cubicBezTo>
                  <a:cubicBezTo>
                    <a:pt x="5963342" y="4546050"/>
                    <a:pt x="5955885" y="4579019"/>
                    <a:pt x="5946751" y="4609838"/>
                  </a:cubicBezTo>
                  <a:lnTo>
                    <a:pt x="5919986" y="4703178"/>
                  </a:lnTo>
                  <a:lnTo>
                    <a:pt x="5890731" y="4795992"/>
                  </a:lnTo>
                  <a:cubicBezTo>
                    <a:pt x="5880825" y="4826888"/>
                    <a:pt x="5869667" y="4857307"/>
                    <a:pt x="5859058" y="4888015"/>
                  </a:cubicBezTo>
                  <a:cubicBezTo>
                    <a:pt x="5772112" y="5132558"/>
                    <a:pt x="5660551" y="5369373"/>
                    <a:pt x="5525053" y="5588449"/>
                  </a:cubicBezTo>
                  <a:cubicBezTo>
                    <a:pt x="5389674" y="5807557"/>
                    <a:pt x="5232835" y="6010440"/>
                    <a:pt x="5058962" y="6189929"/>
                  </a:cubicBezTo>
                  <a:cubicBezTo>
                    <a:pt x="4972125" y="6279771"/>
                    <a:pt x="4880998" y="6363650"/>
                    <a:pt x="4787706" y="6442985"/>
                  </a:cubicBezTo>
                  <a:cubicBezTo>
                    <a:pt x="4693655" y="6521410"/>
                    <a:pt x="4597439" y="6595290"/>
                    <a:pt x="4498686" y="6663678"/>
                  </a:cubicBezTo>
                  <a:cubicBezTo>
                    <a:pt x="4399893" y="6731984"/>
                    <a:pt x="4299240" y="6795191"/>
                    <a:pt x="4197167" y="6854053"/>
                  </a:cubicBezTo>
                  <a:lnTo>
                    <a:pt x="4189720" y="6858000"/>
                  </a:lnTo>
                  <a:lnTo>
                    <a:pt x="3651929" y="6858000"/>
                  </a:lnTo>
                  <a:lnTo>
                    <a:pt x="3789040" y="6778034"/>
                  </a:lnTo>
                  <a:cubicBezTo>
                    <a:pt x="3978462" y="6656931"/>
                    <a:pt x="4162446" y="6525734"/>
                    <a:pt x="4335568" y="6382709"/>
                  </a:cubicBezTo>
                  <a:cubicBezTo>
                    <a:pt x="4422084" y="6310901"/>
                    <a:pt x="4506335" y="6236787"/>
                    <a:pt x="4586923" y="6158577"/>
                  </a:cubicBezTo>
                  <a:cubicBezTo>
                    <a:pt x="4668153" y="6081248"/>
                    <a:pt x="4745649" y="6000086"/>
                    <a:pt x="4819585" y="5915847"/>
                  </a:cubicBezTo>
                  <a:cubicBezTo>
                    <a:pt x="4967573" y="5747401"/>
                    <a:pt x="5101426" y="5566247"/>
                    <a:pt x="5214727" y="5371094"/>
                  </a:cubicBezTo>
                  <a:cubicBezTo>
                    <a:pt x="5327795" y="5175879"/>
                    <a:pt x="5421090" y="4968427"/>
                    <a:pt x="5495409" y="4752778"/>
                  </a:cubicBezTo>
                  <a:cubicBezTo>
                    <a:pt x="5504291" y="4725712"/>
                    <a:pt x="5513872" y="4698834"/>
                    <a:pt x="5522322" y="4671511"/>
                  </a:cubicBezTo>
                  <a:lnTo>
                    <a:pt x="5547631" y="4589675"/>
                  </a:lnTo>
                  <a:lnTo>
                    <a:pt x="5570792" y="4506978"/>
                  </a:lnTo>
                  <a:cubicBezTo>
                    <a:pt x="5578845" y="4479265"/>
                    <a:pt x="5584485" y="4452605"/>
                    <a:pt x="5591541" y="4425334"/>
                  </a:cubicBezTo>
                  <a:cubicBezTo>
                    <a:pt x="5618002" y="4316765"/>
                    <a:pt x="5636850" y="4207148"/>
                    <a:pt x="5649500" y="4097286"/>
                  </a:cubicBezTo>
                  <a:cubicBezTo>
                    <a:pt x="5674602" y="3877368"/>
                    <a:pt x="5668749" y="3656091"/>
                    <a:pt x="5637615" y="3437524"/>
                  </a:cubicBezTo>
                  <a:cubicBezTo>
                    <a:pt x="5605861" y="3218934"/>
                    <a:pt x="5549060" y="3003118"/>
                    <a:pt x="5475454" y="2791575"/>
                  </a:cubicBezTo>
                  <a:cubicBezTo>
                    <a:pt x="5402070" y="2579668"/>
                    <a:pt x="5313111" y="2371656"/>
                    <a:pt x="5217600" y="2164719"/>
                  </a:cubicBezTo>
                  <a:cubicBezTo>
                    <a:pt x="5193627" y="2112994"/>
                    <a:pt x="5169419" y="2061207"/>
                    <a:pt x="5144941" y="2009490"/>
                  </a:cubicBezTo>
                  <a:lnTo>
                    <a:pt x="5070052" y="1851823"/>
                  </a:lnTo>
                  <a:cubicBezTo>
                    <a:pt x="5020031" y="1744421"/>
                    <a:pt x="4972748" y="1636620"/>
                    <a:pt x="4926984" y="1529226"/>
                  </a:cubicBezTo>
                  <a:lnTo>
                    <a:pt x="4790925" y="1209923"/>
                  </a:lnTo>
                  <a:cubicBezTo>
                    <a:pt x="4745458" y="1105158"/>
                    <a:pt x="4699567" y="1001976"/>
                    <a:pt x="4650559" y="902490"/>
                  </a:cubicBezTo>
                  <a:cubicBezTo>
                    <a:pt x="4601243" y="803205"/>
                    <a:pt x="4549606" y="706978"/>
                    <a:pt x="4491930" y="616919"/>
                  </a:cubicBezTo>
                  <a:cubicBezTo>
                    <a:pt x="4434712" y="526559"/>
                    <a:pt x="4372370" y="441762"/>
                    <a:pt x="4302323" y="366083"/>
                  </a:cubicBezTo>
                  <a:cubicBezTo>
                    <a:pt x="4232428" y="290304"/>
                    <a:pt x="4155542" y="222846"/>
                    <a:pt x="4072203" y="164982"/>
                  </a:cubicBezTo>
                  <a:cubicBezTo>
                    <a:pt x="3988864" y="107118"/>
                    <a:pt x="3898693" y="59316"/>
                    <a:pt x="3803964" y="21052"/>
                  </a:cubicBezTo>
                  <a:lnTo>
                    <a:pt x="3768314" y="6826"/>
                  </a:lnTo>
                  <a:close/>
                  <a:moveTo>
                    <a:pt x="1589779" y="0"/>
                  </a:moveTo>
                  <a:lnTo>
                    <a:pt x="1918056" y="0"/>
                  </a:lnTo>
                  <a:lnTo>
                    <a:pt x="1764243" y="55145"/>
                  </a:lnTo>
                  <a:cubicBezTo>
                    <a:pt x="1609764" y="115414"/>
                    <a:pt x="1458840" y="188978"/>
                    <a:pt x="1313330" y="274424"/>
                  </a:cubicBezTo>
                  <a:cubicBezTo>
                    <a:pt x="924625" y="501532"/>
                    <a:pt x="576885" y="817476"/>
                    <a:pt x="295673" y="1187630"/>
                  </a:cubicBezTo>
                  <a:cubicBezTo>
                    <a:pt x="225216" y="1280162"/>
                    <a:pt x="158640" y="1375858"/>
                    <a:pt x="96207" y="1474327"/>
                  </a:cubicBezTo>
                  <a:lnTo>
                    <a:pt x="0" y="1641460"/>
                  </a:lnTo>
                  <a:lnTo>
                    <a:pt x="0" y="1224218"/>
                  </a:lnTo>
                  <a:lnTo>
                    <a:pt x="150937" y="1040975"/>
                  </a:lnTo>
                  <a:cubicBezTo>
                    <a:pt x="478530" y="677729"/>
                    <a:pt x="858178" y="381092"/>
                    <a:pt x="1264907" y="158248"/>
                  </a:cubicBezTo>
                  <a:cubicBezTo>
                    <a:pt x="1366631" y="102619"/>
                    <a:pt x="1470177" y="51760"/>
                    <a:pt x="1575167" y="567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picture containing indoor, person, wall, people&#10;&#10;Description automatically generated">
            <a:extLst>
              <a:ext uri="{FF2B5EF4-FFF2-40B4-BE49-F238E27FC236}">
                <a16:creationId xmlns:a16="http://schemas.microsoft.com/office/drawing/2014/main" id="{C30E3488-A759-484A-A3E7-F584B4DC6CF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86876" y="2194560"/>
            <a:ext cx="4205257" cy="2544180"/>
          </a:xfrm>
          <a:prstGeom prst="rect">
            <a:avLst/>
          </a:prstGeom>
        </p:spPr>
      </p:pic>
      <p:sp>
        <p:nvSpPr>
          <p:cNvPr id="3" name="Content Placeholder 2"/>
          <p:cNvSpPr>
            <a:spLocks noGrp="1"/>
          </p:cNvSpPr>
          <p:nvPr>
            <p:ph idx="1"/>
          </p:nvPr>
        </p:nvSpPr>
        <p:spPr>
          <a:xfrm>
            <a:off x="5319346" y="1279892"/>
            <a:ext cx="6485778" cy="4939933"/>
          </a:xfrm>
        </p:spPr>
        <p:txBody>
          <a:bodyPr anchor="t">
            <a:noAutofit/>
          </a:bodyPr>
          <a:lstStyle/>
          <a:p>
            <a:pPr marL="0" indent="0" algn="just">
              <a:lnSpc>
                <a:spcPct val="100000"/>
              </a:lnSpc>
              <a:spcBef>
                <a:spcPts val="600"/>
              </a:spcBef>
              <a:buNone/>
            </a:pPr>
            <a:r>
              <a:rPr lang="es-ES" sz="2100" b="1" dirty="0">
                <a:solidFill>
                  <a:schemeClr val="tx2"/>
                </a:solidFill>
              </a:rPr>
              <a:t>Art. 191- Falta de título; conversión del expediente de dominio en contencioso ordinario; propósito del expediente de dominio </a:t>
            </a:r>
          </a:p>
          <a:p>
            <a:pPr marL="0" indent="0" algn="just">
              <a:lnSpc>
                <a:spcPct val="100000"/>
              </a:lnSpc>
              <a:spcBef>
                <a:spcPts val="600"/>
              </a:spcBef>
              <a:buNone/>
            </a:pPr>
            <a:r>
              <a:rPr lang="es-ES" sz="2100" dirty="0">
                <a:solidFill>
                  <a:schemeClr val="tx2"/>
                </a:solidFill>
              </a:rPr>
              <a:t>En el expediente para acreditar el dominio no se podrá exigir al promovente que presente el título de adquisición de la finca cuando éste ha alegado que carece del mismo. En caso de que una de las personas citadas se oponga a la acreditación del título propuesto por el solicitante y alegue que tiene un mejor derecho que el promovente, se entenderá convertido el procedimiento de expediente de dominio en un juicio contencioso ordinario. </a:t>
            </a:r>
          </a:p>
          <a:p>
            <a:pPr marL="0" indent="0" algn="just">
              <a:lnSpc>
                <a:spcPct val="100000"/>
              </a:lnSpc>
              <a:spcBef>
                <a:spcPts val="600"/>
              </a:spcBef>
              <a:buNone/>
            </a:pPr>
            <a:r>
              <a:rPr lang="es-ES" sz="2100" dirty="0">
                <a:solidFill>
                  <a:schemeClr val="tx2"/>
                </a:solidFill>
                <a:highlight>
                  <a:srgbClr val="FFFF00"/>
                </a:highlight>
              </a:rPr>
              <a:t>El expediente de dominio se utilizará para justificar el dominio y no equivale a una acción declaratoria de usucapión.</a:t>
            </a:r>
            <a:endParaRPr lang="en-US" sz="2100" dirty="0">
              <a:solidFill>
                <a:schemeClr val="tx2"/>
              </a:solidFill>
              <a:highlight>
                <a:srgbClr val="FFFF00"/>
              </a:highlight>
            </a:endParaRPr>
          </a:p>
        </p:txBody>
      </p:sp>
      <p:sp>
        <p:nvSpPr>
          <p:cNvPr id="6" name="Slide Number Placeholder 5">
            <a:extLst>
              <a:ext uri="{FF2B5EF4-FFF2-40B4-BE49-F238E27FC236}">
                <a16:creationId xmlns:a16="http://schemas.microsoft.com/office/drawing/2014/main" id="{84536BD8-C3F1-400F-BCC4-25A05D4764D7}"/>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46</a:t>
            </a:fld>
            <a:endParaRPr lang="en-US"/>
          </a:p>
        </p:txBody>
      </p:sp>
      <p:sp>
        <p:nvSpPr>
          <p:cNvPr id="32" name="TextBox 31">
            <a:extLst>
              <a:ext uri="{FF2B5EF4-FFF2-40B4-BE49-F238E27FC236}">
                <a16:creationId xmlns:a16="http://schemas.microsoft.com/office/drawing/2014/main" id="{A04C91F2-A302-4351-B435-4CA23BD0C56A}"/>
              </a:ext>
            </a:extLst>
          </p:cNvPr>
          <p:cNvSpPr txBox="1"/>
          <p:nvPr/>
        </p:nvSpPr>
        <p:spPr>
          <a:xfrm>
            <a:off x="2140187" y="4538685"/>
            <a:ext cx="231986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columbiacountyobserver.com/master_files/County_News_2013/13_0501_kirby-dui_the%20arraignment.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
        <p:nvSpPr>
          <p:cNvPr id="4" name="Footer Placeholder 3">
            <a:extLst>
              <a:ext uri="{FF2B5EF4-FFF2-40B4-BE49-F238E27FC236}">
                <a16:creationId xmlns:a16="http://schemas.microsoft.com/office/drawing/2014/main" id="{21AF86D0-0F9F-755D-9E51-813D9F48BFE0}"/>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1682213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9" name="Group 1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0" name="Freeform: Shape 1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0B07B30F-5DD6-4630-AF57-43876C1942F0}"/>
              </a:ext>
            </a:extLst>
          </p:cNvPr>
          <p:cNvSpPr>
            <a:spLocks noGrp="1"/>
          </p:cNvSpPr>
          <p:nvPr>
            <p:ph type="title"/>
          </p:nvPr>
        </p:nvSpPr>
        <p:spPr>
          <a:xfrm>
            <a:off x="-132080" y="1243013"/>
            <a:ext cx="4724707" cy="4371974"/>
          </a:xfrm>
        </p:spPr>
        <p:txBody>
          <a:bodyPr>
            <a:normAutofit/>
          </a:bodyPr>
          <a:lstStyle/>
          <a:p>
            <a:pPr algn="ctr"/>
            <a:br>
              <a:rPr lang="en-US" sz="3000" dirty="0">
                <a:solidFill>
                  <a:schemeClr val="tx2"/>
                </a:solidFill>
              </a:rPr>
            </a:br>
            <a:r>
              <a:rPr lang="en-US" sz="3000" b="1" i="1" dirty="0">
                <a:solidFill>
                  <a:schemeClr val="tx2"/>
                </a:solidFill>
              </a:rPr>
              <a:t>Sánchez González v. </a:t>
            </a:r>
            <a:r>
              <a:rPr lang="en-US" sz="3000" b="1" i="1" dirty="0" err="1">
                <a:solidFill>
                  <a:schemeClr val="tx2"/>
                </a:solidFill>
              </a:rPr>
              <a:t>Registrador</a:t>
            </a:r>
            <a:r>
              <a:rPr lang="en-US" sz="3000" b="1" dirty="0">
                <a:solidFill>
                  <a:schemeClr val="tx2"/>
                </a:solidFill>
              </a:rPr>
              <a:t>, </a:t>
            </a:r>
            <a:br>
              <a:rPr lang="en-US" sz="3000" b="1" dirty="0">
                <a:solidFill>
                  <a:schemeClr val="tx2"/>
                </a:solidFill>
              </a:rPr>
            </a:br>
            <a:r>
              <a:rPr lang="en-US" sz="3000" b="1" dirty="0">
                <a:solidFill>
                  <a:schemeClr val="tx2"/>
                </a:solidFill>
              </a:rPr>
              <a:t>106 DPR 361 (1977).</a:t>
            </a:r>
            <a:br>
              <a:rPr lang="en-US" sz="3000" b="1" dirty="0">
                <a:solidFill>
                  <a:schemeClr val="tx2"/>
                </a:solidFill>
              </a:rPr>
            </a:br>
            <a:r>
              <a:rPr lang="en-US" sz="3000" b="1" dirty="0">
                <a:solidFill>
                  <a:schemeClr val="tx2"/>
                </a:solidFill>
              </a:rPr>
              <a:t>(2</a:t>
            </a:r>
            <a:r>
              <a:rPr lang="en-US" sz="3000" b="1" baseline="30000" dirty="0">
                <a:solidFill>
                  <a:schemeClr val="tx2"/>
                </a:solidFill>
              </a:rPr>
              <a:t>do</a:t>
            </a:r>
            <a:r>
              <a:rPr lang="en-US" sz="3000" b="1" dirty="0">
                <a:solidFill>
                  <a:schemeClr val="tx2"/>
                </a:solidFill>
              </a:rPr>
              <a:t> </a:t>
            </a:r>
            <a:r>
              <a:rPr lang="en-US" sz="3000" b="1" dirty="0" err="1">
                <a:solidFill>
                  <a:schemeClr val="tx2"/>
                </a:solidFill>
              </a:rPr>
              <a:t>caso</a:t>
            </a:r>
            <a:r>
              <a:rPr lang="en-US" sz="3000" b="1" dirty="0">
                <a:solidFill>
                  <a:schemeClr val="tx2"/>
                </a:solidFill>
              </a:rPr>
              <a:t> </a:t>
            </a:r>
            <a:r>
              <a:rPr lang="en-US" sz="3000" b="1" dirty="0" err="1">
                <a:solidFill>
                  <a:schemeClr val="tx2"/>
                </a:solidFill>
              </a:rPr>
              <a:t>sobre</a:t>
            </a:r>
            <a:r>
              <a:rPr lang="en-US" sz="3000" b="1" dirty="0">
                <a:solidFill>
                  <a:schemeClr val="tx2"/>
                </a:solidFill>
              </a:rPr>
              <a:t> el </a:t>
            </a:r>
            <a:r>
              <a:rPr lang="en-US" sz="3000" b="1" dirty="0" err="1">
                <a:solidFill>
                  <a:schemeClr val="tx2"/>
                </a:solidFill>
              </a:rPr>
              <a:t>testamento</a:t>
            </a:r>
            <a:r>
              <a:rPr lang="en-US" sz="3000" b="1" dirty="0">
                <a:solidFill>
                  <a:schemeClr val="tx2"/>
                </a:solidFill>
              </a:rPr>
              <a:t> de Federico </a:t>
            </a:r>
            <a:r>
              <a:rPr lang="en-US" sz="3000" b="1" dirty="0" err="1">
                <a:solidFill>
                  <a:schemeClr val="tx2"/>
                </a:solidFill>
              </a:rPr>
              <a:t>Degetau</a:t>
            </a:r>
            <a:r>
              <a:rPr lang="en-US" sz="3000" b="1" dirty="0">
                <a:solidFill>
                  <a:schemeClr val="tx2"/>
                </a:solidFill>
              </a:rPr>
              <a:t>, </a:t>
            </a:r>
            <a:br>
              <a:rPr lang="en-US" sz="3000" b="1" dirty="0">
                <a:solidFill>
                  <a:schemeClr val="tx2"/>
                </a:solidFill>
              </a:rPr>
            </a:br>
            <a:r>
              <a:rPr lang="en-US" sz="3000" b="1" dirty="0">
                <a:solidFill>
                  <a:schemeClr val="tx2"/>
                </a:solidFill>
              </a:rPr>
              <a:t>Op. de Hon. </a:t>
            </a:r>
            <a:r>
              <a:rPr lang="en-US" sz="3000" b="1" dirty="0" err="1">
                <a:solidFill>
                  <a:schemeClr val="tx2"/>
                </a:solidFill>
              </a:rPr>
              <a:t>Trías</a:t>
            </a:r>
            <a:r>
              <a:rPr lang="en-US" sz="3000" b="1" dirty="0">
                <a:solidFill>
                  <a:schemeClr val="tx2"/>
                </a:solidFill>
              </a:rPr>
              <a:t> Monge)</a:t>
            </a:r>
            <a:br>
              <a:rPr lang="en-US" sz="3000" b="1" dirty="0">
                <a:solidFill>
                  <a:schemeClr val="tx2"/>
                </a:solidFill>
              </a:rPr>
            </a:br>
            <a:endParaRPr lang="en-US" sz="3000" b="1" dirty="0">
              <a:solidFill>
                <a:schemeClr val="tx2"/>
              </a:solidFill>
            </a:endParaRPr>
          </a:p>
        </p:txBody>
      </p:sp>
      <p:sp>
        <p:nvSpPr>
          <p:cNvPr id="3" name="Content Placeholder 2">
            <a:extLst>
              <a:ext uri="{FF2B5EF4-FFF2-40B4-BE49-F238E27FC236}">
                <a16:creationId xmlns:a16="http://schemas.microsoft.com/office/drawing/2014/main" id="{4E9CA45D-0300-4D62-8372-A6DB2C5BD417}"/>
              </a:ext>
            </a:extLst>
          </p:cNvPr>
          <p:cNvSpPr>
            <a:spLocks noGrp="1"/>
          </p:cNvSpPr>
          <p:nvPr>
            <p:ph idx="1"/>
          </p:nvPr>
        </p:nvSpPr>
        <p:spPr>
          <a:xfrm>
            <a:off x="5029201" y="109501"/>
            <a:ext cx="6858000" cy="6638998"/>
          </a:xfrm>
        </p:spPr>
        <p:txBody>
          <a:bodyPr anchor="ctr">
            <a:noAutofit/>
          </a:bodyPr>
          <a:lstStyle/>
          <a:p>
            <a:pPr algn="just">
              <a:lnSpc>
                <a:spcPct val="100000"/>
              </a:lnSpc>
              <a:spcBef>
                <a:spcPts val="600"/>
              </a:spcBef>
            </a:pPr>
            <a:r>
              <a:rPr lang="es-ES" sz="1800" dirty="0">
                <a:solidFill>
                  <a:schemeClr val="tx2"/>
                </a:solidFill>
              </a:rPr>
              <a:t>Hechos: Don Federico Degetau otorgó testamento el 4 de octubre de 1913. Falleció el 20 de enero de 1914, sin tener descendientes ni ascendientes. Dispuso en el testamento dos legados. La cláusula sétima del mismo, copiada a continuación, regía la distribución de los bienes restantes:</a:t>
            </a:r>
          </a:p>
          <a:p>
            <a:pPr marL="233363" indent="0" algn="just">
              <a:lnSpc>
                <a:spcPct val="100000"/>
              </a:lnSpc>
              <a:spcBef>
                <a:spcPts val="600"/>
              </a:spcBef>
              <a:buNone/>
            </a:pPr>
            <a:r>
              <a:rPr lang="es-ES" sz="1800" dirty="0">
                <a:solidFill>
                  <a:schemeClr val="tx2"/>
                </a:solidFill>
              </a:rPr>
              <a:t>"Que, no teniendo herederos forzosos por ascendencia ni descendencia, de su libre y por espontánea voluntad, instituye como tales de todos sus restantes bienes, derechos y acciones, a su referida esposa doña Ana Moreno </a:t>
            </a:r>
            <a:r>
              <a:rPr lang="es-ES" sz="1800" dirty="0" err="1">
                <a:solidFill>
                  <a:schemeClr val="tx2"/>
                </a:solidFill>
              </a:rPr>
              <a:t>Vilariño</a:t>
            </a:r>
            <a:r>
              <a:rPr lang="es-ES" sz="1800" dirty="0">
                <a:solidFill>
                  <a:schemeClr val="tx2"/>
                </a:solidFill>
              </a:rPr>
              <a:t> y a don Bonifacio Sánchez y Giménez, en la siguiente forma: Sus bienes se dividan de por mitad entre ambos herederos: El usufructo de todos los inmuebles corresponderá de por mitad a ambos. A la muerte de cualquiera de los dos herederos, se destinará por el sobreviviente la parte del usufructo del que haya fallecido, a la creación, sostenimiento o fomento de una institución de cultura o beneficencia en esta Isla de Puerto Rico, como una Biblioteca, Museo, Asilo de niños escrofulosos y raquíticos; creación de una cátedra en el Ateneo de San Juan, o, a cualquier otro objeto u objetos de naturaleza semejante que el sobreviviente decidiera. La otra mitad del usufructo de dichos bienes inmuebles, a la muerte del otro heredero tendrá igual o semejante destino”.</a:t>
            </a:r>
          </a:p>
          <a:p>
            <a:pPr algn="just">
              <a:lnSpc>
                <a:spcPct val="100000"/>
              </a:lnSpc>
              <a:spcBef>
                <a:spcPts val="600"/>
              </a:spcBef>
            </a:pPr>
            <a:r>
              <a:rPr lang="es-ES" sz="1800" dirty="0">
                <a:solidFill>
                  <a:schemeClr val="tx2"/>
                </a:solidFill>
              </a:rPr>
              <a:t>Mueren ambos. </a:t>
            </a:r>
            <a:endParaRPr lang="en-US" sz="1800" dirty="0">
              <a:solidFill>
                <a:schemeClr val="tx2"/>
              </a:solidFill>
            </a:endParaRPr>
          </a:p>
        </p:txBody>
      </p:sp>
      <p:sp>
        <p:nvSpPr>
          <p:cNvPr id="6" name="Slide Number Placeholder 5">
            <a:extLst>
              <a:ext uri="{FF2B5EF4-FFF2-40B4-BE49-F238E27FC236}">
                <a16:creationId xmlns:a16="http://schemas.microsoft.com/office/drawing/2014/main" id="{BBF2E061-BBB5-4C6B-BF40-B17EB1C6CC42}"/>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47</a:t>
            </a:fld>
            <a:endParaRPr lang="en-US" dirty="0"/>
          </a:p>
        </p:txBody>
      </p:sp>
      <p:sp>
        <p:nvSpPr>
          <p:cNvPr id="4" name="Footer Placeholder 3">
            <a:extLst>
              <a:ext uri="{FF2B5EF4-FFF2-40B4-BE49-F238E27FC236}">
                <a16:creationId xmlns:a16="http://schemas.microsoft.com/office/drawing/2014/main" id="{F3CB5DEF-68CA-E78F-9C6A-BB52904AAE3C}"/>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4203750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9" name="Group 1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5" name="Freeform: Shape 1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453FBA3-93B1-4064-970E-AAFEFBA425E8}"/>
              </a:ext>
            </a:extLst>
          </p:cNvPr>
          <p:cNvSpPr>
            <a:spLocks noGrp="1"/>
          </p:cNvSpPr>
          <p:nvPr>
            <p:ph type="title"/>
          </p:nvPr>
        </p:nvSpPr>
        <p:spPr>
          <a:xfrm>
            <a:off x="121920" y="1243013"/>
            <a:ext cx="4373880" cy="4371974"/>
          </a:xfrm>
        </p:spPr>
        <p:txBody>
          <a:bodyPr>
            <a:normAutofit/>
          </a:bodyPr>
          <a:lstStyle/>
          <a:p>
            <a:pPr algn="ctr"/>
            <a:r>
              <a:rPr lang="es-PR" sz="3600" b="1" i="1" cap="all" dirty="0">
                <a:solidFill>
                  <a:srgbClr val="44546A"/>
                </a:solidFill>
              </a:rPr>
              <a:t>Sánchez González v. Registrador</a:t>
            </a:r>
            <a:r>
              <a:rPr lang="es-PR" sz="3600" b="1" cap="all" dirty="0">
                <a:solidFill>
                  <a:srgbClr val="44546A"/>
                </a:solidFill>
              </a:rPr>
              <a:t>, </a:t>
            </a:r>
            <a:br>
              <a:rPr lang="es-PR" sz="3600" b="1" cap="all" dirty="0">
                <a:solidFill>
                  <a:srgbClr val="44546A"/>
                </a:solidFill>
              </a:rPr>
            </a:br>
            <a:r>
              <a:rPr lang="es-PR" sz="3600" b="1" cap="all" dirty="0">
                <a:solidFill>
                  <a:srgbClr val="44546A"/>
                </a:solidFill>
              </a:rPr>
              <a:t>106 DPR 361 (1977). (</a:t>
            </a:r>
            <a:r>
              <a:rPr lang="es-419" sz="3600" b="1" cap="all" dirty="0">
                <a:solidFill>
                  <a:srgbClr val="44546A"/>
                </a:solidFill>
              </a:rPr>
              <a:t>Cont.)</a:t>
            </a:r>
            <a:endParaRPr lang="en-US" sz="3600" dirty="0">
              <a:solidFill>
                <a:schemeClr val="tx2"/>
              </a:solidFill>
            </a:endParaRPr>
          </a:p>
        </p:txBody>
      </p:sp>
      <p:sp>
        <p:nvSpPr>
          <p:cNvPr id="3" name="Content Placeholder 2">
            <a:extLst>
              <a:ext uri="{FF2B5EF4-FFF2-40B4-BE49-F238E27FC236}">
                <a16:creationId xmlns:a16="http://schemas.microsoft.com/office/drawing/2014/main" id="{93C21124-428F-4DF6-AEA1-17A9316A5DD9}"/>
              </a:ext>
            </a:extLst>
          </p:cNvPr>
          <p:cNvSpPr>
            <a:spLocks noGrp="1"/>
          </p:cNvSpPr>
          <p:nvPr>
            <p:ph idx="1"/>
          </p:nvPr>
        </p:nvSpPr>
        <p:spPr>
          <a:xfrm>
            <a:off x="5193949" y="195518"/>
            <a:ext cx="6693251" cy="6470332"/>
          </a:xfrm>
        </p:spPr>
        <p:txBody>
          <a:bodyPr anchor="ctr">
            <a:normAutofit/>
          </a:bodyPr>
          <a:lstStyle/>
          <a:p>
            <a:pPr algn="just">
              <a:lnSpc>
                <a:spcPct val="100000"/>
              </a:lnSpc>
              <a:spcBef>
                <a:spcPts val="600"/>
              </a:spcBef>
            </a:pPr>
            <a:r>
              <a:rPr lang="es-ES" sz="2600" dirty="0">
                <a:solidFill>
                  <a:schemeClr val="tx2"/>
                </a:solidFill>
                <a:cs typeface="Arial" panose="020B0604020202020204" pitchFamily="34" charset="0"/>
              </a:rPr>
              <a:t>Muere Bonifacio.  En su testamento dispone:</a:t>
            </a:r>
          </a:p>
          <a:p>
            <a:pPr algn="just">
              <a:lnSpc>
                <a:spcPct val="100000"/>
              </a:lnSpc>
              <a:spcBef>
                <a:spcPts val="600"/>
              </a:spcBef>
            </a:pPr>
            <a:r>
              <a:rPr lang="es-ES" sz="2600" dirty="0">
                <a:solidFill>
                  <a:schemeClr val="tx2"/>
                </a:solidFill>
                <a:cs typeface="Arial" panose="020B0604020202020204" pitchFamily="34" charset="0"/>
              </a:rPr>
              <a:t>Respecto a la finca Rosa Cruz la segregación de veinte cuerdas para la American </a:t>
            </a:r>
            <a:r>
              <a:rPr lang="es-ES" sz="2600" dirty="0" err="1">
                <a:solidFill>
                  <a:schemeClr val="tx2"/>
                </a:solidFill>
                <a:cs typeface="Arial" panose="020B0604020202020204" pitchFamily="34" charset="0"/>
              </a:rPr>
              <a:t>Baptist</a:t>
            </a:r>
            <a:r>
              <a:rPr lang="es-ES" sz="2600" dirty="0">
                <a:solidFill>
                  <a:schemeClr val="tx2"/>
                </a:solidFill>
                <a:cs typeface="Arial" panose="020B0604020202020204" pitchFamily="34" charset="0"/>
              </a:rPr>
              <a:t> Home </a:t>
            </a:r>
            <a:r>
              <a:rPr lang="es-ES" sz="2600" dirty="0" err="1">
                <a:solidFill>
                  <a:schemeClr val="tx2"/>
                </a:solidFill>
                <a:cs typeface="Arial" panose="020B0604020202020204" pitchFamily="34" charset="0"/>
              </a:rPr>
              <a:t>Mission</a:t>
            </a:r>
            <a:r>
              <a:rPr lang="es-ES" sz="2600" dirty="0">
                <a:solidFill>
                  <a:schemeClr val="tx2"/>
                </a:solidFill>
                <a:cs typeface="Arial" panose="020B0604020202020204" pitchFamily="34" charset="0"/>
              </a:rPr>
              <a:t> </a:t>
            </a:r>
            <a:r>
              <a:rPr lang="es-ES" sz="2600" dirty="0" err="1">
                <a:solidFill>
                  <a:schemeClr val="tx2"/>
                </a:solidFill>
                <a:cs typeface="Arial" panose="020B0604020202020204" pitchFamily="34" charset="0"/>
              </a:rPr>
              <a:t>Society</a:t>
            </a:r>
            <a:r>
              <a:rPr lang="es-ES" sz="2600" dirty="0">
                <a:solidFill>
                  <a:schemeClr val="tx2"/>
                </a:solidFill>
                <a:cs typeface="Arial" panose="020B0604020202020204" pitchFamily="34" charset="0"/>
              </a:rPr>
              <a:t>, ordenando que el remanente "pase a ser propiedad del sobrino del testador, don PEDRO SÁNCHEZ GONZÁLEZ... como recompensa por su cariño y paciencia en ayudarme y cuidarme con el esmero con que lo ha venido haciendo durante tantos años, y como caridad para que él pueda ayudar a su madre paralítica, residente en España…” Del legado a don Pedro, don Bonifacio expresó que debía entregarse a la Iglesia Apostólica Romana una parcela de tres cuerdas.</a:t>
            </a:r>
          </a:p>
        </p:txBody>
      </p:sp>
      <p:sp>
        <p:nvSpPr>
          <p:cNvPr id="4" name="Footer Placeholder 3">
            <a:extLst>
              <a:ext uri="{FF2B5EF4-FFF2-40B4-BE49-F238E27FC236}">
                <a16:creationId xmlns:a16="http://schemas.microsoft.com/office/drawing/2014/main" id="{916CADE2-2D27-4499-9E69-63988CB34F82}"/>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endParaRPr lang="en-US" dirty="0"/>
          </a:p>
        </p:txBody>
      </p:sp>
      <p:sp>
        <p:nvSpPr>
          <p:cNvPr id="5" name="Slide Number Placeholder 4">
            <a:extLst>
              <a:ext uri="{FF2B5EF4-FFF2-40B4-BE49-F238E27FC236}">
                <a16:creationId xmlns:a16="http://schemas.microsoft.com/office/drawing/2014/main" id="{7968DA6A-2A92-4142-B165-F95AC3B958F0}"/>
              </a:ext>
            </a:extLst>
          </p:cNvPr>
          <p:cNvSpPr>
            <a:spLocks noGrp="1"/>
          </p:cNvSpPr>
          <p:nvPr>
            <p:ph type="sldNum" sz="quarter" idx="12"/>
          </p:nvPr>
        </p:nvSpPr>
        <p:spPr>
          <a:xfrm>
            <a:off x="9144000" y="6400800"/>
            <a:ext cx="2743200" cy="457200"/>
          </a:xfrm>
        </p:spPr>
        <p:txBody>
          <a:bodyPr>
            <a:normAutofit/>
          </a:bodyPr>
          <a:lstStyle/>
          <a:p>
            <a:pPr>
              <a:spcAft>
                <a:spcPts val="600"/>
              </a:spcAft>
            </a:pPr>
            <a:fld id="{6D22F896-40B5-4ADD-8801-0D06FADFA095}" type="slidenum">
              <a:rPr lang="en-US" smtClean="0"/>
              <a:pPr>
                <a:spcAft>
                  <a:spcPts val="600"/>
                </a:spcAft>
              </a:pPr>
              <a:t>48</a:t>
            </a:fld>
            <a:endParaRPr lang="en-US" dirty="0"/>
          </a:p>
        </p:txBody>
      </p:sp>
    </p:spTree>
    <p:extLst>
      <p:ext uri="{BB962C8B-B14F-4D97-AF65-F5344CB8AC3E}">
        <p14:creationId xmlns:p14="http://schemas.microsoft.com/office/powerpoint/2010/main" val="15805208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FA3C7DEA-BCC2-4295-8850-147993296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C289949D-B9F6-468A-86FE-2694DC5AE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90F60DF1-A707-4AE2-8B3B-D23E31B27E91}"/>
              </a:ext>
            </a:extLst>
          </p:cNvPr>
          <p:cNvSpPr>
            <a:spLocks noGrp="1"/>
          </p:cNvSpPr>
          <p:nvPr>
            <p:ph type="title"/>
          </p:nvPr>
        </p:nvSpPr>
        <p:spPr>
          <a:xfrm>
            <a:off x="599440" y="143658"/>
            <a:ext cx="11013440" cy="1066802"/>
          </a:xfrm>
        </p:spPr>
        <p:txBody>
          <a:bodyPr anchor="b">
            <a:noAutofit/>
          </a:bodyPr>
          <a:lstStyle/>
          <a:p>
            <a:pPr algn="ctr"/>
            <a:r>
              <a:rPr lang="es-PR" sz="3200" b="1" i="1" cap="all" dirty="0">
                <a:solidFill>
                  <a:srgbClr val="44546A"/>
                </a:solidFill>
              </a:rPr>
              <a:t>Sánchez González v. Registrador</a:t>
            </a:r>
            <a:r>
              <a:rPr lang="es-PR" sz="3200" b="1" cap="all" dirty="0">
                <a:solidFill>
                  <a:srgbClr val="44546A"/>
                </a:solidFill>
              </a:rPr>
              <a:t>, </a:t>
            </a:r>
            <a:br>
              <a:rPr lang="es-PR" sz="3200" b="1" cap="all" dirty="0">
                <a:solidFill>
                  <a:srgbClr val="44546A"/>
                </a:solidFill>
              </a:rPr>
            </a:br>
            <a:r>
              <a:rPr lang="es-PR" sz="3200" b="1" cap="all" dirty="0">
                <a:solidFill>
                  <a:srgbClr val="44546A"/>
                </a:solidFill>
              </a:rPr>
              <a:t>106 DPR 361 (1977). (</a:t>
            </a:r>
            <a:r>
              <a:rPr lang="es-419" sz="3200" b="1" cap="all" dirty="0">
                <a:solidFill>
                  <a:srgbClr val="44546A"/>
                </a:solidFill>
              </a:rPr>
              <a:t>Cont.)</a:t>
            </a:r>
            <a:endParaRPr lang="en-US" sz="3200" dirty="0">
              <a:solidFill>
                <a:schemeClr val="tx2"/>
              </a:solidFill>
            </a:endParaRPr>
          </a:p>
        </p:txBody>
      </p:sp>
      <p:grpSp>
        <p:nvGrpSpPr>
          <p:cNvPr id="9" name="Group 13">
            <a:extLst>
              <a:ext uri="{FF2B5EF4-FFF2-40B4-BE49-F238E27FC236}">
                <a16:creationId xmlns:a16="http://schemas.microsoft.com/office/drawing/2014/main" id="{E4DF0958-0C87-4C28-9554-2FADC788C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5" name="Freeform: Shape 14">
              <a:extLst>
                <a:ext uri="{FF2B5EF4-FFF2-40B4-BE49-F238E27FC236}">
                  <a16:creationId xmlns:a16="http://schemas.microsoft.com/office/drawing/2014/main" id="{DEC53B48-7B73-49D1-A6FD-9DBF5141E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DEDDC41-2C98-4AF1-A0EA-AEEC3482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2208F20-F93C-4530-8370-FC7818BAB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52F51E0-B50B-43EA-B6AC-C16BD29C3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D74F3EB6-233E-4E3C-81B0-F96C5604CBB0}"/>
              </a:ext>
            </a:extLst>
          </p:cNvPr>
          <p:cNvSpPr>
            <a:spLocks noGrp="1"/>
          </p:cNvSpPr>
          <p:nvPr>
            <p:ph idx="1"/>
          </p:nvPr>
        </p:nvSpPr>
        <p:spPr>
          <a:xfrm>
            <a:off x="599440" y="1210460"/>
            <a:ext cx="11115040" cy="5302100"/>
          </a:xfrm>
        </p:spPr>
        <p:txBody>
          <a:bodyPr anchor="ctr">
            <a:normAutofit/>
          </a:bodyPr>
          <a:lstStyle/>
          <a:p>
            <a:pPr algn="just">
              <a:lnSpc>
                <a:spcPct val="100000"/>
              </a:lnSpc>
              <a:spcBef>
                <a:spcPts val="600"/>
              </a:spcBef>
            </a:pPr>
            <a:r>
              <a:rPr lang="es-ES" sz="2500" dirty="0">
                <a:solidFill>
                  <a:schemeClr val="tx2"/>
                </a:solidFill>
              </a:rPr>
              <a:t>En </a:t>
            </a:r>
            <a:r>
              <a:rPr lang="es-ES" sz="2500" i="1" dirty="0">
                <a:solidFill>
                  <a:schemeClr val="tx2"/>
                </a:solidFill>
              </a:rPr>
              <a:t>Iglesia Católica v. Registrador</a:t>
            </a:r>
            <a:r>
              <a:rPr lang="es-ES" sz="2500" dirty="0">
                <a:solidFill>
                  <a:schemeClr val="tx2"/>
                </a:solidFill>
              </a:rPr>
              <a:t>, 65 DPR 604 (1946), el Tribunal Supremo sostuvo la denegatoria de inscripción de los legados. La opinión es de 31 de enero de 1946. </a:t>
            </a:r>
          </a:p>
          <a:p>
            <a:pPr algn="just">
              <a:lnSpc>
                <a:spcPct val="100000"/>
              </a:lnSpc>
              <a:spcBef>
                <a:spcPts val="600"/>
              </a:spcBef>
            </a:pPr>
            <a:r>
              <a:rPr lang="es-ES" sz="2500" dirty="0">
                <a:solidFill>
                  <a:schemeClr val="tx2"/>
                </a:solidFill>
              </a:rPr>
              <a:t>El Registrador entendió que la parcela adjudicada consta inscrita a favor del testador Bonifacio Sánchez Giménez, pero este en calidad de heredero y fideicomisario [sic] de su causante don Federico Degetau González 'in trust' para darle el destino dispuesto en su testamento, por lo que no podía un heredero así instituido disponer de los bienes que se le dejaron para beneficio y lucro de personas o instituciones ajenas a las nombradas por el testador don Federico Degetau González en su citado testamento.</a:t>
            </a:r>
          </a:p>
          <a:p>
            <a:pPr algn="just">
              <a:lnSpc>
                <a:spcPct val="100000"/>
              </a:lnSpc>
              <a:spcBef>
                <a:spcPts val="600"/>
              </a:spcBef>
            </a:pPr>
            <a:r>
              <a:rPr lang="es-ES" sz="2500" dirty="0">
                <a:solidFill>
                  <a:schemeClr val="tx2"/>
                </a:solidFill>
              </a:rPr>
              <a:t>Se resolvió que el testador, don Bonifacio Sánchez, en su calidad de fiduciario, no podía desatender la obligación que le impuso don Federico Degetau en la cláusula séptima de su testamento respecto al destino de sus bienes.</a:t>
            </a:r>
            <a:endParaRPr lang="en-US" sz="2500" dirty="0">
              <a:solidFill>
                <a:schemeClr val="tx2"/>
              </a:solidFill>
            </a:endParaRPr>
          </a:p>
        </p:txBody>
      </p:sp>
      <p:sp>
        <p:nvSpPr>
          <p:cNvPr id="4" name="Footer Placeholder 3">
            <a:extLst>
              <a:ext uri="{FF2B5EF4-FFF2-40B4-BE49-F238E27FC236}">
                <a16:creationId xmlns:a16="http://schemas.microsoft.com/office/drawing/2014/main" id="{1E89956E-B7A3-4A42-895C-50C4464F955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endParaRPr lang="en-US" dirty="0"/>
          </a:p>
        </p:txBody>
      </p:sp>
      <p:sp>
        <p:nvSpPr>
          <p:cNvPr id="5" name="Slide Number Placeholder 4">
            <a:extLst>
              <a:ext uri="{FF2B5EF4-FFF2-40B4-BE49-F238E27FC236}">
                <a16:creationId xmlns:a16="http://schemas.microsoft.com/office/drawing/2014/main" id="{7FCC7045-ACE8-4973-9CBD-3446871B31AA}"/>
              </a:ext>
            </a:extLst>
          </p:cNvPr>
          <p:cNvSpPr>
            <a:spLocks noGrp="1"/>
          </p:cNvSpPr>
          <p:nvPr>
            <p:ph type="sldNum" sz="quarter" idx="12"/>
          </p:nvPr>
        </p:nvSpPr>
        <p:spPr>
          <a:xfrm>
            <a:off x="9144000" y="6400800"/>
            <a:ext cx="2743200" cy="457200"/>
          </a:xfrm>
        </p:spPr>
        <p:txBody>
          <a:bodyPr>
            <a:normAutofit/>
          </a:bodyPr>
          <a:lstStyle/>
          <a:p>
            <a:pPr>
              <a:spcAft>
                <a:spcPts val="600"/>
              </a:spcAft>
            </a:pPr>
            <a:fld id="{6D22F896-40B5-4ADD-8801-0D06FADFA095}" type="slidenum">
              <a:rPr lang="en-US" smtClean="0"/>
              <a:pPr>
                <a:spcAft>
                  <a:spcPts val="600"/>
                </a:spcAft>
              </a:pPr>
              <a:t>49</a:t>
            </a:fld>
            <a:endParaRPr lang="en-US"/>
          </a:p>
        </p:txBody>
      </p:sp>
    </p:spTree>
    <p:extLst>
      <p:ext uri="{BB962C8B-B14F-4D97-AF65-F5344CB8AC3E}">
        <p14:creationId xmlns:p14="http://schemas.microsoft.com/office/powerpoint/2010/main" val="2556812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082456ED-6271-4C05-A316-16065F33D911}"/>
              </a:ext>
            </a:extLst>
          </p:cNvPr>
          <p:cNvSpPr>
            <a:spLocks noGrp="1"/>
          </p:cNvSpPr>
          <p:nvPr>
            <p:ph type="title"/>
          </p:nvPr>
        </p:nvSpPr>
        <p:spPr>
          <a:xfrm>
            <a:off x="1179073" y="191970"/>
            <a:ext cx="9833548" cy="824459"/>
          </a:xfrm>
        </p:spPr>
        <p:txBody>
          <a:bodyPr anchor="b">
            <a:normAutofit/>
          </a:bodyPr>
          <a:lstStyle/>
          <a:p>
            <a:pPr algn="ctr"/>
            <a:r>
              <a:rPr lang="es-PR" sz="4000" b="1" cap="all" dirty="0">
                <a:solidFill>
                  <a:schemeClr val="tx2"/>
                </a:solidFill>
              </a:rPr>
              <a:t>Continuación</a:t>
            </a:r>
            <a:endParaRPr lang="en-US" sz="4000" b="1" cap="all" dirty="0">
              <a:solidFill>
                <a:schemeClr val="tx2"/>
              </a:solidFill>
            </a:endParaRPr>
          </a:p>
        </p:txBody>
      </p:sp>
      <p:grpSp>
        <p:nvGrpSpPr>
          <p:cNvPr id="19" name="Group 1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0" name="Freeform: Shape 1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6005A9B9-F894-4101-B2C6-7622A1628E37}"/>
              </a:ext>
            </a:extLst>
          </p:cNvPr>
          <p:cNvSpPr>
            <a:spLocks noGrp="1"/>
          </p:cNvSpPr>
          <p:nvPr>
            <p:ph idx="1"/>
          </p:nvPr>
        </p:nvSpPr>
        <p:spPr>
          <a:xfrm>
            <a:off x="599287" y="1072726"/>
            <a:ext cx="10993120" cy="5274109"/>
          </a:xfrm>
        </p:spPr>
        <p:txBody>
          <a:bodyPr>
            <a:noAutofit/>
          </a:bodyPr>
          <a:lstStyle/>
          <a:p>
            <a:pPr algn="just">
              <a:lnSpc>
                <a:spcPct val="100000"/>
              </a:lnSpc>
              <a:spcBef>
                <a:spcPts val="600"/>
              </a:spcBef>
            </a:pPr>
            <a:r>
              <a:rPr lang="es-ES" sz="2700" dirty="0">
                <a:solidFill>
                  <a:schemeClr val="tx2"/>
                </a:solidFill>
              </a:rPr>
              <a:t>Cuando en el proceso de expediente de dominio surge una controversia sobre la validez del título o de los derechos dominicales del peticionario, se tiene que resolver en el propio expediente de dominio por lo que se pierde su naturaleza ex parte y se convierte en un juicio contencioso. L. Rivera </a:t>
            </a:r>
            <a:r>
              <a:rPr lang="es-ES" sz="2700" dirty="0" err="1">
                <a:solidFill>
                  <a:schemeClr val="tx2"/>
                </a:solidFill>
              </a:rPr>
              <a:t>Rivera</a:t>
            </a:r>
            <a:r>
              <a:rPr lang="es-ES" sz="2700" dirty="0">
                <a:solidFill>
                  <a:schemeClr val="tx2"/>
                </a:solidFill>
              </a:rPr>
              <a:t>, </a:t>
            </a:r>
            <a:r>
              <a:rPr lang="es-ES" sz="2700" i="1" dirty="0">
                <a:solidFill>
                  <a:schemeClr val="tx2"/>
                </a:solidFill>
              </a:rPr>
              <a:t>Derecho Registral Inmobiliario Puertorriqueño</a:t>
            </a:r>
            <a:r>
              <a:rPr lang="es-ES" sz="2700" dirty="0">
                <a:solidFill>
                  <a:schemeClr val="tx2"/>
                </a:solidFill>
              </a:rPr>
              <a:t>, 3</a:t>
            </a:r>
            <a:r>
              <a:rPr lang="es-ES" sz="2700" baseline="30000" dirty="0">
                <a:solidFill>
                  <a:schemeClr val="tx2"/>
                </a:solidFill>
              </a:rPr>
              <a:t>era </a:t>
            </a:r>
            <a:r>
              <a:rPr lang="es-ES" sz="2700" dirty="0">
                <a:solidFill>
                  <a:schemeClr val="tx2"/>
                </a:solidFill>
              </a:rPr>
              <a:t>ed., </a:t>
            </a:r>
            <a:r>
              <a:rPr lang="es-PR" sz="2700" dirty="0">
                <a:solidFill>
                  <a:schemeClr val="tx2"/>
                </a:solidFill>
              </a:rPr>
              <a:t>San Juan, Jurídica Editores, 2012, </a:t>
            </a:r>
            <a:r>
              <a:rPr lang="es-ES" sz="2700" dirty="0">
                <a:solidFill>
                  <a:schemeClr val="tx2"/>
                </a:solidFill>
              </a:rPr>
              <a:t>pág. 343,</a:t>
            </a:r>
            <a:r>
              <a:rPr lang="es-PR" sz="2700" dirty="0">
                <a:solidFill>
                  <a:schemeClr val="tx2"/>
                </a:solidFill>
              </a:rPr>
              <a:t> </a:t>
            </a:r>
            <a:r>
              <a:rPr lang="es-ES" sz="2700" dirty="0">
                <a:solidFill>
                  <a:schemeClr val="tx2"/>
                </a:solidFill>
              </a:rPr>
              <a:t>citando a </a:t>
            </a:r>
            <a:r>
              <a:rPr lang="es-ES" sz="2700" i="1" dirty="0">
                <a:solidFill>
                  <a:schemeClr val="tx2"/>
                </a:solidFill>
              </a:rPr>
              <a:t>Ríos v. Tribunal Superior</a:t>
            </a:r>
            <a:r>
              <a:rPr lang="es-ES" sz="2700" dirty="0">
                <a:solidFill>
                  <a:schemeClr val="tx2"/>
                </a:solidFill>
              </a:rPr>
              <a:t>, 77 DPR 79, 83 (1954); </a:t>
            </a:r>
            <a:r>
              <a:rPr lang="es-ES" sz="2700" i="1" dirty="0">
                <a:solidFill>
                  <a:schemeClr val="tx2"/>
                </a:solidFill>
              </a:rPr>
              <a:t>Benítez v. Registrador</a:t>
            </a:r>
            <a:r>
              <a:rPr lang="es-ES" sz="2700" dirty="0">
                <a:solidFill>
                  <a:schemeClr val="tx2"/>
                </a:solidFill>
              </a:rPr>
              <a:t>, 71 DPR 563 (1950). </a:t>
            </a:r>
          </a:p>
          <a:p>
            <a:pPr algn="just">
              <a:lnSpc>
                <a:spcPct val="100000"/>
              </a:lnSpc>
              <a:spcBef>
                <a:spcPts val="600"/>
              </a:spcBef>
            </a:pPr>
            <a:r>
              <a:rPr lang="es-ES" sz="2700" dirty="0">
                <a:solidFill>
                  <a:schemeClr val="tx2"/>
                </a:solidFill>
              </a:rPr>
              <a:t>Conversión de Expediente de Dominio en contencioso: Arts. 191 y siguientes de la Ley Núm. 210-2015, según enmendada (30 LPRA sec. 6297, </a:t>
            </a:r>
            <a:r>
              <a:rPr lang="es-ES" sz="2700" i="1" dirty="0">
                <a:solidFill>
                  <a:schemeClr val="tx2"/>
                </a:solidFill>
              </a:rPr>
              <a:t>et </a:t>
            </a:r>
            <a:r>
              <a:rPr lang="es-ES" sz="2700" i="1" dirty="0" err="1">
                <a:solidFill>
                  <a:schemeClr val="tx2"/>
                </a:solidFill>
              </a:rPr>
              <a:t>seq</a:t>
            </a:r>
            <a:r>
              <a:rPr lang="es-ES" sz="2700" dirty="0">
                <a:solidFill>
                  <a:schemeClr val="tx2"/>
                </a:solidFill>
              </a:rPr>
              <a:t>.).</a:t>
            </a:r>
          </a:p>
          <a:p>
            <a:pPr algn="just">
              <a:lnSpc>
                <a:spcPct val="100000"/>
              </a:lnSpc>
              <a:spcBef>
                <a:spcPts val="600"/>
              </a:spcBef>
            </a:pPr>
            <a:r>
              <a:rPr lang="es-ES" sz="2700" dirty="0">
                <a:solidFill>
                  <a:schemeClr val="tx2"/>
                </a:solidFill>
              </a:rPr>
              <a:t>Si se carece de título inscribible, hay que cumplir con el Art. 185 de la Ley Núm. 210-2015, según enmendada (30 LPRA sec. 6291). </a:t>
            </a:r>
            <a:endParaRPr lang="en-US" sz="2700" dirty="0">
              <a:solidFill>
                <a:schemeClr val="tx2"/>
              </a:solidFill>
            </a:endParaRPr>
          </a:p>
        </p:txBody>
      </p:sp>
      <p:grpSp>
        <p:nvGrpSpPr>
          <p:cNvPr id="25" name="Group 2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6" name="Freeform: Shape 2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7753E6A9-0F8A-4E70-9345-C4A677A80828}"/>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5</a:t>
            </a:fld>
            <a:endParaRPr lang="en-US"/>
          </a:p>
        </p:txBody>
      </p:sp>
      <p:sp>
        <p:nvSpPr>
          <p:cNvPr id="4" name="Footer Placeholder 3">
            <a:extLst>
              <a:ext uri="{FF2B5EF4-FFF2-40B4-BE49-F238E27FC236}">
                <a16:creationId xmlns:a16="http://schemas.microsoft.com/office/drawing/2014/main" id="{7B867C76-D0DC-DBA6-46D4-7E4599899BDD}"/>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7618674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9" name="Group 1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0" name="Freeform: Shape 1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003EC531-7019-46A1-AAD9-9F83B1F4F0F2}"/>
              </a:ext>
            </a:extLst>
          </p:cNvPr>
          <p:cNvSpPr>
            <a:spLocks noGrp="1"/>
          </p:cNvSpPr>
          <p:nvPr>
            <p:ph type="title"/>
          </p:nvPr>
        </p:nvSpPr>
        <p:spPr>
          <a:xfrm>
            <a:off x="243840" y="1243013"/>
            <a:ext cx="4251960" cy="4371974"/>
          </a:xfrm>
        </p:spPr>
        <p:txBody>
          <a:bodyPr>
            <a:normAutofit/>
          </a:bodyPr>
          <a:lstStyle/>
          <a:p>
            <a:pPr algn="ctr"/>
            <a:r>
              <a:rPr lang="es-PR" sz="3600" b="1" i="1" cap="all" dirty="0">
                <a:solidFill>
                  <a:srgbClr val="44546A"/>
                </a:solidFill>
              </a:rPr>
              <a:t>Sánchez González v. Registrador</a:t>
            </a:r>
            <a:r>
              <a:rPr lang="es-PR" sz="3600" b="1" cap="all" dirty="0">
                <a:solidFill>
                  <a:srgbClr val="44546A"/>
                </a:solidFill>
              </a:rPr>
              <a:t>, </a:t>
            </a:r>
            <a:br>
              <a:rPr lang="es-PR" sz="3600" b="1" cap="all" dirty="0">
                <a:solidFill>
                  <a:srgbClr val="44546A"/>
                </a:solidFill>
              </a:rPr>
            </a:br>
            <a:r>
              <a:rPr lang="es-PR" sz="3600" b="1" cap="all" dirty="0">
                <a:solidFill>
                  <a:srgbClr val="44546A"/>
                </a:solidFill>
              </a:rPr>
              <a:t>106 DPR 361 (1977). (</a:t>
            </a:r>
            <a:r>
              <a:rPr lang="es-419" sz="3600" b="1" cap="all" dirty="0">
                <a:solidFill>
                  <a:srgbClr val="44546A"/>
                </a:solidFill>
              </a:rPr>
              <a:t>Cont.)</a:t>
            </a:r>
            <a:endParaRPr lang="en-US" sz="3600" i="1" dirty="0">
              <a:solidFill>
                <a:schemeClr val="tx2"/>
              </a:solidFill>
            </a:endParaRPr>
          </a:p>
        </p:txBody>
      </p:sp>
      <p:sp>
        <p:nvSpPr>
          <p:cNvPr id="3" name="Content Placeholder 2">
            <a:extLst>
              <a:ext uri="{FF2B5EF4-FFF2-40B4-BE49-F238E27FC236}">
                <a16:creationId xmlns:a16="http://schemas.microsoft.com/office/drawing/2014/main" id="{2ABF29F5-C85F-4386-A4A9-AEB6C14E8721}"/>
              </a:ext>
            </a:extLst>
          </p:cNvPr>
          <p:cNvSpPr>
            <a:spLocks noGrp="1"/>
          </p:cNvSpPr>
          <p:nvPr>
            <p:ph idx="1"/>
          </p:nvPr>
        </p:nvSpPr>
        <p:spPr>
          <a:xfrm>
            <a:off x="5193949" y="804672"/>
            <a:ext cx="6540851" cy="5230368"/>
          </a:xfrm>
        </p:spPr>
        <p:txBody>
          <a:bodyPr anchor="ctr">
            <a:noAutofit/>
          </a:bodyPr>
          <a:lstStyle/>
          <a:p>
            <a:pPr algn="just">
              <a:lnSpc>
                <a:spcPct val="100000"/>
              </a:lnSpc>
              <a:spcBef>
                <a:spcPts val="600"/>
              </a:spcBef>
            </a:pPr>
            <a:r>
              <a:rPr lang="es-ES" sz="2000" dirty="0">
                <a:solidFill>
                  <a:schemeClr val="tx2"/>
                </a:solidFill>
              </a:rPr>
              <a:t>Pedro Sánchez González decidió continuar en posesión de la finca y en 1975 inició un caso de expediente de dominio para que se reconociera su título. El Tribunal Superior, ordenó la inscripción de la finca en el Registro de la Propiedad. </a:t>
            </a:r>
          </a:p>
          <a:p>
            <a:pPr algn="just">
              <a:lnSpc>
                <a:spcPct val="100000"/>
              </a:lnSpc>
              <a:spcBef>
                <a:spcPts val="600"/>
              </a:spcBef>
            </a:pPr>
            <a:r>
              <a:rPr lang="es-ES" sz="2000" dirty="0">
                <a:solidFill>
                  <a:schemeClr val="tx2"/>
                </a:solidFill>
              </a:rPr>
              <a:t>El Registrador de Barranquitas la rechazó por tres fundamentos: porque no procedía iniciar un expediente de dominio cuando la finca de que se trata consta inscrita en el Registro; porque el bien concernido no podía dedicarse para el beneficio de personas o instituciones ajenas a las nombradas por don Federico Degetau; y porque la prescripción extraordinaria no podía invocarse, ya que se había comenzado a poseer a tal fin solo a partir de la sentencia en Iglesia Católica.</a:t>
            </a:r>
          </a:p>
        </p:txBody>
      </p:sp>
      <p:sp>
        <p:nvSpPr>
          <p:cNvPr id="6" name="Slide Number Placeholder 5">
            <a:extLst>
              <a:ext uri="{FF2B5EF4-FFF2-40B4-BE49-F238E27FC236}">
                <a16:creationId xmlns:a16="http://schemas.microsoft.com/office/drawing/2014/main" id="{C18C1A8E-00CA-45AD-817D-AFE52FF294AE}"/>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50</a:t>
            </a:fld>
            <a:endParaRPr lang="en-US"/>
          </a:p>
        </p:txBody>
      </p:sp>
      <p:sp>
        <p:nvSpPr>
          <p:cNvPr id="4" name="Footer Placeholder 3">
            <a:extLst>
              <a:ext uri="{FF2B5EF4-FFF2-40B4-BE49-F238E27FC236}">
                <a16:creationId xmlns:a16="http://schemas.microsoft.com/office/drawing/2014/main" id="{CDB3E56A-224D-CF52-3493-B7C00223708C}"/>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7569021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9" name="Group 1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0" name="Freeform: Shape 1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4C24B05D-E680-4753-81DF-7F360ED6318F}"/>
              </a:ext>
            </a:extLst>
          </p:cNvPr>
          <p:cNvSpPr>
            <a:spLocks noGrp="1"/>
          </p:cNvSpPr>
          <p:nvPr>
            <p:ph type="title"/>
          </p:nvPr>
        </p:nvSpPr>
        <p:spPr>
          <a:xfrm>
            <a:off x="325120" y="1243013"/>
            <a:ext cx="4170680" cy="4371974"/>
          </a:xfrm>
        </p:spPr>
        <p:txBody>
          <a:bodyPr>
            <a:normAutofit/>
          </a:bodyPr>
          <a:lstStyle/>
          <a:p>
            <a:pPr algn="ctr"/>
            <a:r>
              <a:rPr lang="es-PR" sz="3600" b="1" i="1" cap="all" dirty="0">
                <a:solidFill>
                  <a:srgbClr val="44546A"/>
                </a:solidFill>
              </a:rPr>
              <a:t>Sánchez González v. Registrador</a:t>
            </a:r>
            <a:r>
              <a:rPr lang="es-PR" sz="3600" b="1" cap="all" dirty="0">
                <a:solidFill>
                  <a:srgbClr val="44546A"/>
                </a:solidFill>
              </a:rPr>
              <a:t>, </a:t>
            </a:r>
            <a:br>
              <a:rPr lang="es-PR" sz="3600" b="1" cap="all" dirty="0">
                <a:solidFill>
                  <a:srgbClr val="44546A"/>
                </a:solidFill>
              </a:rPr>
            </a:br>
            <a:r>
              <a:rPr lang="es-PR" sz="3600" b="1" cap="all" dirty="0">
                <a:solidFill>
                  <a:srgbClr val="44546A"/>
                </a:solidFill>
              </a:rPr>
              <a:t>106 DPR 361 (1977). (</a:t>
            </a:r>
            <a:r>
              <a:rPr lang="es-419" sz="3600" b="1" cap="all" dirty="0">
                <a:solidFill>
                  <a:srgbClr val="44546A"/>
                </a:solidFill>
              </a:rPr>
              <a:t>Cont.)</a:t>
            </a:r>
            <a:endParaRPr lang="en-US" sz="3600" i="1" dirty="0">
              <a:solidFill>
                <a:schemeClr val="tx2"/>
              </a:solidFill>
            </a:endParaRPr>
          </a:p>
        </p:txBody>
      </p:sp>
      <p:sp>
        <p:nvSpPr>
          <p:cNvPr id="3" name="Content Placeholder 2">
            <a:extLst>
              <a:ext uri="{FF2B5EF4-FFF2-40B4-BE49-F238E27FC236}">
                <a16:creationId xmlns:a16="http://schemas.microsoft.com/office/drawing/2014/main" id="{AF432967-BC6E-428F-90A8-B0FF2142A206}"/>
              </a:ext>
            </a:extLst>
          </p:cNvPr>
          <p:cNvSpPr>
            <a:spLocks noGrp="1"/>
          </p:cNvSpPr>
          <p:nvPr>
            <p:ph idx="1"/>
          </p:nvPr>
        </p:nvSpPr>
        <p:spPr>
          <a:xfrm>
            <a:off x="4396154" y="166202"/>
            <a:ext cx="7470726" cy="6313729"/>
          </a:xfrm>
        </p:spPr>
        <p:txBody>
          <a:bodyPr anchor="ctr">
            <a:noAutofit/>
          </a:bodyPr>
          <a:lstStyle/>
          <a:p>
            <a:pPr algn="just">
              <a:lnSpc>
                <a:spcPct val="100000"/>
              </a:lnSpc>
              <a:spcBef>
                <a:spcPts val="600"/>
              </a:spcBef>
            </a:pPr>
            <a:r>
              <a:rPr lang="es-PR" sz="2300" dirty="0">
                <a:solidFill>
                  <a:schemeClr val="tx2"/>
                </a:solidFill>
              </a:rPr>
              <a:t>El argumento de Sánchez González es que adquirió por prescripción adquisitiva el pleno dominio (usucapión).</a:t>
            </a:r>
          </a:p>
          <a:p>
            <a:pPr algn="just">
              <a:lnSpc>
                <a:spcPct val="100000"/>
              </a:lnSpc>
              <a:spcBef>
                <a:spcPts val="600"/>
              </a:spcBef>
            </a:pPr>
            <a:r>
              <a:rPr lang="es-ES" sz="2300" dirty="0">
                <a:solidFill>
                  <a:schemeClr val="tx2"/>
                </a:solidFill>
              </a:rPr>
              <a:t>Controversias por resolver: </a:t>
            </a:r>
          </a:p>
          <a:p>
            <a:pPr lvl="1" algn="just">
              <a:lnSpc>
                <a:spcPct val="100000"/>
              </a:lnSpc>
              <a:spcBef>
                <a:spcPts val="600"/>
              </a:spcBef>
            </a:pPr>
            <a:r>
              <a:rPr lang="es-ES" sz="2300" b="1" dirty="0">
                <a:solidFill>
                  <a:schemeClr val="tx2"/>
                </a:solidFill>
              </a:rPr>
              <a:t>¿Representa el expediente de dominio seguido en este caso el procedimiento indicado para cancelar un asiento registral contradictorio? </a:t>
            </a:r>
            <a:r>
              <a:rPr lang="es-ES" sz="2300" dirty="0">
                <a:solidFill>
                  <a:schemeClr val="tx2"/>
                </a:solidFill>
              </a:rPr>
              <a:t>¿A qué figura jurídica corresponde el testamento de don Federico Degetau? ¿Cuál es la relación entre tal figura y la usucapión? ¿Son prescriptibles los bienes objeto de este litigio? De serlo, ¿Quién puede invocar la prescripción adquisitiva? De poder reclamarla un litigante en las condiciones del recurrente, ¿Se cumplieron los requisitos que el Código Civil impone para ampararse en ella? Por último, ¿dónde reside el poder de velar por el fiel cumplimiento de legados para fines benéficos y caritativos de orden análogo a los contenidos en el testamento de don Federico Degetau? </a:t>
            </a:r>
            <a:endParaRPr lang="en-US" sz="2300" dirty="0">
              <a:solidFill>
                <a:schemeClr val="tx2"/>
              </a:solidFill>
            </a:endParaRPr>
          </a:p>
        </p:txBody>
      </p:sp>
      <p:sp>
        <p:nvSpPr>
          <p:cNvPr id="6" name="Slide Number Placeholder 5">
            <a:extLst>
              <a:ext uri="{FF2B5EF4-FFF2-40B4-BE49-F238E27FC236}">
                <a16:creationId xmlns:a16="http://schemas.microsoft.com/office/drawing/2014/main" id="{CADE410B-6021-4273-903A-2D942ABEBAA3}"/>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51</a:t>
            </a:fld>
            <a:endParaRPr lang="en-US" dirty="0"/>
          </a:p>
        </p:txBody>
      </p:sp>
      <p:sp>
        <p:nvSpPr>
          <p:cNvPr id="4" name="Footer Placeholder 3">
            <a:extLst>
              <a:ext uri="{FF2B5EF4-FFF2-40B4-BE49-F238E27FC236}">
                <a16:creationId xmlns:a16="http://schemas.microsoft.com/office/drawing/2014/main" id="{A242E2F6-E1B6-E856-461B-9AFB43CF7CC5}"/>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0496192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9" name="Group 1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0" name="Freeform: Shape 1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0654E9B4-240B-4A2E-9E33-9774029C2702}"/>
              </a:ext>
            </a:extLst>
          </p:cNvPr>
          <p:cNvSpPr>
            <a:spLocks noGrp="1"/>
          </p:cNvSpPr>
          <p:nvPr>
            <p:ph type="title"/>
          </p:nvPr>
        </p:nvSpPr>
        <p:spPr>
          <a:xfrm>
            <a:off x="264160" y="1243013"/>
            <a:ext cx="4231640" cy="4371974"/>
          </a:xfrm>
        </p:spPr>
        <p:txBody>
          <a:bodyPr>
            <a:normAutofit/>
          </a:bodyPr>
          <a:lstStyle/>
          <a:p>
            <a:pPr algn="ctr"/>
            <a:r>
              <a:rPr lang="es-PR" sz="3600" b="1" i="1" cap="all" dirty="0">
                <a:solidFill>
                  <a:srgbClr val="44546A"/>
                </a:solidFill>
              </a:rPr>
              <a:t>Sánchez González v. Registrador</a:t>
            </a:r>
            <a:r>
              <a:rPr lang="es-PR" sz="3600" b="1" cap="all" dirty="0">
                <a:solidFill>
                  <a:srgbClr val="44546A"/>
                </a:solidFill>
              </a:rPr>
              <a:t>, </a:t>
            </a:r>
            <a:br>
              <a:rPr lang="es-PR" sz="3600" b="1" cap="all" dirty="0">
                <a:solidFill>
                  <a:srgbClr val="44546A"/>
                </a:solidFill>
              </a:rPr>
            </a:br>
            <a:r>
              <a:rPr lang="es-PR" sz="3600" b="1" cap="all" dirty="0">
                <a:solidFill>
                  <a:srgbClr val="44546A"/>
                </a:solidFill>
              </a:rPr>
              <a:t>106 DPR 361 (1977). (</a:t>
            </a:r>
            <a:r>
              <a:rPr lang="es-419" sz="3600" b="1" cap="all" dirty="0">
                <a:solidFill>
                  <a:srgbClr val="44546A"/>
                </a:solidFill>
              </a:rPr>
              <a:t>Cont.)</a:t>
            </a:r>
            <a:endParaRPr lang="en-US" sz="3600" i="1" dirty="0">
              <a:solidFill>
                <a:schemeClr val="tx2"/>
              </a:solidFill>
            </a:endParaRPr>
          </a:p>
        </p:txBody>
      </p:sp>
      <p:sp>
        <p:nvSpPr>
          <p:cNvPr id="3" name="Content Placeholder 2">
            <a:extLst>
              <a:ext uri="{FF2B5EF4-FFF2-40B4-BE49-F238E27FC236}">
                <a16:creationId xmlns:a16="http://schemas.microsoft.com/office/drawing/2014/main" id="{4BDCF883-28A7-4D3E-8D23-79E839C21E38}"/>
              </a:ext>
            </a:extLst>
          </p:cNvPr>
          <p:cNvSpPr>
            <a:spLocks noGrp="1"/>
          </p:cNvSpPr>
          <p:nvPr>
            <p:ph idx="1"/>
          </p:nvPr>
        </p:nvSpPr>
        <p:spPr>
          <a:xfrm>
            <a:off x="4517662" y="223520"/>
            <a:ext cx="7410177" cy="6100079"/>
          </a:xfrm>
        </p:spPr>
        <p:txBody>
          <a:bodyPr anchor="ctr">
            <a:noAutofit/>
          </a:bodyPr>
          <a:lstStyle/>
          <a:p>
            <a:pPr algn="just">
              <a:lnSpc>
                <a:spcPct val="100000"/>
              </a:lnSpc>
              <a:spcBef>
                <a:spcPts val="400"/>
              </a:spcBef>
            </a:pPr>
            <a:r>
              <a:rPr lang="es-PR" sz="1800" b="1" dirty="0">
                <a:solidFill>
                  <a:schemeClr val="tx2"/>
                </a:solidFill>
              </a:rPr>
              <a:t>Opinión</a:t>
            </a:r>
            <a:r>
              <a:rPr lang="es-PR" sz="1800" dirty="0">
                <a:solidFill>
                  <a:schemeClr val="tx2"/>
                </a:solidFill>
              </a:rPr>
              <a:t>: </a:t>
            </a:r>
            <a:r>
              <a:rPr lang="es-ES" sz="1800" dirty="0">
                <a:solidFill>
                  <a:schemeClr val="tx2"/>
                </a:solidFill>
              </a:rPr>
              <a:t>No procede inscribir la resolución aprobatoria de un expediente de dominio cuando existe un asiento contradictorio cuyo titular, si bien ha sido citado, no ha consentido a la cancelación ni ha sido vencido en juicio. </a:t>
            </a:r>
            <a:r>
              <a:rPr lang="es-ES" sz="1800" i="1" dirty="0">
                <a:solidFill>
                  <a:schemeClr val="tx2"/>
                </a:solidFill>
              </a:rPr>
              <a:t>Rodríguez v. Registrador</a:t>
            </a:r>
            <a:r>
              <a:rPr lang="es-ES" sz="1800" dirty="0">
                <a:solidFill>
                  <a:schemeClr val="tx2"/>
                </a:solidFill>
              </a:rPr>
              <a:t>, 65 DPR 653, 655-656 (1946); </a:t>
            </a:r>
            <a:r>
              <a:rPr lang="es-ES" sz="1800" i="1" dirty="0">
                <a:solidFill>
                  <a:schemeClr val="tx2"/>
                </a:solidFill>
              </a:rPr>
              <a:t>Mercado v. Registrador</a:t>
            </a:r>
            <a:r>
              <a:rPr lang="es-ES" sz="1800" dirty="0">
                <a:solidFill>
                  <a:schemeClr val="tx2"/>
                </a:solidFill>
              </a:rPr>
              <a:t>, 68 DPR 138 (1948); </a:t>
            </a:r>
            <a:r>
              <a:rPr lang="es-ES" sz="1800" i="1" dirty="0">
                <a:solidFill>
                  <a:schemeClr val="tx2"/>
                </a:solidFill>
              </a:rPr>
              <a:t>Bermúdez v. Registrador</a:t>
            </a:r>
            <a:r>
              <a:rPr lang="es-ES" sz="1800" dirty="0">
                <a:solidFill>
                  <a:schemeClr val="tx2"/>
                </a:solidFill>
              </a:rPr>
              <a:t>, 74 DPR 151 (1952). Véanse: los Arts. 20, 829 393 y 395 de nuestra Ley Hipotecaria, 30 LPRA </a:t>
            </a:r>
            <a:r>
              <a:rPr lang="es-ES" sz="1800" dirty="0" err="1">
                <a:solidFill>
                  <a:schemeClr val="tx2"/>
                </a:solidFill>
              </a:rPr>
              <a:t>secs</a:t>
            </a:r>
            <a:r>
              <a:rPr lang="es-ES" sz="1800" dirty="0">
                <a:solidFill>
                  <a:schemeClr val="tx2"/>
                </a:solidFill>
              </a:rPr>
              <a:t>. 45, 156, 735 y 737; Morell y Terry, Comentarios a la Ley Hipotecaria, 2a ed., Tomo 5, Madrid, 1934, págs. 573-578; Roca Sastre, Derecho Hipotecario, 6a ed., Tomo III, Barcelona, 1968, pág. 319 </a:t>
            </a:r>
            <a:r>
              <a:rPr lang="es-ES" sz="1800" i="1" dirty="0">
                <a:solidFill>
                  <a:schemeClr val="tx2"/>
                </a:solidFill>
              </a:rPr>
              <a:t>et </a:t>
            </a:r>
            <a:r>
              <a:rPr lang="es-ES" sz="1800" i="1" dirty="0" err="1">
                <a:solidFill>
                  <a:schemeClr val="tx2"/>
                </a:solidFill>
              </a:rPr>
              <a:t>seq</a:t>
            </a:r>
            <a:r>
              <a:rPr lang="es-ES" sz="1800" dirty="0">
                <a:solidFill>
                  <a:schemeClr val="tx2"/>
                </a:solidFill>
              </a:rPr>
              <a:t>. </a:t>
            </a:r>
          </a:p>
          <a:p>
            <a:pPr algn="just">
              <a:lnSpc>
                <a:spcPct val="100000"/>
              </a:lnSpc>
              <a:spcBef>
                <a:spcPts val="400"/>
              </a:spcBef>
            </a:pPr>
            <a:r>
              <a:rPr lang="es-ES" sz="1800" dirty="0">
                <a:solidFill>
                  <a:schemeClr val="tx2"/>
                </a:solidFill>
              </a:rPr>
              <a:t>El expediente de dominio es inaplicable cuando se trata de obtener la extinción de asientos definitivos sin la garantía del juicio contencioso. Morell y Terry, </a:t>
            </a:r>
            <a:r>
              <a:rPr lang="es-ES" sz="1800" i="1" dirty="0" err="1">
                <a:solidFill>
                  <a:schemeClr val="tx2"/>
                </a:solidFill>
              </a:rPr>
              <a:t>op</a:t>
            </a:r>
            <a:r>
              <a:rPr lang="es-ES" sz="1800" i="1" dirty="0">
                <a:solidFill>
                  <a:schemeClr val="tx2"/>
                </a:solidFill>
              </a:rPr>
              <a:t>. cit</a:t>
            </a:r>
            <a:r>
              <a:rPr lang="es-ES" sz="1800" dirty="0">
                <a:solidFill>
                  <a:schemeClr val="tx2"/>
                </a:solidFill>
              </a:rPr>
              <a:t>., 576.</a:t>
            </a:r>
          </a:p>
          <a:p>
            <a:pPr algn="just">
              <a:lnSpc>
                <a:spcPct val="100000"/>
              </a:lnSpc>
              <a:spcBef>
                <a:spcPts val="400"/>
              </a:spcBef>
            </a:pPr>
            <a:r>
              <a:rPr lang="es-ES" sz="1800" dirty="0">
                <a:solidFill>
                  <a:schemeClr val="tx2"/>
                </a:solidFill>
              </a:rPr>
              <a:t>“Mientras no se suscite contienda entre partes conocidas y determinadas, no pierde el expediente su carácter de procedimiento ex parte- ni la resolución, por lo tanto, adquiere la autoridad de cosa juzgada, </a:t>
            </a:r>
            <a:r>
              <a:rPr lang="es-ES" sz="1800" i="1" dirty="0">
                <a:solidFill>
                  <a:schemeClr val="tx2"/>
                </a:solidFill>
              </a:rPr>
              <a:t>González v. El Pueblo</a:t>
            </a:r>
            <a:r>
              <a:rPr lang="es-ES" sz="1800" dirty="0">
                <a:solidFill>
                  <a:schemeClr val="tx2"/>
                </a:solidFill>
              </a:rPr>
              <a:t>, 10 DPR 483. Cuando existe asiento contradictorio en el Registro y comparece el titular del asiento a oponerse al expediente y a la cancelación del mismo es que entonces el procedimiento ex parte adquiere el carácter de contencioso y sólo entonces es que, oído y vencido en juicio el titular, puede ordenarse la cancelación del asiento si se declara justificado el dominio a favor del promovente”.</a:t>
            </a:r>
            <a:endParaRPr lang="en-US" sz="1800" dirty="0">
              <a:solidFill>
                <a:schemeClr val="tx2"/>
              </a:solidFill>
            </a:endParaRPr>
          </a:p>
        </p:txBody>
      </p:sp>
      <p:sp>
        <p:nvSpPr>
          <p:cNvPr id="6" name="Slide Number Placeholder 5">
            <a:extLst>
              <a:ext uri="{FF2B5EF4-FFF2-40B4-BE49-F238E27FC236}">
                <a16:creationId xmlns:a16="http://schemas.microsoft.com/office/drawing/2014/main" id="{A9992A45-D8DF-4211-8C73-75140A01D518}"/>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52</a:t>
            </a:fld>
            <a:endParaRPr lang="en-US" dirty="0"/>
          </a:p>
        </p:txBody>
      </p:sp>
      <p:sp>
        <p:nvSpPr>
          <p:cNvPr id="4" name="Footer Placeholder 3">
            <a:extLst>
              <a:ext uri="{FF2B5EF4-FFF2-40B4-BE49-F238E27FC236}">
                <a16:creationId xmlns:a16="http://schemas.microsoft.com/office/drawing/2014/main" id="{2351232A-F0EE-A58D-1A12-740DEE185604}"/>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9216532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9" name="Group 1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0" name="Freeform: Shape 1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86194DE-F5CB-4E26-B483-C090581F79FE}"/>
              </a:ext>
            </a:extLst>
          </p:cNvPr>
          <p:cNvSpPr>
            <a:spLocks noGrp="1"/>
          </p:cNvSpPr>
          <p:nvPr>
            <p:ph type="title"/>
          </p:nvPr>
        </p:nvSpPr>
        <p:spPr>
          <a:xfrm>
            <a:off x="223520" y="1243013"/>
            <a:ext cx="4272280" cy="4371974"/>
          </a:xfrm>
        </p:spPr>
        <p:txBody>
          <a:bodyPr>
            <a:normAutofit/>
          </a:bodyPr>
          <a:lstStyle/>
          <a:p>
            <a:pPr algn="ctr"/>
            <a:r>
              <a:rPr lang="es-PR" sz="3600" b="1" i="1" cap="all" dirty="0">
                <a:solidFill>
                  <a:srgbClr val="44546A"/>
                </a:solidFill>
              </a:rPr>
              <a:t>Sánchez González v. Registrador</a:t>
            </a:r>
            <a:r>
              <a:rPr lang="es-PR" sz="3600" b="1" cap="all" dirty="0">
                <a:solidFill>
                  <a:srgbClr val="44546A"/>
                </a:solidFill>
              </a:rPr>
              <a:t>, </a:t>
            </a:r>
            <a:br>
              <a:rPr lang="es-PR" sz="3600" b="1" cap="all" dirty="0">
                <a:solidFill>
                  <a:srgbClr val="44546A"/>
                </a:solidFill>
              </a:rPr>
            </a:br>
            <a:r>
              <a:rPr lang="es-PR" sz="3600" b="1" cap="all" dirty="0">
                <a:solidFill>
                  <a:srgbClr val="44546A"/>
                </a:solidFill>
              </a:rPr>
              <a:t>106 DPR 361 (1977). (</a:t>
            </a:r>
            <a:r>
              <a:rPr lang="es-419" sz="3600" b="1" cap="all" dirty="0">
                <a:solidFill>
                  <a:srgbClr val="44546A"/>
                </a:solidFill>
              </a:rPr>
              <a:t>Cont.)</a:t>
            </a:r>
            <a:endParaRPr lang="en-US" sz="3600" i="1" dirty="0">
              <a:solidFill>
                <a:schemeClr val="tx2"/>
              </a:solidFill>
            </a:endParaRPr>
          </a:p>
        </p:txBody>
      </p:sp>
      <p:sp>
        <p:nvSpPr>
          <p:cNvPr id="3" name="Content Placeholder 2">
            <a:extLst>
              <a:ext uri="{FF2B5EF4-FFF2-40B4-BE49-F238E27FC236}">
                <a16:creationId xmlns:a16="http://schemas.microsoft.com/office/drawing/2014/main" id="{E6CD793F-F9F6-4DC9-AED5-77001624C376}"/>
              </a:ext>
            </a:extLst>
          </p:cNvPr>
          <p:cNvSpPr>
            <a:spLocks noGrp="1"/>
          </p:cNvSpPr>
          <p:nvPr>
            <p:ph idx="1"/>
          </p:nvPr>
        </p:nvSpPr>
        <p:spPr>
          <a:xfrm>
            <a:off x="4495800" y="86017"/>
            <a:ext cx="7391399" cy="6205282"/>
          </a:xfrm>
        </p:spPr>
        <p:txBody>
          <a:bodyPr anchor="ctr">
            <a:noAutofit/>
          </a:bodyPr>
          <a:lstStyle/>
          <a:p>
            <a:pPr algn="just">
              <a:lnSpc>
                <a:spcPct val="100000"/>
              </a:lnSpc>
              <a:spcBef>
                <a:spcPts val="400"/>
              </a:spcBef>
            </a:pPr>
            <a:r>
              <a:rPr lang="es-ES" sz="1900" dirty="0">
                <a:solidFill>
                  <a:schemeClr val="tx2"/>
                </a:solidFill>
              </a:rPr>
              <a:t>La información de dominio no es el procedimiento más adecuado para controvertir el título de beneficiarios innominados, excepto de modo genérico, en fideicomisos y otras instituciones aquí discutidas. La notificación rutinaria al fiscal y su acostumbrada comparecencia por escrito no están particularmente diseñadas para proteger los intereses de estos beneficiarios. </a:t>
            </a:r>
            <a:r>
              <a:rPr lang="es-ES" sz="1900" b="1" dirty="0">
                <a:solidFill>
                  <a:schemeClr val="tx2"/>
                </a:solidFill>
              </a:rPr>
              <a:t>Para el logro del debido respeto a la voluntad de testadores que encomienden bienes a fiduciarios para propósitos caritativos es imprescindible, que se venza en juicio contencioso al titular del asiento, así como a los beneficiarios de la liberalidad o sus representantes. La ausencia de oposición formulada por el fiscal en el expediente de dominio que nos ocupa no le restó al mismo su carácter de procedimiento ex parte. Nunca llegó a alcanzar éste categoría de juicio. Roca Sastre, </a:t>
            </a:r>
            <a:r>
              <a:rPr lang="es-ES" sz="1900" b="1" i="1" dirty="0">
                <a:solidFill>
                  <a:schemeClr val="tx2"/>
                </a:solidFill>
              </a:rPr>
              <a:t>Derecho Hipotecario</a:t>
            </a:r>
            <a:r>
              <a:rPr lang="es-ES" sz="1900" b="1" dirty="0">
                <a:solidFill>
                  <a:schemeClr val="tx2"/>
                </a:solidFill>
              </a:rPr>
              <a:t>, Tomo I, 6a ed., Barcelona, 1968, pág. 882. Procede sin más, por la razón expuesta, la confirmación de la nota recurrida.</a:t>
            </a:r>
          </a:p>
          <a:p>
            <a:pPr algn="just">
              <a:lnSpc>
                <a:spcPct val="100000"/>
              </a:lnSpc>
              <a:spcBef>
                <a:spcPts val="400"/>
              </a:spcBef>
            </a:pPr>
            <a:r>
              <a:rPr lang="es-ES" sz="1900" dirty="0">
                <a:solidFill>
                  <a:schemeClr val="tx2"/>
                </a:solidFill>
              </a:rPr>
              <a:t>Don Bonifacio Sánchez nunca poseyó bien alguno de don Federico Degetau a título de dueño del pleno dominio. Poseyó en calidad de fiduciario. Don Bonifacio Sánchez no podía traspasarle a persona o entidad alguna lo que nunca tuvo. Ese es el significado central de nuestra decisión en </a:t>
            </a:r>
            <a:r>
              <a:rPr lang="es-ES" sz="1900" i="1" dirty="0">
                <a:solidFill>
                  <a:schemeClr val="tx2"/>
                </a:solidFill>
              </a:rPr>
              <a:t>Iglesia Católica v. Registrador</a:t>
            </a:r>
            <a:r>
              <a:rPr lang="es-ES" sz="1900" dirty="0">
                <a:solidFill>
                  <a:schemeClr val="tx2"/>
                </a:solidFill>
              </a:rPr>
              <a:t>, 65 DPR 604 (1946).</a:t>
            </a:r>
            <a:endParaRPr lang="en-US" sz="1900" dirty="0">
              <a:solidFill>
                <a:schemeClr val="tx2"/>
              </a:solidFill>
            </a:endParaRPr>
          </a:p>
        </p:txBody>
      </p:sp>
      <p:sp>
        <p:nvSpPr>
          <p:cNvPr id="6" name="Slide Number Placeholder 5">
            <a:extLst>
              <a:ext uri="{FF2B5EF4-FFF2-40B4-BE49-F238E27FC236}">
                <a16:creationId xmlns:a16="http://schemas.microsoft.com/office/drawing/2014/main" id="{8C0CCA84-D339-421C-9894-AEAF72AC118B}"/>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53</a:t>
            </a:fld>
            <a:endParaRPr lang="en-US" dirty="0"/>
          </a:p>
        </p:txBody>
      </p:sp>
      <p:sp>
        <p:nvSpPr>
          <p:cNvPr id="4" name="Footer Placeholder 3">
            <a:extLst>
              <a:ext uri="{FF2B5EF4-FFF2-40B4-BE49-F238E27FC236}">
                <a16:creationId xmlns:a16="http://schemas.microsoft.com/office/drawing/2014/main" id="{D5CE5E61-E4C4-AD52-43AC-DF21703F2BB1}"/>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7836172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9" name="Group 1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0" name="Freeform: Shape 1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D36BD02-4515-4992-A1BC-47B918E29D77}"/>
              </a:ext>
            </a:extLst>
          </p:cNvPr>
          <p:cNvSpPr>
            <a:spLocks noGrp="1"/>
          </p:cNvSpPr>
          <p:nvPr>
            <p:ph type="title"/>
          </p:nvPr>
        </p:nvSpPr>
        <p:spPr>
          <a:xfrm>
            <a:off x="203200" y="1243013"/>
            <a:ext cx="4292600" cy="4371974"/>
          </a:xfrm>
        </p:spPr>
        <p:txBody>
          <a:bodyPr>
            <a:normAutofit/>
          </a:bodyPr>
          <a:lstStyle/>
          <a:p>
            <a:pPr algn="ctr"/>
            <a:r>
              <a:rPr lang="es-PR" sz="3600" b="1" i="1" cap="all" dirty="0">
                <a:solidFill>
                  <a:srgbClr val="44546A"/>
                </a:solidFill>
              </a:rPr>
              <a:t>Sánchez González v. Registrador</a:t>
            </a:r>
            <a:r>
              <a:rPr lang="es-PR" sz="3600" b="1" cap="all" dirty="0">
                <a:solidFill>
                  <a:srgbClr val="44546A"/>
                </a:solidFill>
              </a:rPr>
              <a:t>, </a:t>
            </a:r>
            <a:br>
              <a:rPr lang="es-PR" sz="3600" b="1" cap="all" dirty="0">
                <a:solidFill>
                  <a:srgbClr val="44546A"/>
                </a:solidFill>
              </a:rPr>
            </a:br>
            <a:r>
              <a:rPr lang="es-PR" sz="3600" b="1" cap="all" dirty="0">
                <a:solidFill>
                  <a:srgbClr val="44546A"/>
                </a:solidFill>
              </a:rPr>
              <a:t>106 DPR 361 (1977). (</a:t>
            </a:r>
            <a:r>
              <a:rPr lang="es-419" sz="3600" b="1" cap="all" dirty="0">
                <a:solidFill>
                  <a:srgbClr val="44546A"/>
                </a:solidFill>
              </a:rPr>
              <a:t>Cont.)</a:t>
            </a:r>
            <a:endParaRPr lang="en-US" sz="3600" i="1" dirty="0">
              <a:solidFill>
                <a:schemeClr val="tx2"/>
              </a:solidFill>
            </a:endParaRPr>
          </a:p>
        </p:txBody>
      </p:sp>
      <p:sp>
        <p:nvSpPr>
          <p:cNvPr id="3" name="Content Placeholder 2">
            <a:extLst>
              <a:ext uri="{FF2B5EF4-FFF2-40B4-BE49-F238E27FC236}">
                <a16:creationId xmlns:a16="http://schemas.microsoft.com/office/drawing/2014/main" id="{8E4D2392-5723-4599-A05F-116EAC58869B}"/>
              </a:ext>
            </a:extLst>
          </p:cNvPr>
          <p:cNvSpPr>
            <a:spLocks noGrp="1"/>
          </p:cNvSpPr>
          <p:nvPr>
            <p:ph idx="1"/>
          </p:nvPr>
        </p:nvSpPr>
        <p:spPr>
          <a:xfrm>
            <a:off x="4360985" y="251220"/>
            <a:ext cx="7526215" cy="6134922"/>
          </a:xfrm>
        </p:spPr>
        <p:txBody>
          <a:bodyPr anchor="ctr">
            <a:noAutofit/>
          </a:bodyPr>
          <a:lstStyle/>
          <a:p>
            <a:pPr algn="just">
              <a:lnSpc>
                <a:spcPct val="100000"/>
              </a:lnSpc>
              <a:spcBef>
                <a:spcPts val="400"/>
              </a:spcBef>
            </a:pPr>
            <a:r>
              <a:rPr lang="es-ES" sz="1800" dirty="0">
                <a:solidFill>
                  <a:schemeClr val="tx2"/>
                </a:solidFill>
                <a:highlight>
                  <a:srgbClr val="FFFF00"/>
                </a:highlight>
              </a:rPr>
              <a:t>Está firmemente establecido en el derecho civil que el usufructuario de bienes inmuebles no puede usucapir. Borrell y Soler</a:t>
            </a:r>
            <a:r>
              <a:rPr lang="es-ES" sz="1800" i="1" dirty="0">
                <a:solidFill>
                  <a:schemeClr val="tx2"/>
                </a:solidFill>
                <a:highlight>
                  <a:srgbClr val="FFFF00"/>
                </a:highlight>
              </a:rPr>
              <a:t>, Derecho Civil Español</a:t>
            </a:r>
            <a:r>
              <a:rPr lang="es-ES" sz="1800" dirty="0">
                <a:solidFill>
                  <a:schemeClr val="tx2"/>
                </a:solidFill>
                <a:highlight>
                  <a:srgbClr val="FFFF00"/>
                </a:highlight>
              </a:rPr>
              <a:t>, Tomo II, 1955, Barcelona, pág. 265. Tampoco el que posee en concepto de fiduciario. Manresa, </a:t>
            </a:r>
            <a:r>
              <a:rPr lang="es-ES" sz="1800" i="1" dirty="0">
                <a:solidFill>
                  <a:schemeClr val="tx2"/>
                </a:solidFill>
                <a:highlight>
                  <a:srgbClr val="FFFF00"/>
                </a:highlight>
              </a:rPr>
              <a:t>Comentarios al Código Civil Español</a:t>
            </a:r>
            <a:r>
              <a:rPr lang="es-ES" sz="1800" dirty="0">
                <a:solidFill>
                  <a:schemeClr val="tx2"/>
                </a:solidFill>
                <a:highlight>
                  <a:srgbClr val="FFFF00"/>
                </a:highlight>
              </a:rPr>
              <a:t>, Tomo 12, 6a ed. </a:t>
            </a:r>
            <a:r>
              <a:rPr lang="es-ES" sz="1800" dirty="0" err="1">
                <a:solidFill>
                  <a:schemeClr val="tx2"/>
                </a:solidFill>
                <a:highlight>
                  <a:srgbClr val="FFFF00"/>
                </a:highlight>
              </a:rPr>
              <a:t>rev.</a:t>
            </a:r>
            <a:r>
              <a:rPr lang="es-ES" sz="1800" dirty="0">
                <a:solidFill>
                  <a:schemeClr val="tx2"/>
                </a:solidFill>
                <a:highlight>
                  <a:srgbClr val="FFFF00"/>
                </a:highlight>
              </a:rPr>
              <a:t>, 1973, Madrid, pág. 1076; Sentencia de 10 de noviembre de 1958, Aranzadi, Repertorio de Jurisprudencia, Tomo XXV, vol. II, pág. 4190. Tampoco el colono, el comodatario, el apoderado "y, en general, todos los que poseen en nombre o en representación de otro no pueden adquirir el dominio de lo poseído por ellos, ni ningún otro derecho, por virtud de prescripción, no ya ordinaria, sino ni aun por la extraordinaria</a:t>
            </a:r>
            <a:r>
              <a:rPr lang="es-ES" sz="1800" dirty="0">
                <a:solidFill>
                  <a:schemeClr val="tx2"/>
                </a:solidFill>
              </a:rPr>
              <a:t>." </a:t>
            </a:r>
            <a:r>
              <a:rPr lang="es-ES" sz="1800" i="1" dirty="0">
                <a:solidFill>
                  <a:schemeClr val="tx2"/>
                </a:solidFill>
              </a:rPr>
              <a:t>Dávila v. Córdova</a:t>
            </a:r>
            <a:r>
              <a:rPr lang="es-ES" sz="1800" dirty="0">
                <a:solidFill>
                  <a:schemeClr val="tx2"/>
                </a:solidFill>
              </a:rPr>
              <a:t>, 77 DPR 136, 141 (1954). </a:t>
            </a:r>
            <a:r>
              <a:rPr lang="es-ES" sz="1800" dirty="0">
                <a:solidFill>
                  <a:schemeClr val="tx2"/>
                </a:solidFill>
                <a:highlight>
                  <a:srgbClr val="FFFF00"/>
                </a:highlight>
              </a:rPr>
              <a:t>Al precarista también le está vedada la condición de </a:t>
            </a:r>
            <a:r>
              <a:rPr lang="es-ES" sz="1800" dirty="0" err="1">
                <a:solidFill>
                  <a:schemeClr val="tx2"/>
                </a:solidFill>
                <a:highlight>
                  <a:srgbClr val="FFFF00"/>
                </a:highlight>
              </a:rPr>
              <a:t>usucapiente</a:t>
            </a:r>
            <a:r>
              <a:rPr lang="es-ES" sz="1800" dirty="0">
                <a:solidFill>
                  <a:schemeClr val="tx2"/>
                </a:solidFill>
                <a:highlight>
                  <a:srgbClr val="FFFF00"/>
                </a:highlight>
              </a:rPr>
              <a:t>.</a:t>
            </a:r>
            <a:r>
              <a:rPr lang="es-ES" sz="1800" dirty="0">
                <a:solidFill>
                  <a:schemeClr val="tx2"/>
                </a:solidFill>
              </a:rPr>
              <a:t> Weill, </a:t>
            </a:r>
            <a:r>
              <a:rPr lang="es-ES" sz="1800" i="1" dirty="0" err="1">
                <a:solidFill>
                  <a:schemeClr val="tx2"/>
                </a:solidFill>
              </a:rPr>
              <a:t>Droit</a:t>
            </a:r>
            <a:r>
              <a:rPr lang="es-ES" sz="1800" i="1" dirty="0">
                <a:solidFill>
                  <a:schemeClr val="tx2"/>
                </a:solidFill>
              </a:rPr>
              <a:t> Civil, Les </a:t>
            </a:r>
            <a:r>
              <a:rPr lang="es-ES" sz="1800" i="1" dirty="0" err="1">
                <a:solidFill>
                  <a:schemeClr val="tx2"/>
                </a:solidFill>
              </a:rPr>
              <a:t>Biens</a:t>
            </a:r>
            <a:r>
              <a:rPr lang="es-ES" sz="1800" dirty="0">
                <a:solidFill>
                  <a:schemeClr val="tx2"/>
                </a:solidFill>
              </a:rPr>
              <a:t>, 2a ed. </a:t>
            </a:r>
            <a:r>
              <a:rPr lang="es-ES" sz="1800" dirty="0" err="1">
                <a:solidFill>
                  <a:schemeClr val="tx2"/>
                </a:solidFill>
              </a:rPr>
              <a:t>Dalloz</a:t>
            </a:r>
            <a:r>
              <a:rPr lang="es-ES" sz="1800" dirty="0">
                <a:solidFill>
                  <a:schemeClr val="tx2"/>
                </a:solidFill>
              </a:rPr>
              <a:t>, 1974, pág. 380, nota 1. Don Bonifacio Sánchez nunca poseyó a título de dueño, sino sólo en calidad de usufructuario y fiduciario.</a:t>
            </a:r>
          </a:p>
          <a:p>
            <a:pPr algn="just">
              <a:lnSpc>
                <a:spcPct val="100000"/>
              </a:lnSpc>
              <a:spcBef>
                <a:spcPts val="400"/>
              </a:spcBef>
            </a:pPr>
            <a:r>
              <a:rPr lang="es-ES" sz="1800" dirty="0">
                <a:solidFill>
                  <a:schemeClr val="tx2"/>
                </a:solidFill>
              </a:rPr>
              <a:t>La posesión de Pedro Sánchez González: Para que pueda invocarse con éxito la prescripción extraordinaria tiene que poseerse la propiedad en concepto de dueño y en modo ininterrumpido, público y pacífico. Art. 1841 del Código Civil, 31 LPRA sec. 5262; </a:t>
            </a:r>
            <a:r>
              <a:rPr lang="es-ES" sz="1800" i="1" dirty="0">
                <a:solidFill>
                  <a:schemeClr val="tx2"/>
                </a:solidFill>
              </a:rPr>
              <a:t>Dávila v. Córdova</a:t>
            </a:r>
            <a:r>
              <a:rPr lang="es-ES" sz="1800" dirty="0">
                <a:solidFill>
                  <a:schemeClr val="tx2"/>
                </a:solidFill>
              </a:rPr>
              <a:t>, </a:t>
            </a:r>
            <a:r>
              <a:rPr lang="es-ES" sz="1800" i="1" dirty="0">
                <a:solidFill>
                  <a:schemeClr val="tx2"/>
                </a:solidFill>
              </a:rPr>
              <a:t>supra</a:t>
            </a:r>
            <a:r>
              <a:rPr lang="es-ES" sz="1800" dirty="0">
                <a:solidFill>
                  <a:schemeClr val="tx2"/>
                </a:solidFill>
              </a:rPr>
              <a:t>, 150-151. Don Pedro Sánchez nunca poseyó a título de dueño. Heredó sujeto a una obligación fiduciaria, según se desprende de nuestra decisión en </a:t>
            </a:r>
            <a:r>
              <a:rPr lang="es-ES" sz="1800" i="1" dirty="0">
                <a:solidFill>
                  <a:schemeClr val="tx2"/>
                </a:solidFill>
              </a:rPr>
              <a:t>Iglesia Católica</a:t>
            </a:r>
            <a:r>
              <a:rPr lang="es-ES" sz="1800" dirty="0">
                <a:solidFill>
                  <a:schemeClr val="tx2"/>
                </a:solidFill>
              </a:rPr>
              <a:t>. </a:t>
            </a:r>
          </a:p>
          <a:p>
            <a:pPr algn="just">
              <a:lnSpc>
                <a:spcPct val="100000"/>
              </a:lnSpc>
              <a:spcBef>
                <a:spcPts val="400"/>
              </a:spcBef>
            </a:pPr>
            <a:r>
              <a:rPr lang="es-ES" sz="1800" dirty="0">
                <a:solidFill>
                  <a:schemeClr val="tx2"/>
                </a:solidFill>
                <a:highlight>
                  <a:srgbClr val="FFFF00"/>
                </a:highlight>
              </a:rPr>
              <a:t>Era un precarista y en ausencia de otro título, no puede reclamar prescripción extraordinaria.</a:t>
            </a:r>
            <a:endParaRPr lang="en-US" sz="1800" dirty="0">
              <a:solidFill>
                <a:schemeClr val="tx2"/>
              </a:solidFill>
              <a:highlight>
                <a:srgbClr val="FFFF00"/>
              </a:highlight>
            </a:endParaRPr>
          </a:p>
        </p:txBody>
      </p:sp>
      <p:sp>
        <p:nvSpPr>
          <p:cNvPr id="6" name="Slide Number Placeholder 5">
            <a:extLst>
              <a:ext uri="{FF2B5EF4-FFF2-40B4-BE49-F238E27FC236}">
                <a16:creationId xmlns:a16="http://schemas.microsoft.com/office/drawing/2014/main" id="{8E771481-89D6-419F-9071-6209327799BE}"/>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54</a:t>
            </a:fld>
            <a:endParaRPr lang="en-US"/>
          </a:p>
        </p:txBody>
      </p:sp>
      <p:sp>
        <p:nvSpPr>
          <p:cNvPr id="4" name="Footer Placeholder 3">
            <a:extLst>
              <a:ext uri="{FF2B5EF4-FFF2-40B4-BE49-F238E27FC236}">
                <a16:creationId xmlns:a16="http://schemas.microsoft.com/office/drawing/2014/main" id="{EBA8CB2E-9C4D-3040-75D8-C000E7228C57}"/>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6227575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1629205A-E524-4076-BDFA-5A7D1750B11D}"/>
              </a:ext>
            </a:extLst>
          </p:cNvPr>
          <p:cNvSpPr>
            <a:spLocks noGrp="1"/>
          </p:cNvSpPr>
          <p:nvPr>
            <p:ph type="title"/>
          </p:nvPr>
        </p:nvSpPr>
        <p:spPr>
          <a:xfrm>
            <a:off x="1179073" y="216525"/>
            <a:ext cx="9833548" cy="646894"/>
          </a:xfrm>
        </p:spPr>
        <p:txBody>
          <a:bodyPr anchor="b">
            <a:normAutofit/>
          </a:bodyPr>
          <a:lstStyle/>
          <a:p>
            <a:pPr algn="ctr"/>
            <a:r>
              <a:rPr lang="en-US" sz="3600" b="1" i="1" cap="all" dirty="0">
                <a:solidFill>
                  <a:schemeClr val="tx2"/>
                </a:solidFill>
              </a:rPr>
              <a:t>Vélez Cordero v. Medina</a:t>
            </a:r>
            <a:r>
              <a:rPr lang="en-US" sz="3600" b="1" cap="all" dirty="0">
                <a:solidFill>
                  <a:schemeClr val="tx2"/>
                </a:solidFill>
              </a:rPr>
              <a:t>, 99 DPR 113 (1970).</a:t>
            </a:r>
          </a:p>
        </p:txBody>
      </p:sp>
      <p:grpSp>
        <p:nvGrpSpPr>
          <p:cNvPr id="9" name="Group 1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5" name="Freeform: Shape 1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7790D060-52EC-4D76-94B9-1B454EF4CADD}"/>
              </a:ext>
            </a:extLst>
          </p:cNvPr>
          <p:cNvSpPr>
            <a:spLocks noGrp="1"/>
          </p:cNvSpPr>
          <p:nvPr>
            <p:ph idx="1"/>
          </p:nvPr>
        </p:nvSpPr>
        <p:spPr>
          <a:xfrm>
            <a:off x="452050" y="863419"/>
            <a:ext cx="11287594" cy="5778056"/>
          </a:xfrm>
        </p:spPr>
        <p:txBody>
          <a:bodyPr>
            <a:noAutofit/>
          </a:bodyPr>
          <a:lstStyle/>
          <a:p>
            <a:pPr algn="just">
              <a:lnSpc>
                <a:spcPct val="100000"/>
              </a:lnSpc>
              <a:spcBef>
                <a:spcPts val="600"/>
              </a:spcBef>
            </a:pPr>
            <a:r>
              <a:rPr lang="es-ES" sz="2400" dirty="0">
                <a:solidFill>
                  <a:schemeClr val="tx2"/>
                </a:solidFill>
              </a:rPr>
              <a:t>El Tribunal Supremo revocó la sentencia del Tribunal Superior considerando que el carácter de un inmueble privativo era dual, porque el exceso en valor se pagó con dinero ganancial. </a:t>
            </a:r>
          </a:p>
          <a:p>
            <a:pPr algn="just">
              <a:lnSpc>
                <a:spcPct val="100000"/>
              </a:lnSpc>
              <a:spcBef>
                <a:spcPts val="600"/>
              </a:spcBef>
            </a:pPr>
            <a:r>
              <a:rPr lang="es-ES" sz="2400" dirty="0">
                <a:solidFill>
                  <a:schemeClr val="tx2"/>
                </a:solidFill>
              </a:rPr>
              <a:t>Un bien inmueble adquirido por permuta por un cónyuge a cambio de un bien inmueble privativo de su propiedad, no pierde nunca su carácter privativo, independientemente de la diferencia en valor entre uno y otro. En caso de tener dicho cónyuge que pagar alguna diferencia por el mayor valor de la finca por él adquirida, la sociedad de gananciales sólo tendrá un crédito contra el cónyuge adquirente.</a:t>
            </a:r>
          </a:p>
          <a:p>
            <a:pPr algn="just">
              <a:lnSpc>
                <a:spcPct val="100000"/>
              </a:lnSpc>
              <a:spcBef>
                <a:spcPts val="600"/>
              </a:spcBef>
            </a:pPr>
            <a:r>
              <a:rPr lang="es-ES" sz="2400" dirty="0">
                <a:solidFill>
                  <a:schemeClr val="tx2"/>
                </a:solidFill>
              </a:rPr>
              <a:t>La posesión de un inmueble por un comunero en concepto de dueño- quien posee, no por sí mismo, sino en representación de la comunidad- aprovecha a la comunidad y no al comunero exclusivamente. </a:t>
            </a:r>
          </a:p>
          <a:p>
            <a:pPr algn="just">
              <a:lnSpc>
                <a:spcPct val="100000"/>
              </a:lnSpc>
              <a:spcBef>
                <a:spcPts val="600"/>
              </a:spcBef>
            </a:pPr>
            <a:r>
              <a:rPr lang="es-ES" sz="2400" dirty="0">
                <a:solidFill>
                  <a:schemeClr val="tx2"/>
                </a:solidFill>
              </a:rPr>
              <a:t>Posee un inmueble en concepto de dueño aquel a quien la opinión general o creencia pública, por los actos que realiza con relación a la propiedad, considera el verdadero dueño del inmueble, independientemente de la creencia que sobre el particular pueda tener el propio poseedor.</a:t>
            </a:r>
            <a:endParaRPr lang="en-US" sz="2400" dirty="0">
              <a:solidFill>
                <a:schemeClr val="tx2"/>
              </a:solidFill>
            </a:endParaRPr>
          </a:p>
        </p:txBody>
      </p:sp>
      <p:grpSp>
        <p:nvGrpSpPr>
          <p:cNvPr id="20" name="Group 1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1" name="Freeform: Shape 2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1F398D9C-068A-4581-B70A-5D4BA6314989}"/>
              </a:ext>
            </a:extLst>
          </p:cNvPr>
          <p:cNvSpPr>
            <a:spLocks noGrp="1"/>
          </p:cNvSpPr>
          <p:nvPr>
            <p:ph type="sldNum" sz="quarter" idx="12"/>
          </p:nvPr>
        </p:nvSpPr>
        <p:spPr>
          <a:xfrm>
            <a:off x="9144000" y="6400800"/>
            <a:ext cx="2743200" cy="457200"/>
          </a:xfrm>
        </p:spPr>
        <p:txBody>
          <a:bodyPr>
            <a:normAutofit/>
          </a:bodyPr>
          <a:lstStyle/>
          <a:p>
            <a:pPr>
              <a:spcAft>
                <a:spcPts val="600"/>
              </a:spcAft>
            </a:pPr>
            <a:fld id="{6D22F896-40B5-4ADD-8801-0D06FADFA095}" type="slidenum">
              <a:rPr lang="en-US" smtClean="0"/>
              <a:pPr>
                <a:spcAft>
                  <a:spcPts val="600"/>
                </a:spcAft>
              </a:pPr>
              <a:t>55</a:t>
            </a:fld>
            <a:endParaRPr lang="en-US" dirty="0"/>
          </a:p>
        </p:txBody>
      </p:sp>
      <p:sp>
        <p:nvSpPr>
          <p:cNvPr id="4" name="Footer Placeholder 3">
            <a:extLst>
              <a:ext uri="{FF2B5EF4-FFF2-40B4-BE49-F238E27FC236}">
                <a16:creationId xmlns:a16="http://schemas.microsoft.com/office/drawing/2014/main" id="{07E8E184-0FEA-B81A-74CE-59F3038CD509}"/>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7659557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4F575861-10D5-40B3-B352-172E1940ED71}"/>
              </a:ext>
            </a:extLst>
          </p:cNvPr>
          <p:cNvSpPr>
            <a:spLocks noGrp="1"/>
          </p:cNvSpPr>
          <p:nvPr>
            <p:ph type="title"/>
          </p:nvPr>
        </p:nvSpPr>
        <p:spPr>
          <a:xfrm>
            <a:off x="78753" y="303812"/>
            <a:ext cx="12034187" cy="608284"/>
          </a:xfrm>
        </p:spPr>
        <p:txBody>
          <a:bodyPr anchor="b">
            <a:noAutofit/>
          </a:bodyPr>
          <a:lstStyle/>
          <a:p>
            <a:pPr algn="ctr"/>
            <a:r>
              <a:rPr lang="es-419" sz="3600" b="1" cap="all" dirty="0" err="1">
                <a:solidFill>
                  <a:schemeClr val="tx2"/>
                </a:solidFill>
              </a:rPr>
              <a:t>Interversión</a:t>
            </a:r>
            <a:r>
              <a:rPr lang="es-419" sz="3600" b="1" cap="all" dirty="0">
                <a:solidFill>
                  <a:schemeClr val="tx2"/>
                </a:solidFill>
              </a:rPr>
              <a:t> de </a:t>
            </a:r>
            <a:r>
              <a:rPr lang="es-419" sz="3600" b="1" cap="all" dirty="0" err="1">
                <a:solidFill>
                  <a:schemeClr val="tx2"/>
                </a:solidFill>
              </a:rPr>
              <a:t>TÍtulo</a:t>
            </a:r>
            <a:r>
              <a:rPr lang="es-419" sz="3600" b="1" cap="all" dirty="0">
                <a:solidFill>
                  <a:schemeClr val="tx2"/>
                </a:solidFill>
              </a:rPr>
              <a:t>- (inversión del </a:t>
            </a:r>
            <a:r>
              <a:rPr lang="es-419" sz="3600" b="1" cap="all" dirty="0" err="1">
                <a:solidFill>
                  <a:schemeClr val="tx2"/>
                </a:solidFill>
              </a:rPr>
              <a:t>tÍtulo</a:t>
            </a:r>
            <a:r>
              <a:rPr lang="es-419" sz="3600" b="1" cap="all" dirty="0">
                <a:solidFill>
                  <a:schemeClr val="tx2"/>
                </a:solidFill>
              </a:rPr>
              <a:t> posesorio) </a:t>
            </a:r>
            <a:endParaRPr lang="en-US" sz="3600" b="1" cap="all" dirty="0">
              <a:solidFill>
                <a:schemeClr val="tx2"/>
              </a:solidFill>
            </a:endParaRPr>
          </a:p>
        </p:txBody>
      </p:sp>
      <p:grpSp>
        <p:nvGrpSpPr>
          <p:cNvPr id="9" name="Group 1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5" name="Freeform: Shape 1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169B8753-6B61-4FBC-8DEB-7FC56E8E7D74}"/>
              </a:ext>
            </a:extLst>
          </p:cNvPr>
          <p:cNvSpPr>
            <a:spLocks noGrp="1"/>
          </p:cNvSpPr>
          <p:nvPr>
            <p:ph idx="1"/>
          </p:nvPr>
        </p:nvSpPr>
        <p:spPr>
          <a:xfrm>
            <a:off x="586961" y="952483"/>
            <a:ext cx="11107198" cy="5379048"/>
          </a:xfrm>
        </p:spPr>
        <p:txBody>
          <a:bodyPr>
            <a:noAutofit/>
          </a:bodyPr>
          <a:lstStyle/>
          <a:p>
            <a:pPr algn="just">
              <a:lnSpc>
                <a:spcPct val="100000"/>
              </a:lnSpc>
              <a:spcBef>
                <a:spcPts val="600"/>
              </a:spcBef>
            </a:pPr>
            <a:r>
              <a:rPr lang="es-ES" sz="2200" b="1" dirty="0">
                <a:solidFill>
                  <a:schemeClr val="tx2"/>
                </a:solidFill>
                <a:highlight>
                  <a:srgbClr val="FFFF00"/>
                </a:highlight>
              </a:rPr>
              <a:t>Son ineficaces para adquirir el dominio de un inmueble por prescripción extraordinaria, los actos posesorios que una persona ejercita en representación o a nombre de otro en relación al inmueble. </a:t>
            </a:r>
          </a:p>
          <a:p>
            <a:pPr algn="just">
              <a:lnSpc>
                <a:spcPct val="100000"/>
              </a:lnSpc>
              <a:spcBef>
                <a:spcPts val="600"/>
              </a:spcBef>
            </a:pPr>
            <a:r>
              <a:rPr lang="es-ES" sz="2200" dirty="0">
                <a:solidFill>
                  <a:schemeClr val="tx2"/>
                </a:solidFill>
              </a:rPr>
              <a:t>Disuelto el vínculo matrimonial, la posesión de la exesposa que continúa viviendo en una finca privativa de su exesposo es de carácter precario, no pudiendo transformarse dicho estado de precariedad por la simple voluntad de la exesposa detentadora del inmueble, precariedad que por su propia naturaleza y, en principio, subsiste indefinidamente.</a:t>
            </a:r>
          </a:p>
          <a:p>
            <a:pPr algn="just">
              <a:lnSpc>
                <a:spcPct val="100000"/>
              </a:lnSpc>
              <a:spcBef>
                <a:spcPts val="600"/>
              </a:spcBef>
            </a:pPr>
            <a:r>
              <a:rPr lang="es-ES" sz="2200" dirty="0">
                <a:solidFill>
                  <a:schemeClr val="tx2"/>
                </a:solidFill>
              </a:rPr>
              <a:t>Un poseedor en precario de un inmueble puede, mediante la inversión de su título- también conocida como la </a:t>
            </a:r>
            <a:r>
              <a:rPr lang="es-ES" sz="2200" dirty="0" err="1">
                <a:solidFill>
                  <a:schemeClr val="tx2"/>
                </a:solidFill>
              </a:rPr>
              <a:t>interversión</a:t>
            </a:r>
            <a:r>
              <a:rPr lang="es-ES" sz="2200" dirty="0">
                <a:solidFill>
                  <a:schemeClr val="tx2"/>
                </a:solidFill>
              </a:rPr>
              <a:t> de título- convertir su posesión en una en concepto de dueño.</a:t>
            </a:r>
          </a:p>
          <a:p>
            <a:pPr algn="just">
              <a:lnSpc>
                <a:spcPct val="100000"/>
              </a:lnSpc>
              <a:spcBef>
                <a:spcPts val="600"/>
              </a:spcBef>
            </a:pPr>
            <a:r>
              <a:rPr lang="es-ES" sz="2200" dirty="0">
                <a:solidFill>
                  <a:schemeClr val="tx2"/>
                </a:solidFill>
              </a:rPr>
              <a:t>La inversión o </a:t>
            </a:r>
            <a:r>
              <a:rPr lang="es-ES" sz="2200" dirty="0" err="1">
                <a:solidFill>
                  <a:schemeClr val="tx2"/>
                </a:solidFill>
              </a:rPr>
              <a:t>interversión</a:t>
            </a:r>
            <a:r>
              <a:rPr lang="es-ES" sz="2200" dirty="0">
                <a:solidFill>
                  <a:schemeClr val="tx2"/>
                </a:solidFill>
              </a:rPr>
              <a:t> de título puede realizarse solamente de dos modos:</a:t>
            </a:r>
          </a:p>
          <a:p>
            <a:pPr marL="690563" lvl="1" indent="-457200" algn="just">
              <a:lnSpc>
                <a:spcPct val="100000"/>
              </a:lnSpc>
              <a:spcBef>
                <a:spcPts val="600"/>
              </a:spcBef>
              <a:buFont typeface="+mj-lt"/>
              <a:buAutoNum type="alphaLcParenR"/>
            </a:pPr>
            <a:r>
              <a:rPr lang="es-ES" sz="2200" dirty="0">
                <a:solidFill>
                  <a:schemeClr val="tx2"/>
                </a:solidFill>
              </a:rPr>
              <a:t>por causa proveniente de un tercero, como sucedería por ejemplo, si el propietario muere y el arrendatario compra el inmueble a una persona que equivocadamente se hace pasar por heredero del propietario y deja de pagar la renta. </a:t>
            </a:r>
          </a:p>
          <a:p>
            <a:pPr marL="690563" lvl="1" indent="-457200" algn="just">
              <a:lnSpc>
                <a:spcPct val="100000"/>
              </a:lnSpc>
              <a:spcBef>
                <a:spcPts val="600"/>
              </a:spcBef>
              <a:buFont typeface="+mj-lt"/>
              <a:buAutoNum type="alphaLcParenR"/>
            </a:pPr>
            <a:r>
              <a:rPr lang="es-ES" sz="2200" dirty="0">
                <a:solidFill>
                  <a:schemeClr val="tx2"/>
                </a:solidFill>
              </a:rPr>
              <a:t>por la contradicción opuesta al derecho del propietario, que opera cuando el arrendador se niega a restituir el inmueble reclamando ser el propietario.</a:t>
            </a:r>
          </a:p>
          <a:p>
            <a:pPr marL="0" indent="0" algn="just">
              <a:lnSpc>
                <a:spcPct val="100000"/>
              </a:lnSpc>
              <a:spcBef>
                <a:spcPts val="600"/>
              </a:spcBef>
              <a:buNone/>
            </a:pPr>
            <a:br>
              <a:rPr lang="es-ES" sz="2000" dirty="0">
                <a:solidFill>
                  <a:schemeClr val="tx2"/>
                </a:solidFill>
              </a:rPr>
            </a:br>
            <a:endParaRPr lang="en-US" sz="2000" dirty="0">
              <a:solidFill>
                <a:schemeClr val="tx2"/>
              </a:solidFill>
            </a:endParaRPr>
          </a:p>
        </p:txBody>
      </p:sp>
      <p:sp>
        <p:nvSpPr>
          <p:cNvPr id="5" name="Slide Number Placeholder 4">
            <a:extLst>
              <a:ext uri="{FF2B5EF4-FFF2-40B4-BE49-F238E27FC236}">
                <a16:creationId xmlns:a16="http://schemas.microsoft.com/office/drawing/2014/main" id="{03E46109-22D5-4D96-B20F-03C20045EDC9}"/>
              </a:ext>
            </a:extLst>
          </p:cNvPr>
          <p:cNvSpPr>
            <a:spLocks noGrp="1"/>
          </p:cNvSpPr>
          <p:nvPr>
            <p:ph type="sldNum" sz="quarter" idx="12"/>
          </p:nvPr>
        </p:nvSpPr>
        <p:spPr>
          <a:xfrm>
            <a:off x="9144000" y="6400800"/>
            <a:ext cx="2743200" cy="457200"/>
          </a:xfrm>
        </p:spPr>
        <p:txBody>
          <a:bodyPr>
            <a:normAutofit/>
          </a:bodyPr>
          <a:lstStyle/>
          <a:p>
            <a:pPr>
              <a:spcAft>
                <a:spcPts val="600"/>
              </a:spcAft>
            </a:pPr>
            <a:fld id="{6D22F896-40B5-4ADD-8801-0D06FADFA095}" type="slidenum">
              <a:rPr lang="en-US" smtClean="0"/>
              <a:pPr>
                <a:spcAft>
                  <a:spcPts val="600"/>
                </a:spcAft>
              </a:pPr>
              <a:t>56</a:t>
            </a:fld>
            <a:endParaRPr lang="en-US"/>
          </a:p>
        </p:txBody>
      </p:sp>
      <p:grpSp>
        <p:nvGrpSpPr>
          <p:cNvPr id="20" name="Group 1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21" name="Freeform: Shape 2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Footer Placeholder 3">
            <a:extLst>
              <a:ext uri="{FF2B5EF4-FFF2-40B4-BE49-F238E27FC236}">
                <a16:creationId xmlns:a16="http://schemas.microsoft.com/office/drawing/2014/main" id="{D6A9794B-56B8-F7EC-D99A-2467A2AB85FC}"/>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4465160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7B94B61E-E202-41A0-81B9-1D348BB7993F}"/>
              </a:ext>
            </a:extLst>
          </p:cNvPr>
          <p:cNvSpPr>
            <a:spLocks noGrp="1"/>
          </p:cNvSpPr>
          <p:nvPr>
            <p:ph type="title"/>
          </p:nvPr>
        </p:nvSpPr>
        <p:spPr>
          <a:xfrm>
            <a:off x="1179073" y="444460"/>
            <a:ext cx="9833548" cy="577453"/>
          </a:xfrm>
        </p:spPr>
        <p:txBody>
          <a:bodyPr anchor="b">
            <a:noAutofit/>
          </a:bodyPr>
          <a:lstStyle/>
          <a:p>
            <a:pPr algn="ctr"/>
            <a:br>
              <a:rPr lang="en-US" sz="4000" b="1" cap="all" dirty="0">
                <a:solidFill>
                  <a:schemeClr val="tx2"/>
                </a:solidFill>
              </a:rPr>
            </a:br>
            <a:r>
              <a:rPr lang="en-US" sz="4000" b="1" cap="all" dirty="0">
                <a:solidFill>
                  <a:schemeClr val="tx2"/>
                </a:solidFill>
              </a:rPr>
              <a:t>Código Civil de 2020, Ley </a:t>
            </a:r>
            <a:r>
              <a:rPr lang="en-US" sz="4000" b="1" cap="all" dirty="0" err="1">
                <a:solidFill>
                  <a:schemeClr val="tx2"/>
                </a:solidFill>
              </a:rPr>
              <a:t>NÚm</a:t>
            </a:r>
            <a:r>
              <a:rPr lang="en-US" sz="4000" b="1" cap="all" dirty="0">
                <a:solidFill>
                  <a:schemeClr val="tx2"/>
                </a:solidFill>
              </a:rPr>
              <a:t>. 55-2020 </a:t>
            </a:r>
          </a:p>
        </p:txBody>
      </p:sp>
      <p:grpSp>
        <p:nvGrpSpPr>
          <p:cNvPr id="9" name="Group 1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5" name="Freeform: Shape 1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D9D49770-3F98-4E59-8DD5-E29F1B6880B8}"/>
              </a:ext>
            </a:extLst>
          </p:cNvPr>
          <p:cNvSpPr>
            <a:spLocks noGrp="1"/>
          </p:cNvSpPr>
          <p:nvPr>
            <p:ph idx="1"/>
          </p:nvPr>
        </p:nvSpPr>
        <p:spPr>
          <a:xfrm>
            <a:off x="614527" y="1310640"/>
            <a:ext cx="10962640" cy="5090157"/>
          </a:xfrm>
        </p:spPr>
        <p:txBody>
          <a:bodyPr>
            <a:normAutofit fontScale="92500" lnSpcReduction="10000"/>
          </a:bodyPr>
          <a:lstStyle/>
          <a:p>
            <a:pPr marL="0" indent="0" algn="just">
              <a:lnSpc>
                <a:spcPct val="110000"/>
              </a:lnSpc>
              <a:spcBef>
                <a:spcPts val="600"/>
              </a:spcBef>
              <a:buNone/>
            </a:pPr>
            <a:r>
              <a:rPr lang="es-CR" b="1" dirty="0">
                <a:solidFill>
                  <a:schemeClr val="tx2"/>
                </a:solidFill>
              </a:rPr>
              <a:t>Art. 709- Inversión del título posesorio. (31 LPRA sec. 7827)</a:t>
            </a:r>
          </a:p>
          <a:p>
            <a:pPr marL="0" indent="0" algn="just">
              <a:lnSpc>
                <a:spcPct val="110000"/>
              </a:lnSpc>
              <a:spcBef>
                <a:spcPts val="600"/>
              </a:spcBef>
              <a:buNone/>
            </a:pPr>
            <a:r>
              <a:rPr lang="es-CR" dirty="0">
                <a:solidFill>
                  <a:schemeClr val="tx2"/>
                </a:solidFill>
              </a:rPr>
              <a:t>Una persona puede cambiar el concepto de su posesión inicial para pasar a serlo en otro distinto mediante la exteriorización de su voluntad. Esta inversión posesoria puede ocurrir de dos modos: o mediante acto proveniente de un tercero, o por contradicción opuesta frontalmente al derecho propietario o poseedor en concepto de dueño. </a:t>
            </a:r>
          </a:p>
          <a:p>
            <a:pPr marL="0" indent="0" algn="just">
              <a:lnSpc>
                <a:spcPct val="110000"/>
              </a:lnSpc>
              <a:spcBef>
                <a:spcPts val="600"/>
              </a:spcBef>
              <a:buNone/>
            </a:pPr>
            <a:r>
              <a:rPr lang="es-CR" b="1" dirty="0">
                <a:solidFill>
                  <a:schemeClr val="tx2"/>
                </a:solidFill>
              </a:rPr>
              <a:t>COMENTARIO: Viene de los códigos de Francia, Portugal, Quebec entre otros</a:t>
            </a:r>
            <a:r>
              <a:rPr lang="es-CR" dirty="0">
                <a:solidFill>
                  <a:schemeClr val="tx2"/>
                </a:solidFill>
              </a:rPr>
              <a:t>. </a:t>
            </a:r>
          </a:p>
          <a:p>
            <a:pPr algn="just">
              <a:lnSpc>
                <a:spcPct val="110000"/>
              </a:lnSpc>
              <a:spcBef>
                <a:spcPts val="600"/>
              </a:spcBef>
            </a:pPr>
            <a:r>
              <a:rPr lang="es-CR" dirty="0">
                <a:solidFill>
                  <a:schemeClr val="tx2"/>
                </a:solidFill>
              </a:rPr>
              <a:t>Para cambiar el concepto de posesión, tiene que existir la intención y tiene que ser evidente. </a:t>
            </a:r>
          </a:p>
          <a:p>
            <a:pPr algn="just">
              <a:lnSpc>
                <a:spcPct val="110000"/>
              </a:lnSpc>
              <a:spcBef>
                <a:spcPts val="600"/>
              </a:spcBef>
            </a:pPr>
            <a:r>
              <a:rPr lang="es-ES" i="1" dirty="0">
                <a:solidFill>
                  <a:schemeClr val="tx2"/>
                </a:solidFill>
              </a:rPr>
              <a:t>Sánchez González v. Registrador</a:t>
            </a:r>
            <a:r>
              <a:rPr lang="es-ES" dirty="0">
                <a:solidFill>
                  <a:schemeClr val="tx2"/>
                </a:solidFill>
              </a:rPr>
              <a:t>, 106 DPR 361 (1977); </a:t>
            </a:r>
            <a:r>
              <a:rPr lang="es-ES" i="1" dirty="0">
                <a:solidFill>
                  <a:schemeClr val="tx2"/>
                </a:solidFill>
              </a:rPr>
              <a:t>Vélez Cordero v. Medina</a:t>
            </a:r>
            <a:r>
              <a:rPr lang="es-ES" dirty="0">
                <a:solidFill>
                  <a:schemeClr val="tx2"/>
                </a:solidFill>
              </a:rPr>
              <a:t>, 99 DPR 113 (1970). </a:t>
            </a:r>
            <a:endParaRPr lang="es-CR" dirty="0">
              <a:solidFill>
                <a:schemeClr val="tx2"/>
              </a:solidFill>
            </a:endParaRPr>
          </a:p>
          <a:p>
            <a:pPr algn="just"/>
            <a:endParaRPr lang="es-CR" sz="2400" dirty="0">
              <a:solidFill>
                <a:schemeClr val="tx2"/>
              </a:solidFill>
            </a:endParaRPr>
          </a:p>
          <a:p>
            <a:endParaRPr lang="en-US" sz="1700" dirty="0">
              <a:solidFill>
                <a:schemeClr val="tx2"/>
              </a:solidFill>
            </a:endParaRPr>
          </a:p>
        </p:txBody>
      </p:sp>
      <p:grpSp>
        <p:nvGrpSpPr>
          <p:cNvPr id="20" name="Group 1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1" name="Freeform: Shape 2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7649451C-0D7A-480B-ABC2-3460716801C6}"/>
              </a:ext>
            </a:extLst>
          </p:cNvPr>
          <p:cNvSpPr>
            <a:spLocks noGrp="1"/>
          </p:cNvSpPr>
          <p:nvPr>
            <p:ph type="sldNum" sz="quarter" idx="12"/>
          </p:nvPr>
        </p:nvSpPr>
        <p:spPr>
          <a:xfrm>
            <a:off x="9144000" y="6400800"/>
            <a:ext cx="2743200" cy="457200"/>
          </a:xfrm>
        </p:spPr>
        <p:txBody>
          <a:bodyPr>
            <a:normAutofit/>
          </a:bodyPr>
          <a:lstStyle/>
          <a:p>
            <a:pPr>
              <a:spcAft>
                <a:spcPts val="600"/>
              </a:spcAft>
            </a:pPr>
            <a:fld id="{6D22F896-40B5-4ADD-8801-0D06FADFA095}" type="slidenum">
              <a:rPr lang="en-US" smtClean="0"/>
              <a:pPr>
                <a:spcAft>
                  <a:spcPts val="600"/>
                </a:spcAft>
              </a:pPr>
              <a:t>57</a:t>
            </a:fld>
            <a:endParaRPr lang="en-US" dirty="0"/>
          </a:p>
        </p:txBody>
      </p:sp>
      <p:sp>
        <p:nvSpPr>
          <p:cNvPr id="4" name="Footer Placeholder 3">
            <a:extLst>
              <a:ext uri="{FF2B5EF4-FFF2-40B4-BE49-F238E27FC236}">
                <a16:creationId xmlns:a16="http://schemas.microsoft.com/office/drawing/2014/main" id="{24DD7112-BE0C-B0A5-64E9-5D1ACBC23116}"/>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5115380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fontScale="90000"/>
          </a:bodyPr>
          <a:lstStyle/>
          <a:p>
            <a:pPr algn="ctr"/>
            <a:r>
              <a:rPr lang="es-PR" b="1" cap="all" dirty="0"/>
              <a:t>Trámite Contencioso</a:t>
            </a:r>
            <a:br>
              <a:rPr lang="es-PR" b="1" cap="all" dirty="0"/>
            </a:br>
            <a:r>
              <a:rPr lang="es-PR" b="1" cap="all" dirty="0"/>
              <a:t>Art. 192, Ley Núm. 210-2015 (30 LPRA sec. 6298)</a:t>
            </a:r>
            <a:endParaRPr lang="en-US" b="1" cap="all" dirty="0"/>
          </a:p>
        </p:txBody>
      </p:sp>
      <p:sp>
        <p:nvSpPr>
          <p:cNvPr id="6" name="Slide Number Placeholder 5">
            <a:extLst>
              <a:ext uri="{FF2B5EF4-FFF2-40B4-BE49-F238E27FC236}">
                <a16:creationId xmlns:a16="http://schemas.microsoft.com/office/drawing/2014/main" id="{75E63DA1-D6A5-4B48-8719-0E8DD3ED0A1E}"/>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58</a:t>
            </a:fld>
            <a:endParaRPr lang="en-US"/>
          </a:p>
        </p:txBody>
      </p:sp>
      <p:graphicFrame>
        <p:nvGraphicFramePr>
          <p:cNvPr id="5" name="Content Placeholder 2">
            <a:extLst>
              <a:ext uri="{FF2B5EF4-FFF2-40B4-BE49-F238E27FC236}">
                <a16:creationId xmlns:a16="http://schemas.microsoft.com/office/drawing/2014/main" id="{B27A1E4F-858C-4F78-A86D-638795F249F6}"/>
              </a:ext>
            </a:extLst>
          </p:cNvPr>
          <p:cNvGraphicFramePr>
            <a:graphicFrameLocks noGrp="1"/>
          </p:cNvGraphicFramePr>
          <p:nvPr>
            <p:ph idx="1"/>
          </p:nvPr>
        </p:nvGraphicFramePr>
        <p:xfrm>
          <a:off x="838200" y="1825625"/>
          <a:ext cx="10734040" cy="4667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4430DBFC-849C-BF66-B08A-F25EA70B125D}"/>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7819804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89C5E17-24D0-4696-A3C5-A2261FB4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929B58F-2358-44CC-ACE5-EF1BD3C6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579120" y="1243013"/>
            <a:ext cx="4081272" cy="4371974"/>
          </a:xfrm>
        </p:spPr>
        <p:txBody>
          <a:bodyPr>
            <a:normAutofit/>
          </a:bodyPr>
          <a:lstStyle/>
          <a:p>
            <a:br>
              <a:rPr lang="es-PR" sz="3600" dirty="0">
                <a:solidFill>
                  <a:schemeClr val="tx2"/>
                </a:solidFill>
              </a:rPr>
            </a:br>
            <a:r>
              <a:rPr lang="es-PR" sz="3600" b="1" cap="all" dirty="0">
                <a:solidFill>
                  <a:srgbClr val="44546A"/>
                </a:solidFill>
              </a:rPr>
              <a:t>Reglamento Núm. 8814, según enmendado</a:t>
            </a:r>
            <a:endParaRPr lang="en-US" sz="3600" dirty="0">
              <a:solidFill>
                <a:schemeClr val="tx2"/>
              </a:solidFill>
            </a:endParaRPr>
          </a:p>
        </p:txBody>
      </p:sp>
      <p:grpSp>
        <p:nvGrpSpPr>
          <p:cNvPr id="15" name="Group 14">
            <a:extLst>
              <a:ext uri="{FF2B5EF4-FFF2-40B4-BE49-F238E27FC236}">
                <a16:creationId xmlns:a16="http://schemas.microsoft.com/office/drawing/2014/main" id="{09DA5303-A1AF-4830-806C-51FCD9618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97348" y="5285"/>
            <a:ext cx="7294653" cy="6858000"/>
            <a:chOff x="4897348" y="-5799"/>
            <a:chExt cx="7294653" cy="6858000"/>
          </a:xfrm>
        </p:grpSpPr>
        <p:sp>
          <p:nvSpPr>
            <p:cNvPr id="16" name="Freeform: Shape 15">
              <a:extLst>
                <a:ext uri="{FF2B5EF4-FFF2-40B4-BE49-F238E27FC236}">
                  <a16:creationId xmlns:a16="http://schemas.microsoft.com/office/drawing/2014/main" id="{4FAAA8C8-4EB7-45F1-BF24-3EF0F4DC4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77FC097-E4F2-4A45-82E8-3808FA553C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D0DF88B0-FA8A-47F5-8EAC-1880B1A51B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idx="1"/>
          </p:nvPr>
        </p:nvSpPr>
        <p:spPr>
          <a:xfrm>
            <a:off x="4682636" y="450105"/>
            <a:ext cx="7262371" cy="5957789"/>
          </a:xfrm>
        </p:spPr>
        <p:txBody>
          <a:bodyPr anchor="ctr">
            <a:noAutofit/>
          </a:bodyPr>
          <a:lstStyle/>
          <a:p>
            <a:pPr marL="0" indent="0" algn="just">
              <a:lnSpc>
                <a:spcPct val="100000"/>
              </a:lnSpc>
              <a:spcBef>
                <a:spcPts val="600"/>
              </a:spcBef>
              <a:buNone/>
            </a:pPr>
            <a:r>
              <a:rPr lang="es-ES" sz="2120" b="1" dirty="0">
                <a:solidFill>
                  <a:schemeClr val="tx2"/>
                </a:solidFill>
              </a:rPr>
              <a:t>Regla 192.1- Contradicción de dominio; procedimiento; cancelación de asientos posteriores </a:t>
            </a:r>
          </a:p>
          <a:p>
            <a:pPr marL="0" indent="0" algn="just">
              <a:lnSpc>
                <a:spcPct val="100000"/>
              </a:lnSpc>
              <a:spcBef>
                <a:spcPts val="600"/>
              </a:spcBef>
              <a:buNone/>
            </a:pPr>
            <a:r>
              <a:rPr lang="es-ES" sz="2120" dirty="0">
                <a:solidFill>
                  <a:schemeClr val="tx2"/>
                </a:solidFill>
              </a:rPr>
              <a:t>En los casos de contradicción de dominio de finca inscrita a favor de persona distinta al demandante o de reanudación de tracto, será preciso acreditar ante el Tribunal, mediante </a:t>
            </a:r>
            <a:r>
              <a:rPr lang="es-ES" sz="2120" b="1" dirty="0">
                <a:solidFill>
                  <a:schemeClr val="tx2"/>
                </a:solidFill>
              </a:rPr>
              <a:t>certificación registral expedida con posterioridad a la demanda</a:t>
            </a:r>
            <a:r>
              <a:rPr lang="es-ES" sz="2120" dirty="0">
                <a:solidFill>
                  <a:schemeClr val="tx2"/>
                </a:solidFill>
              </a:rPr>
              <a:t>, que la finca aparece inscrita a favor del demandado. </a:t>
            </a:r>
          </a:p>
          <a:p>
            <a:pPr marL="0" indent="0" algn="just">
              <a:lnSpc>
                <a:spcPct val="100000"/>
              </a:lnSpc>
              <a:spcBef>
                <a:spcPts val="600"/>
              </a:spcBef>
              <a:buNone/>
            </a:pPr>
            <a:r>
              <a:rPr lang="es-ES" sz="2120" dirty="0">
                <a:solidFill>
                  <a:schemeClr val="tx2"/>
                </a:solidFill>
              </a:rPr>
              <a:t>En los casos de contradicciones de dominio, de recaer sentencia a favor del demandante, el Tribunal ordenará la cancelación de los asientos posteriores que se hayan podido extender con sujeción a lo dispuesto en los Artículos 51, 114 y 115 de la Ley mediante orden certificada y mandamiento donde se señalen con particularidad los asientos a ser cancelados. </a:t>
            </a:r>
            <a:endParaRPr lang="en-US" sz="2120" dirty="0">
              <a:solidFill>
                <a:schemeClr val="tx2"/>
              </a:solidFill>
            </a:endParaRPr>
          </a:p>
        </p:txBody>
      </p:sp>
      <p:sp>
        <p:nvSpPr>
          <p:cNvPr id="6" name="Slide Number Placeholder 5">
            <a:extLst>
              <a:ext uri="{FF2B5EF4-FFF2-40B4-BE49-F238E27FC236}">
                <a16:creationId xmlns:a16="http://schemas.microsoft.com/office/drawing/2014/main" id="{7EA5669A-9F4D-4AAE-91C7-16C379995B7C}"/>
              </a:ext>
            </a:extLst>
          </p:cNvPr>
          <p:cNvSpPr>
            <a:spLocks noGrp="1"/>
          </p:cNvSpPr>
          <p:nvPr>
            <p:ph type="sldNum" sz="quarter" idx="12"/>
          </p:nvPr>
        </p:nvSpPr>
        <p:spPr>
          <a:xfrm>
            <a:off x="9201807" y="6380274"/>
            <a:ext cx="2743200" cy="457200"/>
          </a:xfrm>
        </p:spPr>
        <p:txBody>
          <a:bodyPr>
            <a:normAutofit/>
          </a:bodyPr>
          <a:lstStyle/>
          <a:p>
            <a:pPr>
              <a:spcAft>
                <a:spcPts val="600"/>
              </a:spcAft>
            </a:pPr>
            <a:fld id="{17ECE12F-46B1-4D71-B4A3-E12BA84D684E}" type="slidenum">
              <a:rPr lang="en-US" smtClean="0"/>
              <a:pPr>
                <a:spcAft>
                  <a:spcPts val="600"/>
                </a:spcAft>
              </a:pPr>
              <a:t>59</a:t>
            </a:fld>
            <a:endParaRPr lang="en-US" dirty="0"/>
          </a:p>
        </p:txBody>
      </p:sp>
      <p:sp>
        <p:nvSpPr>
          <p:cNvPr id="4" name="Footer Placeholder 3">
            <a:extLst>
              <a:ext uri="{FF2B5EF4-FFF2-40B4-BE49-F238E27FC236}">
                <a16:creationId xmlns:a16="http://schemas.microsoft.com/office/drawing/2014/main" id="{90759717-7D53-0EFF-DAE6-84278FE114BE}"/>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914669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0">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2">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1C9F4499-A6DC-4BD5-B453-2E23525774FD}"/>
              </a:ext>
            </a:extLst>
          </p:cNvPr>
          <p:cNvSpPr>
            <a:spLocks noGrp="1"/>
          </p:cNvSpPr>
          <p:nvPr>
            <p:ph type="title"/>
          </p:nvPr>
        </p:nvSpPr>
        <p:spPr>
          <a:xfrm>
            <a:off x="589127" y="353528"/>
            <a:ext cx="11013440" cy="682394"/>
          </a:xfrm>
        </p:spPr>
        <p:txBody>
          <a:bodyPr anchor="b">
            <a:normAutofit/>
          </a:bodyPr>
          <a:lstStyle/>
          <a:p>
            <a:pPr algn="ctr"/>
            <a:r>
              <a:rPr lang="es-PR" sz="4000" b="1" cap="all" dirty="0">
                <a:solidFill>
                  <a:schemeClr val="tx2"/>
                </a:solidFill>
              </a:rPr>
              <a:t>Reanudación de tracto</a:t>
            </a:r>
            <a:endParaRPr lang="en-US" sz="4000" b="1" cap="all" dirty="0">
              <a:solidFill>
                <a:schemeClr val="tx2"/>
              </a:solidFill>
            </a:endParaRPr>
          </a:p>
        </p:txBody>
      </p:sp>
      <p:grpSp>
        <p:nvGrpSpPr>
          <p:cNvPr id="27" name="Group 14">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8" name="Freeform: Shape 15">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16">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17">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D0A78A41-B574-4E35-A57E-7A1F286707FC}"/>
              </a:ext>
            </a:extLst>
          </p:cNvPr>
          <p:cNvSpPr>
            <a:spLocks noGrp="1"/>
          </p:cNvSpPr>
          <p:nvPr>
            <p:ph idx="1"/>
          </p:nvPr>
        </p:nvSpPr>
        <p:spPr>
          <a:xfrm>
            <a:off x="608777" y="1197738"/>
            <a:ext cx="11013440" cy="5127353"/>
          </a:xfrm>
        </p:spPr>
        <p:txBody>
          <a:bodyPr>
            <a:normAutofit/>
          </a:bodyPr>
          <a:lstStyle/>
          <a:p>
            <a:pPr algn="just">
              <a:lnSpc>
                <a:spcPct val="100000"/>
              </a:lnSpc>
              <a:spcBef>
                <a:spcPts val="600"/>
              </a:spcBef>
            </a:pPr>
            <a:r>
              <a:rPr lang="es-ES" sz="2900" dirty="0">
                <a:solidFill>
                  <a:schemeClr val="tx2"/>
                </a:solidFill>
              </a:rPr>
              <a:t>La acción de reanudación de tracto </a:t>
            </a:r>
            <a:r>
              <a:rPr lang="es-ES" sz="2900" b="1" dirty="0">
                <a:solidFill>
                  <a:schemeClr val="tx2"/>
                </a:solidFill>
              </a:rPr>
              <a:t>no</a:t>
            </a:r>
            <a:r>
              <a:rPr lang="es-ES" sz="2900" dirty="0">
                <a:solidFill>
                  <a:schemeClr val="tx2"/>
                </a:solidFill>
              </a:rPr>
              <a:t> tiene el mismo propósito de un expediente de dominio. </a:t>
            </a:r>
          </a:p>
          <a:p>
            <a:pPr algn="just">
              <a:lnSpc>
                <a:spcPct val="100000"/>
              </a:lnSpc>
              <a:spcBef>
                <a:spcPts val="600"/>
              </a:spcBef>
            </a:pPr>
            <a:r>
              <a:rPr lang="es-ES" sz="2900" dirty="0">
                <a:solidFill>
                  <a:schemeClr val="tx2"/>
                </a:solidFill>
              </a:rPr>
              <a:t>En España, se considera una variante del expediente de dominio, pero la acción para reanudar el tracto sucesivo interrumpido es un </a:t>
            </a:r>
            <a:r>
              <a:rPr lang="es-ES" sz="2900" b="1" dirty="0">
                <a:solidFill>
                  <a:schemeClr val="tx2"/>
                </a:solidFill>
              </a:rPr>
              <a:t>medio excepcional y de interpretación restrictiva</a:t>
            </a:r>
            <a:r>
              <a:rPr lang="es-ES" sz="2900" dirty="0">
                <a:solidFill>
                  <a:schemeClr val="tx2"/>
                </a:solidFill>
              </a:rPr>
              <a:t>:</a:t>
            </a:r>
          </a:p>
          <a:p>
            <a:pPr lvl="1" algn="just">
              <a:lnSpc>
                <a:spcPct val="100000"/>
              </a:lnSpc>
              <a:spcBef>
                <a:spcPts val="600"/>
              </a:spcBef>
            </a:pPr>
            <a:r>
              <a:rPr lang="es-ES" sz="2900" dirty="0">
                <a:solidFill>
                  <a:schemeClr val="tx2"/>
                </a:solidFill>
              </a:rPr>
              <a:t>Se trata de una excepción a los principios básicos del sistema que presuponen el necesario consentimiento del(de la) titular registral o la resolución judicial dictada en </a:t>
            </a:r>
            <a:r>
              <a:rPr lang="es-ES" sz="2900" b="1" dirty="0">
                <a:solidFill>
                  <a:schemeClr val="tx2"/>
                </a:solidFill>
              </a:rPr>
              <a:t>procedimiento declarativo entablado </a:t>
            </a:r>
            <a:r>
              <a:rPr lang="es-ES" sz="2900" dirty="0">
                <a:solidFill>
                  <a:schemeClr val="tx2"/>
                </a:solidFill>
              </a:rPr>
              <a:t>contra él para cualquier rectificación del Registro (cfr. artículos 1, 20, 38, y 82 de la Ley Hipotecaria de España).</a:t>
            </a:r>
            <a:endParaRPr lang="en-US" sz="2900" dirty="0">
              <a:solidFill>
                <a:schemeClr val="tx2"/>
              </a:solidFill>
            </a:endParaRPr>
          </a:p>
          <a:p>
            <a:endParaRPr lang="en-US" sz="1800" dirty="0">
              <a:solidFill>
                <a:schemeClr val="tx2"/>
              </a:solidFill>
            </a:endParaRPr>
          </a:p>
        </p:txBody>
      </p:sp>
      <p:grpSp>
        <p:nvGrpSpPr>
          <p:cNvPr id="21" name="Group 20">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2" name="Freeform: Shape 21">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E23CC646-010D-4E0C-A5A0-ED0F48E65594}"/>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6</a:t>
            </a:fld>
            <a:endParaRPr lang="en-US" dirty="0"/>
          </a:p>
        </p:txBody>
      </p:sp>
      <p:sp>
        <p:nvSpPr>
          <p:cNvPr id="4" name="Footer Placeholder 3">
            <a:extLst>
              <a:ext uri="{FF2B5EF4-FFF2-40B4-BE49-F238E27FC236}">
                <a16:creationId xmlns:a16="http://schemas.microsoft.com/office/drawing/2014/main" id="{F538722F-A7DE-17D0-5C79-4D54BA32B675}"/>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5050526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8A0C3-EF0D-2141-3FAB-BEE7CCD8FE2F}"/>
              </a:ext>
            </a:extLst>
          </p:cNvPr>
          <p:cNvSpPr>
            <a:spLocks noGrp="1"/>
          </p:cNvSpPr>
          <p:nvPr>
            <p:ph type="title"/>
          </p:nvPr>
        </p:nvSpPr>
        <p:spPr>
          <a:xfrm>
            <a:off x="6094105" y="802955"/>
            <a:ext cx="4977976" cy="1454051"/>
          </a:xfrm>
        </p:spPr>
        <p:txBody>
          <a:bodyPr>
            <a:normAutofit/>
          </a:bodyPr>
          <a:lstStyle/>
          <a:p>
            <a:r>
              <a:rPr lang="en-US" sz="3600">
                <a:solidFill>
                  <a:schemeClr val="tx2"/>
                </a:solidFill>
                <a:cs typeface="Calibri Light"/>
              </a:rPr>
              <a:t>Acción contradictoria de dominio</a:t>
            </a:r>
            <a:endParaRPr lang="en-US" sz="3600">
              <a:solidFill>
                <a:schemeClr val="tx2"/>
              </a:solidFill>
            </a:endParaRPr>
          </a:p>
        </p:txBody>
      </p:sp>
      <p:pic>
        <p:nvPicPr>
          <p:cNvPr id="9" name="Graphic 8" descr="Judge">
            <a:extLst>
              <a:ext uri="{FF2B5EF4-FFF2-40B4-BE49-F238E27FC236}">
                <a16:creationId xmlns:a16="http://schemas.microsoft.com/office/drawing/2014/main" id="{A336DFFE-C91D-53A1-08FF-0EE2EFDB5C2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7348B6CD-C520-DD80-D2D5-E3CCA7E391BB}"/>
              </a:ext>
            </a:extLst>
          </p:cNvPr>
          <p:cNvSpPr>
            <a:spLocks noGrp="1"/>
          </p:cNvSpPr>
          <p:nvPr>
            <p:ph idx="1"/>
          </p:nvPr>
        </p:nvSpPr>
        <p:spPr>
          <a:xfrm>
            <a:off x="4421171" y="2421682"/>
            <a:ext cx="6646981" cy="3639289"/>
          </a:xfrm>
        </p:spPr>
        <p:txBody>
          <a:bodyPr vert="horz" lIns="91440" tIns="45720" rIns="91440" bIns="45720" rtlCol="0" anchor="ctr">
            <a:normAutofit/>
          </a:bodyPr>
          <a:lstStyle/>
          <a:p>
            <a:r>
              <a:rPr lang="en-US" sz="2000" dirty="0">
                <a:solidFill>
                  <a:schemeClr val="tx2"/>
                </a:solidFill>
                <a:cs typeface="Calibri"/>
              </a:rPr>
              <a:t>Es </a:t>
            </a:r>
            <a:r>
              <a:rPr lang="en-US" sz="2000" dirty="0" err="1">
                <a:solidFill>
                  <a:schemeClr val="tx2"/>
                </a:solidFill>
                <a:cs typeface="Calibri"/>
              </a:rPr>
              <a:t>acción</a:t>
            </a:r>
            <a:r>
              <a:rPr lang="en-US" sz="2000" dirty="0">
                <a:solidFill>
                  <a:schemeClr val="tx2"/>
                </a:solidFill>
                <a:cs typeface="Calibri"/>
              </a:rPr>
              <a:t> civil </a:t>
            </a:r>
            <a:r>
              <a:rPr lang="en-US" sz="2000" dirty="0" err="1">
                <a:solidFill>
                  <a:schemeClr val="tx2"/>
                </a:solidFill>
                <a:cs typeface="Calibri"/>
              </a:rPr>
              <a:t>ordinaria</a:t>
            </a:r>
            <a:r>
              <a:rPr lang="en-US" sz="2000" dirty="0">
                <a:solidFill>
                  <a:schemeClr val="tx2"/>
                </a:solidFill>
                <a:cs typeface="Calibri"/>
              </a:rPr>
              <a:t>.</a:t>
            </a:r>
          </a:p>
          <a:p>
            <a:r>
              <a:rPr lang="en-US" sz="2000" dirty="0">
                <a:solidFill>
                  <a:schemeClr val="tx2"/>
                </a:solidFill>
                <a:cs typeface="Calibri"/>
              </a:rPr>
              <a:t>Es </a:t>
            </a:r>
            <a:r>
              <a:rPr lang="en-US" sz="2000" dirty="0" err="1">
                <a:solidFill>
                  <a:schemeClr val="tx2"/>
                </a:solidFill>
                <a:cs typeface="Calibri"/>
              </a:rPr>
              <a:t>declarativa</a:t>
            </a:r>
            <a:r>
              <a:rPr lang="en-US" sz="2000" dirty="0">
                <a:solidFill>
                  <a:schemeClr val="tx2"/>
                </a:solidFill>
                <a:cs typeface="Calibri"/>
              </a:rPr>
              <a:t> de </a:t>
            </a:r>
            <a:r>
              <a:rPr lang="en-US" sz="2000" dirty="0" err="1">
                <a:solidFill>
                  <a:schemeClr val="tx2"/>
                </a:solidFill>
                <a:cs typeface="Calibri"/>
              </a:rPr>
              <a:t>dominio</a:t>
            </a:r>
            <a:r>
              <a:rPr lang="en-US" sz="2000" dirty="0">
                <a:solidFill>
                  <a:schemeClr val="tx2"/>
                </a:solidFill>
                <a:cs typeface="Calibri"/>
              </a:rPr>
              <a:t>.</a:t>
            </a:r>
          </a:p>
          <a:p>
            <a:r>
              <a:rPr lang="en-US" sz="2000" dirty="0">
                <a:solidFill>
                  <a:schemeClr val="tx2"/>
                </a:solidFill>
                <a:cs typeface="Calibri"/>
              </a:rPr>
              <a:t>La </a:t>
            </a:r>
            <a:r>
              <a:rPr lang="en-US" sz="2000" dirty="0" err="1">
                <a:solidFill>
                  <a:schemeClr val="tx2"/>
                </a:solidFill>
                <a:cs typeface="Calibri"/>
              </a:rPr>
              <a:t>sentencia</a:t>
            </a:r>
            <a:r>
              <a:rPr lang="en-US" sz="2000" dirty="0">
                <a:solidFill>
                  <a:schemeClr val="tx2"/>
                </a:solidFill>
                <a:cs typeface="Calibri"/>
              </a:rPr>
              <a:t> que se dicta es </a:t>
            </a:r>
            <a:r>
              <a:rPr lang="en-US" sz="2000" dirty="0" err="1">
                <a:solidFill>
                  <a:schemeClr val="tx2"/>
                </a:solidFill>
                <a:cs typeface="Calibri"/>
              </a:rPr>
              <a:t>cosa</a:t>
            </a:r>
            <a:r>
              <a:rPr lang="en-US" sz="2000" dirty="0">
                <a:solidFill>
                  <a:schemeClr val="tx2"/>
                </a:solidFill>
                <a:cs typeface="Calibri"/>
              </a:rPr>
              <a:t> </a:t>
            </a:r>
            <a:r>
              <a:rPr lang="en-US" sz="2000" dirty="0" err="1">
                <a:solidFill>
                  <a:schemeClr val="tx2"/>
                </a:solidFill>
                <a:cs typeface="Calibri"/>
              </a:rPr>
              <a:t>juzgada</a:t>
            </a:r>
            <a:r>
              <a:rPr lang="en-US" sz="2000" dirty="0">
                <a:solidFill>
                  <a:schemeClr val="tx2"/>
                </a:solidFill>
                <a:cs typeface="Calibri"/>
              </a:rPr>
              <a:t> al </a:t>
            </a:r>
            <a:r>
              <a:rPr lang="en-US" sz="2000" dirty="0" err="1">
                <a:solidFill>
                  <a:schemeClr val="tx2"/>
                </a:solidFill>
                <a:cs typeface="Calibri"/>
              </a:rPr>
              <a:t>cumplirse</a:t>
            </a:r>
            <a:r>
              <a:rPr lang="en-US" sz="2000" dirty="0">
                <a:solidFill>
                  <a:schemeClr val="tx2"/>
                </a:solidFill>
                <a:cs typeface="Calibri"/>
              </a:rPr>
              <a:t> </a:t>
            </a:r>
            <a:r>
              <a:rPr lang="en-US" sz="2000" dirty="0" err="1">
                <a:solidFill>
                  <a:schemeClr val="tx2"/>
                </a:solidFill>
                <a:cs typeface="Calibri"/>
              </a:rPr>
              <a:t>los</a:t>
            </a:r>
            <a:r>
              <a:rPr lang="en-US" sz="2000" dirty="0">
                <a:solidFill>
                  <a:schemeClr val="tx2"/>
                </a:solidFill>
                <a:cs typeface="Calibri"/>
              </a:rPr>
              <a:t> </a:t>
            </a:r>
            <a:r>
              <a:rPr lang="en-US" sz="2000" dirty="0" err="1">
                <a:solidFill>
                  <a:schemeClr val="tx2"/>
                </a:solidFill>
                <a:cs typeface="Calibri"/>
              </a:rPr>
              <a:t>términos</a:t>
            </a:r>
            <a:r>
              <a:rPr lang="en-US" sz="2000" dirty="0">
                <a:solidFill>
                  <a:schemeClr val="tx2"/>
                </a:solidFill>
                <a:cs typeface="Calibri"/>
              </a:rPr>
              <a:t> </a:t>
            </a:r>
            <a:r>
              <a:rPr lang="en-US" sz="2000" dirty="0" err="1">
                <a:solidFill>
                  <a:schemeClr val="tx2"/>
                </a:solidFill>
                <a:cs typeface="Calibri"/>
              </a:rPr>
              <a:t>correspondientes</a:t>
            </a:r>
            <a:r>
              <a:rPr lang="en-US" sz="2000" dirty="0">
                <a:solidFill>
                  <a:schemeClr val="tx2"/>
                </a:solidFill>
                <a:cs typeface="Calibri"/>
              </a:rPr>
              <a:t>.</a:t>
            </a:r>
          </a:p>
          <a:p>
            <a:r>
              <a:rPr lang="en-US" sz="2000" dirty="0">
                <a:solidFill>
                  <a:schemeClr val="tx2"/>
                </a:solidFill>
                <a:cs typeface="Calibri"/>
              </a:rPr>
              <a:t>OJO: no </a:t>
            </a:r>
            <a:r>
              <a:rPr lang="en-US" sz="2000" dirty="0" err="1">
                <a:solidFill>
                  <a:schemeClr val="tx2"/>
                </a:solidFill>
                <a:cs typeface="Calibri"/>
              </a:rPr>
              <a:t>confundir</a:t>
            </a:r>
            <a:r>
              <a:rPr lang="en-US" sz="2000" dirty="0">
                <a:solidFill>
                  <a:schemeClr val="tx2"/>
                </a:solidFill>
                <a:cs typeface="Calibri"/>
              </a:rPr>
              <a:t> con </a:t>
            </a:r>
            <a:r>
              <a:rPr lang="en-US" sz="2000" dirty="0" err="1">
                <a:solidFill>
                  <a:schemeClr val="tx2"/>
                </a:solidFill>
                <a:cs typeface="Calibri"/>
              </a:rPr>
              <a:t>acciòn</a:t>
            </a:r>
            <a:r>
              <a:rPr lang="en-US" sz="2000" dirty="0">
                <a:solidFill>
                  <a:schemeClr val="tx2"/>
                </a:solidFill>
                <a:cs typeface="Calibri"/>
              </a:rPr>
              <a:t> </a:t>
            </a:r>
            <a:r>
              <a:rPr lang="en-US" sz="2000" dirty="0" err="1">
                <a:solidFill>
                  <a:schemeClr val="tx2"/>
                </a:solidFill>
                <a:cs typeface="Calibri"/>
              </a:rPr>
              <a:t>declaratoria</a:t>
            </a:r>
            <a:r>
              <a:rPr lang="en-US" sz="2000" dirty="0">
                <a:solidFill>
                  <a:schemeClr val="tx2"/>
                </a:solidFill>
                <a:cs typeface="Calibri"/>
              </a:rPr>
              <a:t> de </a:t>
            </a:r>
            <a:r>
              <a:rPr lang="en-US" sz="2000" dirty="0" err="1">
                <a:solidFill>
                  <a:schemeClr val="tx2"/>
                </a:solidFill>
                <a:cs typeface="Calibri"/>
              </a:rPr>
              <a:t>dominio</a:t>
            </a:r>
            <a:r>
              <a:rPr lang="en-US" sz="2000" dirty="0">
                <a:solidFill>
                  <a:schemeClr val="tx2"/>
                </a:solidFill>
                <a:cs typeface="Calibri"/>
              </a:rPr>
              <a:t> bajo </a:t>
            </a:r>
            <a:r>
              <a:rPr lang="en-US" sz="2000" dirty="0" err="1">
                <a:solidFill>
                  <a:schemeClr val="tx2"/>
                </a:solidFill>
                <a:cs typeface="Calibri"/>
              </a:rPr>
              <a:t>el</a:t>
            </a:r>
            <a:r>
              <a:rPr lang="en-US" sz="2000" dirty="0">
                <a:solidFill>
                  <a:schemeClr val="tx2"/>
                </a:solidFill>
                <a:cs typeface="Calibri"/>
              </a:rPr>
              <a:t> Art.824 del Código Civil </a:t>
            </a:r>
            <a:r>
              <a:rPr lang="en-US" sz="2000" dirty="0" err="1">
                <a:solidFill>
                  <a:schemeClr val="tx2"/>
                </a:solidFill>
                <a:cs typeface="Calibri"/>
              </a:rPr>
              <a:t>ni</a:t>
            </a:r>
            <a:r>
              <a:rPr lang="en-US" sz="2000" dirty="0">
                <a:solidFill>
                  <a:schemeClr val="tx2"/>
                </a:solidFill>
                <a:cs typeface="Calibri"/>
              </a:rPr>
              <a:t> con </a:t>
            </a:r>
            <a:r>
              <a:rPr lang="en-US" sz="2000" dirty="0" err="1">
                <a:solidFill>
                  <a:schemeClr val="tx2"/>
                </a:solidFill>
                <a:cs typeface="Calibri"/>
              </a:rPr>
              <a:t>acciòn</a:t>
            </a:r>
            <a:r>
              <a:rPr lang="en-US" sz="2000" dirty="0">
                <a:solidFill>
                  <a:schemeClr val="tx2"/>
                </a:solidFill>
                <a:cs typeface="Calibri"/>
              </a:rPr>
              <a:t> </a:t>
            </a:r>
            <a:r>
              <a:rPr lang="en-US" sz="2000" dirty="0" err="1">
                <a:solidFill>
                  <a:schemeClr val="tx2"/>
                </a:solidFill>
                <a:cs typeface="Calibri"/>
              </a:rPr>
              <a:t>reivindicatoria</a:t>
            </a:r>
            <a:r>
              <a:rPr lang="en-US" sz="2000" dirty="0">
                <a:solidFill>
                  <a:schemeClr val="tx2"/>
                </a:solidFill>
                <a:cs typeface="Calibri"/>
              </a:rPr>
              <a:t> bajo </a:t>
            </a:r>
            <a:r>
              <a:rPr lang="en-US" sz="2000" dirty="0" err="1">
                <a:solidFill>
                  <a:schemeClr val="tx2"/>
                </a:solidFill>
                <a:cs typeface="Calibri"/>
              </a:rPr>
              <a:t>el</a:t>
            </a:r>
            <a:r>
              <a:rPr lang="en-US" sz="2000" dirty="0">
                <a:solidFill>
                  <a:schemeClr val="tx2"/>
                </a:solidFill>
                <a:cs typeface="Calibri"/>
              </a:rPr>
              <a:t> </a:t>
            </a:r>
            <a:r>
              <a:rPr lang="en-US" sz="2000" dirty="0" err="1">
                <a:solidFill>
                  <a:schemeClr val="tx2"/>
                </a:solidFill>
                <a:cs typeface="Calibri"/>
              </a:rPr>
              <a:t>Còdigo</a:t>
            </a:r>
            <a:r>
              <a:rPr lang="en-US" sz="2000" dirty="0">
                <a:solidFill>
                  <a:schemeClr val="tx2"/>
                </a:solidFill>
                <a:cs typeface="Calibri"/>
              </a:rPr>
              <a:t> Civil. </a:t>
            </a:r>
          </a:p>
        </p:txBody>
      </p:sp>
      <p:sp>
        <p:nvSpPr>
          <p:cNvPr id="4" name="Footer Placeholder 3">
            <a:extLst>
              <a:ext uri="{FF2B5EF4-FFF2-40B4-BE49-F238E27FC236}">
                <a16:creationId xmlns:a16="http://schemas.microsoft.com/office/drawing/2014/main" id="{ABF3EE95-A00B-B0E9-C79F-6C23D13B4247}"/>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p>
        </p:txBody>
      </p:sp>
      <p:sp>
        <p:nvSpPr>
          <p:cNvPr id="5" name="Slide Number Placeholder 4">
            <a:extLst>
              <a:ext uri="{FF2B5EF4-FFF2-40B4-BE49-F238E27FC236}">
                <a16:creationId xmlns:a16="http://schemas.microsoft.com/office/drawing/2014/main" id="{59308740-2293-D81F-4B4F-42DCF5B84927}"/>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60</a:t>
            </a:fld>
            <a:endParaRPr lang="en-US"/>
          </a:p>
        </p:txBody>
      </p:sp>
    </p:spTree>
    <p:extLst>
      <p:ext uri="{BB962C8B-B14F-4D97-AF65-F5344CB8AC3E}">
        <p14:creationId xmlns:p14="http://schemas.microsoft.com/office/powerpoint/2010/main" val="28046328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797BA58A-B7A4-4967-94E3-DF3F07417738}"/>
              </a:ext>
            </a:extLst>
          </p:cNvPr>
          <p:cNvSpPr>
            <a:spLocks noGrp="1"/>
          </p:cNvSpPr>
          <p:nvPr>
            <p:ph type="title"/>
          </p:nvPr>
        </p:nvSpPr>
        <p:spPr>
          <a:xfrm>
            <a:off x="614527" y="166936"/>
            <a:ext cx="10962640" cy="677863"/>
          </a:xfrm>
        </p:spPr>
        <p:txBody>
          <a:bodyPr anchor="b">
            <a:normAutofit/>
          </a:bodyPr>
          <a:lstStyle/>
          <a:p>
            <a:pPr algn="ctr"/>
            <a:r>
              <a:rPr lang="es-PR" altLang="en-US" sz="4000" b="1" dirty="0">
                <a:solidFill>
                  <a:srgbClr val="44546A"/>
                </a:solidFill>
              </a:rPr>
              <a:t>Código Civil de 2020</a:t>
            </a:r>
            <a:endParaRPr lang="en-US" sz="3600" dirty="0">
              <a:solidFill>
                <a:schemeClr val="tx2"/>
              </a:solidFill>
            </a:endParaRPr>
          </a:p>
        </p:txBody>
      </p:sp>
      <p:grpSp>
        <p:nvGrpSpPr>
          <p:cNvPr id="13" name="Group 12">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72224516-B1CA-4A31-8CFE-E9B7E6295467}"/>
              </a:ext>
            </a:extLst>
          </p:cNvPr>
          <p:cNvSpPr>
            <a:spLocks noGrp="1"/>
          </p:cNvSpPr>
          <p:nvPr>
            <p:ph idx="1"/>
          </p:nvPr>
        </p:nvSpPr>
        <p:spPr>
          <a:xfrm>
            <a:off x="510310" y="856478"/>
            <a:ext cx="11171073" cy="5846265"/>
          </a:xfrm>
        </p:spPr>
        <p:txBody>
          <a:bodyPr>
            <a:noAutofit/>
          </a:bodyPr>
          <a:lstStyle/>
          <a:p>
            <a:pPr marL="0" indent="0" algn="just">
              <a:lnSpc>
                <a:spcPct val="100000"/>
              </a:lnSpc>
              <a:spcBef>
                <a:spcPts val="400"/>
              </a:spcBef>
              <a:buNone/>
            </a:pPr>
            <a:r>
              <a:rPr lang="es-ES" sz="2500" b="1" dirty="0">
                <a:solidFill>
                  <a:schemeClr val="tx2"/>
                </a:solidFill>
              </a:rPr>
              <a:t>Art. 824- </a:t>
            </a:r>
            <a:r>
              <a:rPr lang="es-PR" sz="2500" b="1" dirty="0">
                <a:solidFill>
                  <a:schemeClr val="tx2"/>
                </a:solidFill>
              </a:rPr>
              <a:t>Ley Núm. 55-2020-</a:t>
            </a:r>
            <a:r>
              <a:rPr lang="es-ES" sz="2500" b="1" dirty="0">
                <a:solidFill>
                  <a:schemeClr val="tx2"/>
                </a:solidFill>
              </a:rPr>
              <a:t> Acción declaratoria del dominio. (31 LPRA sec. 8111)</a:t>
            </a:r>
          </a:p>
          <a:p>
            <a:pPr marL="0" indent="0" algn="just">
              <a:lnSpc>
                <a:spcPct val="100000"/>
              </a:lnSpc>
              <a:spcBef>
                <a:spcPts val="400"/>
              </a:spcBef>
              <a:buNone/>
            </a:pPr>
            <a:r>
              <a:rPr lang="es-ES" sz="2500" dirty="0">
                <a:solidFill>
                  <a:schemeClr val="tx2"/>
                </a:solidFill>
              </a:rPr>
              <a:t>La acción declarativa del dominio es la que pretende obtener una declaración de constatación del derecho de dominio frente a quien discute ese derecho o se lo atribuye. </a:t>
            </a:r>
          </a:p>
          <a:p>
            <a:pPr marL="0" indent="0" algn="just">
              <a:lnSpc>
                <a:spcPct val="100000"/>
              </a:lnSpc>
              <a:spcBef>
                <a:spcPts val="400"/>
              </a:spcBef>
              <a:buNone/>
            </a:pPr>
            <a:r>
              <a:rPr lang="es-ES" sz="2500" b="1" dirty="0">
                <a:solidFill>
                  <a:schemeClr val="tx2"/>
                </a:solidFill>
              </a:rPr>
              <a:t>Art. 825- </a:t>
            </a:r>
            <a:r>
              <a:rPr lang="es-PR" sz="2500" b="1" dirty="0">
                <a:solidFill>
                  <a:schemeClr val="tx2"/>
                </a:solidFill>
              </a:rPr>
              <a:t>Ley Núm. 55-2020-</a:t>
            </a:r>
            <a:r>
              <a:rPr lang="es-ES" sz="2500" b="1" dirty="0">
                <a:solidFill>
                  <a:schemeClr val="tx2"/>
                </a:solidFill>
              </a:rPr>
              <a:t> Requisitos para el ejercicio de la acción declaratoria del dominio. (31 LPRA sec. 8112)</a:t>
            </a:r>
          </a:p>
          <a:p>
            <a:pPr marL="0" indent="0" algn="just">
              <a:lnSpc>
                <a:spcPct val="100000"/>
              </a:lnSpc>
              <a:spcBef>
                <a:spcPts val="400"/>
              </a:spcBef>
              <a:buNone/>
            </a:pPr>
            <a:r>
              <a:rPr lang="es-ES" sz="2500" dirty="0">
                <a:solidFill>
                  <a:schemeClr val="tx2"/>
                </a:solidFill>
              </a:rPr>
              <a:t>Son requisitos de la acción declarativa del dominio:</a:t>
            </a:r>
          </a:p>
          <a:p>
            <a:pPr marL="514350" indent="-514350" algn="just">
              <a:lnSpc>
                <a:spcPct val="100000"/>
              </a:lnSpc>
              <a:spcBef>
                <a:spcPts val="400"/>
              </a:spcBef>
              <a:buFont typeface="+mj-lt"/>
              <a:buAutoNum type="alphaLcParenR"/>
            </a:pPr>
            <a:r>
              <a:rPr lang="es-ES" sz="2500" dirty="0">
                <a:solidFill>
                  <a:schemeClr val="tx2"/>
                </a:solidFill>
              </a:rPr>
              <a:t>la existencia de duda o controversia sobre la situación jurídica del actor, tan fundada que pueda temerse por su seguridad; </a:t>
            </a:r>
          </a:p>
          <a:p>
            <a:pPr marL="514350" indent="-514350" algn="just">
              <a:lnSpc>
                <a:spcPct val="100000"/>
              </a:lnSpc>
              <a:spcBef>
                <a:spcPts val="400"/>
              </a:spcBef>
              <a:buFont typeface="+mj-lt"/>
              <a:buAutoNum type="alphaLcParenR"/>
            </a:pPr>
            <a:r>
              <a:rPr lang="es-ES" sz="2500" dirty="0">
                <a:solidFill>
                  <a:schemeClr val="tx2"/>
                </a:solidFill>
              </a:rPr>
              <a:t>peligro de tal naturaleza que, para evitarlo, sea precisamente la declaración judicial la única medida adecuada y posible; y </a:t>
            </a:r>
          </a:p>
          <a:p>
            <a:pPr marL="514350" indent="-514350" algn="just">
              <a:lnSpc>
                <a:spcPct val="100000"/>
              </a:lnSpc>
              <a:spcBef>
                <a:spcPts val="400"/>
              </a:spcBef>
              <a:buFont typeface="+mj-lt"/>
              <a:buAutoNum type="alphaLcParenR"/>
            </a:pPr>
            <a:r>
              <a:rPr lang="es-ES" sz="2500" dirty="0">
                <a:solidFill>
                  <a:schemeClr val="tx2"/>
                </a:solidFill>
              </a:rPr>
              <a:t>que la acción se dirija contra la persona frente a la cual la declaración cumple la finalidad de certeza jurídica. </a:t>
            </a:r>
            <a:endParaRPr lang="en-US" sz="2500" dirty="0">
              <a:solidFill>
                <a:schemeClr val="tx2"/>
              </a:solidFill>
            </a:endParaRPr>
          </a:p>
        </p:txBody>
      </p:sp>
      <p:grpSp>
        <p:nvGrpSpPr>
          <p:cNvPr id="19" name="Group 18">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0" name="Freeform: Shape 19">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9415897D-DA78-41A9-B52D-9FD472AC8708}"/>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61</a:t>
            </a:fld>
            <a:endParaRPr lang="en-US"/>
          </a:p>
        </p:txBody>
      </p:sp>
      <p:sp>
        <p:nvSpPr>
          <p:cNvPr id="5" name="Footer Placeholder 4">
            <a:extLst>
              <a:ext uri="{FF2B5EF4-FFF2-40B4-BE49-F238E27FC236}">
                <a16:creationId xmlns:a16="http://schemas.microsoft.com/office/drawing/2014/main" id="{F3267BBA-9559-A3C4-D4D4-AAA5F590492C}"/>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4708790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E020063-2385-44AC-BD67-258E1F0B9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E014A0B-5338-4077-AFE9-A90D04D44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5F1879-2D0B-4ED6-A308-8FC5B88C2867}"/>
              </a:ext>
            </a:extLst>
          </p:cNvPr>
          <p:cNvSpPr>
            <a:spLocks noGrp="1"/>
          </p:cNvSpPr>
          <p:nvPr>
            <p:ph type="title"/>
          </p:nvPr>
        </p:nvSpPr>
        <p:spPr>
          <a:xfrm>
            <a:off x="543407" y="260688"/>
            <a:ext cx="11104880" cy="581745"/>
          </a:xfrm>
        </p:spPr>
        <p:txBody>
          <a:bodyPr anchor="b">
            <a:noAutofit/>
          </a:bodyPr>
          <a:lstStyle/>
          <a:p>
            <a:pPr algn="ctr"/>
            <a:r>
              <a:rPr lang="es-PR" sz="3600" b="1" cap="all" dirty="0">
                <a:solidFill>
                  <a:schemeClr val="tx2"/>
                </a:solidFill>
              </a:rPr>
              <a:t>Reivindicación y Acción contradictoria de dominio</a:t>
            </a:r>
            <a:endParaRPr lang="en-US" sz="3600" b="1" cap="all" dirty="0">
              <a:solidFill>
                <a:schemeClr val="tx2"/>
              </a:solidFill>
            </a:endParaRPr>
          </a:p>
        </p:txBody>
      </p:sp>
      <p:grpSp>
        <p:nvGrpSpPr>
          <p:cNvPr id="77" name="Group 76">
            <a:extLst>
              <a:ext uri="{FF2B5EF4-FFF2-40B4-BE49-F238E27FC236}">
                <a16:creationId xmlns:a16="http://schemas.microsoft.com/office/drawing/2014/main" id="{78127680-150F-4A90-9950-F663925781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78" name="Freeform: Shape 77">
              <a:extLst>
                <a:ext uri="{FF2B5EF4-FFF2-40B4-BE49-F238E27FC236}">
                  <a16:creationId xmlns:a16="http://schemas.microsoft.com/office/drawing/2014/main" id="{5088F97A-8362-4967-B664-D748B846E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30F9DEDE-4318-412A-81C5-C8C90F689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Freeform: Shape 79">
              <a:extLst>
                <a:ext uri="{FF2B5EF4-FFF2-40B4-BE49-F238E27FC236}">
                  <a16:creationId xmlns:a16="http://schemas.microsoft.com/office/drawing/2014/main" id="{09E97DE9-7844-4707-8928-1CD88ADB72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80">
              <a:extLst>
                <a:ext uri="{FF2B5EF4-FFF2-40B4-BE49-F238E27FC236}">
                  <a16:creationId xmlns:a16="http://schemas.microsoft.com/office/drawing/2014/main" id="{EC58954E-44A5-4A0D-97A9-8A2BB43D6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4B1D11B6-056E-4DA4-A304-609A5D7804A1}"/>
              </a:ext>
            </a:extLst>
          </p:cNvPr>
          <p:cNvSpPr>
            <a:spLocks noGrp="1"/>
          </p:cNvSpPr>
          <p:nvPr>
            <p:ph idx="1"/>
          </p:nvPr>
        </p:nvSpPr>
        <p:spPr>
          <a:xfrm>
            <a:off x="214148" y="842433"/>
            <a:ext cx="9508972" cy="5520729"/>
          </a:xfrm>
        </p:spPr>
        <p:txBody>
          <a:bodyPr anchor="ctr">
            <a:noAutofit/>
          </a:bodyPr>
          <a:lstStyle/>
          <a:p>
            <a:pPr marL="0" marR="0" lvl="0" indent="0" algn="just" defTabSz="914400" rtl="0" eaLnBrk="0" fontAlgn="base" latinLnBrk="0" hangingPunct="0">
              <a:lnSpc>
                <a:spcPct val="100000"/>
              </a:lnSpc>
              <a:spcBef>
                <a:spcPts val="600"/>
              </a:spcBef>
              <a:buClrTx/>
              <a:buSzTx/>
              <a:buFontTx/>
              <a:buNone/>
              <a:tabLst/>
            </a:pPr>
            <a:r>
              <a:rPr kumimoji="0" lang="en-US" altLang="en-US" sz="2200" b="0" i="0" u="none" strike="noStrike" cap="none" normalizeH="0" baseline="0" dirty="0">
                <a:ln>
                  <a:noFill/>
                </a:ln>
                <a:solidFill>
                  <a:schemeClr val="tx2"/>
                </a:solidFill>
                <a:effectLst/>
              </a:rPr>
              <a:t>La </a:t>
            </a:r>
            <a:r>
              <a:rPr kumimoji="0" lang="en-US" altLang="en-US" sz="2200" b="1" i="0" u="sng" strike="noStrike" cap="none" normalizeH="0" baseline="0" dirty="0" err="1">
                <a:ln>
                  <a:noFill/>
                </a:ln>
                <a:solidFill>
                  <a:schemeClr val="tx2"/>
                </a:solidFill>
                <a:effectLst/>
              </a:rPr>
              <a:t>acción</a:t>
            </a:r>
            <a:r>
              <a:rPr kumimoji="0" lang="en-US" altLang="en-US" sz="2200" b="1" i="0" u="sng" strike="noStrike" cap="none" normalizeH="0" baseline="0" dirty="0">
                <a:ln>
                  <a:noFill/>
                </a:ln>
                <a:solidFill>
                  <a:schemeClr val="tx2"/>
                </a:solidFill>
                <a:effectLst/>
              </a:rPr>
              <a:t> </a:t>
            </a:r>
            <a:r>
              <a:rPr kumimoji="0" lang="en-US" altLang="en-US" sz="2200" b="1" i="0" u="sng" strike="noStrike" cap="none" normalizeH="0" baseline="0" dirty="0" err="1">
                <a:ln>
                  <a:noFill/>
                </a:ln>
                <a:solidFill>
                  <a:schemeClr val="tx2"/>
                </a:solidFill>
                <a:effectLst/>
              </a:rPr>
              <a:t>declaratoria</a:t>
            </a:r>
            <a:r>
              <a:rPr kumimoji="0" lang="en-US" altLang="en-US" sz="2200" b="1" i="0" u="sng" strike="noStrike" cap="none" normalizeH="0" baseline="0" dirty="0">
                <a:ln>
                  <a:noFill/>
                </a:ln>
                <a:solidFill>
                  <a:schemeClr val="tx2"/>
                </a:solidFill>
                <a:effectLst/>
              </a:rPr>
              <a:t> (</a:t>
            </a:r>
            <a:r>
              <a:rPr kumimoji="0" lang="en-US" altLang="en-US" sz="2200" b="1" i="0" u="sng" strike="noStrike" cap="none" normalizeH="0" baseline="0" dirty="0" err="1">
                <a:ln>
                  <a:noFill/>
                </a:ln>
                <a:solidFill>
                  <a:schemeClr val="tx2"/>
                </a:solidFill>
                <a:effectLst/>
              </a:rPr>
              <a:t>declarativa</a:t>
            </a:r>
            <a:r>
              <a:rPr kumimoji="0" lang="en-US" altLang="en-US" sz="2200" b="1" i="0" u="sng" strike="noStrike" cap="none" normalizeH="0" baseline="0" dirty="0">
                <a:ln>
                  <a:noFill/>
                </a:ln>
                <a:solidFill>
                  <a:schemeClr val="tx2"/>
                </a:solidFill>
                <a:effectLst/>
              </a:rPr>
              <a:t>) de </a:t>
            </a:r>
            <a:r>
              <a:rPr kumimoji="0" lang="en-US" altLang="en-US" sz="2200" b="1" i="0" u="sng" strike="noStrike" cap="none" normalizeH="0" baseline="0" dirty="0" err="1">
                <a:ln>
                  <a:noFill/>
                </a:ln>
                <a:solidFill>
                  <a:schemeClr val="tx2"/>
                </a:solidFill>
                <a:effectLst/>
              </a:rPr>
              <a:t>dominio</a:t>
            </a:r>
            <a:r>
              <a:rPr kumimoji="0" lang="en-US" altLang="en-US" sz="2200" b="1" i="0" u="sng" strike="noStrike" cap="none" normalizeH="0" baseline="0" dirty="0">
                <a:ln>
                  <a:noFill/>
                </a:ln>
                <a:solidFill>
                  <a:schemeClr val="tx2"/>
                </a:solidFill>
                <a:effectLst/>
              </a:rPr>
              <a:t> (CC) </a:t>
            </a:r>
            <a:r>
              <a:rPr kumimoji="0" lang="en-US" altLang="en-US" sz="2200" b="0" i="0" u="none" strike="noStrike" cap="none" normalizeH="0" baseline="0" dirty="0" err="1">
                <a:ln>
                  <a:noFill/>
                </a:ln>
                <a:solidFill>
                  <a:schemeClr val="tx2"/>
                </a:solidFill>
                <a:effectLst/>
              </a:rPr>
              <a:t>debe</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distinguirse</a:t>
            </a:r>
            <a:r>
              <a:rPr kumimoji="0" lang="en-US" altLang="en-US" sz="2200" b="0" i="0" u="none" strike="noStrike" cap="none" normalizeH="0" baseline="0" dirty="0">
                <a:ln>
                  <a:noFill/>
                </a:ln>
                <a:solidFill>
                  <a:schemeClr val="tx2"/>
                </a:solidFill>
                <a:effectLst/>
              </a:rPr>
              <a:t> de la </a:t>
            </a:r>
            <a:r>
              <a:rPr kumimoji="0" lang="en-US" altLang="en-US" sz="2200" b="1" i="0" u="none" strike="noStrike" cap="none" normalizeH="0" baseline="0" dirty="0">
                <a:ln>
                  <a:noFill/>
                </a:ln>
                <a:solidFill>
                  <a:schemeClr val="tx2"/>
                </a:solidFill>
                <a:effectLst/>
                <a:hlinkClick r:id="rId2" tooltip="La acción reivindicatoria">
                  <a:extLst>
                    <a:ext uri="{A12FA001-AC4F-418D-AE19-62706E023703}">
                      <ahyp:hlinkClr xmlns:ahyp="http://schemas.microsoft.com/office/drawing/2018/hyperlinkcolor" val="tx"/>
                    </a:ext>
                  </a:extLst>
                </a:hlinkClick>
              </a:rPr>
              <a:t>acción reivindicatoria</a:t>
            </a:r>
            <a:r>
              <a:rPr kumimoji="0" lang="en-US" altLang="en-US" sz="2200" b="1" i="0" u="none" strike="noStrike" cap="none" normalizeH="0" baseline="0" dirty="0">
                <a:ln>
                  <a:noFill/>
                </a:ln>
                <a:solidFill>
                  <a:schemeClr val="tx2"/>
                </a:solidFill>
                <a:effectLst/>
              </a:rPr>
              <a:t> (Código Civil)</a:t>
            </a:r>
            <a:r>
              <a:rPr kumimoji="0" lang="en-US" altLang="en-US" sz="2200" b="0" i="0" u="none" strike="noStrike" cap="none" normalizeH="0" baseline="0" dirty="0">
                <a:ln>
                  <a:noFill/>
                </a:ln>
                <a:solidFill>
                  <a:schemeClr val="tx2"/>
                </a:solidFill>
                <a:effectLst/>
              </a:rPr>
              <a:t>  y de </a:t>
            </a:r>
            <a:r>
              <a:rPr kumimoji="0" lang="en-US" altLang="en-US" sz="2200" b="0" i="0" u="none" strike="noStrike" cap="none" normalizeH="0" baseline="0" dirty="0" err="1">
                <a:ln>
                  <a:noFill/>
                </a:ln>
                <a:solidFill>
                  <a:schemeClr val="tx2"/>
                </a:solidFill>
                <a:effectLst/>
              </a:rPr>
              <a:t>acciones</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contradictorias</a:t>
            </a:r>
            <a:r>
              <a:rPr kumimoji="0" lang="en-US" altLang="en-US" sz="2200" b="0" i="0" u="none" strike="noStrike" cap="none" normalizeH="0" baseline="0" dirty="0">
                <a:ln>
                  <a:noFill/>
                </a:ln>
                <a:solidFill>
                  <a:schemeClr val="tx2"/>
                </a:solidFill>
                <a:effectLst/>
              </a:rPr>
              <a:t> de </a:t>
            </a:r>
            <a:r>
              <a:rPr kumimoji="0" lang="en-US" altLang="en-US" sz="2200" b="0" i="0" u="none" strike="noStrike" cap="none" normalizeH="0" baseline="0" dirty="0" err="1">
                <a:ln>
                  <a:noFill/>
                </a:ln>
                <a:solidFill>
                  <a:schemeClr val="tx2"/>
                </a:solidFill>
                <a:effectLst/>
              </a:rPr>
              <a:t>dominio</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en</a:t>
            </a:r>
            <a:r>
              <a:rPr kumimoji="0" lang="en-US" altLang="en-US" sz="2200" b="0" i="0" u="none" strike="noStrike" cap="none" normalizeH="0" baseline="0" dirty="0">
                <a:ln>
                  <a:noFill/>
                </a:ln>
                <a:solidFill>
                  <a:schemeClr val="tx2"/>
                </a:solidFill>
                <a:effectLst/>
              </a:rPr>
              <a:t> general, </a:t>
            </a:r>
            <a:r>
              <a:rPr kumimoji="0" lang="en-US" altLang="en-US" sz="2200" b="0" i="0" u="none" strike="noStrike" cap="none" normalizeH="0" baseline="0" dirty="0" err="1">
                <a:ln>
                  <a:noFill/>
                </a:ln>
                <a:solidFill>
                  <a:schemeClr val="tx2"/>
                </a:solidFill>
                <a:effectLst/>
              </a:rPr>
              <a:t>toda</a:t>
            </a:r>
            <a:r>
              <a:rPr kumimoji="0" lang="en-US" altLang="en-US" sz="2200" b="0" i="0" u="none" strike="noStrike" cap="none" normalizeH="0" baseline="0" dirty="0">
                <a:ln>
                  <a:noFill/>
                </a:ln>
                <a:solidFill>
                  <a:schemeClr val="tx2"/>
                </a:solidFill>
                <a:effectLst/>
              </a:rPr>
              <a:t> vez que:</a:t>
            </a:r>
          </a:p>
          <a:p>
            <a:pPr marL="457200" marR="0" lvl="0" indent="-457200" algn="just" defTabSz="914400" rtl="0" eaLnBrk="0" fontAlgn="base" latinLnBrk="0" hangingPunct="0">
              <a:lnSpc>
                <a:spcPct val="100000"/>
              </a:lnSpc>
              <a:spcBef>
                <a:spcPts val="600"/>
              </a:spcBef>
              <a:buClrTx/>
              <a:buSzTx/>
              <a:buFont typeface="+mj-lt"/>
              <a:buAutoNum type="arabicPeriod"/>
              <a:tabLst/>
            </a:pPr>
            <a:r>
              <a:rPr kumimoji="0" lang="en-US" altLang="en-US" sz="2200" b="0" i="0" u="none" strike="noStrike" cap="none" normalizeH="0" baseline="0" dirty="0">
                <a:ln>
                  <a:noFill/>
                </a:ln>
                <a:solidFill>
                  <a:schemeClr val="tx2"/>
                </a:solidFill>
                <a:effectLst/>
              </a:rPr>
              <a:t>A diferencia de la acción </a:t>
            </a:r>
            <a:r>
              <a:rPr kumimoji="0" lang="en-US" altLang="en-US" sz="2200" b="0" i="0" u="none" strike="noStrike" cap="none" normalizeH="0" baseline="0" dirty="0" err="1">
                <a:ln>
                  <a:noFill/>
                </a:ln>
                <a:solidFill>
                  <a:schemeClr val="tx2"/>
                </a:solidFill>
                <a:effectLst/>
              </a:rPr>
              <a:t>reivindicatoria</a:t>
            </a:r>
            <a:r>
              <a:rPr kumimoji="0" lang="en-US" altLang="en-US" sz="2200" b="0" i="0" u="none" strike="noStrike" cap="none" normalizeH="0" baseline="0" dirty="0">
                <a:ln>
                  <a:noFill/>
                </a:ln>
                <a:solidFill>
                  <a:schemeClr val="tx2"/>
                </a:solidFill>
                <a:effectLst/>
              </a:rPr>
              <a:t>, la </a:t>
            </a:r>
            <a:r>
              <a:rPr kumimoji="0" lang="en-US" altLang="en-US" sz="2200" b="1" i="0" u="none" strike="noStrike" cap="none" normalizeH="0" baseline="0" dirty="0" err="1">
                <a:ln>
                  <a:noFill/>
                </a:ln>
                <a:solidFill>
                  <a:schemeClr val="tx2"/>
                </a:solidFill>
                <a:effectLst/>
              </a:rPr>
              <a:t>acción</a:t>
            </a:r>
            <a:r>
              <a:rPr kumimoji="0" lang="en-US" altLang="en-US" sz="2200" b="1" i="0" u="none" strike="noStrike" cap="none" normalizeH="0" baseline="0" dirty="0">
                <a:ln>
                  <a:noFill/>
                </a:ln>
                <a:solidFill>
                  <a:schemeClr val="tx2"/>
                </a:solidFill>
                <a:effectLst/>
              </a:rPr>
              <a:t> </a:t>
            </a:r>
            <a:r>
              <a:rPr kumimoji="0" lang="en-US" altLang="en-US" sz="2200" b="1" i="0" u="none" strike="noStrike" cap="none" normalizeH="0" baseline="0" dirty="0" err="1">
                <a:ln>
                  <a:noFill/>
                </a:ln>
                <a:solidFill>
                  <a:schemeClr val="tx2"/>
                </a:solidFill>
                <a:effectLst/>
              </a:rPr>
              <a:t>declaratoria</a:t>
            </a:r>
            <a:r>
              <a:rPr kumimoji="0" lang="en-US" altLang="en-US" sz="2200" b="1" i="0" u="none" strike="noStrike" cap="none" normalizeH="0" baseline="0" dirty="0">
                <a:ln>
                  <a:noFill/>
                </a:ln>
                <a:solidFill>
                  <a:schemeClr val="tx2"/>
                </a:solidFill>
                <a:effectLst/>
              </a:rPr>
              <a:t> de </a:t>
            </a:r>
            <a:r>
              <a:rPr kumimoji="0" lang="en-US" altLang="en-US" sz="2200" b="1" i="0" u="none" strike="noStrike" cap="none" normalizeH="0" baseline="0" dirty="0" err="1">
                <a:ln>
                  <a:noFill/>
                </a:ln>
                <a:solidFill>
                  <a:schemeClr val="tx2"/>
                </a:solidFill>
                <a:effectLst/>
              </a:rPr>
              <a:t>dominio</a:t>
            </a:r>
            <a:r>
              <a:rPr kumimoji="0" lang="en-US" altLang="en-US" sz="2200" b="0" i="0" u="none" strike="noStrike" cap="none" normalizeH="0" baseline="0" dirty="0">
                <a:ln>
                  <a:noFill/>
                </a:ln>
                <a:solidFill>
                  <a:schemeClr val="tx2"/>
                </a:solidFill>
                <a:effectLst/>
              </a:rPr>
              <a:t> se </a:t>
            </a:r>
            <a:r>
              <a:rPr kumimoji="0" lang="en-US" altLang="en-US" sz="2200" b="0" i="0" u="none" strike="noStrike" cap="none" normalizeH="0" baseline="0" dirty="0" err="1">
                <a:ln>
                  <a:noFill/>
                </a:ln>
                <a:solidFill>
                  <a:schemeClr val="tx2"/>
                </a:solidFill>
                <a:effectLst/>
              </a:rPr>
              <a:t>caracteriza</a:t>
            </a:r>
            <a:r>
              <a:rPr kumimoji="0" lang="en-US" altLang="en-US" sz="2200" b="0" i="0" u="none" strike="noStrike" cap="none" normalizeH="0" baseline="0" dirty="0">
                <a:ln>
                  <a:noFill/>
                </a:ln>
                <a:solidFill>
                  <a:schemeClr val="tx2"/>
                </a:solidFill>
                <a:effectLst/>
              </a:rPr>
              <a:t> porque </a:t>
            </a:r>
            <a:r>
              <a:rPr kumimoji="0" lang="en-US" altLang="en-US" sz="2200" b="1" i="0" u="none" strike="noStrike" cap="none" normalizeH="0" baseline="0" dirty="0">
                <a:ln>
                  <a:noFill/>
                </a:ln>
                <a:solidFill>
                  <a:schemeClr val="tx2"/>
                </a:solidFill>
                <a:effectLst/>
              </a:rPr>
              <a:t>no se </a:t>
            </a:r>
            <a:r>
              <a:rPr kumimoji="0" lang="en-US" altLang="en-US" sz="2200" b="1" i="0" u="none" strike="noStrike" cap="none" normalizeH="0" baseline="0" dirty="0" err="1">
                <a:ln>
                  <a:noFill/>
                </a:ln>
                <a:solidFill>
                  <a:schemeClr val="tx2"/>
                </a:solidFill>
                <a:effectLst/>
              </a:rPr>
              <a:t>pide</a:t>
            </a:r>
            <a:r>
              <a:rPr kumimoji="0" lang="en-US" altLang="en-US" sz="2200" b="1" i="0" u="none" strike="noStrike" cap="none" normalizeH="0" baseline="0" dirty="0">
                <a:ln>
                  <a:noFill/>
                </a:ln>
                <a:solidFill>
                  <a:schemeClr val="tx2"/>
                </a:solidFill>
                <a:effectLst/>
              </a:rPr>
              <a:t> </a:t>
            </a:r>
            <a:r>
              <a:rPr kumimoji="0" lang="en-US" altLang="en-US" sz="2200" b="1" i="0" u="none" strike="noStrike" cap="none" normalizeH="0" baseline="0" dirty="0" err="1">
                <a:ln>
                  <a:noFill/>
                </a:ln>
                <a:solidFill>
                  <a:schemeClr val="tx2"/>
                </a:solidFill>
                <a:effectLst/>
              </a:rPr>
              <a:t>como</a:t>
            </a:r>
            <a:r>
              <a:rPr kumimoji="0" lang="en-US" altLang="en-US" sz="2200" b="1" i="0" u="none" strike="noStrike" cap="none" normalizeH="0" baseline="0" dirty="0">
                <a:ln>
                  <a:noFill/>
                </a:ln>
                <a:solidFill>
                  <a:schemeClr val="tx2"/>
                </a:solidFill>
                <a:effectLst/>
              </a:rPr>
              <a:t> </a:t>
            </a:r>
            <a:r>
              <a:rPr kumimoji="0" lang="en-US" altLang="en-US" sz="2200" b="1" i="0" u="none" strike="noStrike" cap="none" normalizeH="0" baseline="0" dirty="0" err="1">
                <a:ln>
                  <a:noFill/>
                </a:ln>
                <a:solidFill>
                  <a:schemeClr val="tx2"/>
                </a:solidFill>
                <a:effectLst/>
              </a:rPr>
              <a:t>remedio</a:t>
            </a:r>
            <a:r>
              <a:rPr kumimoji="0" lang="en-US" altLang="en-US" sz="2200" b="1" i="0" u="none" strike="noStrike" cap="none" normalizeH="0" baseline="0" dirty="0">
                <a:ln>
                  <a:noFill/>
                </a:ln>
                <a:solidFill>
                  <a:schemeClr val="tx2"/>
                </a:solidFill>
                <a:effectLst/>
              </a:rPr>
              <a:t> que el(la) </a:t>
            </a:r>
            <a:r>
              <a:rPr kumimoji="0" lang="en-US" altLang="en-US" sz="2200" b="1" i="0" u="none" strike="noStrike" cap="none" normalizeH="0" baseline="0" dirty="0" err="1">
                <a:ln>
                  <a:noFill/>
                </a:ln>
                <a:solidFill>
                  <a:schemeClr val="tx2"/>
                </a:solidFill>
                <a:effectLst/>
              </a:rPr>
              <a:t>demandado</a:t>
            </a:r>
            <a:r>
              <a:rPr kumimoji="0" lang="en-US" altLang="en-US" sz="2200" b="1" i="0" u="none" strike="noStrike" cap="none" normalizeH="0" baseline="0" dirty="0">
                <a:ln>
                  <a:noFill/>
                </a:ln>
                <a:solidFill>
                  <a:schemeClr val="tx2"/>
                </a:solidFill>
                <a:effectLst/>
              </a:rPr>
              <a:t>(a) </a:t>
            </a:r>
            <a:r>
              <a:rPr kumimoji="0" lang="en-US" altLang="en-US" sz="2200" b="1" i="0" u="none" strike="noStrike" cap="none" normalizeH="0" baseline="0" dirty="0" err="1">
                <a:ln>
                  <a:noFill/>
                </a:ln>
                <a:solidFill>
                  <a:schemeClr val="tx2"/>
                </a:solidFill>
                <a:effectLst/>
              </a:rPr>
              <a:t>tenga</a:t>
            </a:r>
            <a:r>
              <a:rPr kumimoji="0" lang="en-US" altLang="en-US" sz="2200" b="1" i="0" u="none" strike="noStrike" cap="none" normalizeH="0" baseline="0" dirty="0">
                <a:ln>
                  <a:noFill/>
                </a:ln>
                <a:solidFill>
                  <a:schemeClr val="tx2"/>
                </a:solidFill>
                <a:effectLst/>
              </a:rPr>
              <a:t> que </a:t>
            </a:r>
            <a:r>
              <a:rPr kumimoji="0" lang="en-US" altLang="en-US" sz="2200" b="1" i="0" u="none" strike="noStrike" cap="none" normalizeH="0" baseline="0" dirty="0" err="1">
                <a:ln>
                  <a:noFill/>
                </a:ln>
                <a:solidFill>
                  <a:schemeClr val="tx2"/>
                </a:solidFill>
                <a:effectLst/>
              </a:rPr>
              <a:t>devolver</a:t>
            </a:r>
            <a:r>
              <a:rPr kumimoji="0" lang="en-US" altLang="en-US" sz="2200" b="0" i="0" u="none" strike="noStrike" cap="none" normalizeH="0" baseline="0" dirty="0">
                <a:ln>
                  <a:noFill/>
                </a:ln>
                <a:solidFill>
                  <a:schemeClr val="tx2"/>
                </a:solidFill>
                <a:effectLst/>
              </a:rPr>
              <a:t> la </a:t>
            </a:r>
            <a:r>
              <a:rPr kumimoji="0" lang="en-US" altLang="en-US" sz="2200" b="0" i="0" u="none" strike="noStrike" cap="none" normalizeH="0" baseline="0" dirty="0" err="1">
                <a:ln>
                  <a:noFill/>
                </a:ln>
                <a:solidFill>
                  <a:schemeClr val="tx2"/>
                </a:solidFill>
                <a:effectLst/>
              </a:rPr>
              <a:t>cosa</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esto</a:t>
            </a:r>
            <a:r>
              <a:rPr kumimoji="0" lang="en-US" altLang="en-US" sz="2200" b="0" i="0" u="none" strike="noStrike" cap="none" normalizeH="0" baseline="0" dirty="0">
                <a:ln>
                  <a:noFill/>
                </a:ln>
                <a:solidFill>
                  <a:schemeClr val="tx2"/>
                </a:solidFill>
                <a:effectLst/>
              </a:rPr>
              <a:t> es, </a:t>
            </a:r>
            <a:r>
              <a:rPr kumimoji="0" lang="en-US" altLang="en-US" sz="2200" b="1" i="0" u="none" strike="noStrike" cap="none" normalizeH="0" baseline="0" dirty="0">
                <a:ln>
                  <a:noFill/>
                </a:ln>
                <a:solidFill>
                  <a:schemeClr val="tx2"/>
                </a:solidFill>
                <a:effectLst/>
              </a:rPr>
              <a:t>no se </a:t>
            </a:r>
            <a:r>
              <a:rPr kumimoji="0" lang="en-US" altLang="en-US" sz="2200" b="1" i="0" u="none" strike="noStrike" cap="none" normalizeH="0" baseline="0" dirty="0" err="1">
                <a:ln>
                  <a:noFill/>
                </a:ln>
                <a:solidFill>
                  <a:schemeClr val="tx2"/>
                </a:solidFill>
                <a:effectLst/>
              </a:rPr>
              <a:t>trata</a:t>
            </a:r>
            <a:r>
              <a:rPr kumimoji="0" lang="en-US" altLang="en-US" sz="2200" b="1" i="0" u="none" strike="noStrike" cap="none" normalizeH="0" baseline="0" dirty="0">
                <a:ln>
                  <a:noFill/>
                </a:ln>
                <a:solidFill>
                  <a:schemeClr val="tx2"/>
                </a:solidFill>
                <a:effectLst/>
              </a:rPr>
              <a:t> de </a:t>
            </a:r>
            <a:r>
              <a:rPr kumimoji="0" lang="en-US" altLang="en-US" sz="2200" b="1" i="0" u="none" strike="noStrike" cap="none" normalizeH="0" baseline="0" dirty="0" err="1">
                <a:ln>
                  <a:noFill/>
                </a:ln>
                <a:solidFill>
                  <a:schemeClr val="tx2"/>
                </a:solidFill>
                <a:effectLst/>
              </a:rPr>
              <a:t>recuperar</a:t>
            </a:r>
            <a:r>
              <a:rPr kumimoji="0" lang="en-US" altLang="en-US" sz="2200" b="1" i="0" u="none" strike="noStrike" cap="none" normalizeH="0" baseline="0" dirty="0">
                <a:ln>
                  <a:noFill/>
                </a:ln>
                <a:solidFill>
                  <a:schemeClr val="tx2"/>
                </a:solidFill>
                <a:effectLst/>
              </a:rPr>
              <a:t> la </a:t>
            </a:r>
            <a:r>
              <a:rPr kumimoji="0" lang="en-US" altLang="en-US" sz="2200" b="1" i="0" u="none" strike="noStrike" cap="none" normalizeH="0" baseline="0" dirty="0" err="1">
                <a:ln>
                  <a:noFill/>
                </a:ln>
                <a:solidFill>
                  <a:schemeClr val="tx2"/>
                </a:solidFill>
                <a:effectLst/>
              </a:rPr>
              <a:t>posesión</a:t>
            </a:r>
            <a:r>
              <a:rPr kumimoji="0" lang="en-US" altLang="en-US" sz="2200" b="1" i="0" u="none" strike="noStrike" cap="none" normalizeH="0" baseline="0" dirty="0">
                <a:ln>
                  <a:noFill/>
                </a:ln>
                <a:solidFill>
                  <a:schemeClr val="tx2"/>
                </a:solidFill>
                <a:effectLst/>
              </a:rPr>
              <a:t> del </a:t>
            </a:r>
            <a:r>
              <a:rPr kumimoji="0" lang="en-US" altLang="en-US" sz="2200" b="1" i="0" u="none" strike="noStrike" cap="none" normalizeH="0" baseline="0" dirty="0" err="1">
                <a:ln>
                  <a:noFill/>
                </a:ln>
                <a:solidFill>
                  <a:schemeClr val="tx2"/>
                </a:solidFill>
                <a:effectLst/>
              </a:rPr>
              <a:t>objeto</a:t>
            </a:r>
            <a:r>
              <a:rPr kumimoji="0" lang="en-US" altLang="en-US" sz="2200" b="0" i="0" u="none" strike="noStrike" cap="none" normalizeH="0" baseline="0" dirty="0">
                <a:ln>
                  <a:noFill/>
                </a:ln>
                <a:solidFill>
                  <a:schemeClr val="tx2"/>
                </a:solidFill>
                <a:effectLst/>
              </a:rPr>
              <a:t>.</a:t>
            </a:r>
          </a:p>
          <a:p>
            <a:pPr marL="457200" lvl="1" indent="0" algn="just" eaLnBrk="0" fontAlgn="base" hangingPunct="0">
              <a:lnSpc>
                <a:spcPct val="100000"/>
              </a:lnSpc>
              <a:spcBef>
                <a:spcPts val="600"/>
              </a:spcBef>
              <a:buNone/>
            </a:pPr>
            <a:r>
              <a:rPr kumimoji="0" lang="en-US" altLang="en-US" sz="2200" b="0" i="0" u="none" strike="noStrike" cap="none" normalizeH="0" baseline="0" dirty="0">
                <a:ln>
                  <a:noFill/>
                </a:ln>
                <a:solidFill>
                  <a:schemeClr val="tx2"/>
                </a:solidFill>
                <a:effectLst/>
              </a:rPr>
              <a:t>Por lo tanto, la </a:t>
            </a:r>
            <a:r>
              <a:rPr kumimoji="0" lang="en-US" altLang="en-US" sz="2200" b="0" i="0" u="none" strike="noStrike" cap="none" normalizeH="0" baseline="0" dirty="0" err="1">
                <a:ln>
                  <a:noFill/>
                </a:ln>
                <a:solidFill>
                  <a:schemeClr val="tx2"/>
                </a:solidFill>
                <a:effectLst/>
              </a:rPr>
              <a:t>acción</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declaratoria</a:t>
            </a:r>
            <a:r>
              <a:rPr kumimoji="0" lang="en-US" altLang="en-US" sz="2200" b="0" i="0" u="none" strike="noStrike" cap="none" normalizeH="0" baseline="0" dirty="0">
                <a:ln>
                  <a:noFill/>
                </a:ln>
                <a:solidFill>
                  <a:schemeClr val="tx2"/>
                </a:solidFill>
                <a:effectLst/>
              </a:rPr>
              <a:t> de </a:t>
            </a:r>
            <a:r>
              <a:rPr kumimoji="0" lang="en-US" altLang="en-US" sz="2200" b="0" i="0" u="none" strike="noStrike" cap="none" normalizeH="0" baseline="0" dirty="0" err="1">
                <a:ln>
                  <a:noFill/>
                </a:ln>
                <a:solidFill>
                  <a:schemeClr val="tx2"/>
                </a:solidFill>
                <a:effectLst/>
              </a:rPr>
              <a:t>dominio</a:t>
            </a:r>
            <a:r>
              <a:rPr kumimoji="0" lang="en-US" altLang="en-US" sz="2200" b="0" i="0" u="none" strike="noStrike" cap="none" normalizeH="0" baseline="0" dirty="0">
                <a:ln>
                  <a:noFill/>
                </a:ln>
                <a:solidFill>
                  <a:schemeClr val="tx2"/>
                </a:solidFill>
                <a:effectLst/>
              </a:rPr>
              <a:t> no </a:t>
            </a:r>
            <a:r>
              <a:rPr kumimoji="0" lang="en-US" altLang="en-US" sz="2200" b="0" i="0" u="none" strike="noStrike" cap="none" normalizeH="0" baseline="0" dirty="0" err="1">
                <a:ln>
                  <a:noFill/>
                </a:ln>
                <a:solidFill>
                  <a:schemeClr val="tx2"/>
                </a:solidFill>
                <a:effectLst/>
              </a:rPr>
              <a:t>intenta</a:t>
            </a:r>
            <a:r>
              <a:rPr kumimoji="0" lang="en-US" altLang="en-US" sz="2200" b="0" i="0" u="none" strike="noStrike" cap="none" normalizeH="0" baseline="0" dirty="0">
                <a:ln>
                  <a:noFill/>
                </a:ln>
                <a:solidFill>
                  <a:schemeClr val="tx2"/>
                </a:solidFill>
                <a:effectLst/>
              </a:rPr>
              <a:t> la “</a:t>
            </a:r>
            <a:r>
              <a:rPr kumimoji="0" lang="en-US" altLang="en-US" sz="2200" b="0" i="0" u="none" strike="noStrike" cap="none" normalizeH="0" baseline="0" dirty="0" err="1">
                <a:ln>
                  <a:noFill/>
                </a:ln>
                <a:solidFill>
                  <a:schemeClr val="tx2"/>
                </a:solidFill>
                <a:effectLst/>
              </a:rPr>
              <a:t>condena</a:t>
            </a:r>
            <a:r>
              <a:rPr kumimoji="0" lang="en-US" altLang="en-US" sz="2200" b="0" i="0" u="none" strike="noStrike" cap="none" normalizeH="0" baseline="0" dirty="0">
                <a:ln>
                  <a:noFill/>
                </a:ln>
                <a:solidFill>
                  <a:schemeClr val="tx2"/>
                </a:solidFill>
                <a:effectLst/>
              </a:rPr>
              <a:t>” del </a:t>
            </a:r>
            <a:r>
              <a:rPr kumimoji="0" lang="en-US" altLang="en-US" sz="2200" b="0" i="0" u="none" strike="noStrike" cap="none" normalizeH="0" baseline="0" dirty="0" err="1">
                <a:ln>
                  <a:noFill/>
                </a:ln>
                <a:solidFill>
                  <a:schemeClr val="tx2"/>
                </a:solidFill>
                <a:effectLst/>
              </a:rPr>
              <a:t>contrario</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sino</a:t>
            </a:r>
            <a:r>
              <a:rPr kumimoji="0" lang="en-US" altLang="en-US" sz="2200" b="0" i="0" u="none" strike="noStrike" cap="none" normalizeH="0" baseline="0" dirty="0">
                <a:ln>
                  <a:noFill/>
                </a:ln>
                <a:solidFill>
                  <a:schemeClr val="tx2"/>
                </a:solidFill>
                <a:effectLst/>
              </a:rPr>
              <a:t> que se declare, por medio de </a:t>
            </a:r>
            <a:r>
              <a:rPr kumimoji="0" lang="en-US" altLang="en-US" sz="2200" b="0" i="0" u="none" strike="noStrike" cap="none" normalizeH="0" baseline="0" dirty="0" err="1">
                <a:ln>
                  <a:noFill/>
                </a:ln>
                <a:solidFill>
                  <a:schemeClr val="tx2"/>
                </a:solidFill>
                <a:effectLst/>
              </a:rPr>
              <a:t>sentencia</a:t>
            </a:r>
            <a:r>
              <a:rPr kumimoji="0" lang="en-US" altLang="en-US" sz="2200" b="0" i="0" u="none" strike="noStrike" cap="none" normalizeH="0" baseline="0" dirty="0">
                <a:ln>
                  <a:noFill/>
                </a:ln>
                <a:solidFill>
                  <a:schemeClr val="tx2"/>
                </a:solidFill>
                <a:effectLst/>
              </a:rPr>
              <a:t>, la </a:t>
            </a:r>
            <a:r>
              <a:rPr kumimoji="0" lang="en-US" altLang="en-US" sz="2200" b="0" i="0" u="none" strike="noStrike" cap="none" normalizeH="0" baseline="0" dirty="0" err="1">
                <a:ln>
                  <a:noFill/>
                </a:ln>
                <a:solidFill>
                  <a:schemeClr val="tx2"/>
                </a:solidFill>
                <a:effectLst/>
              </a:rPr>
              <a:t>existencia</a:t>
            </a:r>
            <a:r>
              <a:rPr kumimoji="0" lang="en-US" altLang="en-US" sz="2200" b="0" i="0" u="none" strike="noStrike" cap="none" normalizeH="0" baseline="0" dirty="0">
                <a:ln>
                  <a:noFill/>
                </a:ln>
                <a:solidFill>
                  <a:schemeClr val="tx2"/>
                </a:solidFill>
                <a:effectLst/>
              </a:rPr>
              <a:t> de una </a:t>
            </a:r>
            <a:r>
              <a:rPr kumimoji="0" lang="en-US" altLang="en-US" sz="2200" b="0" i="0" u="none" strike="noStrike" cap="none" normalizeH="0" baseline="0" dirty="0" err="1">
                <a:ln>
                  <a:noFill/>
                </a:ln>
                <a:solidFill>
                  <a:schemeClr val="tx2"/>
                </a:solidFill>
                <a:effectLst/>
              </a:rPr>
              <a:t>determinada</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relación</a:t>
            </a:r>
            <a:r>
              <a:rPr kumimoji="0" lang="en-US" altLang="en-US" sz="2200" b="0" i="0" u="none" strike="noStrike" cap="none" normalizeH="0" baseline="0" dirty="0">
                <a:ln>
                  <a:noFill/>
                </a:ln>
                <a:solidFill>
                  <a:schemeClr val="tx2"/>
                </a:solidFill>
                <a:effectLst/>
              </a:rPr>
              <a:t> de derecho </a:t>
            </a:r>
            <a:r>
              <a:rPr kumimoji="0" lang="en-US" altLang="en-US" sz="2200" b="0" i="0" u="none" strike="noStrike" cap="none" normalizeH="0" baseline="0" dirty="0" err="1">
                <a:ln>
                  <a:noFill/>
                </a:ln>
                <a:solidFill>
                  <a:schemeClr val="tx2"/>
                </a:solidFill>
                <a:effectLst/>
              </a:rPr>
              <a:t>puesta</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en</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duda</a:t>
            </a:r>
            <a:r>
              <a:rPr kumimoji="0" lang="en-US" altLang="en-US" sz="2200" b="0" i="0" u="none" strike="noStrike" cap="none" normalizeH="0" baseline="0" dirty="0">
                <a:ln>
                  <a:noFill/>
                </a:ln>
                <a:solidFill>
                  <a:schemeClr val="tx2"/>
                </a:solidFill>
                <a:effectLst/>
              </a:rPr>
              <a:t> o </a:t>
            </a:r>
            <a:r>
              <a:rPr kumimoji="0" lang="en-US" altLang="en-US" sz="2200" b="0" i="0" u="none" strike="noStrike" cap="none" normalizeH="0" baseline="0" dirty="0" err="1">
                <a:ln>
                  <a:noFill/>
                </a:ln>
                <a:solidFill>
                  <a:schemeClr val="tx2"/>
                </a:solidFill>
                <a:effectLst/>
              </a:rPr>
              <a:t>discutida</a:t>
            </a:r>
            <a:r>
              <a:rPr kumimoji="0" lang="en-US" altLang="en-US" sz="2200" b="0" i="0" u="none" strike="noStrike" cap="none" normalizeH="0" baseline="0" dirty="0">
                <a:ln>
                  <a:noFill/>
                </a:ln>
                <a:solidFill>
                  <a:schemeClr val="tx2"/>
                </a:solidFill>
                <a:effectLst/>
              </a:rPr>
              <a:t>.</a:t>
            </a:r>
          </a:p>
          <a:p>
            <a:pPr marL="457200" marR="0" lvl="0" indent="-457200" algn="just" defTabSz="914400" rtl="0" eaLnBrk="0" fontAlgn="base" latinLnBrk="0" hangingPunct="0">
              <a:lnSpc>
                <a:spcPct val="100000"/>
              </a:lnSpc>
              <a:spcBef>
                <a:spcPts val="600"/>
              </a:spcBef>
              <a:buClrTx/>
              <a:buSzTx/>
              <a:buFont typeface="+mj-lt"/>
              <a:buAutoNum type="arabicPeriod"/>
              <a:tabLst/>
            </a:pPr>
            <a:r>
              <a:rPr lang="en-US" altLang="en-US" sz="2200" b="1" dirty="0">
                <a:solidFill>
                  <a:schemeClr val="tx2"/>
                </a:solidFill>
              </a:rPr>
              <a:t>N</a:t>
            </a:r>
            <a:r>
              <a:rPr kumimoji="0" lang="en-US" altLang="en-US" sz="2200" b="1" i="0" u="none" strike="noStrike" cap="none" normalizeH="0" baseline="0" dirty="0">
                <a:ln>
                  <a:noFill/>
                </a:ln>
                <a:solidFill>
                  <a:schemeClr val="tx2"/>
                </a:solidFill>
                <a:effectLst/>
              </a:rPr>
              <a:t>o es </a:t>
            </a:r>
            <a:r>
              <a:rPr kumimoji="0" lang="en-US" altLang="en-US" sz="2200" b="1" i="0" u="none" strike="noStrike" cap="none" normalizeH="0" baseline="0" dirty="0" err="1">
                <a:ln>
                  <a:noFill/>
                </a:ln>
                <a:solidFill>
                  <a:schemeClr val="tx2"/>
                </a:solidFill>
                <a:effectLst/>
              </a:rPr>
              <a:t>necesario</a:t>
            </a:r>
            <a:r>
              <a:rPr kumimoji="0" lang="en-US" altLang="en-US" sz="2200" b="1" i="0" u="none" strike="noStrike" cap="none" normalizeH="0" baseline="0" dirty="0">
                <a:ln>
                  <a:noFill/>
                </a:ln>
                <a:solidFill>
                  <a:schemeClr val="tx2"/>
                </a:solidFill>
                <a:effectLst/>
              </a:rPr>
              <a:t> que el(la) </a:t>
            </a:r>
            <a:r>
              <a:rPr kumimoji="0" lang="en-US" altLang="en-US" sz="2200" b="1" i="0" u="none" strike="noStrike" cap="none" normalizeH="0" baseline="0" dirty="0" err="1">
                <a:ln>
                  <a:noFill/>
                </a:ln>
                <a:solidFill>
                  <a:schemeClr val="tx2"/>
                </a:solidFill>
                <a:effectLst/>
              </a:rPr>
              <a:t>demandado</a:t>
            </a:r>
            <a:r>
              <a:rPr kumimoji="0" lang="en-US" altLang="en-US" sz="2200" b="1" i="0" u="none" strike="noStrike" cap="none" normalizeH="0" baseline="0" dirty="0">
                <a:ln>
                  <a:noFill/>
                </a:ln>
                <a:solidFill>
                  <a:schemeClr val="tx2"/>
                </a:solidFill>
                <a:effectLst/>
              </a:rPr>
              <a:t>(a) </a:t>
            </a:r>
            <a:r>
              <a:rPr kumimoji="0" lang="en-US" altLang="en-US" sz="2200" b="1" i="0" u="none" strike="noStrike" cap="none" normalizeH="0" baseline="0" dirty="0" err="1">
                <a:ln>
                  <a:noFill/>
                </a:ln>
                <a:solidFill>
                  <a:schemeClr val="tx2"/>
                </a:solidFill>
                <a:effectLst/>
              </a:rPr>
              <a:t>esté</a:t>
            </a:r>
            <a:r>
              <a:rPr kumimoji="0" lang="en-US" altLang="en-US" sz="2200" b="1" i="0" u="none" strike="noStrike" cap="none" normalizeH="0" baseline="0" dirty="0">
                <a:ln>
                  <a:noFill/>
                </a:ln>
                <a:solidFill>
                  <a:schemeClr val="tx2"/>
                </a:solidFill>
                <a:effectLst/>
              </a:rPr>
              <a:t> </a:t>
            </a:r>
            <a:r>
              <a:rPr kumimoji="0" lang="en-US" altLang="en-US" sz="2200" b="1" i="0" u="none" strike="noStrike" cap="none" normalizeH="0" baseline="0" dirty="0" err="1">
                <a:ln>
                  <a:noFill/>
                </a:ln>
                <a:solidFill>
                  <a:schemeClr val="tx2"/>
                </a:solidFill>
                <a:effectLst/>
              </a:rPr>
              <a:t>en</a:t>
            </a:r>
            <a:r>
              <a:rPr kumimoji="0" lang="en-US" altLang="en-US" sz="2200" b="1" i="0" u="none" strike="noStrike" cap="none" normalizeH="0" baseline="0" dirty="0">
                <a:ln>
                  <a:noFill/>
                </a:ln>
                <a:solidFill>
                  <a:schemeClr val="tx2"/>
                </a:solidFill>
                <a:effectLst/>
              </a:rPr>
              <a:t> </a:t>
            </a:r>
            <a:r>
              <a:rPr kumimoji="0" lang="en-US" altLang="en-US" sz="2200" b="1" i="0" u="none" strike="noStrike" cap="none" normalizeH="0" baseline="0" dirty="0" err="1">
                <a:ln>
                  <a:noFill/>
                </a:ln>
                <a:solidFill>
                  <a:schemeClr val="tx2"/>
                </a:solidFill>
                <a:effectLst/>
              </a:rPr>
              <a:t>posesión</a:t>
            </a:r>
            <a:r>
              <a:rPr kumimoji="0" lang="en-US" altLang="en-US" sz="2200" b="1" i="0" u="none" strike="noStrike" cap="none" normalizeH="0" baseline="0" dirty="0">
                <a:ln>
                  <a:noFill/>
                </a:ln>
                <a:solidFill>
                  <a:schemeClr val="tx2"/>
                </a:solidFill>
                <a:effectLst/>
              </a:rPr>
              <a:t> de la </a:t>
            </a:r>
            <a:r>
              <a:rPr kumimoji="0" lang="en-US" altLang="en-US" sz="2200" b="1" i="0" u="none" strike="noStrike" cap="none" normalizeH="0" baseline="0" dirty="0" err="1">
                <a:ln>
                  <a:noFill/>
                </a:ln>
                <a:solidFill>
                  <a:schemeClr val="tx2"/>
                </a:solidFill>
                <a:effectLst/>
              </a:rPr>
              <a:t>cosa</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requisito</a:t>
            </a:r>
            <a:r>
              <a:rPr kumimoji="0" lang="en-US" altLang="en-US" sz="2200" b="0" i="0" u="none" strike="noStrike" cap="none" normalizeH="0" baseline="0" dirty="0">
                <a:ln>
                  <a:noFill/>
                </a:ln>
                <a:solidFill>
                  <a:schemeClr val="tx2"/>
                </a:solidFill>
                <a:effectLst/>
              </a:rPr>
              <a:t> que </a:t>
            </a:r>
            <a:r>
              <a:rPr kumimoji="0" lang="en-US" altLang="en-US" sz="2200" b="1" i="0" u="none" strike="noStrike" cap="none" normalizeH="0" baseline="0" dirty="0" err="1">
                <a:ln>
                  <a:noFill/>
                </a:ln>
                <a:solidFill>
                  <a:schemeClr val="tx2"/>
                </a:solidFill>
                <a:effectLst/>
              </a:rPr>
              <a:t>sí</a:t>
            </a:r>
            <a:r>
              <a:rPr kumimoji="0" lang="en-US" altLang="en-US" sz="2200" b="1" i="0" u="none" strike="noStrike" cap="none" normalizeH="0" baseline="0" dirty="0">
                <a:ln>
                  <a:noFill/>
                </a:ln>
                <a:solidFill>
                  <a:schemeClr val="tx2"/>
                </a:solidFill>
                <a:effectLst/>
              </a:rPr>
              <a:t> se da </a:t>
            </a:r>
            <a:r>
              <a:rPr kumimoji="0" lang="en-US" altLang="en-US" sz="2200" b="1" i="0" u="none" strike="noStrike" cap="none" normalizeH="0" baseline="0" dirty="0" err="1">
                <a:ln>
                  <a:noFill/>
                </a:ln>
                <a:solidFill>
                  <a:schemeClr val="tx2"/>
                </a:solidFill>
                <a:effectLst/>
              </a:rPr>
              <a:t>en</a:t>
            </a:r>
            <a:r>
              <a:rPr kumimoji="0" lang="en-US" altLang="en-US" sz="2200" b="1" i="0" u="none" strike="noStrike" cap="none" normalizeH="0" baseline="0" dirty="0">
                <a:ln>
                  <a:noFill/>
                </a:ln>
                <a:solidFill>
                  <a:schemeClr val="tx2"/>
                </a:solidFill>
                <a:effectLst/>
              </a:rPr>
              <a:t> la acción </a:t>
            </a:r>
            <a:r>
              <a:rPr kumimoji="0" lang="en-US" altLang="en-US" sz="2200" b="1" i="0" u="none" strike="noStrike" cap="none" normalizeH="0" baseline="0" dirty="0" err="1">
                <a:ln>
                  <a:noFill/>
                </a:ln>
                <a:solidFill>
                  <a:schemeClr val="tx2"/>
                </a:solidFill>
                <a:effectLst/>
              </a:rPr>
              <a:t>reivindicatoria</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encaminada</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fundamentalmente</a:t>
            </a:r>
            <a:r>
              <a:rPr kumimoji="0" lang="en-US" altLang="en-US" sz="2200" b="0" i="0" u="none" strike="noStrike" cap="none" normalizeH="0" baseline="0" dirty="0">
                <a:ln>
                  <a:noFill/>
                </a:ln>
                <a:solidFill>
                  <a:schemeClr val="tx2"/>
                </a:solidFill>
                <a:effectLst/>
              </a:rPr>
              <a:t> a </a:t>
            </a:r>
            <a:r>
              <a:rPr kumimoji="0" lang="en-US" altLang="en-US" sz="2200" b="0" i="0" u="none" strike="noStrike" cap="none" normalizeH="0" baseline="0" dirty="0" err="1">
                <a:ln>
                  <a:noFill/>
                </a:ln>
                <a:solidFill>
                  <a:schemeClr val="tx2"/>
                </a:solidFill>
                <a:effectLst/>
              </a:rPr>
              <a:t>recuperar</a:t>
            </a:r>
            <a:r>
              <a:rPr kumimoji="0" lang="en-US" altLang="en-US" sz="2200" b="0" i="0" u="none" strike="noStrike" cap="none" normalizeH="0" baseline="0" dirty="0">
                <a:ln>
                  <a:noFill/>
                </a:ln>
                <a:solidFill>
                  <a:schemeClr val="tx2"/>
                </a:solidFill>
                <a:effectLst/>
              </a:rPr>
              <a:t> la </a:t>
            </a:r>
            <a:r>
              <a:rPr kumimoji="0" lang="en-US" altLang="en-US" sz="2200" b="0" i="0" u="none" strike="noStrike" cap="none" normalizeH="0" baseline="0" dirty="0" err="1">
                <a:ln>
                  <a:noFill/>
                </a:ln>
                <a:solidFill>
                  <a:schemeClr val="tx2"/>
                </a:solidFill>
                <a:effectLst/>
              </a:rPr>
              <a:t>posesión</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perdida</a:t>
            </a:r>
            <a:r>
              <a:rPr kumimoji="0" lang="en-US" altLang="en-US" sz="2200" b="0" i="0" u="none" strike="noStrike" cap="none" normalizeH="0" baseline="0" dirty="0">
                <a:ln>
                  <a:noFill/>
                </a:ln>
                <a:solidFill>
                  <a:schemeClr val="tx2"/>
                </a:solidFill>
                <a:effectLst/>
              </a:rPr>
              <a:t>.</a:t>
            </a:r>
          </a:p>
          <a:p>
            <a:pPr marL="457200" indent="-457200" algn="just" eaLnBrk="0" fontAlgn="base" hangingPunct="0">
              <a:lnSpc>
                <a:spcPct val="100000"/>
              </a:lnSpc>
              <a:spcBef>
                <a:spcPts val="600"/>
              </a:spcBef>
              <a:buFont typeface="+mj-lt"/>
              <a:buAutoNum type="arabicPeriod"/>
            </a:pPr>
            <a:r>
              <a:rPr kumimoji="0" lang="en-US" altLang="en-US" sz="2200" b="0" i="0" u="none" strike="noStrike" cap="none" normalizeH="0" baseline="0" dirty="0">
                <a:ln>
                  <a:noFill/>
                </a:ln>
                <a:solidFill>
                  <a:schemeClr val="tx2"/>
                </a:solidFill>
                <a:effectLst/>
              </a:rPr>
              <a:t>En </a:t>
            </a:r>
            <a:r>
              <a:rPr kumimoji="0" lang="en-US" altLang="en-US" sz="2200" b="0" i="0" u="none" strike="noStrike" cap="none" normalizeH="0" baseline="0" dirty="0" err="1">
                <a:ln>
                  <a:noFill/>
                </a:ln>
                <a:solidFill>
                  <a:schemeClr val="tx2"/>
                </a:solidFill>
                <a:effectLst/>
              </a:rPr>
              <a:t>consecuencia</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su</a:t>
            </a:r>
            <a:r>
              <a:rPr kumimoji="0" lang="en-US" altLang="en-US" sz="2200" b="0" i="0" u="none" strike="noStrike" cap="none" normalizeH="0" baseline="0" dirty="0">
                <a:ln>
                  <a:noFill/>
                </a:ln>
                <a:solidFill>
                  <a:schemeClr val="tx2"/>
                </a:solidFill>
                <a:effectLst/>
              </a:rPr>
              <a:t> </a:t>
            </a:r>
            <a:r>
              <a:rPr kumimoji="0" lang="en-US" altLang="en-US" sz="2200" b="1" i="0" u="none" strike="noStrike" cap="none" normalizeH="0" baseline="0" dirty="0" err="1">
                <a:ln>
                  <a:noFill/>
                </a:ln>
                <a:solidFill>
                  <a:schemeClr val="tx2"/>
                </a:solidFill>
                <a:effectLst/>
              </a:rPr>
              <a:t>finalidad</a:t>
            </a:r>
            <a:r>
              <a:rPr kumimoji="0" lang="en-US" altLang="en-US" sz="2200" b="1" i="0" u="none" strike="noStrike" cap="none" normalizeH="0" baseline="0" dirty="0">
                <a:ln>
                  <a:noFill/>
                </a:ln>
                <a:solidFill>
                  <a:schemeClr val="tx2"/>
                </a:solidFill>
                <a:effectLst/>
              </a:rPr>
              <a:t> es </a:t>
            </a:r>
            <a:r>
              <a:rPr kumimoji="0" lang="en-US" altLang="en-US" sz="2200" b="1" i="0" u="none" strike="noStrike" cap="none" normalizeH="0" baseline="0" dirty="0" err="1">
                <a:ln>
                  <a:noFill/>
                </a:ln>
                <a:solidFill>
                  <a:schemeClr val="tx2"/>
                </a:solidFill>
                <a:effectLst/>
              </a:rPr>
              <a:t>distinta</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e</a:t>
            </a:r>
            <a:r>
              <a:rPr kumimoji="0" lang="en-US" altLang="en-US" sz="2200" i="0" u="none" strike="noStrike" cap="none" normalizeH="0" baseline="0" dirty="0" err="1">
                <a:ln>
                  <a:noFill/>
                </a:ln>
                <a:solidFill>
                  <a:schemeClr val="tx2"/>
                </a:solidFill>
                <a:effectLst/>
              </a:rPr>
              <a:t>n</a:t>
            </a:r>
            <a:r>
              <a:rPr kumimoji="0" lang="en-US" altLang="en-US" sz="2200" b="0" i="0" u="none" strike="noStrike" cap="none" normalizeH="0" baseline="0" dirty="0">
                <a:ln>
                  <a:noFill/>
                </a:ln>
                <a:solidFill>
                  <a:schemeClr val="tx2"/>
                </a:solidFill>
                <a:effectLst/>
              </a:rPr>
              <a:t> la </a:t>
            </a:r>
            <a:r>
              <a:rPr kumimoji="0" lang="en-US" altLang="en-US" sz="2200" b="0" i="0" u="none" strike="noStrike" cap="none" normalizeH="0" baseline="0" dirty="0" err="1">
                <a:ln>
                  <a:noFill/>
                </a:ln>
                <a:solidFill>
                  <a:schemeClr val="tx2"/>
                </a:solidFill>
                <a:effectLst/>
              </a:rPr>
              <a:t>acción</a:t>
            </a:r>
            <a:r>
              <a:rPr kumimoji="0" lang="en-US" altLang="en-US" sz="2200" b="0" i="0" u="none" strike="noStrike" cap="none" normalizeH="0" baseline="0" dirty="0">
                <a:ln>
                  <a:noFill/>
                </a:ln>
                <a:solidFill>
                  <a:schemeClr val="tx2"/>
                </a:solidFill>
                <a:effectLst/>
              </a:rPr>
              <a:t> </a:t>
            </a:r>
            <a:r>
              <a:rPr kumimoji="0" lang="en-US" altLang="en-US" sz="2200" b="1" i="0" u="none" strike="noStrike" cap="none" normalizeH="0" baseline="0" dirty="0" err="1">
                <a:ln>
                  <a:noFill/>
                </a:ln>
                <a:solidFill>
                  <a:schemeClr val="tx2"/>
                </a:solidFill>
                <a:effectLst/>
              </a:rPr>
              <a:t>declaratoria</a:t>
            </a:r>
            <a:r>
              <a:rPr kumimoji="0" lang="en-US" altLang="en-US" sz="2200" b="1" i="0" u="none" strike="noStrike" cap="none" normalizeH="0" baseline="0" dirty="0">
                <a:ln>
                  <a:noFill/>
                </a:ln>
                <a:solidFill>
                  <a:schemeClr val="tx2"/>
                </a:solidFill>
                <a:effectLst/>
              </a:rPr>
              <a:t> de </a:t>
            </a:r>
            <a:r>
              <a:rPr kumimoji="0" lang="en-US" altLang="en-US" sz="2200" b="1" i="0" u="none" strike="noStrike" cap="none" normalizeH="0" baseline="0" dirty="0" err="1">
                <a:ln>
                  <a:noFill/>
                </a:ln>
                <a:solidFill>
                  <a:schemeClr val="tx2"/>
                </a:solidFill>
                <a:effectLst/>
              </a:rPr>
              <a:t>dominio</a:t>
            </a:r>
            <a:r>
              <a:rPr kumimoji="0" lang="en-US" altLang="en-US" sz="2200" b="1" i="0" u="none" strike="noStrike" cap="none" normalizeH="0" baseline="0" dirty="0">
                <a:ln>
                  <a:noFill/>
                </a:ln>
                <a:solidFill>
                  <a:schemeClr val="tx2"/>
                </a:solidFill>
                <a:effectLst/>
              </a:rPr>
              <a:t> se </a:t>
            </a:r>
            <a:r>
              <a:rPr kumimoji="0" lang="en-US" altLang="en-US" sz="2200" b="1" i="0" u="none" strike="noStrike" cap="none" normalizeH="0" baseline="0" dirty="0" err="1">
                <a:ln>
                  <a:noFill/>
                </a:ln>
                <a:solidFill>
                  <a:schemeClr val="tx2"/>
                </a:solidFill>
                <a:effectLst/>
              </a:rPr>
              <a:t>pretende</a:t>
            </a:r>
            <a:r>
              <a:rPr kumimoji="0" lang="en-US" altLang="en-US" sz="2200" b="1" i="0" u="none" strike="noStrike" cap="none" normalizeH="0" baseline="0" dirty="0">
                <a:ln>
                  <a:noFill/>
                </a:ln>
                <a:solidFill>
                  <a:schemeClr val="tx2"/>
                </a:solidFill>
                <a:effectLst/>
              </a:rPr>
              <a:t> que SE DECLARE </a:t>
            </a:r>
            <a:r>
              <a:rPr lang="en-US" altLang="en-US" sz="2200" b="1" dirty="0">
                <a:solidFill>
                  <a:schemeClr val="tx2"/>
                </a:solidFill>
              </a:rPr>
              <a:t>QUIEN TIENE EL</a:t>
            </a:r>
            <a:r>
              <a:rPr kumimoji="0" lang="en-US" altLang="en-US" sz="2200" b="1" i="0" u="none" strike="noStrike" cap="none" normalizeH="0" baseline="0" dirty="0">
                <a:ln>
                  <a:noFill/>
                </a:ln>
                <a:solidFill>
                  <a:schemeClr val="tx2"/>
                </a:solidFill>
                <a:effectLst/>
              </a:rPr>
              <a:t> DOMINIO</a:t>
            </a:r>
            <a:r>
              <a:rPr kumimoji="0" lang="en-US" altLang="en-US" sz="2200" b="0" i="0" u="none" strike="noStrike" cap="none" normalizeH="0" baseline="0" dirty="0">
                <a:ln>
                  <a:noFill/>
                </a:ln>
                <a:solidFill>
                  <a:schemeClr val="tx2"/>
                </a:solidFill>
                <a:effectLst/>
              </a:rPr>
              <a:t>, </a:t>
            </a:r>
            <a:r>
              <a:rPr kumimoji="0" lang="en-US" altLang="en-US" sz="2200" b="0" i="0" u="none" strike="noStrike" cap="none" normalizeH="0" baseline="0" dirty="0" err="1">
                <a:ln>
                  <a:noFill/>
                </a:ln>
                <a:solidFill>
                  <a:schemeClr val="tx2"/>
                </a:solidFill>
                <a:effectLst/>
              </a:rPr>
              <a:t>mientras</a:t>
            </a:r>
            <a:r>
              <a:rPr kumimoji="0" lang="en-US" altLang="en-US" sz="2200" b="0" i="0" u="none" strike="noStrike" cap="none" normalizeH="0" baseline="0" dirty="0">
                <a:ln>
                  <a:noFill/>
                </a:ln>
                <a:solidFill>
                  <a:schemeClr val="tx2"/>
                </a:solidFill>
                <a:effectLst/>
              </a:rPr>
              <a:t> que, </a:t>
            </a:r>
            <a:r>
              <a:rPr kumimoji="0" lang="en-US" altLang="en-US" sz="2200" b="0" i="0" u="none" strike="noStrike" cap="none" normalizeH="0" baseline="0" dirty="0" err="1">
                <a:ln>
                  <a:noFill/>
                </a:ln>
                <a:solidFill>
                  <a:schemeClr val="tx2"/>
                </a:solidFill>
                <a:effectLst/>
              </a:rPr>
              <a:t>en</a:t>
            </a:r>
            <a:r>
              <a:rPr kumimoji="0" lang="en-US" altLang="en-US" sz="2200" b="0" i="0" u="none" strike="noStrike" cap="none" normalizeH="0" baseline="0" dirty="0">
                <a:ln>
                  <a:noFill/>
                </a:ln>
                <a:solidFill>
                  <a:schemeClr val="tx2"/>
                </a:solidFill>
                <a:effectLst/>
              </a:rPr>
              <a:t> la </a:t>
            </a:r>
            <a:r>
              <a:rPr kumimoji="0" lang="en-US" altLang="en-US" sz="2200" b="1" i="0" u="none" strike="noStrike" cap="none" normalizeH="0" baseline="0" dirty="0" err="1">
                <a:ln>
                  <a:noFill/>
                </a:ln>
                <a:solidFill>
                  <a:schemeClr val="tx2"/>
                </a:solidFill>
                <a:effectLst/>
              </a:rPr>
              <a:t>reivindicatoria</a:t>
            </a:r>
            <a:r>
              <a:rPr kumimoji="0" lang="en-US" altLang="en-US" sz="2200" b="1" i="0" u="none" strike="noStrike" cap="none" normalizeH="0" baseline="0" dirty="0">
                <a:ln>
                  <a:noFill/>
                </a:ln>
                <a:solidFill>
                  <a:schemeClr val="tx2"/>
                </a:solidFill>
                <a:effectLst/>
              </a:rPr>
              <a:t>, se </a:t>
            </a:r>
            <a:r>
              <a:rPr kumimoji="0" lang="en-US" altLang="en-US" sz="2200" b="1" i="0" u="none" strike="noStrike" cap="none" normalizeH="0" baseline="0" dirty="0" err="1">
                <a:ln>
                  <a:noFill/>
                </a:ln>
                <a:solidFill>
                  <a:schemeClr val="tx2"/>
                </a:solidFill>
                <a:effectLst/>
              </a:rPr>
              <a:t>pretende</a:t>
            </a:r>
            <a:r>
              <a:rPr kumimoji="0" lang="en-US" altLang="en-US" sz="2200" b="1" i="0" u="none" strike="noStrike" cap="none" normalizeH="0" baseline="0" dirty="0">
                <a:ln>
                  <a:noFill/>
                </a:ln>
                <a:solidFill>
                  <a:schemeClr val="tx2"/>
                </a:solidFill>
                <a:effectLst/>
              </a:rPr>
              <a:t> RECUPERAR EL DOMINIO</a:t>
            </a:r>
            <a:r>
              <a:rPr kumimoji="0" lang="en-US" altLang="en-US" sz="2200" b="0" i="0" u="none" strike="noStrike" cap="none" normalizeH="0" baseline="0" dirty="0">
                <a:ln>
                  <a:noFill/>
                </a:ln>
                <a:solidFill>
                  <a:schemeClr val="tx2"/>
                </a:solidFill>
                <a:effectLst/>
              </a:rPr>
              <a:t>.</a:t>
            </a:r>
            <a:endParaRPr lang="en-US" altLang="en-US" sz="2200" b="0" i="0" u="none" strike="noStrike" cap="none" normalizeH="0" baseline="0" dirty="0">
              <a:ln>
                <a:noFill/>
              </a:ln>
              <a:solidFill>
                <a:schemeClr val="tx2"/>
              </a:solidFill>
              <a:effectLst/>
              <a:cs typeface="Calibri"/>
            </a:endParaRPr>
          </a:p>
        </p:txBody>
      </p:sp>
      <p:grpSp>
        <p:nvGrpSpPr>
          <p:cNvPr id="83" name="Group 82">
            <a:extLst>
              <a:ext uri="{FF2B5EF4-FFF2-40B4-BE49-F238E27FC236}">
                <a16:creationId xmlns:a16="http://schemas.microsoft.com/office/drawing/2014/main" id="{466920E5-8640-4C24-A775-8647637094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84" name="Freeform: Shape 83">
              <a:extLst>
                <a:ext uri="{FF2B5EF4-FFF2-40B4-BE49-F238E27FC236}">
                  <a16:creationId xmlns:a16="http://schemas.microsoft.com/office/drawing/2014/main" id="{2CBA3142-5A82-43CE-87A2-EB14B17A51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AEF5A1C7-9938-4A33-A5A4-2B05353B3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Shape 85">
              <a:extLst>
                <a:ext uri="{FF2B5EF4-FFF2-40B4-BE49-F238E27FC236}">
                  <a16:creationId xmlns:a16="http://schemas.microsoft.com/office/drawing/2014/main" id="{262A936D-E9F6-4A68-82C2-1D1CC77722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87" name="Freeform: Shape 86">
              <a:extLst>
                <a:ext uri="{FF2B5EF4-FFF2-40B4-BE49-F238E27FC236}">
                  <a16:creationId xmlns:a16="http://schemas.microsoft.com/office/drawing/2014/main" id="{C68A9229-BBBE-4934-9700-BA72A1BB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28" name="Picture 4" descr="La acción declarativa de dominio">
            <a:extLst>
              <a:ext uri="{FF2B5EF4-FFF2-40B4-BE49-F238E27FC236}">
                <a16:creationId xmlns:a16="http://schemas.microsoft.com/office/drawing/2014/main" id="{43043D94-A4A6-4BA2-A3B9-C23C2C2222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0975" b="1"/>
          <a:stretch/>
        </p:blipFill>
        <p:spPr bwMode="auto">
          <a:xfrm>
            <a:off x="9813534" y="1615440"/>
            <a:ext cx="2052754" cy="279141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1AB0FF35-1C69-4BDB-8FED-4ED716DE117C}"/>
              </a:ext>
            </a:extLst>
          </p:cNvPr>
          <p:cNvSpPr>
            <a:spLocks noGrp="1"/>
          </p:cNvSpPr>
          <p:nvPr>
            <p:ph type="sldNum" sz="quarter" idx="12"/>
          </p:nvPr>
        </p:nvSpPr>
        <p:spPr>
          <a:xfrm>
            <a:off x="9144000" y="6400800"/>
            <a:ext cx="2743200" cy="457200"/>
          </a:xfrm>
        </p:spPr>
        <p:txBody>
          <a:bodyPr/>
          <a:lstStyle/>
          <a:p>
            <a:fld id="{17ECE12F-46B1-4D71-B4A3-E12BA84D684E}" type="slidenum">
              <a:rPr lang="en-US" smtClean="0"/>
              <a:t>62</a:t>
            </a:fld>
            <a:endParaRPr lang="en-US"/>
          </a:p>
        </p:txBody>
      </p:sp>
      <p:sp>
        <p:nvSpPr>
          <p:cNvPr id="5" name="Footer Placeholder 4">
            <a:extLst>
              <a:ext uri="{FF2B5EF4-FFF2-40B4-BE49-F238E27FC236}">
                <a16:creationId xmlns:a16="http://schemas.microsoft.com/office/drawing/2014/main" id="{26EBBE1B-5477-3057-0DF6-06A46957A16E}"/>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4313652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4" name="Group 1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5" name="Freeform: Shape 1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0B1D4C07-349D-91F8-3A64-91C500107059}"/>
              </a:ext>
            </a:extLst>
          </p:cNvPr>
          <p:cNvSpPr>
            <a:spLocks noGrp="1"/>
          </p:cNvSpPr>
          <p:nvPr>
            <p:ph type="title"/>
          </p:nvPr>
        </p:nvSpPr>
        <p:spPr>
          <a:xfrm>
            <a:off x="640080" y="1243013"/>
            <a:ext cx="3855720" cy="4371974"/>
          </a:xfrm>
        </p:spPr>
        <p:txBody>
          <a:bodyPr>
            <a:normAutofit/>
          </a:bodyPr>
          <a:lstStyle/>
          <a:p>
            <a:r>
              <a:rPr lang="es-PR" sz="3600" b="1">
                <a:solidFill>
                  <a:schemeClr val="tx2"/>
                </a:solidFill>
                <a:highlight>
                  <a:srgbClr val="FFFF00"/>
                </a:highlight>
              </a:rPr>
              <a:t>OTRA VEZ</a:t>
            </a:r>
            <a:r>
              <a:rPr lang="es-PR" sz="3600">
                <a:solidFill>
                  <a:schemeClr val="tx2"/>
                </a:solidFill>
              </a:rPr>
              <a:t>: ¿Puede un Tribunal declarar el pleno dominio a favor de un peticionario en un Expediente de Dominio?</a:t>
            </a:r>
            <a:endParaRPr lang="en-US" sz="3600">
              <a:solidFill>
                <a:schemeClr val="tx2"/>
              </a:solidFill>
            </a:endParaRPr>
          </a:p>
        </p:txBody>
      </p:sp>
      <p:sp>
        <p:nvSpPr>
          <p:cNvPr id="3" name="Content Placeholder 2">
            <a:extLst>
              <a:ext uri="{FF2B5EF4-FFF2-40B4-BE49-F238E27FC236}">
                <a16:creationId xmlns:a16="http://schemas.microsoft.com/office/drawing/2014/main" id="{613930F3-BABA-3E79-81AF-E0EEB64D9905}"/>
              </a:ext>
            </a:extLst>
          </p:cNvPr>
          <p:cNvSpPr>
            <a:spLocks noGrp="1"/>
          </p:cNvSpPr>
          <p:nvPr>
            <p:ph idx="1"/>
          </p:nvPr>
        </p:nvSpPr>
        <p:spPr>
          <a:xfrm>
            <a:off x="6172200" y="804672"/>
            <a:ext cx="5221224" cy="5230368"/>
          </a:xfrm>
        </p:spPr>
        <p:txBody>
          <a:bodyPr anchor="ctr">
            <a:normAutofit/>
          </a:bodyPr>
          <a:lstStyle/>
          <a:p>
            <a:r>
              <a:rPr lang="es-ES" sz="1800" dirty="0">
                <a:solidFill>
                  <a:schemeClr val="tx2"/>
                </a:solidFill>
              </a:rPr>
              <a:t>No, el Tribunal no debe declarar el pleno dominio a favor del peticionario en un expediente de dominio. (OCURRE TODO EL TIEMPO)</a:t>
            </a:r>
          </a:p>
          <a:p>
            <a:r>
              <a:rPr lang="es-ES" sz="1800" dirty="0">
                <a:solidFill>
                  <a:schemeClr val="tx2"/>
                </a:solidFill>
              </a:rPr>
              <a:t>El expediente de dominio es un procedimiento de Jurisdicción Voluntaria que busca regularizar la situación registral de un inmueble, pero no hace declaración de derechos.</a:t>
            </a:r>
          </a:p>
          <a:p>
            <a:r>
              <a:rPr lang="es-ES" sz="1800" dirty="0">
                <a:solidFill>
                  <a:schemeClr val="tx2"/>
                </a:solidFill>
              </a:rPr>
              <a:t>El Tribunal solo puede reconocer el dominio que ya tiene el peticionario, siempre que lo acredite mediante un título válido y eficaz y la posesión pública, pacífica y a título de dueño por el tiempo que establece la ley (si adquirió por usucapión).</a:t>
            </a:r>
          </a:p>
          <a:p>
            <a:r>
              <a:rPr lang="es-ES" sz="1800" dirty="0">
                <a:solidFill>
                  <a:schemeClr val="tx2"/>
                </a:solidFill>
              </a:rPr>
              <a:t>El pleno dominio es el derecho de propiedad que comprende las facultades de usar, disfrutar y disponer de una cosa.</a:t>
            </a:r>
          </a:p>
          <a:p>
            <a:r>
              <a:rPr lang="es-ES" sz="1800" dirty="0">
                <a:solidFill>
                  <a:schemeClr val="tx2"/>
                </a:solidFill>
              </a:rPr>
              <a:t>¡El expediente de dominio no es una forma de adquirir el pleno dominio!</a:t>
            </a:r>
            <a:endParaRPr lang="en-US" sz="1800" dirty="0">
              <a:solidFill>
                <a:schemeClr val="tx2"/>
              </a:solidFill>
            </a:endParaRPr>
          </a:p>
        </p:txBody>
      </p:sp>
      <p:sp>
        <p:nvSpPr>
          <p:cNvPr id="4" name="Footer Placeholder 3">
            <a:extLst>
              <a:ext uri="{FF2B5EF4-FFF2-40B4-BE49-F238E27FC236}">
                <a16:creationId xmlns:a16="http://schemas.microsoft.com/office/drawing/2014/main" id="{BB9BF8FD-0DDD-6867-0564-D67F9274C300}"/>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p>
        </p:txBody>
      </p:sp>
      <p:sp>
        <p:nvSpPr>
          <p:cNvPr id="5" name="Slide Number Placeholder 4">
            <a:extLst>
              <a:ext uri="{FF2B5EF4-FFF2-40B4-BE49-F238E27FC236}">
                <a16:creationId xmlns:a16="http://schemas.microsoft.com/office/drawing/2014/main" id="{1B6347EA-643F-4A6E-512C-0721470E13B9}"/>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63</a:t>
            </a:fld>
            <a:endParaRPr lang="en-US"/>
          </a:p>
        </p:txBody>
      </p:sp>
    </p:spTree>
    <p:extLst>
      <p:ext uri="{BB962C8B-B14F-4D97-AF65-F5344CB8AC3E}">
        <p14:creationId xmlns:p14="http://schemas.microsoft.com/office/powerpoint/2010/main" val="20957248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B79D65-D67D-F9DE-AB4F-5DF80FCCD9DE}"/>
              </a:ext>
            </a:extLst>
          </p:cNvPr>
          <p:cNvSpPr>
            <a:spLocks noGrp="1"/>
          </p:cNvSpPr>
          <p:nvPr>
            <p:ph type="title"/>
          </p:nvPr>
        </p:nvSpPr>
        <p:spPr>
          <a:xfrm>
            <a:off x="841248" y="256032"/>
            <a:ext cx="10506456" cy="1014984"/>
          </a:xfrm>
        </p:spPr>
        <p:txBody>
          <a:bodyPr anchor="b">
            <a:normAutofit/>
          </a:bodyPr>
          <a:lstStyle/>
          <a:p>
            <a:r>
              <a:rPr lang="es-ES" sz="3100"/>
              <a:t>Efraín Torres Pérez y su esposa Mirka Ivelisse Cabrera Vélez, Ex Parte, 2025 TSPR 5, Juez Àngel Colón , 14 de enero de 2025</a:t>
            </a:r>
            <a:endParaRPr lang="en-US" sz="3100"/>
          </a:p>
        </p:txBody>
      </p:sp>
      <p:sp>
        <p:nvSpPr>
          <p:cNvPr id="13" name="Rectangle 12">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Footer Placeholder 3">
            <a:extLst>
              <a:ext uri="{FF2B5EF4-FFF2-40B4-BE49-F238E27FC236}">
                <a16:creationId xmlns:a16="http://schemas.microsoft.com/office/drawing/2014/main" id="{3DCE1F78-C3AF-1DD1-CB63-24DD81CCFEFE}"/>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(C)</a:t>
            </a:r>
          </a:p>
        </p:txBody>
      </p:sp>
      <p:sp>
        <p:nvSpPr>
          <p:cNvPr id="5" name="Slide Number Placeholder 4">
            <a:extLst>
              <a:ext uri="{FF2B5EF4-FFF2-40B4-BE49-F238E27FC236}">
                <a16:creationId xmlns:a16="http://schemas.microsoft.com/office/drawing/2014/main" id="{061CB973-88AD-3063-9EE4-59A7596F17A0}"/>
              </a:ext>
            </a:extLst>
          </p:cNvPr>
          <p:cNvSpPr>
            <a:spLocks noGrp="1"/>
          </p:cNvSpPr>
          <p:nvPr>
            <p:ph type="sldNum" sz="quarter" idx="12"/>
          </p:nvPr>
        </p:nvSpPr>
        <p:spPr>
          <a:xfrm>
            <a:off x="8873254" y="6356350"/>
            <a:ext cx="2477498" cy="365125"/>
          </a:xfrm>
        </p:spPr>
        <p:txBody>
          <a:bodyPr>
            <a:normAutofit/>
          </a:bodyPr>
          <a:lstStyle/>
          <a:p>
            <a:pPr>
              <a:spcAft>
                <a:spcPts val="600"/>
              </a:spcAft>
            </a:pPr>
            <a:fld id="{17ECE12F-46B1-4D71-B4A3-E12BA84D684E}" type="slidenum">
              <a:rPr lang="en-US">
                <a:solidFill>
                  <a:schemeClr val="tx1">
                    <a:lumMod val="50000"/>
                    <a:lumOff val="50000"/>
                  </a:schemeClr>
                </a:solidFill>
              </a:rPr>
              <a:pPr>
                <a:spcAft>
                  <a:spcPts val="600"/>
                </a:spcAft>
              </a:pPr>
              <a:t>64</a:t>
            </a:fld>
            <a:endParaRPr lang="en-US">
              <a:solidFill>
                <a:schemeClr val="tx1">
                  <a:lumMod val="50000"/>
                  <a:lumOff val="50000"/>
                </a:schemeClr>
              </a:solidFill>
            </a:endParaRPr>
          </a:p>
        </p:txBody>
      </p:sp>
      <p:graphicFrame>
        <p:nvGraphicFramePr>
          <p:cNvPr id="7" name="Content Placeholder 2">
            <a:extLst>
              <a:ext uri="{FF2B5EF4-FFF2-40B4-BE49-F238E27FC236}">
                <a16:creationId xmlns:a16="http://schemas.microsoft.com/office/drawing/2014/main" id="{6E164D83-FF70-D513-CFCC-19C09E2DF727}"/>
              </a:ext>
            </a:extLst>
          </p:cNvPr>
          <p:cNvGraphicFramePr>
            <a:graphicFrameLocks noGrp="1"/>
          </p:cNvGraphicFramePr>
          <p:nvPr>
            <p:ph idx="1"/>
            <p:extLst>
              <p:ext uri="{D42A27DB-BD31-4B8C-83A1-F6EECF244321}">
                <p14:modId xmlns:p14="http://schemas.microsoft.com/office/powerpoint/2010/main" val="2810482790"/>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18727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A3C7DEA-BCC2-4295-8850-147993296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89949D-B9F6-468A-86FE-2694DC5AE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AE220EAC-D291-20E3-824D-186BB950999A}"/>
              </a:ext>
            </a:extLst>
          </p:cNvPr>
          <p:cNvSpPr>
            <a:spLocks noGrp="1"/>
          </p:cNvSpPr>
          <p:nvPr>
            <p:ph type="title"/>
          </p:nvPr>
        </p:nvSpPr>
        <p:spPr>
          <a:xfrm>
            <a:off x="1179226" y="419101"/>
            <a:ext cx="7126574" cy="1041400"/>
          </a:xfrm>
        </p:spPr>
        <p:txBody>
          <a:bodyPr anchor="b">
            <a:normAutofit/>
          </a:bodyPr>
          <a:lstStyle/>
          <a:p>
            <a:r>
              <a:rPr lang="es-PR" sz="3600" dirty="0">
                <a:solidFill>
                  <a:schemeClr val="tx2"/>
                </a:solidFill>
              </a:rPr>
              <a:t>Torres </a:t>
            </a:r>
            <a:r>
              <a:rPr lang="es-PR" sz="3600" dirty="0" err="1">
                <a:solidFill>
                  <a:schemeClr val="tx2"/>
                </a:solidFill>
              </a:rPr>
              <a:t>Pèrez</a:t>
            </a:r>
            <a:r>
              <a:rPr lang="es-PR" sz="3600" dirty="0">
                <a:solidFill>
                  <a:schemeClr val="tx2"/>
                </a:solidFill>
              </a:rPr>
              <a:t>, Ex parte, continuación</a:t>
            </a:r>
            <a:endParaRPr lang="en-US" sz="3600" dirty="0">
              <a:solidFill>
                <a:schemeClr val="tx2"/>
              </a:solidFill>
            </a:endParaRPr>
          </a:p>
        </p:txBody>
      </p:sp>
      <p:grpSp>
        <p:nvGrpSpPr>
          <p:cNvPr id="14" name="Group 13">
            <a:extLst>
              <a:ext uri="{FF2B5EF4-FFF2-40B4-BE49-F238E27FC236}">
                <a16:creationId xmlns:a16="http://schemas.microsoft.com/office/drawing/2014/main" id="{E4DF0958-0C87-4C28-9554-2FADC788C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5" name="Freeform: Shape 14">
              <a:extLst>
                <a:ext uri="{FF2B5EF4-FFF2-40B4-BE49-F238E27FC236}">
                  <a16:creationId xmlns:a16="http://schemas.microsoft.com/office/drawing/2014/main" id="{DEC53B48-7B73-49D1-A6FD-9DBF5141E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DEDDC41-2C98-4AF1-A0EA-AEEC3482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2208F20-F93C-4530-8370-FC7818BAB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52F51E0-B50B-43EA-B6AC-C16BD29C3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6D0EBDCC-72CD-987C-D3E1-161031A1A508}"/>
              </a:ext>
            </a:extLst>
          </p:cNvPr>
          <p:cNvSpPr>
            <a:spLocks noGrp="1"/>
          </p:cNvSpPr>
          <p:nvPr>
            <p:ph idx="1"/>
          </p:nvPr>
        </p:nvSpPr>
        <p:spPr>
          <a:xfrm>
            <a:off x="723900" y="1765300"/>
            <a:ext cx="10288874" cy="4454525"/>
          </a:xfrm>
        </p:spPr>
        <p:txBody>
          <a:bodyPr anchor="ctr">
            <a:normAutofit/>
          </a:bodyPr>
          <a:lstStyle/>
          <a:p>
            <a:pPr algn="just"/>
            <a:r>
              <a:rPr lang="es-ES" sz="2000" dirty="0">
                <a:solidFill>
                  <a:schemeClr val="tx2"/>
                </a:solidFill>
              </a:rPr>
              <a:t>Los peticionarios presentaron una Petición de expediente de dominio en el TPI de Aguadilla en la que solicitan se declarara justificado el dominio a su favor sobre una finca. Hicieron todas las alegaciones que requiere la Ley 210. Se sometieron todos los documentos requeridos y ordenados por el Tribunal. Se señaló vista a la que comparecen el Fiscal, el Municipio de Guayanilla y los peticionarios. </a:t>
            </a:r>
          </a:p>
          <a:p>
            <a:pPr algn="just"/>
            <a:r>
              <a:rPr lang="es-ES" sz="2000" dirty="0">
                <a:solidFill>
                  <a:schemeClr val="tx2"/>
                </a:solidFill>
              </a:rPr>
              <a:t>Durante la vista, el Tribunal mostró cierta preocupación en cuanto a que la finca para la cual se solicitaba el expediente de dominio no había sido segregada, proviniendo de una finca de mayor cabida. En específico, y citando al Artículo 148 de la Ley del Registro de la Propiedad Inmobiliaria del Estado Libre Asociado de Puerto Rico, indicó que la segregación debía realizarse mediante escritura pública con autorización de las agencias pertinentes y que esta evidencia no formaba parte del expediente. Por lo anterior, concedió al señor Torres Pérez, y a las demás partes con interés en este procedimiento, término para expresarse.   </a:t>
            </a:r>
            <a:endParaRPr lang="en-US" sz="2000" dirty="0">
              <a:solidFill>
                <a:schemeClr val="tx2"/>
              </a:solidFill>
            </a:endParaRPr>
          </a:p>
        </p:txBody>
      </p:sp>
      <p:sp>
        <p:nvSpPr>
          <p:cNvPr id="4" name="Footer Placeholder 3">
            <a:extLst>
              <a:ext uri="{FF2B5EF4-FFF2-40B4-BE49-F238E27FC236}">
                <a16:creationId xmlns:a16="http://schemas.microsoft.com/office/drawing/2014/main" id="{40770E42-7A2E-A4A7-4FCE-D16AF79B5218}"/>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p>
        </p:txBody>
      </p:sp>
      <p:sp>
        <p:nvSpPr>
          <p:cNvPr id="5" name="Slide Number Placeholder 4">
            <a:extLst>
              <a:ext uri="{FF2B5EF4-FFF2-40B4-BE49-F238E27FC236}">
                <a16:creationId xmlns:a16="http://schemas.microsoft.com/office/drawing/2014/main" id="{0C652AE5-7311-791A-1185-843D7065226B}"/>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65</a:t>
            </a:fld>
            <a:endParaRPr lang="en-US" dirty="0"/>
          </a:p>
        </p:txBody>
      </p:sp>
    </p:spTree>
    <p:extLst>
      <p:ext uri="{BB962C8B-B14F-4D97-AF65-F5344CB8AC3E}">
        <p14:creationId xmlns:p14="http://schemas.microsoft.com/office/powerpoint/2010/main" val="15021380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0625D2EA-CCA1-728D-D136-BB67CFB4B22A}"/>
              </a:ext>
            </a:extLst>
          </p:cNvPr>
          <p:cNvSpPr>
            <a:spLocks noGrp="1"/>
          </p:cNvSpPr>
          <p:nvPr>
            <p:ph type="title"/>
          </p:nvPr>
        </p:nvSpPr>
        <p:spPr>
          <a:xfrm>
            <a:off x="1397000" y="136526"/>
            <a:ext cx="7327900" cy="501650"/>
          </a:xfrm>
        </p:spPr>
        <p:txBody>
          <a:bodyPr anchor="b">
            <a:normAutofit fontScale="90000"/>
          </a:bodyPr>
          <a:lstStyle/>
          <a:p>
            <a:pPr algn="ctr"/>
            <a:r>
              <a:rPr lang="es-PR" sz="3600" dirty="0">
                <a:solidFill>
                  <a:schemeClr val="tx2"/>
                </a:solidFill>
              </a:rPr>
              <a:t>Torres </a:t>
            </a:r>
            <a:r>
              <a:rPr lang="es-PR" sz="3600" dirty="0" err="1">
                <a:solidFill>
                  <a:schemeClr val="tx2"/>
                </a:solidFill>
              </a:rPr>
              <a:t>Pèrez</a:t>
            </a:r>
            <a:r>
              <a:rPr lang="es-PR" sz="3600" dirty="0">
                <a:solidFill>
                  <a:schemeClr val="tx2"/>
                </a:solidFill>
              </a:rPr>
              <a:t>, Ex parte</a:t>
            </a:r>
            <a:endParaRPr lang="en-US" sz="3600" dirty="0">
              <a:solidFill>
                <a:schemeClr val="tx2"/>
              </a:solidFill>
            </a:endParaRPr>
          </a:p>
        </p:txBody>
      </p:sp>
      <p:grpSp>
        <p:nvGrpSpPr>
          <p:cNvPr id="14" name="Group 1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5" name="Freeform: Shape 1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78D9BD6A-F200-C382-0C6E-3E9C40A3AEB1}"/>
              </a:ext>
            </a:extLst>
          </p:cNvPr>
          <p:cNvSpPr>
            <a:spLocks noGrp="1"/>
          </p:cNvSpPr>
          <p:nvPr>
            <p:ph idx="1"/>
          </p:nvPr>
        </p:nvSpPr>
        <p:spPr>
          <a:xfrm>
            <a:off x="431800" y="838200"/>
            <a:ext cx="11442700" cy="5381625"/>
          </a:xfrm>
        </p:spPr>
        <p:txBody>
          <a:bodyPr>
            <a:noAutofit/>
          </a:bodyPr>
          <a:lstStyle/>
          <a:p>
            <a:r>
              <a:rPr lang="es-ES" sz="2000" dirty="0">
                <a:solidFill>
                  <a:schemeClr val="tx2"/>
                </a:solidFill>
              </a:rPr>
              <a:t>El peticionario informó al Tribunal que adquirió el predio de terreno en el año 2011 de manos de la señora Pérez </a:t>
            </a:r>
            <a:r>
              <a:rPr lang="es-ES" sz="2000" dirty="0" err="1">
                <a:solidFill>
                  <a:schemeClr val="tx2"/>
                </a:solidFill>
              </a:rPr>
              <a:t>Aldarondo</a:t>
            </a:r>
            <a:r>
              <a:rPr lang="es-ES" sz="2000" dirty="0">
                <a:solidFill>
                  <a:schemeClr val="tx2"/>
                </a:solidFill>
              </a:rPr>
              <a:t>, quien a su vez lo adquirió en el año 1951 mediante contrato privado de compraventa celebrado entre la señora y señor Torres Guzmán, el cual se extravió. </a:t>
            </a:r>
          </a:p>
          <a:p>
            <a:r>
              <a:rPr lang="es-ES" sz="2000" dirty="0">
                <a:solidFill>
                  <a:schemeClr val="tx2"/>
                </a:solidFill>
              </a:rPr>
              <a:t>Además, sostuvo que, a su mejor entender, y tal como se declaró en el juicio, la finca fue o formó parte en algún momento de otra finca que aparece registrada en el CRIM a nombre del Sr. Rodolfo Montero Avilés. Dando la apariencia de que el predio de terreno para el cual se solicitó el expediente de dominio se configuró como una finca independiente allá para el año 1951. </a:t>
            </a:r>
          </a:p>
          <a:p>
            <a:r>
              <a:rPr lang="es-ES" sz="2000" dirty="0">
                <a:solidFill>
                  <a:schemeClr val="tx2"/>
                </a:solidFill>
              </a:rPr>
              <a:t>Por último, el Peticionario señaló que, una investigación exhaustiva realizada por él reveló que el señor Torres Guzmán había adquirido la finca  allá para el año 1940 de parte del Sr. Rafael Cajigas, persona que también le vendió al señor Montero Avilés el remanente de la finca que aparece registrada en el CRIM a nombre de este último. </a:t>
            </a:r>
          </a:p>
          <a:p>
            <a:r>
              <a:rPr lang="es-ES" sz="2000" dirty="0">
                <a:solidFill>
                  <a:schemeClr val="tx2"/>
                </a:solidFill>
              </a:rPr>
              <a:t>Acompañó la moción con una declaración jurada suscrita por el Sr. Miguel Antonio Torres Pérez, -- vecino de la comunidad --, en la cual declaró que la finca objeto del presente caso se formó como una finca independiente para el 1940.  A base de lo expresado, el Peticionario </a:t>
            </a:r>
            <a:r>
              <a:rPr lang="es-ES" sz="2000" dirty="0" err="1">
                <a:solidFill>
                  <a:schemeClr val="tx2"/>
                </a:solidFill>
              </a:rPr>
              <a:t>alegò</a:t>
            </a:r>
            <a:r>
              <a:rPr lang="es-ES" sz="2000" dirty="0">
                <a:solidFill>
                  <a:schemeClr val="tx2"/>
                </a:solidFill>
              </a:rPr>
              <a:t> que, el requisito de aprobación de una segregación de un solar de una finca de mayor cabida, por la agencia gubernamental encargada de ello, comenzó a regir en nuestra jurisdicción a partir de septiembre del año 1944 y que la finca objeto de este procedimiento se formó antes del comienzo de dicha ley, razón por la cual no le es de aplicación la mencionada normativa y solicita se declare ha lugar su </a:t>
            </a:r>
            <a:r>
              <a:rPr lang="es-ES" sz="2000" dirty="0" err="1">
                <a:solidFill>
                  <a:schemeClr val="tx2"/>
                </a:solidFill>
              </a:rPr>
              <a:t>peticiòn</a:t>
            </a:r>
            <a:r>
              <a:rPr lang="es-ES" sz="2000" dirty="0">
                <a:solidFill>
                  <a:schemeClr val="tx2"/>
                </a:solidFill>
              </a:rPr>
              <a:t>. </a:t>
            </a:r>
            <a:endParaRPr lang="en-US" sz="2000" dirty="0">
              <a:solidFill>
                <a:schemeClr val="tx2"/>
              </a:solidFill>
            </a:endParaRPr>
          </a:p>
        </p:txBody>
      </p:sp>
      <p:sp>
        <p:nvSpPr>
          <p:cNvPr id="4" name="Footer Placeholder 3">
            <a:extLst>
              <a:ext uri="{FF2B5EF4-FFF2-40B4-BE49-F238E27FC236}">
                <a16:creationId xmlns:a16="http://schemas.microsoft.com/office/drawing/2014/main" id="{36C54F9B-AC59-2CC2-3F9F-6CDA1D35264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p>
        </p:txBody>
      </p:sp>
      <p:sp>
        <p:nvSpPr>
          <p:cNvPr id="5" name="Slide Number Placeholder 4">
            <a:extLst>
              <a:ext uri="{FF2B5EF4-FFF2-40B4-BE49-F238E27FC236}">
                <a16:creationId xmlns:a16="http://schemas.microsoft.com/office/drawing/2014/main" id="{53D59E76-9E6F-58B9-F5B3-4EAD4F98CE41}"/>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66</a:t>
            </a:fld>
            <a:endParaRPr lang="en-US"/>
          </a:p>
        </p:txBody>
      </p:sp>
      <p:grpSp>
        <p:nvGrpSpPr>
          <p:cNvPr id="20" name="Group 1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21" name="Freeform: Shape 2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55816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4" name="Group 13">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5" name="Freeform: Shape 14">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E91AAE4-8FDE-4F5F-C8F5-D997C9400670}"/>
              </a:ext>
            </a:extLst>
          </p:cNvPr>
          <p:cNvSpPr>
            <a:spLocks noGrp="1"/>
          </p:cNvSpPr>
          <p:nvPr>
            <p:ph type="title"/>
          </p:nvPr>
        </p:nvSpPr>
        <p:spPr>
          <a:xfrm>
            <a:off x="804672" y="2053641"/>
            <a:ext cx="3669161" cy="2760098"/>
          </a:xfrm>
        </p:spPr>
        <p:txBody>
          <a:bodyPr>
            <a:normAutofit/>
          </a:bodyPr>
          <a:lstStyle/>
          <a:p>
            <a:r>
              <a:rPr lang="es-PR" sz="4000">
                <a:solidFill>
                  <a:schemeClr val="tx2"/>
                </a:solidFill>
              </a:rPr>
              <a:t>Torres Pèrez, Ex Parte</a:t>
            </a:r>
            <a:endParaRPr lang="en-US" sz="4000">
              <a:solidFill>
                <a:schemeClr val="tx2"/>
              </a:solidFill>
            </a:endParaRPr>
          </a:p>
        </p:txBody>
      </p:sp>
      <p:sp>
        <p:nvSpPr>
          <p:cNvPr id="3" name="Content Placeholder 2">
            <a:extLst>
              <a:ext uri="{FF2B5EF4-FFF2-40B4-BE49-F238E27FC236}">
                <a16:creationId xmlns:a16="http://schemas.microsoft.com/office/drawing/2014/main" id="{F99EC5AF-CFB2-2556-B5AD-98D8108A8107}"/>
              </a:ext>
            </a:extLst>
          </p:cNvPr>
          <p:cNvSpPr>
            <a:spLocks noGrp="1"/>
          </p:cNvSpPr>
          <p:nvPr>
            <p:ph idx="1"/>
          </p:nvPr>
        </p:nvSpPr>
        <p:spPr>
          <a:xfrm>
            <a:off x="6090574" y="801866"/>
            <a:ext cx="5306084" cy="5230634"/>
          </a:xfrm>
          <a:noFill/>
          <a:ln>
            <a:noFill/>
          </a:ln>
        </p:spPr>
        <p:txBody>
          <a:bodyPr anchor="ctr">
            <a:normAutofit/>
          </a:bodyPr>
          <a:lstStyle/>
          <a:p>
            <a:r>
              <a:rPr lang="es-ES" sz="1800">
                <a:solidFill>
                  <a:schemeClr val="tx2"/>
                </a:solidFill>
              </a:rPr>
              <a:t>El Municipio de Isabela se opuso a la Petición de expediente de dominio por entender que había una posibilidad de que el predio de terreno fuera producto de una división de un predio de mayor cabida para el cual no se solicitó la autorización de la Oficina de Gerencia de Permisos, según se requiere, ni se realizó la correspondiente segregación.  </a:t>
            </a:r>
          </a:p>
          <a:p>
            <a:r>
              <a:rPr lang="es-ES" sz="1800">
                <a:solidFill>
                  <a:schemeClr val="tx2"/>
                </a:solidFill>
              </a:rPr>
              <a:t>Evaluada la prueba el TPI dictó Sentencia. Declaró No ha lugar la Petición de expediente de dominio y la desestimó sin perjuicio.  El fundamento fue que no se presentó evidencia alguna que acreditara que la finca objeto de la petición fue una segregación de una finca de mayor cabida. Torres Pèrez recurre al TA.</a:t>
            </a:r>
            <a:endParaRPr lang="en-US" sz="1800">
              <a:solidFill>
                <a:schemeClr val="tx2"/>
              </a:solidFill>
            </a:endParaRPr>
          </a:p>
        </p:txBody>
      </p:sp>
      <p:sp>
        <p:nvSpPr>
          <p:cNvPr id="4" name="Footer Placeholder 3">
            <a:extLst>
              <a:ext uri="{FF2B5EF4-FFF2-40B4-BE49-F238E27FC236}">
                <a16:creationId xmlns:a16="http://schemas.microsoft.com/office/drawing/2014/main" id="{8CACFF19-1FE2-2641-9AAE-8B6FA21A81C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p>
        </p:txBody>
      </p:sp>
      <p:sp>
        <p:nvSpPr>
          <p:cNvPr id="5" name="Slide Number Placeholder 4">
            <a:extLst>
              <a:ext uri="{FF2B5EF4-FFF2-40B4-BE49-F238E27FC236}">
                <a16:creationId xmlns:a16="http://schemas.microsoft.com/office/drawing/2014/main" id="{800BA4CC-1AD0-4510-A54F-064DE86F051F}"/>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67</a:t>
            </a:fld>
            <a:endParaRPr lang="en-US"/>
          </a:p>
        </p:txBody>
      </p:sp>
    </p:spTree>
    <p:extLst>
      <p:ext uri="{BB962C8B-B14F-4D97-AF65-F5344CB8AC3E}">
        <p14:creationId xmlns:p14="http://schemas.microsoft.com/office/powerpoint/2010/main" val="31685440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A3C7DEA-BCC2-4295-8850-147993296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89949D-B9F6-468A-86FE-2694DC5AE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C1386504-E11B-0DD5-5B9B-42469BF5DE70}"/>
              </a:ext>
            </a:extLst>
          </p:cNvPr>
          <p:cNvSpPr>
            <a:spLocks noGrp="1"/>
          </p:cNvSpPr>
          <p:nvPr>
            <p:ph type="title"/>
          </p:nvPr>
        </p:nvSpPr>
        <p:spPr>
          <a:xfrm>
            <a:off x="1179226" y="660401"/>
            <a:ext cx="9833548" cy="787400"/>
          </a:xfrm>
        </p:spPr>
        <p:txBody>
          <a:bodyPr anchor="b">
            <a:normAutofit/>
          </a:bodyPr>
          <a:lstStyle/>
          <a:p>
            <a:r>
              <a:rPr lang="es-PR" sz="3600" dirty="0">
                <a:solidFill>
                  <a:schemeClr val="tx2"/>
                </a:solidFill>
              </a:rPr>
              <a:t>Torres </a:t>
            </a:r>
            <a:r>
              <a:rPr lang="es-PR" sz="3600" dirty="0" err="1">
                <a:solidFill>
                  <a:schemeClr val="tx2"/>
                </a:solidFill>
              </a:rPr>
              <a:t>Pèrez</a:t>
            </a:r>
            <a:r>
              <a:rPr lang="es-PR" sz="3600" dirty="0">
                <a:solidFill>
                  <a:schemeClr val="tx2"/>
                </a:solidFill>
              </a:rPr>
              <a:t>, Ex Parte</a:t>
            </a:r>
            <a:endParaRPr lang="en-US" sz="3600" dirty="0">
              <a:solidFill>
                <a:schemeClr val="tx2"/>
              </a:solidFill>
            </a:endParaRPr>
          </a:p>
        </p:txBody>
      </p:sp>
      <p:grpSp>
        <p:nvGrpSpPr>
          <p:cNvPr id="14" name="Group 13">
            <a:extLst>
              <a:ext uri="{FF2B5EF4-FFF2-40B4-BE49-F238E27FC236}">
                <a16:creationId xmlns:a16="http://schemas.microsoft.com/office/drawing/2014/main" id="{E4DF0958-0C87-4C28-9554-2FADC788C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DEC53B48-7B73-49D1-A6FD-9DBF5141E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7DEDDC41-2C98-4AF1-A0EA-AEEC3482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D2208F20-F93C-4530-8370-FC7818BAB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E52F51E0-B50B-43EA-B6AC-C16BD29C3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Content Placeholder 2">
            <a:extLst>
              <a:ext uri="{FF2B5EF4-FFF2-40B4-BE49-F238E27FC236}">
                <a16:creationId xmlns:a16="http://schemas.microsoft.com/office/drawing/2014/main" id="{EEA8F2F1-6336-AFD6-1720-E0A228938201}"/>
              </a:ext>
            </a:extLst>
          </p:cNvPr>
          <p:cNvSpPr>
            <a:spLocks noGrp="1"/>
          </p:cNvSpPr>
          <p:nvPr>
            <p:ph idx="1"/>
          </p:nvPr>
        </p:nvSpPr>
        <p:spPr>
          <a:xfrm>
            <a:off x="1179226" y="1689100"/>
            <a:ext cx="9833548" cy="4305799"/>
          </a:xfrm>
        </p:spPr>
        <p:txBody>
          <a:bodyPr anchor="ctr">
            <a:normAutofit/>
          </a:bodyPr>
          <a:lstStyle/>
          <a:p>
            <a:pPr algn="just"/>
            <a:r>
              <a:rPr lang="es-ES" sz="2000" dirty="0" err="1">
                <a:solidFill>
                  <a:schemeClr val="tx2"/>
                </a:solidFill>
              </a:rPr>
              <a:t>Alegò</a:t>
            </a:r>
            <a:r>
              <a:rPr lang="es-ES" sz="2000" dirty="0">
                <a:solidFill>
                  <a:schemeClr val="tx2"/>
                </a:solidFill>
              </a:rPr>
              <a:t> que el predio de terreno se ha mantenido con la misma configuración física, con sus mismas colindancias y dimensiones por más de setenta y dos (72) años, y es </a:t>
            </a:r>
            <a:r>
              <a:rPr lang="es-ES" sz="2000" dirty="0">
                <a:solidFill>
                  <a:schemeClr val="tx2"/>
                </a:solidFill>
                <a:highlight>
                  <a:srgbClr val="FFFF00"/>
                </a:highlight>
              </a:rPr>
              <a:t>proveniente de una finca matriz no inscrita, escenario donde no se requiere un permiso de segregación</a:t>
            </a:r>
            <a:r>
              <a:rPr lang="es-ES" sz="2000" dirty="0">
                <a:solidFill>
                  <a:schemeClr val="tx2"/>
                </a:solidFill>
              </a:rPr>
              <a:t>. </a:t>
            </a:r>
          </a:p>
          <a:p>
            <a:pPr algn="just"/>
            <a:r>
              <a:rPr lang="es-ES" sz="2000" dirty="0">
                <a:solidFill>
                  <a:schemeClr val="tx2"/>
                </a:solidFill>
              </a:rPr>
              <a:t>El Municipio de Isabela se opuso al no existir una segregación autorizada por la agencia gubernamental encargada de ello, según se requiere en el Artículo 185 de la Ley Núm. 210.</a:t>
            </a:r>
          </a:p>
          <a:p>
            <a:pPr algn="just"/>
            <a:r>
              <a:rPr lang="es-ES" sz="2000" dirty="0">
                <a:solidFill>
                  <a:schemeClr val="tx2"/>
                </a:solidFill>
              </a:rPr>
              <a:t>El TA no expidió y Torres Pérez recurre al TS. </a:t>
            </a:r>
            <a:r>
              <a:rPr lang="es-ES" sz="2000" dirty="0" err="1">
                <a:solidFill>
                  <a:schemeClr val="tx2"/>
                </a:solidFill>
              </a:rPr>
              <a:t>Pidiò</a:t>
            </a:r>
            <a:r>
              <a:rPr lang="es-ES" sz="2000" dirty="0">
                <a:solidFill>
                  <a:schemeClr val="tx2"/>
                </a:solidFill>
              </a:rPr>
              <a:t> se </a:t>
            </a:r>
            <a:r>
              <a:rPr lang="es-ES" sz="2000" dirty="0" err="1">
                <a:solidFill>
                  <a:schemeClr val="tx2"/>
                </a:solidFill>
              </a:rPr>
              <a:t>odenara</a:t>
            </a:r>
            <a:r>
              <a:rPr lang="es-ES" sz="2000" dirty="0">
                <a:solidFill>
                  <a:schemeClr val="tx2"/>
                </a:solidFill>
              </a:rPr>
              <a:t> continuar procedimientos en el TPI sin necesidad de presentar evidencia de la segregación de la finca.</a:t>
            </a:r>
          </a:p>
          <a:p>
            <a:pPr algn="just"/>
            <a:r>
              <a:rPr lang="es-ES" sz="2000" dirty="0">
                <a:solidFill>
                  <a:schemeClr val="tx2"/>
                </a:solidFill>
              </a:rPr>
              <a:t>El Municipio de Isabela </a:t>
            </a:r>
            <a:r>
              <a:rPr lang="es-ES" sz="2000" dirty="0" err="1">
                <a:solidFill>
                  <a:schemeClr val="tx2"/>
                </a:solidFill>
              </a:rPr>
              <a:t>alegò</a:t>
            </a:r>
            <a:r>
              <a:rPr lang="es-ES" sz="2000" dirty="0">
                <a:solidFill>
                  <a:schemeClr val="tx2"/>
                </a:solidFill>
              </a:rPr>
              <a:t> que nunca pudo identificar correctamente la propiedad por lo que no pudo determinar si el señor Torres Pérez tenía o no derecho sobre la misma. Además, sostuvo que nunca solicitó a la Oficina de Gerencia y Permisos autorización para la segregación de la  finca. </a:t>
            </a:r>
            <a:endParaRPr lang="en-US" sz="2000" dirty="0">
              <a:solidFill>
                <a:schemeClr val="tx2"/>
              </a:solidFill>
            </a:endParaRPr>
          </a:p>
        </p:txBody>
      </p:sp>
      <p:sp>
        <p:nvSpPr>
          <p:cNvPr id="4" name="Footer Placeholder 3">
            <a:extLst>
              <a:ext uri="{FF2B5EF4-FFF2-40B4-BE49-F238E27FC236}">
                <a16:creationId xmlns:a16="http://schemas.microsoft.com/office/drawing/2014/main" id="{E733E81C-954A-C342-B382-712E4AFEB5E8}"/>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p>
        </p:txBody>
      </p:sp>
      <p:sp>
        <p:nvSpPr>
          <p:cNvPr id="5" name="Slide Number Placeholder 4">
            <a:extLst>
              <a:ext uri="{FF2B5EF4-FFF2-40B4-BE49-F238E27FC236}">
                <a16:creationId xmlns:a16="http://schemas.microsoft.com/office/drawing/2014/main" id="{0F0CCC29-E0B8-BF74-76A6-FEAB25551AD7}"/>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68</a:t>
            </a:fld>
            <a:endParaRPr lang="en-US" dirty="0"/>
          </a:p>
        </p:txBody>
      </p:sp>
    </p:spTree>
    <p:extLst>
      <p:ext uri="{BB962C8B-B14F-4D97-AF65-F5344CB8AC3E}">
        <p14:creationId xmlns:p14="http://schemas.microsoft.com/office/powerpoint/2010/main" val="5203783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97FB2692-A230-3584-4737-49FC0A6201C4}"/>
              </a:ext>
            </a:extLst>
          </p:cNvPr>
          <p:cNvSpPr>
            <a:spLocks noGrp="1"/>
          </p:cNvSpPr>
          <p:nvPr>
            <p:ph type="title"/>
          </p:nvPr>
        </p:nvSpPr>
        <p:spPr>
          <a:xfrm>
            <a:off x="1179226" y="330201"/>
            <a:ext cx="5056474" cy="618142"/>
          </a:xfrm>
        </p:spPr>
        <p:txBody>
          <a:bodyPr anchor="b">
            <a:normAutofit/>
          </a:bodyPr>
          <a:lstStyle/>
          <a:p>
            <a:pPr algn="ctr"/>
            <a:r>
              <a:rPr lang="es-PR" sz="3600" dirty="0">
                <a:solidFill>
                  <a:schemeClr val="tx2"/>
                </a:solidFill>
              </a:rPr>
              <a:t>Torres </a:t>
            </a:r>
            <a:r>
              <a:rPr lang="es-PR" sz="3600" dirty="0" err="1">
                <a:solidFill>
                  <a:schemeClr val="tx2"/>
                </a:solidFill>
              </a:rPr>
              <a:t>Pèrez</a:t>
            </a:r>
            <a:r>
              <a:rPr lang="es-PR" sz="3600" dirty="0">
                <a:solidFill>
                  <a:schemeClr val="tx2"/>
                </a:solidFill>
              </a:rPr>
              <a:t>, Ex Parte</a:t>
            </a:r>
            <a:endParaRPr lang="en-US" sz="3600" dirty="0">
              <a:solidFill>
                <a:schemeClr val="tx2"/>
              </a:solidFill>
            </a:endParaRPr>
          </a:p>
        </p:txBody>
      </p:sp>
      <p:grpSp>
        <p:nvGrpSpPr>
          <p:cNvPr id="27" name="Group 26">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8" name="Freeform: Shape 27">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CC631A68-B3D8-9B57-2515-0AC6174B14D2}"/>
              </a:ext>
            </a:extLst>
          </p:cNvPr>
          <p:cNvSpPr>
            <a:spLocks noGrp="1"/>
          </p:cNvSpPr>
          <p:nvPr>
            <p:ph idx="1"/>
          </p:nvPr>
        </p:nvSpPr>
        <p:spPr>
          <a:xfrm>
            <a:off x="495300" y="1099762"/>
            <a:ext cx="11226800" cy="5120064"/>
          </a:xfrm>
        </p:spPr>
        <p:txBody>
          <a:bodyPr>
            <a:normAutofit fontScale="92500" lnSpcReduction="20000"/>
          </a:bodyPr>
          <a:lstStyle/>
          <a:p>
            <a:pPr algn="just"/>
            <a:r>
              <a:rPr lang="es-ES" sz="1800" dirty="0" err="1">
                <a:solidFill>
                  <a:schemeClr val="tx2"/>
                </a:solidFill>
              </a:rPr>
              <a:t>Opiniòn</a:t>
            </a:r>
            <a:r>
              <a:rPr lang="es-ES" sz="1800" dirty="0">
                <a:solidFill>
                  <a:schemeClr val="tx2"/>
                </a:solidFill>
              </a:rPr>
              <a:t> del Tribunal Supremo:</a:t>
            </a:r>
          </a:p>
          <a:p>
            <a:pPr algn="just"/>
            <a:r>
              <a:rPr lang="es-ES" sz="1800" dirty="0">
                <a:solidFill>
                  <a:schemeClr val="tx2"/>
                </a:solidFill>
              </a:rPr>
              <a:t>Cuando lo que se busca es la inmatriculación de una finca que no consta inscrita, “[l]a primera inscripción de cada finca será de dominio”. Art. 21 de la Ley Núm. 210-2015 (30 LPRA sec. 6036). En específico, debe de entenderse por inmatriculación como “el ingreso de una finca en el Registro de la Propiedad, acto que normalmente se efectúa mediante la primera inscripción de dominio a favor del </a:t>
            </a:r>
            <a:r>
              <a:rPr lang="es-ES" sz="1800" dirty="0" err="1">
                <a:solidFill>
                  <a:schemeClr val="tx2"/>
                </a:solidFill>
              </a:rPr>
              <a:t>inmatriculante</a:t>
            </a:r>
            <a:r>
              <a:rPr lang="es-ES" sz="1800" dirty="0">
                <a:solidFill>
                  <a:schemeClr val="tx2"/>
                </a:solidFill>
              </a:rPr>
              <a:t>”. Rivera </a:t>
            </a:r>
            <a:r>
              <a:rPr lang="es-ES" sz="1800" dirty="0" err="1">
                <a:solidFill>
                  <a:schemeClr val="tx2"/>
                </a:solidFill>
              </a:rPr>
              <a:t>Rivera</a:t>
            </a:r>
            <a:r>
              <a:rPr lang="es-ES" sz="1800" dirty="0">
                <a:solidFill>
                  <a:schemeClr val="tx2"/>
                </a:solidFill>
              </a:rPr>
              <a:t>, </a:t>
            </a:r>
            <a:r>
              <a:rPr lang="es-ES" sz="1800" dirty="0" err="1">
                <a:solidFill>
                  <a:schemeClr val="tx2"/>
                </a:solidFill>
              </a:rPr>
              <a:t>op</a:t>
            </a:r>
            <a:r>
              <a:rPr lang="es-ES" sz="1800" dirty="0">
                <a:solidFill>
                  <a:schemeClr val="tx2"/>
                </a:solidFill>
              </a:rPr>
              <a:t>. cit., pág. 338.  En esa dirección, y para aquellos casos en que el propietario carezca de título inscribible de dominio,  el Artículo 185 de la Ley del Registro de Propiedad, provee el mecanismo necesario para que, mediante el procedimiento de expediente de dominio, se declare justificado, o no, el respectivo dominio sobre los bienes. Rivera </a:t>
            </a:r>
            <a:r>
              <a:rPr lang="es-ES" sz="1800" dirty="0" err="1">
                <a:solidFill>
                  <a:schemeClr val="tx2"/>
                </a:solidFill>
              </a:rPr>
              <a:t>Rivera</a:t>
            </a:r>
            <a:r>
              <a:rPr lang="es-ES" sz="1800" dirty="0">
                <a:solidFill>
                  <a:schemeClr val="tx2"/>
                </a:solidFill>
              </a:rPr>
              <a:t>, </a:t>
            </a:r>
            <a:r>
              <a:rPr lang="es-ES" sz="1800" dirty="0" err="1">
                <a:solidFill>
                  <a:schemeClr val="tx2"/>
                </a:solidFill>
              </a:rPr>
              <a:t>op</a:t>
            </a:r>
            <a:r>
              <a:rPr lang="es-ES" sz="1800" dirty="0">
                <a:solidFill>
                  <a:schemeClr val="tx2"/>
                </a:solidFill>
              </a:rPr>
              <a:t>. cit., pág. 338. Véase, Toro v. Registrador, 25 DPR 472, 476 (1917). </a:t>
            </a:r>
          </a:p>
          <a:p>
            <a:pPr algn="just"/>
            <a:r>
              <a:rPr lang="es-ES" sz="1800" dirty="0">
                <a:solidFill>
                  <a:schemeClr val="tx2"/>
                </a:solidFill>
              </a:rPr>
              <a:t>En cuanto al expediente de dominio, se ha explicado que,  en síntesis, si alguien carece de un título inscribible en el Registro puede acudir ante el Tribunal [de Primera Instancia] donde radica la finca y, previa citación de los anteriores dueños, del fiscal y de otros funcionarios, declarar que es el dueño de la finca en cuestión y lograr que el Tribunal ordene la inscripción en el Registro de su título dominical. M.J. </a:t>
            </a:r>
            <a:r>
              <a:rPr lang="es-ES" sz="1800" dirty="0" err="1">
                <a:solidFill>
                  <a:schemeClr val="tx2"/>
                </a:solidFill>
              </a:rPr>
              <a:t>Godreau</a:t>
            </a:r>
            <a:r>
              <a:rPr lang="es-ES" sz="1800" dirty="0">
                <a:solidFill>
                  <a:schemeClr val="tx2"/>
                </a:solidFill>
              </a:rPr>
              <a:t> &amp; J.A. </a:t>
            </a:r>
            <a:r>
              <a:rPr lang="es-ES" sz="1800" dirty="0" err="1">
                <a:solidFill>
                  <a:schemeClr val="tx2"/>
                </a:solidFill>
              </a:rPr>
              <a:t>Giusti</a:t>
            </a:r>
            <a:r>
              <a:rPr lang="es-ES" sz="1800" dirty="0">
                <a:solidFill>
                  <a:schemeClr val="tx2"/>
                </a:solidFill>
              </a:rPr>
              <a:t>, Las Concesiones De La Corona Y Propiedad De La Tierra En Puerto Rico, Siglos XVI-XX: Un Estudio Jurídico, 62 Rev. Jur. UPR 351, 545–546 (1993).</a:t>
            </a:r>
          </a:p>
          <a:p>
            <a:pPr algn="just"/>
            <a:r>
              <a:rPr lang="es-ES" sz="1800" dirty="0">
                <a:solidFill>
                  <a:schemeClr val="tx2"/>
                </a:solidFill>
              </a:rPr>
              <a:t>Mientras no se suscite contienda entre partes conocidas y determinadas, el mismo no pierde su carácter de procedimiento ex parte. Álvarez Rivera v. Registrador, 84 DPR 229, 230 (1961); Benítez v. Registrador, 71 DPR 563, 568 (1950). Véase, González v. El Pueblo, 10 DPR 483 (1906). </a:t>
            </a:r>
          </a:p>
          <a:p>
            <a:pPr algn="just"/>
            <a:r>
              <a:rPr lang="es-ES" sz="1800" dirty="0">
                <a:solidFill>
                  <a:schemeClr val="tx2"/>
                </a:solidFill>
              </a:rPr>
              <a:t>En caso de que una de las personas citadas se oponga a la acreditación del título propuesto por el solicitante y alegue que tiene un mejor derecho que el promovente, se entenderá convertido el procedimiento de expediente de dominio en un juicio contencioso ordinario. Art. 191 de la Ley Núm. 210-2015 (30 LPRA sec. 6297). Véase, Ríos v. Tribunal Superior, 77 DPR 79, 83 (1954); Rodríguez v. Registrador, 75 DPR 712 (1953). </a:t>
            </a:r>
          </a:p>
          <a:p>
            <a:pPr algn="just"/>
            <a:r>
              <a:rPr lang="es-ES" sz="1800" dirty="0">
                <a:solidFill>
                  <a:schemeClr val="tx2"/>
                </a:solidFill>
                <a:highlight>
                  <a:srgbClr val="FFFF00"/>
                </a:highlight>
              </a:rPr>
              <a:t>Más allá de que se trate de un procedimiento ex parte o un juicio contencioso ordinario, hemos expresado que los requisitos legales contenidos en el Art. 185 de la Ley del Registro de la Propiedad, para la tramitación de un expediente de dominio son esenciales y de cumplimiento estricto. </a:t>
            </a:r>
            <a:endParaRPr lang="en-US" sz="1800" dirty="0">
              <a:solidFill>
                <a:schemeClr val="tx2"/>
              </a:solidFill>
              <a:highlight>
                <a:srgbClr val="FFFF00"/>
              </a:highlight>
            </a:endParaRPr>
          </a:p>
        </p:txBody>
      </p:sp>
      <p:grpSp>
        <p:nvGrpSpPr>
          <p:cNvPr id="20" name="Group 1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1" name="Freeform: Shape 2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Footer Placeholder 3">
            <a:extLst>
              <a:ext uri="{FF2B5EF4-FFF2-40B4-BE49-F238E27FC236}">
                <a16:creationId xmlns:a16="http://schemas.microsoft.com/office/drawing/2014/main" id="{8CF91901-47A3-0025-39A4-DC4C96DD1A6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p>
        </p:txBody>
      </p:sp>
      <p:sp>
        <p:nvSpPr>
          <p:cNvPr id="5" name="Slide Number Placeholder 4">
            <a:extLst>
              <a:ext uri="{FF2B5EF4-FFF2-40B4-BE49-F238E27FC236}">
                <a16:creationId xmlns:a16="http://schemas.microsoft.com/office/drawing/2014/main" id="{AC5C25FB-0A19-B474-7F13-2DC0ADDFB8E8}"/>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69</a:t>
            </a:fld>
            <a:endParaRPr lang="en-US" dirty="0"/>
          </a:p>
        </p:txBody>
      </p:sp>
    </p:spTree>
    <p:extLst>
      <p:ext uri="{BB962C8B-B14F-4D97-AF65-F5344CB8AC3E}">
        <p14:creationId xmlns:p14="http://schemas.microsoft.com/office/powerpoint/2010/main" val="4164956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A40F5653-827F-4F0A-93C2-85A768FB9F8C}"/>
              </a:ext>
            </a:extLst>
          </p:cNvPr>
          <p:cNvSpPr>
            <a:spLocks noGrp="1"/>
          </p:cNvSpPr>
          <p:nvPr>
            <p:ph type="title"/>
          </p:nvPr>
        </p:nvSpPr>
        <p:spPr>
          <a:xfrm>
            <a:off x="598429" y="305637"/>
            <a:ext cx="10994834" cy="1340672"/>
          </a:xfrm>
        </p:spPr>
        <p:txBody>
          <a:bodyPr anchor="b">
            <a:normAutofit/>
          </a:bodyPr>
          <a:lstStyle/>
          <a:p>
            <a:pPr algn="ctr"/>
            <a:r>
              <a:rPr lang="en-US" sz="4000" b="1" cap="all" dirty="0">
                <a:solidFill>
                  <a:schemeClr val="tx2"/>
                </a:solidFill>
              </a:rPr>
              <a:t>Expediente de </a:t>
            </a:r>
            <a:r>
              <a:rPr lang="en-US" sz="4000" b="1" cap="all" dirty="0" err="1">
                <a:solidFill>
                  <a:schemeClr val="tx2"/>
                </a:solidFill>
              </a:rPr>
              <a:t>dominio</a:t>
            </a:r>
            <a:r>
              <a:rPr lang="en-US" sz="4000" b="1" cap="all" dirty="0">
                <a:solidFill>
                  <a:schemeClr val="tx2"/>
                </a:solidFill>
              </a:rPr>
              <a:t>, </a:t>
            </a:r>
            <a:r>
              <a:rPr lang="en-US" sz="4000" b="1" cap="all" dirty="0" err="1">
                <a:solidFill>
                  <a:schemeClr val="tx2"/>
                </a:solidFill>
              </a:rPr>
              <a:t>Reanudaci</a:t>
            </a:r>
            <a:r>
              <a:rPr lang="es-PR" sz="4000" b="1" cap="all" dirty="0" err="1">
                <a:solidFill>
                  <a:schemeClr val="tx2"/>
                </a:solidFill>
              </a:rPr>
              <a:t>ón</a:t>
            </a:r>
            <a:r>
              <a:rPr lang="en-US" sz="4000" b="1" cap="all" dirty="0">
                <a:solidFill>
                  <a:schemeClr val="tx2"/>
                </a:solidFill>
              </a:rPr>
              <a:t> de </a:t>
            </a:r>
            <a:r>
              <a:rPr lang="en-US" sz="4000" b="1" cap="all" dirty="0" err="1">
                <a:solidFill>
                  <a:schemeClr val="tx2"/>
                </a:solidFill>
              </a:rPr>
              <a:t>tracto</a:t>
            </a:r>
            <a:r>
              <a:rPr lang="en-US" sz="4000" b="1" cap="all" dirty="0">
                <a:solidFill>
                  <a:schemeClr val="tx2"/>
                </a:solidFill>
              </a:rPr>
              <a:t>, Acción </a:t>
            </a:r>
            <a:r>
              <a:rPr lang="en-US" sz="4000" b="1" cap="all" dirty="0" err="1">
                <a:solidFill>
                  <a:schemeClr val="tx2"/>
                </a:solidFill>
              </a:rPr>
              <a:t>Contradictoria</a:t>
            </a:r>
            <a:r>
              <a:rPr lang="en-US" sz="4000" b="1" cap="all" dirty="0">
                <a:solidFill>
                  <a:schemeClr val="tx2"/>
                </a:solidFill>
              </a:rPr>
              <a:t> de </a:t>
            </a:r>
            <a:r>
              <a:rPr lang="en-US" sz="4000" b="1" cap="all" dirty="0" err="1">
                <a:solidFill>
                  <a:schemeClr val="tx2"/>
                </a:solidFill>
              </a:rPr>
              <a:t>Dominio</a:t>
            </a:r>
            <a:r>
              <a:rPr lang="es-PR" sz="4000" b="1" cap="all" dirty="0">
                <a:solidFill>
                  <a:schemeClr val="tx2"/>
                </a:solidFill>
              </a:rPr>
              <a:t> </a:t>
            </a:r>
            <a:endParaRPr lang="en-US" sz="4000" b="1" cap="all" dirty="0">
              <a:solidFill>
                <a:schemeClr val="tx2"/>
              </a:solidFill>
            </a:endParaRPr>
          </a:p>
        </p:txBody>
      </p:sp>
      <p:grpSp>
        <p:nvGrpSpPr>
          <p:cNvPr id="21" name="Group 20">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22" name="Freeform: Shape 21">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6A71B281-FF8B-4C7B-A987-2921213F0C00}"/>
              </a:ext>
            </a:extLst>
          </p:cNvPr>
          <p:cNvSpPr>
            <a:spLocks noGrp="1"/>
          </p:cNvSpPr>
          <p:nvPr>
            <p:ph idx="1"/>
          </p:nvPr>
        </p:nvSpPr>
        <p:spPr>
          <a:xfrm>
            <a:off x="598430" y="1737359"/>
            <a:ext cx="10994833" cy="4663440"/>
          </a:xfrm>
        </p:spPr>
        <p:txBody>
          <a:bodyPr vert="horz" lIns="91440" tIns="45720" rIns="91440" bIns="45720" rtlCol="0" anchor="t">
            <a:noAutofit/>
          </a:bodyPr>
          <a:lstStyle/>
          <a:p>
            <a:pPr algn="just">
              <a:lnSpc>
                <a:spcPct val="100000"/>
              </a:lnSpc>
              <a:spcBef>
                <a:spcPts val="600"/>
              </a:spcBef>
            </a:pPr>
            <a:r>
              <a:rPr lang="es-PR" sz="2400" dirty="0">
                <a:solidFill>
                  <a:schemeClr val="tx2"/>
                </a:solidFill>
              </a:rPr>
              <a:t>Expediente de dominio- pretende inmatriculación de </a:t>
            </a:r>
            <a:r>
              <a:rPr lang="es-PR" sz="2400" b="1" dirty="0">
                <a:solidFill>
                  <a:schemeClr val="tx2"/>
                </a:solidFill>
              </a:rPr>
              <a:t>finca no inscrita.</a:t>
            </a:r>
            <a:endParaRPr lang="es-PR" sz="2400" b="1" dirty="0">
              <a:solidFill>
                <a:schemeClr val="tx2"/>
              </a:solidFill>
              <a:ea typeface="Calibri"/>
              <a:cs typeface="Calibri"/>
            </a:endParaRPr>
          </a:p>
          <a:p>
            <a:pPr algn="just">
              <a:lnSpc>
                <a:spcPct val="100000"/>
              </a:lnSpc>
              <a:spcBef>
                <a:spcPts val="600"/>
              </a:spcBef>
            </a:pPr>
            <a:r>
              <a:rPr lang="es-PR" sz="2400" dirty="0">
                <a:solidFill>
                  <a:schemeClr val="tx2"/>
                </a:solidFill>
              </a:rPr>
              <a:t>Reanudación de tracto- pretende conseguir que la </a:t>
            </a:r>
            <a:r>
              <a:rPr lang="es-PR" sz="2400" b="1" dirty="0">
                <a:solidFill>
                  <a:schemeClr val="tx2"/>
                </a:solidFill>
              </a:rPr>
              <a:t>finca quede inscrita a nombre del(de la) titular actual que no es el mismo que aparece en el registro </a:t>
            </a:r>
            <a:r>
              <a:rPr lang="es-PR" sz="2400" dirty="0">
                <a:solidFill>
                  <a:schemeClr val="tx2"/>
                </a:solidFill>
              </a:rPr>
              <a:t>(titular registral).</a:t>
            </a:r>
            <a:endParaRPr lang="es-PR" sz="2400" dirty="0">
              <a:solidFill>
                <a:schemeClr val="tx2"/>
              </a:solidFill>
              <a:ea typeface="Calibri"/>
              <a:cs typeface="Calibri"/>
            </a:endParaRPr>
          </a:p>
          <a:p>
            <a:pPr lvl="1" algn="just">
              <a:lnSpc>
                <a:spcPct val="100000"/>
              </a:lnSpc>
              <a:spcBef>
                <a:spcPts val="600"/>
              </a:spcBef>
            </a:pPr>
            <a:r>
              <a:rPr lang="es-PR" dirty="0">
                <a:solidFill>
                  <a:schemeClr val="tx2"/>
                </a:solidFill>
              </a:rPr>
              <a:t>Tiene que existir ruptura del tracto, es decir, dos o  más transmisiones no formalizadas por documento público o inscritas en el Registro. La interrupción del tracto no puede deberse a que las escrituras no entraron al Registro por errores que fueron notificados. </a:t>
            </a:r>
          </a:p>
          <a:p>
            <a:pPr lvl="1" algn="just">
              <a:lnSpc>
                <a:spcPct val="100000"/>
              </a:lnSpc>
              <a:spcBef>
                <a:spcPts val="600"/>
              </a:spcBef>
            </a:pPr>
            <a:r>
              <a:rPr lang="es-PR" dirty="0">
                <a:solidFill>
                  <a:schemeClr val="tx2"/>
                </a:solidFill>
              </a:rPr>
              <a:t>Reanudación de tracto, de acuerdo a la doctrina española, es una variación de expediente de dominio.</a:t>
            </a:r>
            <a:r>
              <a:rPr lang="es-PR" sz="2900" dirty="0">
                <a:solidFill>
                  <a:schemeClr val="tx2"/>
                </a:solidFill>
              </a:rPr>
              <a:t> </a:t>
            </a:r>
            <a:endParaRPr lang="en-US" sz="2900" dirty="0">
              <a:solidFill>
                <a:schemeClr val="tx2"/>
              </a:solidFill>
            </a:endParaRPr>
          </a:p>
        </p:txBody>
      </p:sp>
      <p:sp>
        <p:nvSpPr>
          <p:cNvPr id="6" name="Slide Number Placeholder 5">
            <a:extLst>
              <a:ext uri="{FF2B5EF4-FFF2-40B4-BE49-F238E27FC236}">
                <a16:creationId xmlns:a16="http://schemas.microsoft.com/office/drawing/2014/main" id="{82154E00-E3DE-45E2-A19A-B8CF7F6857BE}"/>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7</a:t>
            </a:fld>
            <a:endParaRPr lang="en-US" dirty="0"/>
          </a:p>
        </p:txBody>
      </p:sp>
      <p:grpSp>
        <p:nvGrpSpPr>
          <p:cNvPr id="27" name="Group 26">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28" name="Freeform: Shape 27">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Footer Placeholder 3">
            <a:extLst>
              <a:ext uri="{FF2B5EF4-FFF2-40B4-BE49-F238E27FC236}">
                <a16:creationId xmlns:a16="http://schemas.microsoft.com/office/drawing/2014/main" id="{4EBD42A2-B3E7-8A95-98BD-D36BA88E2CAE}"/>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5985468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EE9FE-1821-93FA-5496-29444D7E7048}"/>
              </a:ext>
            </a:extLst>
          </p:cNvPr>
          <p:cNvSpPr>
            <a:spLocks noGrp="1"/>
          </p:cNvSpPr>
          <p:nvPr>
            <p:ph type="title"/>
          </p:nvPr>
        </p:nvSpPr>
        <p:spPr>
          <a:xfrm>
            <a:off x="838200" y="365125"/>
            <a:ext cx="10515600" cy="690677"/>
          </a:xfrm>
        </p:spPr>
        <p:txBody>
          <a:bodyPr>
            <a:normAutofit fontScale="90000"/>
          </a:bodyPr>
          <a:lstStyle/>
          <a:p>
            <a:r>
              <a:rPr lang="es-PR" dirty="0"/>
              <a:t>Torres </a:t>
            </a:r>
            <a:r>
              <a:rPr lang="es-PR" dirty="0" err="1"/>
              <a:t>Pèrez</a:t>
            </a:r>
            <a:r>
              <a:rPr lang="es-PR" dirty="0"/>
              <a:t>, Ex Parte</a:t>
            </a:r>
            <a:endParaRPr lang="en-US" dirty="0"/>
          </a:p>
        </p:txBody>
      </p:sp>
      <p:sp>
        <p:nvSpPr>
          <p:cNvPr id="3" name="Content Placeholder 2">
            <a:extLst>
              <a:ext uri="{FF2B5EF4-FFF2-40B4-BE49-F238E27FC236}">
                <a16:creationId xmlns:a16="http://schemas.microsoft.com/office/drawing/2014/main" id="{1F506AF5-6E12-9BB4-BA17-A68862072E39}"/>
              </a:ext>
            </a:extLst>
          </p:cNvPr>
          <p:cNvSpPr>
            <a:spLocks noGrp="1"/>
          </p:cNvSpPr>
          <p:nvPr>
            <p:ph idx="1"/>
          </p:nvPr>
        </p:nvSpPr>
        <p:spPr>
          <a:xfrm>
            <a:off x="838200" y="1121791"/>
            <a:ext cx="10515600" cy="5234560"/>
          </a:xfrm>
        </p:spPr>
        <p:txBody>
          <a:bodyPr>
            <a:normAutofit fontScale="70000" lnSpcReduction="20000"/>
          </a:bodyPr>
          <a:lstStyle/>
          <a:p>
            <a:pPr algn="just"/>
            <a:r>
              <a:rPr lang="es-PR" dirty="0"/>
              <a:t>Al interpretar los requisitos del Art. 185, el Tribunal expresa que,</a:t>
            </a:r>
            <a:r>
              <a:rPr lang="es-ES" dirty="0"/>
              <a:t> si la finca para la cual se peticiona el expediente de dominio resulta ser una segregación de una finca de mayor cabida que consta inscrita, la segregación tiene que haber sido aprobada por la agencia gubernamental correspondiente mediante plano de inscripción. Por otro lado, si la finca de procedencia no está inscrita, en el inciso (1)(d) solo se requiere que así se haga constar en la solicitud de expediente de dominio.</a:t>
            </a:r>
          </a:p>
          <a:p>
            <a:pPr algn="just"/>
            <a:r>
              <a:rPr lang="es-ES" dirty="0"/>
              <a:t>En una nota al calce, el Tribunal se refiere a la derogada Ley 198 y dice:</a:t>
            </a:r>
          </a:p>
          <a:p>
            <a:pPr algn="just"/>
            <a:r>
              <a:rPr lang="es-ES" dirty="0"/>
              <a:t>“Como se puede apreciar, en situaciones como las del caso de autos, el derogado estatuto contemplaba dos (2) opciones: (1) el hecho de que la finca, con sus alegadas dimensiones actuales, ha mantenido la misma configuración durante los términos necesarios para que operen los efectos de la prescripción adquisitiva o, en su defecto, o (2) que la misma resulta ser una segregación de una finca de mayor cabida, cuya segregación fue debidamente aprobada por la Junta de Planificación de Puerto Rico o por la agencia gubernamental correspondiente. Por tal razón, bajo el anterior estatuto, aquellos que solicitaban el expediente de dominio, y no cumplían con los términos para que operaran los efectos de la prescripción adquisitiva, tenían que realizar el procedimiento de segregación y obtener la aprobación de la agencia correspondiente. </a:t>
            </a:r>
          </a:p>
          <a:p>
            <a:pPr algn="just"/>
            <a:r>
              <a:rPr lang="es-ES" dirty="0"/>
              <a:t>Valga señalar que, en el estatuto hoy vigente, en su Artículo 185, inciso (1)(i), el texto fue enmendado distinguiendo el requisito de que, “[s]i la finca resulta ser una segregación de una finca de mayor cabida que consta inscrita, la segregación tiene que haber sido aprobada por la agencia gubernamental correspondiente mediante plano de inscripción”. 30 LPRA sec. 6291. Ese no es el caso ante nuestra consideración.</a:t>
            </a:r>
          </a:p>
        </p:txBody>
      </p:sp>
      <p:sp>
        <p:nvSpPr>
          <p:cNvPr id="4" name="Footer Placeholder 3">
            <a:extLst>
              <a:ext uri="{FF2B5EF4-FFF2-40B4-BE49-F238E27FC236}">
                <a16:creationId xmlns:a16="http://schemas.microsoft.com/office/drawing/2014/main" id="{1EECCF8E-EFEA-F2AF-0FC6-9BA246EEEAF2}"/>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1E2404F2-9DD6-6772-4AEA-A4B695377820}"/>
              </a:ext>
            </a:extLst>
          </p:cNvPr>
          <p:cNvSpPr>
            <a:spLocks noGrp="1"/>
          </p:cNvSpPr>
          <p:nvPr>
            <p:ph type="sldNum" sz="quarter" idx="12"/>
          </p:nvPr>
        </p:nvSpPr>
        <p:spPr/>
        <p:txBody>
          <a:bodyPr/>
          <a:lstStyle/>
          <a:p>
            <a:fld id="{17ECE12F-46B1-4D71-B4A3-E12BA84D684E}" type="slidenum">
              <a:rPr lang="en-US" smtClean="0"/>
              <a:t>70</a:t>
            </a:fld>
            <a:endParaRPr lang="en-US"/>
          </a:p>
        </p:txBody>
      </p:sp>
    </p:spTree>
    <p:extLst>
      <p:ext uri="{BB962C8B-B14F-4D97-AF65-F5344CB8AC3E}">
        <p14:creationId xmlns:p14="http://schemas.microsoft.com/office/powerpoint/2010/main" val="8840292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C25EB-F828-39D8-57E5-F88C2843995B}"/>
              </a:ext>
            </a:extLst>
          </p:cNvPr>
          <p:cNvSpPr>
            <a:spLocks noGrp="1"/>
          </p:cNvSpPr>
          <p:nvPr>
            <p:ph type="title"/>
          </p:nvPr>
        </p:nvSpPr>
        <p:spPr>
          <a:xfrm>
            <a:off x="838200" y="136526"/>
            <a:ext cx="10515600" cy="544512"/>
          </a:xfrm>
        </p:spPr>
        <p:txBody>
          <a:bodyPr>
            <a:normAutofit fontScale="90000"/>
          </a:bodyPr>
          <a:lstStyle/>
          <a:p>
            <a:r>
              <a:rPr lang="es-PR" dirty="0"/>
              <a:t>Torres </a:t>
            </a:r>
            <a:r>
              <a:rPr lang="es-PR" dirty="0" err="1"/>
              <a:t>Pèrez</a:t>
            </a:r>
            <a:r>
              <a:rPr lang="es-PR" dirty="0"/>
              <a:t>, Ex Parte</a:t>
            </a:r>
            <a:endParaRPr lang="en-US" dirty="0"/>
          </a:p>
        </p:txBody>
      </p:sp>
      <p:sp>
        <p:nvSpPr>
          <p:cNvPr id="3" name="Content Placeholder 2">
            <a:extLst>
              <a:ext uri="{FF2B5EF4-FFF2-40B4-BE49-F238E27FC236}">
                <a16:creationId xmlns:a16="http://schemas.microsoft.com/office/drawing/2014/main" id="{921D2E78-ECED-C5D0-AFB0-BAB6CF72DFE8}"/>
              </a:ext>
            </a:extLst>
          </p:cNvPr>
          <p:cNvSpPr>
            <a:spLocks noGrp="1"/>
          </p:cNvSpPr>
          <p:nvPr>
            <p:ph idx="1"/>
          </p:nvPr>
        </p:nvSpPr>
        <p:spPr>
          <a:xfrm>
            <a:off x="838200" y="681038"/>
            <a:ext cx="10515600" cy="5495925"/>
          </a:xfrm>
        </p:spPr>
        <p:txBody>
          <a:bodyPr>
            <a:noAutofit/>
          </a:bodyPr>
          <a:lstStyle/>
          <a:p>
            <a:pPr algn="just"/>
            <a:r>
              <a:rPr lang="es-PR" sz="1600" dirty="0"/>
              <a:t>El Tribunal finalmente nos recuerda que:</a:t>
            </a:r>
          </a:p>
          <a:p>
            <a:pPr algn="just"/>
            <a:r>
              <a:rPr lang="es-ES" sz="1600" dirty="0"/>
              <a:t>“[l]a declaración de estar o no justificado el dominio no impedirá que se pueda presentar posteriormente una acción ordinaria contradictoria de dominio por quien se considere perjudicado, sin perjuicio de lo dispuesto en esta Ley respecto a tercero”. Art. 192 de la Ley Núm. 210-2015 (30 LPRA sec. 6298). </a:t>
            </a:r>
            <a:r>
              <a:rPr lang="es-ES" sz="1600" dirty="0">
                <a:highlight>
                  <a:srgbClr val="FFFF00"/>
                </a:highlight>
              </a:rPr>
              <a:t>Lo anterior se debe a que el expediente de dominio se trata de un trámite judicial ex parte que no declara derechos, sino que justifica el dominio del promovente, por lo que no se podrá considerar como cosa juzgada</a:t>
            </a:r>
            <a:r>
              <a:rPr lang="es-ES" sz="1600" dirty="0"/>
              <a:t>. Rodríguez v. Registrador, supra, pág. 732; Benítez v. Registrador, supra, pág. 568. Véase, además, González v. El Pueblo, supra. (</a:t>
            </a:r>
            <a:r>
              <a:rPr lang="es-ES" sz="1600" dirty="0">
                <a:highlight>
                  <a:srgbClr val="FFFF00"/>
                </a:highlight>
              </a:rPr>
              <a:t>énfasis mío</a:t>
            </a:r>
            <a:r>
              <a:rPr lang="es-ES" sz="1600" dirty="0"/>
              <a:t>)</a:t>
            </a:r>
          </a:p>
          <a:p>
            <a:pPr algn="just"/>
            <a:r>
              <a:rPr lang="es-ES" sz="1600" dirty="0"/>
              <a:t>Los requisitos de segregación no aplican a todos los casos, “Hay aquí un requisito de temporalidad envuelto.”</a:t>
            </a:r>
          </a:p>
          <a:p>
            <a:pPr algn="just"/>
            <a:r>
              <a:rPr lang="es-ES" sz="1600" dirty="0"/>
              <a:t>La segregación de la finca para la cual se solicitó el expediente de dominio ocurrió antes del año 1944, -- por lo que no era necesario cumplir con los requisitos establecidos en el Artículo 148 de la Ley del Registro de la Propiedad. La derogada Ley Núm. 213 de 12 de mayo de 1942, según enmendada, mejor conocida como la Ley de Planificación, Urbanización y Zonificación de Puerto Rico, para realizar una segregación, requería la previa autorización de la agencia gubernamental designada para ello. </a:t>
            </a:r>
          </a:p>
          <a:p>
            <a:pPr algn="just"/>
            <a:r>
              <a:rPr lang="es-ES" sz="1600" dirty="0"/>
              <a:t>El Reglamento de Lotificación, empezó a regir el 4 de septiembre de 1944. Matos v. Junta de Planificación, Urbanización y Zonificación de P.R., 66 DPR 439, 442 (1946); Sepúlveda v. Registrador, supra, pág. 451. Véase, Fernández v. Registrador, 82 DPR 539, 544 (1961).  Este Tribunal ha sentenciado que “tal disposición no se aplica a lotificaciones consumadas con anterioridad al día 4 de septiembre de 1944, fecha en que entró en vigor dicho reglamento”.  </a:t>
            </a:r>
          </a:p>
          <a:p>
            <a:pPr algn="just"/>
            <a:r>
              <a:rPr lang="es-ES" sz="1600" dirty="0"/>
              <a:t>Si después de dicha fecha, entiéndase 4 de septiembre de 1944, “el dueño de un solar en donde enclavan edificaciones segrega de la finca principal una de éstas y la vende, el hecho de que con anterioridad a la vigencia del Reglamento existieran las edificaciones, no lo hace inaplicable, y debe obtenerse la aprobación de la Junta”. </a:t>
            </a:r>
          </a:p>
        </p:txBody>
      </p:sp>
      <p:sp>
        <p:nvSpPr>
          <p:cNvPr id="4" name="Footer Placeholder 3">
            <a:extLst>
              <a:ext uri="{FF2B5EF4-FFF2-40B4-BE49-F238E27FC236}">
                <a16:creationId xmlns:a16="http://schemas.microsoft.com/office/drawing/2014/main" id="{88CE6E00-4B22-382B-17C5-C170EF4F8BB1}"/>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35160185-42A1-4BE8-8973-5DAEAB2CBD58}"/>
              </a:ext>
            </a:extLst>
          </p:cNvPr>
          <p:cNvSpPr>
            <a:spLocks noGrp="1"/>
          </p:cNvSpPr>
          <p:nvPr>
            <p:ph type="sldNum" sz="quarter" idx="12"/>
          </p:nvPr>
        </p:nvSpPr>
        <p:spPr/>
        <p:txBody>
          <a:bodyPr/>
          <a:lstStyle/>
          <a:p>
            <a:fld id="{17ECE12F-46B1-4D71-B4A3-E12BA84D684E}" type="slidenum">
              <a:rPr lang="en-US" smtClean="0"/>
              <a:t>71</a:t>
            </a:fld>
            <a:endParaRPr lang="en-US"/>
          </a:p>
        </p:txBody>
      </p:sp>
    </p:spTree>
    <p:extLst>
      <p:ext uri="{BB962C8B-B14F-4D97-AF65-F5344CB8AC3E}">
        <p14:creationId xmlns:p14="http://schemas.microsoft.com/office/powerpoint/2010/main" val="2495714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1150E-960A-C3A7-801A-DCF8A0C0C6DC}"/>
              </a:ext>
            </a:extLst>
          </p:cNvPr>
          <p:cNvSpPr>
            <a:spLocks noGrp="1"/>
          </p:cNvSpPr>
          <p:nvPr>
            <p:ph type="title"/>
          </p:nvPr>
        </p:nvSpPr>
        <p:spPr>
          <a:xfrm>
            <a:off x="838200" y="136526"/>
            <a:ext cx="3762080" cy="544512"/>
          </a:xfrm>
        </p:spPr>
        <p:txBody>
          <a:bodyPr>
            <a:noAutofit/>
          </a:bodyPr>
          <a:lstStyle/>
          <a:p>
            <a:r>
              <a:rPr lang="es-PR" sz="3200" dirty="0"/>
              <a:t>Torres </a:t>
            </a:r>
            <a:r>
              <a:rPr lang="es-PR" sz="3200" dirty="0" err="1"/>
              <a:t>Pèrez</a:t>
            </a:r>
            <a:r>
              <a:rPr lang="es-PR" sz="3200" dirty="0"/>
              <a:t>, Ex Parte</a:t>
            </a:r>
            <a:endParaRPr lang="en-US" sz="3200" dirty="0"/>
          </a:p>
        </p:txBody>
      </p:sp>
      <p:sp>
        <p:nvSpPr>
          <p:cNvPr id="3" name="Content Placeholder 2">
            <a:extLst>
              <a:ext uri="{FF2B5EF4-FFF2-40B4-BE49-F238E27FC236}">
                <a16:creationId xmlns:a16="http://schemas.microsoft.com/office/drawing/2014/main" id="{6AA72557-D332-40C3-8F2C-92A25CC96F2B}"/>
              </a:ext>
            </a:extLst>
          </p:cNvPr>
          <p:cNvSpPr>
            <a:spLocks noGrp="1"/>
          </p:cNvSpPr>
          <p:nvPr>
            <p:ph idx="1"/>
          </p:nvPr>
        </p:nvSpPr>
        <p:spPr>
          <a:xfrm>
            <a:off x="838200" y="681038"/>
            <a:ext cx="10515600" cy="5495925"/>
          </a:xfrm>
        </p:spPr>
        <p:txBody>
          <a:bodyPr>
            <a:normAutofit fontScale="70000" lnSpcReduction="20000"/>
          </a:bodyPr>
          <a:lstStyle/>
          <a:p>
            <a:r>
              <a:rPr lang="es-ES" sz="2800" dirty="0"/>
              <a:t>En ese sentido, “aunque la segregación existiera de hecho antes del día 4 de septiembre de 1944, si se consuma después de dicha fecha, es necesaria la aprobación de la Junta de Planificación”. Fernández v. Registrador, supra, págs. 544–545. Es, pues, a la luz de la normativa antes expuesta que procedemos a disponer de la controversia ante nos.</a:t>
            </a:r>
            <a:endParaRPr lang="en-US" sz="2800" dirty="0"/>
          </a:p>
          <a:p>
            <a:r>
              <a:rPr lang="es-ES" dirty="0"/>
              <a:t>El Artículo 185, inciso (1)(i), de la Ley del Registro de la Propiedad, solo exige la presentación de un permiso de segregación por parte de la agencia gubernamental encargada de ello cuando la finca para la cual se peticiona un expediente de dominio resulta ser una segregación de una finca de mayor cabida que consta inscrita. En cuanto a fincas que provienen de otra finca de mayor cabida y esta última no consta inscrita en el Registro de la Propiedad, </a:t>
            </a:r>
            <a:r>
              <a:rPr lang="es-ES" dirty="0">
                <a:highlight>
                  <a:srgbClr val="FFFF00"/>
                </a:highlight>
              </a:rPr>
              <a:t>la referida disposición legal guarda total silencio</a:t>
            </a:r>
            <a:r>
              <a:rPr lang="es-ES" dirty="0"/>
              <a:t>. </a:t>
            </a:r>
          </a:p>
          <a:p>
            <a:r>
              <a:rPr lang="es-ES" dirty="0"/>
              <a:t>Como cuestión de hecho, sobre lo anterior, el Artículo 185, en su inciso (1)(d), se limita a señalar que en ese tipo de casos solo se requiere que, en la petición de expediente de dominio, se haga constar la expresión de que la finca de procedencia no está inscrita. Nada se exige con relación al requisito de segregación. </a:t>
            </a:r>
          </a:p>
          <a:p>
            <a:r>
              <a:rPr lang="es-ES" dirty="0"/>
              <a:t>Ante el silencio que guardó el legislador, es forzoso concluir que, en aquellos casos en que la finca para la cual se solicita un expediente de dominio mediante el Artículo 185 de la Ley, </a:t>
            </a:r>
            <a:r>
              <a:rPr lang="es-ES" dirty="0">
                <a:highlight>
                  <a:srgbClr val="FFFF00"/>
                </a:highlight>
              </a:rPr>
              <a:t>resulta ser una segregación de una finca de mayor cabida que no está inscrita, no es necesario presentar ante el Tribunal de Primera Instancia la aprobación de tal segregación por parte de la agencia gubernamental encargada de ello. En estas situaciones no se debe considerar a la finca sobre la cual se reclama dominio como una segregación de un predio de mayor cabida, sino como una finca independiente de la cual se solicita un expediente de dominio. </a:t>
            </a:r>
          </a:p>
        </p:txBody>
      </p:sp>
      <p:sp>
        <p:nvSpPr>
          <p:cNvPr id="4" name="Footer Placeholder 3">
            <a:extLst>
              <a:ext uri="{FF2B5EF4-FFF2-40B4-BE49-F238E27FC236}">
                <a16:creationId xmlns:a16="http://schemas.microsoft.com/office/drawing/2014/main" id="{ADFE9FE8-275C-049D-0DA4-E8BE2B01A05A}"/>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A1CC04D3-E191-51F8-9D82-351A41C23E0D}"/>
              </a:ext>
            </a:extLst>
          </p:cNvPr>
          <p:cNvSpPr>
            <a:spLocks noGrp="1"/>
          </p:cNvSpPr>
          <p:nvPr>
            <p:ph type="sldNum" sz="quarter" idx="12"/>
          </p:nvPr>
        </p:nvSpPr>
        <p:spPr/>
        <p:txBody>
          <a:bodyPr/>
          <a:lstStyle/>
          <a:p>
            <a:fld id="{17ECE12F-46B1-4D71-B4A3-E12BA84D684E}" type="slidenum">
              <a:rPr lang="en-US" smtClean="0"/>
              <a:t>72</a:t>
            </a:fld>
            <a:endParaRPr lang="en-US"/>
          </a:p>
        </p:txBody>
      </p:sp>
    </p:spTree>
    <p:extLst>
      <p:ext uri="{BB962C8B-B14F-4D97-AF65-F5344CB8AC3E}">
        <p14:creationId xmlns:p14="http://schemas.microsoft.com/office/powerpoint/2010/main" val="28466860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2884E-0074-3989-0C7E-E82DBAE461A5}"/>
              </a:ext>
            </a:extLst>
          </p:cNvPr>
          <p:cNvSpPr>
            <a:spLocks noGrp="1"/>
          </p:cNvSpPr>
          <p:nvPr>
            <p:ph type="title"/>
          </p:nvPr>
        </p:nvSpPr>
        <p:spPr/>
        <p:txBody>
          <a:bodyPr/>
          <a:lstStyle/>
          <a:p>
            <a:r>
              <a:rPr lang="es-PR" dirty="0"/>
              <a:t>Torres Pérez, Ex Parte</a:t>
            </a:r>
            <a:endParaRPr lang="en-US" dirty="0"/>
          </a:p>
        </p:txBody>
      </p:sp>
      <p:sp>
        <p:nvSpPr>
          <p:cNvPr id="3" name="Content Placeholder 2">
            <a:extLst>
              <a:ext uri="{FF2B5EF4-FFF2-40B4-BE49-F238E27FC236}">
                <a16:creationId xmlns:a16="http://schemas.microsoft.com/office/drawing/2014/main" id="{190E800F-F563-480C-ECFA-4E37FC65D06A}"/>
              </a:ext>
            </a:extLst>
          </p:cNvPr>
          <p:cNvSpPr>
            <a:spLocks noGrp="1"/>
          </p:cNvSpPr>
          <p:nvPr>
            <p:ph idx="1"/>
          </p:nvPr>
        </p:nvSpPr>
        <p:spPr/>
        <p:txBody>
          <a:bodyPr>
            <a:normAutofit fontScale="77500" lnSpcReduction="20000"/>
          </a:bodyPr>
          <a:lstStyle/>
          <a:p>
            <a:r>
              <a:rPr lang="es-ES" dirty="0">
                <a:highlight>
                  <a:srgbClr val="FFFF00"/>
                </a:highlight>
              </a:rPr>
              <a:t>Si la finca de mayor cabida consta inscrita, el foro primario deberá evaluar la prueba presentada y determinar si la segregación fue realizada previo al 4 de septiembre de 1944. De ser ésta la conclusión, no le es de aplicación el requisito de la aprobación de la segregación por la agencia gubernamental ya que, en ese momento, no existía requisito en ley que así lo exigiera.  </a:t>
            </a:r>
          </a:p>
          <a:p>
            <a:pPr algn="just"/>
            <a:r>
              <a:rPr lang="es-ES" dirty="0">
                <a:highlight>
                  <a:srgbClr val="FFFF00"/>
                </a:highlight>
              </a:rPr>
              <a:t>Siendo ello así, -- y toda vez que ese análisis no se realizó en la causa de epígrafe --, le corresponde, pues, al Tribunal de Primera Instancia, evaluar la prueba presentada y determinar si la finca de mayor cabida, a la que perteneció la finca sobre la cual se solicita el expediente de dominio, consta inscrita o no. De no estar inscrita, debe evaluar el expediente de dominio solicitado tomando en consideración únicamente la finca sobre la cual se reclama dominio y obviar cualquier referencia a la finca matriz. Esto se debe a que, en este tipo de caso, -- y según el Art. 185 (1)(d) de la Ley del Registro de la Propiedad, supra --, no es requisito la presentación de la aprobación de la segregación por la agencia gubernamental correspondiente, sino que basta la mención de la no inscripción de esa finca matriz. </a:t>
            </a:r>
          </a:p>
          <a:p>
            <a:pPr algn="just"/>
            <a:r>
              <a:rPr lang="es-ES" dirty="0">
                <a:highlight>
                  <a:srgbClr val="FFFF00"/>
                </a:highlight>
              </a:rPr>
              <a:t>El Tribunal termina recordando que el expediente de dominio no declara derechos y se puede ir contra lo que el Tribunal determine.</a:t>
            </a:r>
            <a:endParaRPr lang="en-US" dirty="0">
              <a:highlight>
                <a:srgbClr val="FFFF00"/>
              </a:highlight>
            </a:endParaRPr>
          </a:p>
          <a:p>
            <a:endParaRPr lang="en-US" dirty="0"/>
          </a:p>
        </p:txBody>
      </p:sp>
      <p:sp>
        <p:nvSpPr>
          <p:cNvPr id="4" name="Footer Placeholder 3">
            <a:extLst>
              <a:ext uri="{FF2B5EF4-FFF2-40B4-BE49-F238E27FC236}">
                <a16:creationId xmlns:a16="http://schemas.microsoft.com/office/drawing/2014/main" id="{D5ECF906-41ED-A8D0-A1D5-0548D9C86895}"/>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009B738C-6B2D-D3C3-089A-3BE7C7A7B086}"/>
              </a:ext>
            </a:extLst>
          </p:cNvPr>
          <p:cNvSpPr>
            <a:spLocks noGrp="1"/>
          </p:cNvSpPr>
          <p:nvPr>
            <p:ph type="sldNum" sz="quarter" idx="12"/>
          </p:nvPr>
        </p:nvSpPr>
        <p:spPr/>
        <p:txBody>
          <a:bodyPr/>
          <a:lstStyle/>
          <a:p>
            <a:fld id="{17ECE12F-46B1-4D71-B4A3-E12BA84D684E}" type="slidenum">
              <a:rPr lang="en-US" smtClean="0"/>
              <a:t>73</a:t>
            </a:fld>
            <a:endParaRPr lang="en-US"/>
          </a:p>
        </p:txBody>
      </p:sp>
    </p:spTree>
    <p:extLst>
      <p:ext uri="{BB962C8B-B14F-4D97-AF65-F5344CB8AC3E}">
        <p14:creationId xmlns:p14="http://schemas.microsoft.com/office/powerpoint/2010/main" val="9678896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959BE-70E0-5A1D-6B43-CE5D5B04D9A0}"/>
              </a:ext>
            </a:extLst>
          </p:cNvPr>
          <p:cNvSpPr>
            <a:spLocks noGrp="1"/>
          </p:cNvSpPr>
          <p:nvPr>
            <p:ph type="title"/>
          </p:nvPr>
        </p:nvSpPr>
        <p:spPr>
          <a:xfrm>
            <a:off x="838200" y="365125"/>
            <a:ext cx="10515600" cy="662397"/>
          </a:xfrm>
        </p:spPr>
        <p:txBody>
          <a:bodyPr>
            <a:normAutofit fontScale="90000"/>
          </a:bodyPr>
          <a:lstStyle/>
          <a:p>
            <a:r>
              <a:rPr lang="es-PR" dirty="0"/>
              <a:t>Problemas de este caso: mi opinión</a:t>
            </a:r>
            <a:endParaRPr lang="en-US" dirty="0"/>
          </a:p>
        </p:txBody>
      </p:sp>
      <p:sp>
        <p:nvSpPr>
          <p:cNvPr id="3" name="Content Placeholder 2">
            <a:extLst>
              <a:ext uri="{FF2B5EF4-FFF2-40B4-BE49-F238E27FC236}">
                <a16:creationId xmlns:a16="http://schemas.microsoft.com/office/drawing/2014/main" id="{B957E1B5-F0FD-EEB2-5B40-6526ED3846E4}"/>
              </a:ext>
            </a:extLst>
          </p:cNvPr>
          <p:cNvSpPr>
            <a:spLocks noGrp="1"/>
          </p:cNvSpPr>
          <p:nvPr>
            <p:ph idx="1"/>
          </p:nvPr>
        </p:nvSpPr>
        <p:spPr>
          <a:xfrm>
            <a:off x="838200" y="1027522"/>
            <a:ext cx="10515600" cy="5149441"/>
          </a:xfrm>
        </p:spPr>
        <p:txBody>
          <a:bodyPr>
            <a:normAutofit fontScale="92500" lnSpcReduction="10000"/>
          </a:bodyPr>
          <a:lstStyle/>
          <a:p>
            <a:r>
              <a:rPr lang="es-PR" sz="2400" dirty="0"/>
              <a:t>El TPI y el TS parecen confundir inmatriculación con segregación. </a:t>
            </a:r>
          </a:p>
          <a:p>
            <a:r>
              <a:rPr lang="es-PR" sz="2400" dirty="0"/>
              <a:t>La finca de mayor cabida parece no estar inmatriculada. Es decir que no existe registralmente. Procedía que se llevara a cabo un expediente de dominio para que la finca quedara inmatriculada ( nacer registralmente).</a:t>
            </a:r>
          </a:p>
          <a:p>
            <a:r>
              <a:rPr lang="es-PR" sz="2400" dirty="0"/>
              <a:t>Una vez inscrita la finca de mayor cabida, no procede declarar HA LUGAR el expediente de dominio del peticionario Torres Pérez porque ello significa que estamos dando entrada al registro de una segregación ilegal y sin los permisos requeridos por Ley. </a:t>
            </a:r>
          </a:p>
          <a:p>
            <a:r>
              <a:rPr lang="es-PR" sz="2400" dirty="0"/>
              <a:t>Si se le acredita al TPI que el predio en cuestión existía con la misma configuración desde antes de 1944, podría quedar exceptuado del requisito de segregación por tratarse efectivamente, aunque el TS así no lo dice, de una segregación de facto.   </a:t>
            </a:r>
          </a:p>
          <a:p>
            <a:r>
              <a:rPr lang="es-PR" sz="2400" dirty="0"/>
              <a:t>Las lotificaciones o segregaciones de facto están reconocidas en </a:t>
            </a:r>
            <a:r>
              <a:rPr lang="es-PR" sz="2400" dirty="0">
                <a:highlight>
                  <a:srgbClr val="FFFF00"/>
                </a:highlight>
              </a:rPr>
              <a:t>todos</a:t>
            </a:r>
            <a:r>
              <a:rPr lang="es-PR" sz="2400" dirty="0"/>
              <a:t> los reglamentos aprobados en Puerto Rico para atender las lotificaciones y desarrollos de vivienda o urbanizaciones desde 1944 hasta el más reciente de 16 de junio de 2023, </a:t>
            </a:r>
            <a:r>
              <a:rPr lang="es-ES" sz="2400" dirty="0"/>
              <a:t>REGLAMENTO CONJUNTO PARA LA EVALUACION Y EXPEDICION DE PERMISOS RELACIONADOS AL DESARROLLO, USO DE TERRENOS Y OPERACION DE NEGOCIOS. Reglamento Número 9473.  </a:t>
            </a:r>
            <a:r>
              <a:rPr lang="es-PR" sz="2400" dirty="0"/>
              <a:t>  </a:t>
            </a:r>
            <a:endParaRPr lang="en-US" sz="2400" dirty="0"/>
          </a:p>
        </p:txBody>
      </p:sp>
      <p:sp>
        <p:nvSpPr>
          <p:cNvPr id="4" name="Footer Placeholder 3">
            <a:extLst>
              <a:ext uri="{FF2B5EF4-FFF2-40B4-BE49-F238E27FC236}">
                <a16:creationId xmlns:a16="http://schemas.microsoft.com/office/drawing/2014/main" id="{CFA78DE6-E752-D3F2-E7B1-27B03D2340DA}"/>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D5CE505E-6386-D67F-2CDE-84FBEFA32250}"/>
              </a:ext>
            </a:extLst>
          </p:cNvPr>
          <p:cNvSpPr>
            <a:spLocks noGrp="1"/>
          </p:cNvSpPr>
          <p:nvPr>
            <p:ph type="sldNum" sz="quarter" idx="12"/>
          </p:nvPr>
        </p:nvSpPr>
        <p:spPr/>
        <p:txBody>
          <a:bodyPr/>
          <a:lstStyle/>
          <a:p>
            <a:fld id="{17ECE12F-46B1-4D71-B4A3-E12BA84D684E}" type="slidenum">
              <a:rPr lang="en-US" smtClean="0"/>
              <a:t>74</a:t>
            </a:fld>
            <a:endParaRPr lang="en-US"/>
          </a:p>
        </p:txBody>
      </p:sp>
    </p:spTree>
    <p:extLst>
      <p:ext uri="{BB962C8B-B14F-4D97-AF65-F5344CB8AC3E}">
        <p14:creationId xmlns:p14="http://schemas.microsoft.com/office/powerpoint/2010/main" val="30725847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F92C2-6DF6-E668-FA6F-1760C9AD847D}"/>
              </a:ext>
            </a:extLst>
          </p:cNvPr>
          <p:cNvSpPr>
            <a:spLocks noGrp="1"/>
          </p:cNvSpPr>
          <p:nvPr>
            <p:ph type="title"/>
          </p:nvPr>
        </p:nvSpPr>
        <p:spPr>
          <a:xfrm>
            <a:off x="838200" y="365125"/>
            <a:ext cx="10515600" cy="615263"/>
          </a:xfrm>
        </p:spPr>
        <p:txBody>
          <a:bodyPr>
            <a:normAutofit fontScale="90000"/>
          </a:bodyPr>
          <a:lstStyle/>
          <a:p>
            <a:r>
              <a:rPr lang="es-PR" dirty="0"/>
              <a:t>Continuación</a:t>
            </a:r>
            <a:endParaRPr lang="en-US" dirty="0"/>
          </a:p>
        </p:txBody>
      </p:sp>
      <p:sp>
        <p:nvSpPr>
          <p:cNvPr id="3" name="Content Placeholder 2">
            <a:extLst>
              <a:ext uri="{FF2B5EF4-FFF2-40B4-BE49-F238E27FC236}">
                <a16:creationId xmlns:a16="http://schemas.microsoft.com/office/drawing/2014/main" id="{F6D91CFD-D193-D25E-2DF5-58781A5B4C23}"/>
              </a:ext>
            </a:extLst>
          </p:cNvPr>
          <p:cNvSpPr>
            <a:spLocks noGrp="1"/>
          </p:cNvSpPr>
          <p:nvPr>
            <p:ph idx="1"/>
          </p:nvPr>
        </p:nvSpPr>
        <p:spPr>
          <a:xfrm>
            <a:off x="838200" y="1055802"/>
            <a:ext cx="10515600" cy="5121161"/>
          </a:xfrm>
        </p:spPr>
        <p:txBody>
          <a:bodyPr>
            <a:normAutofit fontScale="70000" lnSpcReduction="20000"/>
          </a:bodyPr>
          <a:lstStyle/>
          <a:p>
            <a:r>
              <a:rPr lang="es-PR" dirty="0"/>
              <a:t>En lo específico, el Reglamento Número 3 de 1944, revisado el 30 de julio de 1957 y en 1958, dispone en su Artículo 74 lo siguiente:</a:t>
            </a:r>
          </a:p>
          <a:p>
            <a:r>
              <a:rPr lang="es-PR" dirty="0"/>
              <a:t>“Lotificaciones de Hecho- en aquellos casos de lotificaciones de hecho en que, de acuerdo con la prueba que le fuera presentada, la Junta concluyese que fueron efectuadas con anterioridad al 4 de septiembre de 1944, la Junta así lo notificará por resolución a la parte interesada, para que pueda procederse a la inscripción correspondiente. ” </a:t>
            </a:r>
          </a:p>
          <a:p>
            <a:r>
              <a:rPr lang="es-PR" dirty="0"/>
              <a:t> A modo de ejemplo, véanse el  Reglamento de Lotificación 4794 (Reglamento 3), vigente desde el 16 de septiembre de 1992; los Reglamentos Conjuntos de 2010, 2015, 2023; la Resolución 214 de la Junta de Planificación de 2005 y el Reglamento 8695 (34) de 27 de enero de 2016, por solo mencionar algunos, los cuales disponen con muy pocas variaciones en el texto que la Junta, la Oficina de Gerencia de Permisos o los municipios autónomos, según sea el caso “ podrán considerar solicitudes de segregaciones cuando se demuestre que ya existían a la fecha del 4 de septiembre de 1944 y que cuentan con acceso…dispensándose de cumplir con este Reglamento, el reglamento Conjunto o el Reglamento de Ordenación del Municipio”. La resolución JP-214 de 27 de junio de 1975 aclara en su artículo 74, que la Administración de Reglamentos y Permisos podrá declarar como lotificaciones de hecho predios de menos de 25 cuerdas o menores de cinco, si la prueba que se presenta a la agencia demuestra que existían desde antes del 4 de septiembre de 1944. El más reciente reglamento de la Junta, adoptado en junio de 2023, repite en la sección 5.1.1.4 sobre Lotificaciones de Hecho las mismas disposiciones que aparecían en los Reglamentos Conjuntos de 2010 y 2015: se podrá dispensar de segregar a los predios que se de demuestre que ya existían antes de 1944 y que tienen acceso a vía pública.   </a:t>
            </a:r>
          </a:p>
        </p:txBody>
      </p:sp>
      <p:sp>
        <p:nvSpPr>
          <p:cNvPr id="4" name="Footer Placeholder 3">
            <a:extLst>
              <a:ext uri="{FF2B5EF4-FFF2-40B4-BE49-F238E27FC236}">
                <a16:creationId xmlns:a16="http://schemas.microsoft.com/office/drawing/2014/main" id="{FEFC4AEA-B1D1-B211-7038-DD7B3D1E4743}"/>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7EC4AB1D-A428-B1E0-E534-15F258380957}"/>
              </a:ext>
            </a:extLst>
          </p:cNvPr>
          <p:cNvSpPr>
            <a:spLocks noGrp="1"/>
          </p:cNvSpPr>
          <p:nvPr>
            <p:ph type="sldNum" sz="quarter" idx="12"/>
          </p:nvPr>
        </p:nvSpPr>
        <p:spPr/>
        <p:txBody>
          <a:bodyPr/>
          <a:lstStyle/>
          <a:p>
            <a:fld id="{17ECE12F-46B1-4D71-B4A3-E12BA84D684E}" type="slidenum">
              <a:rPr lang="en-US" smtClean="0"/>
              <a:t>75</a:t>
            </a:fld>
            <a:endParaRPr lang="en-US"/>
          </a:p>
        </p:txBody>
      </p:sp>
    </p:spTree>
    <p:extLst>
      <p:ext uri="{BB962C8B-B14F-4D97-AF65-F5344CB8AC3E}">
        <p14:creationId xmlns:p14="http://schemas.microsoft.com/office/powerpoint/2010/main" val="11780857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1C9F7-DC1F-E77D-684A-6BCC0205DD37}"/>
              </a:ext>
            </a:extLst>
          </p:cNvPr>
          <p:cNvSpPr>
            <a:spLocks noGrp="1"/>
          </p:cNvSpPr>
          <p:nvPr>
            <p:ph type="title"/>
          </p:nvPr>
        </p:nvSpPr>
        <p:spPr/>
        <p:txBody>
          <a:bodyPr/>
          <a:lstStyle/>
          <a:p>
            <a:r>
              <a:rPr lang="es-PR" dirty="0"/>
              <a:t>Conclusión </a:t>
            </a:r>
            <a:endParaRPr lang="en-US" dirty="0"/>
          </a:p>
        </p:txBody>
      </p:sp>
      <p:sp>
        <p:nvSpPr>
          <p:cNvPr id="3" name="Content Placeholder 2">
            <a:extLst>
              <a:ext uri="{FF2B5EF4-FFF2-40B4-BE49-F238E27FC236}">
                <a16:creationId xmlns:a16="http://schemas.microsoft.com/office/drawing/2014/main" id="{8E2379B0-8968-7611-AD81-C92A42EB6DF7}"/>
              </a:ext>
            </a:extLst>
          </p:cNvPr>
          <p:cNvSpPr>
            <a:spLocks noGrp="1"/>
          </p:cNvSpPr>
          <p:nvPr>
            <p:ph idx="1"/>
          </p:nvPr>
        </p:nvSpPr>
        <p:spPr>
          <a:xfrm>
            <a:off x="838200" y="1690688"/>
            <a:ext cx="10515600" cy="4351338"/>
          </a:xfrm>
        </p:spPr>
        <p:txBody>
          <a:bodyPr>
            <a:normAutofit fontScale="92500" lnSpcReduction="20000"/>
          </a:bodyPr>
          <a:lstStyle/>
          <a:p>
            <a:r>
              <a:rPr lang="es-PR" dirty="0"/>
              <a:t>En ningún caso es un proceso automático. La Junta, la </a:t>
            </a:r>
            <a:r>
              <a:rPr lang="es-PR" dirty="0" err="1"/>
              <a:t>OGPe</a:t>
            </a:r>
            <a:r>
              <a:rPr lang="es-PR" dirty="0"/>
              <a:t> o el Municipio Autónomo deberá evaluar la solicitud para exceptuar el cumplimiento con la Ley y el Reglamento y considerar el predio segregado. Se deberá expedir la determinación administrativa y entonces y solo entonces, se podrá presentar al registro de la propiedad para su inmatriculación si se cumple con los requisitos de la Ley 210-2015, según enmendada.   </a:t>
            </a:r>
            <a:endParaRPr lang="en-US" dirty="0"/>
          </a:p>
          <a:p>
            <a:r>
              <a:rPr lang="es-ES" dirty="0"/>
              <a:t>Tiene razón el Tribunal Supremo al exceptuar de segregación la finca matriz si se acredita que existía antes de 1944 y el Municipio en este caso, expide resolución a esos efectos. Pero esa finca tiene, en primer lugar, que inmatricularse o nacer registralmente. Si la matriz está inscrita, no procede un expediente de dominio. La finca objeto del procedimiento puede ser exceptuada de segregarse, si se prueba su existencia antes de 1944 y así lo reconoce el Municipio de Isabela. En ese caso podría, como ha dicho el Tribunal Supremo, tratarse como finca independiente. </a:t>
            </a:r>
            <a:endParaRPr lang="en-US" dirty="0"/>
          </a:p>
        </p:txBody>
      </p:sp>
      <p:sp>
        <p:nvSpPr>
          <p:cNvPr id="4" name="Footer Placeholder 3">
            <a:extLst>
              <a:ext uri="{FF2B5EF4-FFF2-40B4-BE49-F238E27FC236}">
                <a16:creationId xmlns:a16="http://schemas.microsoft.com/office/drawing/2014/main" id="{139785C9-2291-5D8C-A1FC-965A167F5040}"/>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B943C3B2-1C51-5769-3B01-C6E2393BAC92}"/>
              </a:ext>
            </a:extLst>
          </p:cNvPr>
          <p:cNvSpPr>
            <a:spLocks noGrp="1"/>
          </p:cNvSpPr>
          <p:nvPr>
            <p:ph type="sldNum" sz="quarter" idx="12"/>
          </p:nvPr>
        </p:nvSpPr>
        <p:spPr/>
        <p:txBody>
          <a:bodyPr/>
          <a:lstStyle/>
          <a:p>
            <a:fld id="{17ECE12F-46B1-4D71-B4A3-E12BA84D684E}" type="slidenum">
              <a:rPr lang="en-US" smtClean="0"/>
              <a:t>76</a:t>
            </a:fld>
            <a:endParaRPr lang="en-US"/>
          </a:p>
        </p:txBody>
      </p:sp>
    </p:spTree>
    <p:extLst>
      <p:ext uri="{BB962C8B-B14F-4D97-AF65-F5344CB8AC3E}">
        <p14:creationId xmlns:p14="http://schemas.microsoft.com/office/powerpoint/2010/main" val="8558791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63FA0-E463-DC5F-7BDF-97D0811D8AAB}"/>
              </a:ext>
            </a:extLst>
          </p:cNvPr>
          <p:cNvSpPr>
            <a:spLocks noGrp="1"/>
          </p:cNvSpPr>
          <p:nvPr>
            <p:ph type="title"/>
          </p:nvPr>
        </p:nvSpPr>
        <p:spPr/>
        <p:txBody>
          <a:bodyPr/>
          <a:lstStyle/>
          <a:p>
            <a:r>
              <a:rPr lang="es-PR" dirty="0"/>
              <a:t>Continuación</a:t>
            </a:r>
            <a:endParaRPr lang="en-US" dirty="0"/>
          </a:p>
        </p:txBody>
      </p:sp>
      <p:sp>
        <p:nvSpPr>
          <p:cNvPr id="3" name="Content Placeholder 2">
            <a:extLst>
              <a:ext uri="{FF2B5EF4-FFF2-40B4-BE49-F238E27FC236}">
                <a16:creationId xmlns:a16="http://schemas.microsoft.com/office/drawing/2014/main" id="{455C2B7E-4C75-F565-20B8-5A9C0E9B1E28}"/>
              </a:ext>
            </a:extLst>
          </p:cNvPr>
          <p:cNvSpPr>
            <a:spLocks noGrp="1"/>
          </p:cNvSpPr>
          <p:nvPr>
            <p:ph idx="1"/>
          </p:nvPr>
        </p:nvSpPr>
        <p:spPr/>
        <p:txBody>
          <a:bodyPr>
            <a:normAutofit fontScale="77500" lnSpcReduction="20000"/>
          </a:bodyPr>
          <a:lstStyle/>
          <a:p>
            <a:pPr algn="just"/>
            <a:r>
              <a:rPr lang="es-PR" sz="2800" dirty="0">
                <a:solidFill>
                  <a:schemeClr val="tx2"/>
                </a:solidFill>
              </a:rPr>
              <a:t>La Ley 198 eliminó el reconocimiento de la posesión como medio de adquirir el dominio. Sin embargo, la revisión y adaptación de lo relativo a Expediente Dominio fue deficiente e incompleta y contraria a la doctrina española. La Ley 198, derogada por la Ley 210-2015, mantuvo las deficiencias y contradicciones. Lo mismo ocurrió con la Ley 210. </a:t>
            </a:r>
          </a:p>
          <a:p>
            <a:pPr algn="just"/>
            <a:r>
              <a:rPr lang="es-PR" sz="2800" dirty="0">
                <a:solidFill>
                  <a:schemeClr val="tx2"/>
                </a:solidFill>
              </a:rPr>
              <a:t>Por ejemplo y entre otras disposiciones confusas y algunas contradictorias, en Puerto Rico no se requiere título y el Expediente se confunde como declarando el derecho real de pleno dominio y es “título” que se presenta al registro. En España se tiene título pero no es inscribible por alguna razón. Es requisito para un Expediente de Dominio el título. Otra confusión surge porque se mantienen las referencias a la prescripción ordinaria o extraordinaria que reconocen la posesión como vía de adquirir el dominio, a pesar de establecerse que no es equivalente al expediente de dominio.    </a:t>
            </a:r>
          </a:p>
          <a:p>
            <a:pPr algn="just"/>
            <a:r>
              <a:rPr lang="es-PR" sz="2800" dirty="0">
                <a:solidFill>
                  <a:schemeClr val="tx2"/>
                </a:solidFill>
              </a:rPr>
              <a:t>La consecuencia es que se trata como medio para adquirir el dominio y no como mecanismo de lograr concordancia entre la realidad registral y extra registral mediante la inmatriculación de una finca no inscrita.</a:t>
            </a:r>
          </a:p>
          <a:p>
            <a:endParaRPr lang="en-US" dirty="0"/>
          </a:p>
        </p:txBody>
      </p:sp>
      <p:sp>
        <p:nvSpPr>
          <p:cNvPr id="4" name="Footer Placeholder 3">
            <a:extLst>
              <a:ext uri="{FF2B5EF4-FFF2-40B4-BE49-F238E27FC236}">
                <a16:creationId xmlns:a16="http://schemas.microsoft.com/office/drawing/2014/main" id="{209328E8-DFC7-22CB-6896-BCEFDA218BEF}"/>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34CF340F-2C89-0F56-E891-6FF1D0749879}"/>
              </a:ext>
            </a:extLst>
          </p:cNvPr>
          <p:cNvSpPr>
            <a:spLocks noGrp="1"/>
          </p:cNvSpPr>
          <p:nvPr>
            <p:ph type="sldNum" sz="quarter" idx="12"/>
          </p:nvPr>
        </p:nvSpPr>
        <p:spPr/>
        <p:txBody>
          <a:bodyPr/>
          <a:lstStyle/>
          <a:p>
            <a:fld id="{17ECE12F-46B1-4D71-B4A3-E12BA84D684E}" type="slidenum">
              <a:rPr lang="en-US" smtClean="0"/>
              <a:t>77</a:t>
            </a:fld>
            <a:endParaRPr lang="en-US"/>
          </a:p>
        </p:txBody>
      </p:sp>
    </p:spTree>
    <p:extLst>
      <p:ext uri="{BB962C8B-B14F-4D97-AF65-F5344CB8AC3E}">
        <p14:creationId xmlns:p14="http://schemas.microsoft.com/office/powerpoint/2010/main" val="155125106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624FF4-AE21-2EB4-0ED0-CEB827F8B8F3}"/>
              </a:ext>
            </a:extLst>
          </p:cNvPr>
          <p:cNvPicPr>
            <a:picLocks noChangeAspect="1"/>
          </p:cNvPicPr>
          <p:nvPr/>
        </p:nvPicPr>
        <p:blipFill>
          <a:blip r:embed="rId2"/>
          <a:srcRect t="19"/>
          <a:stretch/>
        </p:blipFill>
        <p:spPr>
          <a:xfrm>
            <a:off x="20" y="1282"/>
            <a:ext cx="12191980" cy="6856718"/>
          </a:xfrm>
          <a:prstGeom prst="rect">
            <a:avLst/>
          </a:prstGeom>
        </p:spPr>
      </p:pic>
    </p:spTree>
    <p:extLst>
      <p:ext uri="{BB962C8B-B14F-4D97-AF65-F5344CB8AC3E}">
        <p14:creationId xmlns:p14="http://schemas.microsoft.com/office/powerpoint/2010/main" val="21712176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A3C7DEA-BCC2-4295-8850-147993296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289949D-B9F6-468A-86FE-2694DC5AE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579120" y="269240"/>
            <a:ext cx="11023600" cy="616633"/>
          </a:xfrm>
        </p:spPr>
        <p:txBody>
          <a:bodyPr anchor="b">
            <a:noAutofit/>
          </a:bodyPr>
          <a:lstStyle/>
          <a:p>
            <a:pPr algn="ctr"/>
            <a:r>
              <a:rPr lang="es-PR" sz="2000" b="1" cap="all" dirty="0">
                <a:solidFill>
                  <a:schemeClr val="tx2"/>
                </a:solidFill>
              </a:rPr>
              <a:t>Rectificación de Cabida</a:t>
            </a:r>
            <a:br>
              <a:rPr lang="es-PR" sz="2000" dirty="0">
                <a:solidFill>
                  <a:schemeClr val="tx2"/>
                </a:solidFill>
              </a:rPr>
            </a:br>
            <a:r>
              <a:rPr lang="es-PR" sz="2000" b="1" cap="all" dirty="0">
                <a:solidFill>
                  <a:srgbClr val="44546A"/>
                </a:solidFill>
              </a:rPr>
              <a:t>Art. 195, Ley Núm. 210-2015 (30 LPRA sec. 6311)</a:t>
            </a:r>
            <a:endParaRPr lang="en-US" sz="2000" dirty="0">
              <a:solidFill>
                <a:schemeClr val="tx2"/>
              </a:solidFill>
            </a:endParaRPr>
          </a:p>
        </p:txBody>
      </p:sp>
      <p:grpSp>
        <p:nvGrpSpPr>
          <p:cNvPr id="21" name="Group 20">
            <a:extLst>
              <a:ext uri="{FF2B5EF4-FFF2-40B4-BE49-F238E27FC236}">
                <a16:creationId xmlns:a16="http://schemas.microsoft.com/office/drawing/2014/main" id="{E4DF0958-0C87-4C28-9554-2FADC788C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DEC53B48-7B73-49D1-A6FD-9DBF5141E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7DEDDC41-2C98-4AF1-A0EA-AEEC3482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D2208F20-F93C-4530-8370-FC7818BAB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E52F51E0-B50B-43EA-B6AC-C16BD29C3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297651" y="876467"/>
            <a:ext cx="11426989" cy="5516619"/>
          </a:xfrm>
        </p:spPr>
        <p:txBody>
          <a:bodyPr anchor="ctr">
            <a:noAutofit/>
          </a:bodyPr>
          <a:lstStyle/>
          <a:p>
            <a:pPr marL="0" indent="0" algn="just">
              <a:lnSpc>
                <a:spcPct val="100000"/>
              </a:lnSpc>
              <a:spcBef>
                <a:spcPts val="400"/>
              </a:spcBef>
              <a:buNone/>
            </a:pPr>
            <a:r>
              <a:rPr lang="es-ES" sz="2070" b="1" dirty="0">
                <a:solidFill>
                  <a:schemeClr val="tx2"/>
                </a:solidFill>
              </a:rPr>
              <a:t>Art. 195- Rectificación de cabida; procedimientos.</a:t>
            </a:r>
          </a:p>
          <a:p>
            <a:pPr marL="0" indent="0" algn="just">
              <a:lnSpc>
                <a:spcPct val="100000"/>
              </a:lnSpc>
              <a:spcBef>
                <a:spcPts val="400"/>
              </a:spcBef>
              <a:buNone/>
            </a:pPr>
            <a:r>
              <a:rPr lang="es-ES" sz="2070" dirty="0">
                <a:solidFill>
                  <a:schemeClr val="tx2"/>
                </a:solidFill>
              </a:rPr>
              <a:t>La rectificación de cabida de todas las </a:t>
            </a:r>
            <a:r>
              <a:rPr lang="es-ES" sz="2070" b="1" dirty="0">
                <a:solidFill>
                  <a:schemeClr val="tx2"/>
                </a:solidFill>
              </a:rPr>
              <a:t>fincas inscritas </a:t>
            </a:r>
            <a:r>
              <a:rPr lang="es-ES" sz="2070" dirty="0">
                <a:solidFill>
                  <a:schemeClr val="tx2"/>
                </a:solidFill>
              </a:rPr>
              <a:t>podrá hacerse constar en el Registro por cualquiera de los siguientes medios: </a:t>
            </a:r>
          </a:p>
          <a:p>
            <a:pPr marL="457200" indent="-457200" algn="just">
              <a:lnSpc>
                <a:spcPct val="100000"/>
              </a:lnSpc>
              <a:spcBef>
                <a:spcPts val="400"/>
              </a:spcBef>
              <a:buFont typeface="+mj-lt"/>
              <a:buAutoNum type="arabicPeriod"/>
            </a:pPr>
            <a:r>
              <a:rPr lang="es-ES" sz="2070" dirty="0">
                <a:solidFill>
                  <a:schemeClr val="tx2"/>
                </a:solidFill>
              </a:rPr>
              <a:t>Mediante sentencia firme dictada en un procedimiento ordinario de deslinde judicial o fijación de cabida. </a:t>
            </a:r>
          </a:p>
          <a:p>
            <a:pPr marL="457200" indent="-457200" algn="just">
              <a:lnSpc>
                <a:spcPct val="100000"/>
              </a:lnSpc>
              <a:spcBef>
                <a:spcPts val="400"/>
              </a:spcBef>
              <a:buFont typeface="+mj-lt"/>
              <a:buAutoNum type="arabicPeriod"/>
            </a:pPr>
            <a:r>
              <a:rPr lang="es-ES" sz="2070" dirty="0">
                <a:solidFill>
                  <a:schemeClr val="tx2"/>
                </a:solidFill>
              </a:rPr>
              <a:t>Por </a:t>
            </a:r>
            <a:r>
              <a:rPr lang="es-ES" sz="2070" b="1" dirty="0">
                <a:solidFill>
                  <a:schemeClr val="tx2"/>
                </a:solidFill>
              </a:rPr>
              <a:t>escritura pública </a:t>
            </a:r>
            <a:r>
              <a:rPr lang="es-ES" sz="2070" dirty="0">
                <a:solidFill>
                  <a:schemeClr val="tx2"/>
                </a:solidFill>
              </a:rPr>
              <a:t>cuando se trate de </a:t>
            </a:r>
            <a:r>
              <a:rPr lang="es-ES" sz="2070" b="1" dirty="0">
                <a:solidFill>
                  <a:schemeClr val="tx2"/>
                </a:solidFill>
              </a:rPr>
              <a:t>disminución</a:t>
            </a:r>
            <a:r>
              <a:rPr lang="es-ES" sz="2070" dirty="0">
                <a:solidFill>
                  <a:schemeClr val="tx2"/>
                </a:solidFill>
              </a:rPr>
              <a:t> de cabida </a:t>
            </a:r>
            <a:r>
              <a:rPr lang="es-ES" sz="2070" dirty="0" err="1">
                <a:solidFill>
                  <a:schemeClr val="tx2"/>
                </a:solidFill>
              </a:rPr>
              <a:t>irrespectivamente</a:t>
            </a:r>
            <a:r>
              <a:rPr lang="es-ES" sz="2070" dirty="0">
                <a:solidFill>
                  <a:schemeClr val="tx2"/>
                </a:solidFill>
              </a:rPr>
              <a:t> de la cantidad de la disminución o en </a:t>
            </a:r>
            <a:r>
              <a:rPr lang="es-ES" sz="2070" b="1" dirty="0">
                <a:solidFill>
                  <a:schemeClr val="tx2"/>
                </a:solidFill>
              </a:rPr>
              <a:t>casos de exceso de cabida no mayor del veinte por ciento (20%) de la cabida registrada.</a:t>
            </a:r>
            <a:r>
              <a:rPr lang="es-ES" sz="2070" dirty="0">
                <a:solidFill>
                  <a:schemeClr val="tx2"/>
                </a:solidFill>
              </a:rPr>
              <a:t> Es requisito indispensable llevar a cabo una mensura técnica con arreglo </a:t>
            </a:r>
            <a:r>
              <a:rPr lang="es-PR" sz="2070" dirty="0">
                <a:solidFill>
                  <a:schemeClr val="tx2"/>
                </a:solidFill>
              </a:rPr>
              <a:t>a las </a:t>
            </a:r>
            <a:r>
              <a:rPr lang="es-PR" sz="2070" dirty="0" err="1">
                <a:solidFill>
                  <a:schemeClr val="tx2"/>
                </a:solidFill>
              </a:rPr>
              <a:t>secs</a:t>
            </a:r>
            <a:r>
              <a:rPr lang="es-PR" sz="2070" dirty="0">
                <a:solidFill>
                  <a:schemeClr val="tx2"/>
                </a:solidFill>
              </a:rPr>
              <a:t>. 711 a 711z del Título 20 y las </a:t>
            </a:r>
            <a:r>
              <a:rPr lang="es-PR" sz="2070" dirty="0" err="1">
                <a:solidFill>
                  <a:schemeClr val="tx2"/>
                </a:solidFill>
              </a:rPr>
              <a:t>secs</a:t>
            </a:r>
            <a:r>
              <a:rPr lang="es-PR" sz="2070" dirty="0">
                <a:solidFill>
                  <a:schemeClr val="tx2"/>
                </a:solidFill>
              </a:rPr>
              <a:t>. 731 et </a:t>
            </a:r>
            <a:r>
              <a:rPr lang="es-PR" sz="2070" dirty="0" err="1">
                <a:solidFill>
                  <a:schemeClr val="tx2"/>
                </a:solidFill>
              </a:rPr>
              <a:t>seq</a:t>
            </a:r>
            <a:r>
              <a:rPr lang="es-PR" sz="2070" dirty="0">
                <a:solidFill>
                  <a:schemeClr val="tx2"/>
                </a:solidFill>
              </a:rPr>
              <a:t>. del Título 20 y a lo dispuesto en la sec. 6312 de este título</a:t>
            </a:r>
            <a:r>
              <a:rPr lang="es-ES" sz="2070" dirty="0">
                <a:solidFill>
                  <a:schemeClr val="tx2"/>
                </a:solidFill>
              </a:rPr>
              <a:t>. En </a:t>
            </a:r>
            <a:r>
              <a:rPr lang="es-ES" sz="2070" b="1" dirty="0">
                <a:solidFill>
                  <a:schemeClr val="tx2"/>
                </a:solidFill>
              </a:rPr>
              <a:t>todo caso de disminución </a:t>
            </a:r>
            <a:r>
              <a:rPr lang="es-ES" sz="2070" dirty="0">
                <a:solidFill>
                  <a:schemeClr val="tx2"/>
                </a:solidFill>
              </a:rPr>
              <a:t>de cabida será preciso acreditar además la autorización de la agencia gubernamental o municipal correspondiente. </a:t>
            </a:r>
          </a:p>
          <a:p>
            <a:pPr marL="457200" indent="-457200" algn="just">
              <a:lnSpc>
                <a:spcPct val="100000"/>
              </a:lnSpc>
              <a:spcBef>
                <a:spcPts val="400"/>
              </a:spcBef>
              <a:buFont typeface="+mj-lt"/>
              <a:buAutoNum type="arabicPeriod"/>
            </a:pPr>
            <a:r>
              <a:rPr lang="es-PR" sz="2070" b="1" dirty="0">
                <a:solidFill>
                  <a:schemeClr val="tx2"/>
                </a:solidFill>
              </a:rPr>
              <a:t>Mediante expediente de dominio, por todo el exceso, cuando éste sea mayor del veinte por ciento (20% ).</a:t>
            </a:r>
            <a:r>
              <a:rPr lang="es-PR" sz="2070" dirty="0">
                <a:solidFill>
                  <a:schemeClr val="tx2"/>
                </a:solidFill>
              </a:rPr>
              <a:t> En estos casos se citará al inmediato dueño anterior, aunque haya trasmitido por escritura pública. En los casos en que el Departamento de la Vivienda es el titular de la finca o es quien haya otorgado el título, la rectificación de cabida por el exceso del veinte por ciento (20% ) podrá realizarse mediante escritura pública y la oportuna mensura técnica acreditada con arreglo a lo dispuesto en este subtítulo, y a las </a:t>
            </a:r>
            <a:r>
              <a:rPr lang="es-PR" sz="2070" dirty="0" err="1">
                <a:solidFill>
                  <a:schemeClr val="tx2"/>
                </a:solidFill>
              </a:rPr>
              <a:t>secs</a:t>
            </a:r>
            <a:r>
              <a:rPr lang="es-PR" sz="2070" dirty="0">
                <a:solidFill>
                  <a:schemeClr val="tx2"/>
                </a:solidFill>
              </a:rPr>
              <a:t>. 711 a 711z del Título 20 y la </a:t>
            </a:r>
            <a:r>
              <a:rPr lang="es-PR" sz="2070" dirty="0" err="1">
                <a:solidFill>
                  <a:schemeClr val="tx2"/>
                </a:solidFill>
              </a:rPr>
              <a:t>secs</a:t>
            </a:r>
            <a:r>
              <a:rPr lang="es-PR" sz="2070" dirty="0">
                <a:solidFill>
                  <a:schemeClr val="tx2"/>
                </a:solidFill>
              </a:rPr>
              <a:t>. 731 et </a:t>
            </a:r>
            <a:r>
              <a:rPr lang="es-PR" sz="2070" dirty="0" err="1">
                <a:solidFill>
                  <a:schemeClr val="tx2"/>
                </a:solidFill>
              </a:rPr>
              <a:t>seq</a:t>
            </a:r>
            <a:r>
              <a:rPr lang="es-PR" sz="2070" dirty="0">
                <a:solidFill>
                  <a:schemeClr val="tx2"/>
                </a:solidFill>
              </a:rPr>
              <a:t>. del Título 20.</a:t>
            </a:r>
            <a:endParaRPr lang="es-ES" sz="2070" dirty="0">
              <a:solidFill>
                <a:schemeClr val="tx2"/>
              </a:solidFill>
            </a:endParaRPr>
          </a:p>
        </p:txBody>
      </p:sp>
      <p:sp>
        <p:nvSpPr>
          <p:cNvPr id="6" name="Slide Number Placeholder 5">
            <a:extLst>
              <a:ext uri="{FF2B5EF4-FFF2-40B4-BE49-F238E27FC236}">
                <a16:creationId xmlns:a16="http://schemas.microsoft.com/office/drawing/2014/main" id="{8B54BC96-357F-41EC-89D1-670E535A91F6}"/>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79</a:t>
            </a:fld>
            <a:endParaRPr lang="en-US" dirty="0"/>
          </a:p>
        </p:txBody>
      </p:sp>
      <p:sp>
        <p:nvSpPr>
          <p:cNvPr id="4" name="Footer Placeholder 3">
            <a:extLst>
              <a:ext uri="{FF2B5EF4-FFF2-40B4-BE49-F238E27FC236}">
                <a16:creationId xmlns:a16="http://schemas.microsoft.com/office/drawing/2014/main" id="{713A2384-B871-74E9-A416-F047DABE54EC}"/>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042700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C28F7CEB-8355-48A4-A1B1-D7C627A892F7}"/>
              </a:ext>
            </a:extLst>
          </p:cNvPr>
          <p:cNvSpPr>
            <a:spLocks noGrp="1"/>
          </p:cNvSpPr>
          <p:nvPr>
            <p:ph type="title"/>
          </p:nvPr>
        </p:nvSpPr>
        <p:spPr>
          <a:xfrm>
            <a:off x="1174146" y="314678"/>
            <a:ext cx="9833548" cy="958367"/>
          </a:xfrm>
        </p:spPr>
        <p:txBody>
          <a:bodyPr anchor="b">
            <a:normAutofit/>
          </a:bodyPr>
          <a:lstStyle/>
          <a:p>
            <a:pPr algn="ctr"/>
            <a:r>
              <a:rPr lang="es-PR" sz="4000" b="1" cap="all" dirty="0">
                <a:solidFill>
                  <a:schemeClr val="tx2"/>
                </a:solidFill>
              </a:rPr>
              <a:t>Acción Contradictoria DE DOMINIO </a:t>
            </a:r>
            <a:endParaRPr lang="en-US" sz="4000" b="1" cap="all" dirty="0">
              <a:solidFill>
                <a:schemeClr val="tx2"/>
              </a:solidFill>
            </a:endParaRPr>
          </a:p>
        </p:txBody>
      </p:sp>
      <p:grpSp>
        <p:nvGrpSpPr>
          <p:cNvPr id="30" name="Group 2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09BE0F00-C377-4A21-8183-C1771C89A9FC}"/>
              </a:ext>
            </a:extLst>
          </p:cNvPr>
          <p:cNvSpPr>
            <a:spLocks noGrp="1"/>
          </p:cNvSpPr>
          <p:nvPr>
            <p:ph idx="1"/>
          </p:nvPr>
        </p:nvSpPr>
        <p:spPr>
          <a:xfrm>
            <a:off x="589280" y="1749913"/>
            <a:ext cx="11003280" cy="3696194"/>
          </a:xfrm>
        </p:spPr>
        <p:txBody>
          <a:bodyPr vert="horz" lIns="91440" tIns="45720" rIns="91440" bIns="45720" rtlCol="0" anchor="t">
            <a:normAutofit/>
          </a:bodyPr>
          <a:lstStyle/>
          <a:p>
            <a:pPr marL="346075" indent="-285750" algn="just">
              <a:lnSpc>
                <a:spcPct val="100000"/>
              </a:lnSpc>
              <a:spcBef>
                <a:spcPts val="600"/>
              </a:spcBef>
            </a:pPr>
            <a:r>
              <a:rPr lang="es-PR" sz="3500" dirty="0">
                <a:solidFill>
                  <a:schemeClr val="tx2"/>
                </a:solidFill>
              </a:rPr>
              <a:t>La Acción Contradictoria de Dominio requiere que la finca esté  inscrita. </a:t>
            </a:r>
          </a:p>
          <a:p>
            <a:pPr marL="346075" indent="-285750" algn="just">
              <a:lnSpc>
                <a:spcPct val="100000"/>
              </a:lnSpc>
              <a:spcBef>
                <a:spcPts val="600"/>
              </a:spcBef>
            </a:pPr>
            <a:r>
              <a:rPr lang="es-PR" sz="3500" dirty="0">
                <a:solidFill>
                  <a:schemeClr val="tx2"/>
                </a:solidFill>
              </a:rPr>
              <a:t>Se presenta acción en contra de quien tiene el dominio inscrito a su favor por quien alega que tiene mejor título.</a:t>
            </a:r>
          </a:p>
          <a:p>
            <a:pPr marL="346075" indent="-285750" algn="just">
              <a:lnSpc>
                <a:spcPct val="100000"/>
              </a:lnSpc>
              <a:spcBef>
                <a:spcPts val="600"/>
              </a:spcBef>
            </a:pPr>
            <a:r>
              <a:rPr lang="es-PR" sz="3500" dirty="0">
                <a:solidFill>
                  <a:schemeClr val="tx2"/>
                </a:solidFill>
              </a:rPr>
              <a:t>Es acción declarativa de dominio como derecho real.</a:t>
            </a:r>
            <a:endParaRPr lang="es-PR" sz="3500" dirty="0">
              <a:solidFill>
                <a:schemeClr val="tx2"/>
              </a:solidFill>
              <a:ea typeface="Calibri"/>
              <a:cs typeface="Calibri"/>
            </a:endParaRPr>
          </a:p>
          <a:p>
            <a:pPr marL="346075" indent="-285750" algn="just">
              <a:lnSpc>
                <a:spcPct val="100000"/>
              </a:lnSpc>
              <a:spcBef>
                <a:spcPts val="600"/>
              </a:spcBef>
            </a:pPr>
            <a:r>
              <a:rPr lang="es-PR" sz="3500" dirty="0">
                <a:solidFill>
                  <a:schemeClr val="tx2"/>
                </a:solidFill>
              </a:rPr>
              <a:t>Se dicta Sentencia y es cosa juzgada.  </a:t>
            </a:r>
            <a:endParaRPr lang="en-US" sz="3500" dirty="0">
              <a:solidFill>
                <a:schemeClr val="tx2"/>
              </a:solidFill>
            </a:endParaRPr>
          </a:p>
        </p:txBody>
      </p:sp>
      <p:grpSp>
        <p:nvGrpSpPr>
          <p:cNvPr id="36" name="Group 3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37" name="Freeform: Shape 3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Slide Number Placeholder 5">
            <a:extLst>
              <a:ext uri="{FF2B5EF4-FFF2-40B4-BE49-F238E27FC236}">
                <a16:creationId xmlns:a16="http://schemas.microsoft.com/office/drawing/2014/main" id="{86CD5EA2-BE3A-4D05-ACC4-D625B523BB95}"/>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a:pPr>
                <a:spcAft>
                  <a:spcPts val="600"/>
                </a:spcAft>
              </a:pPr>
              <a:t>8</a:t>
            </a:fld>
            <a:endParaRPr lang="en-US"/>
          </a:p>
        </p:txBody>
      </p:sp>
      <p:sp>
        <p:nvSpPr>
          <p:cNvPr id="4" name="Footer Placeholder 3">
            <a:extLst>
              <a:ext uri="{FF2B5EF4-FFF2-40B4-BE49-F238E27FC236}">
                <a16:creationId xmlns:a16="http://schemas.microsoft.com/office/drawing/2014/main" id="{A2249382-82E6-7C68-60A4-D252ABC68B55}"/>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2145435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A3C7DEA-BCC2-4295-8850-1479932961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289949D-B9F6-468A-86FE-2694DC5AE7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261467" y="396510"/>
            <a:ext cx="11744960" cy="1118098"/>
          </a:xfrm>
        </p:spPr>
        <p:txBody>
          <a:bodyPr anchor="b">
            <a:noAutofit/>
          </a:bodyPr>
          <a:lstStyle/>
          <a:p>
            <a:pPr algn="ctr"/>
            <a:r>
              <a:rPr lang="es-PR" sz="3500" b="1" cap="all" dirty="0">
                <a:solidFill>
                  <a:schemeClr val="tx2"/>
                </a:solidFill>
              </a:rPr>
              <a:t>Requisito de mensura </a:t>
            </a:r>
            <a:br>
              <a:rPr lang="es-PR" sz="3500" b="1" cap="all" dirty="0">
                <a:solidFill>
                  <a:schemeClr val="tx2"/>
                </a:solidFill>
              </a:rPr>
            </a:br>
            <a:r>
              <a:rPr lang="es-PR" sz="3500" b="1" cap="all" dirty="0">
                <a:solidFill>
                  <a:schemeClr val="tx2"/>
                </a:solidFill>
              </a:rPr>
              <a:t>Arts. 197-198, Ley Núm. 210-2015 (30 LPRA </a:t>
            </a:r>
            <a:r>
              <a:rPr lang="es-PR" sz="3500" b="1" cap="all" dirty="0" err="1">
                <a:solidFill>
                  <a:schemeClr val="tx2"/>
                </a:solidFill>
              </a:rPr>
              <a:t>secs</a:t>
            </a:r>
            <a:r>
              <a:rPr lang="es-PR" sz="3500" b="1" cap="all" dirty="0">
                <a:solidFill>
                  <a:schemeClr val="tx2"/>
                </a:solidFill>
              </a:rPr>
              <a:t>. 6313- 6314)</a:t>
            </a:r>
            <a:endParaRPr lang="en-US" sz="3500" b="1" cap="all" dirty="0">
              <a:solidFill>
                <a:schemeClr val="tx2"/>
              </a:solidFill>
            </a:endParaRPr>
          </a:p>
        </p:txBody>
      </p:sp>
      <p:grpSp>
        <p:nvGrpSpPr>
          <p:cNvPr id="21" name="Group 20">
            <a:extLst>
              <a:ext uri="{FF2B5EF4-FFF2-40B4-BE49-F238E27FC236}">
                <a16:creationId xmlns:a16="http://schemas.microsoft.com/office/drawing/2014/main" id="{E4DF0958-0C87-4C28-9554-2FADC788C2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DEC53B48-7B73-49D1-A6FD-9DBF5141E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7DEDDC41-2C98-4AF1-A0EA-AEEC34827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D2208F20-F93C-4530-8370-FC7818BAB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E52F51E0-B50B-43EA-B6AC-C16BD29C3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599440" y="1280928"/>
            <a:ext cx="11094720" cy="5414242"/>
          </a:xfrm>
        </p:spPr>
        <p:txBody>
          <a:bodyPr anchor="ctr">
            <a:noAutofit/>
          </a:bodyPr>
          <a:lstStyle/>
          <a:p>
            <a:pPr marL="0" indent="0" algn="just">
              <a:lnSpc>
                <a:spcPct val="100000"/>
              </a:lnSpc>
              <a:spcBef>
                <a:spcPts val="600"/>
              </a:spcBef>
              <a:buNone/>
            </a:pPr>
            <a:r>
              <a:rPr lang="es-ES" b="1" dirty="0">
                <a:solidFill>
                  <a:schemeClr val="tx2"/>
                </a:solidFill>
              </a:rPr>
              <a:t>Art. 197- Mensura de finca, forma de acreditarla</a:t>
            </a:r>
          </a:p>
          <a:p>
            <a:pPr marL="0" indent="0" algn="just">
              <a:lnSpc>
                <a:spcPct val="100000"/>
              </a:lnSpc>
              <a:spcBef>
                <a:spcPts val="600"/>
              </a:spcBef>
              <a:buNone/>
            </a:pPr>
            <a:r>
              <a:rPr lang="es-ES" dirty="0">
                <a:solidFill>
                  <a:schemeClr val="tx2"/>
                </a:solidFill>
              </a:rPr>
              <a:t>La acreditación de la mensura de una finca se hará mediante la certificación de mensura juramentada ante notario expedida por el agrimensor licenciado que la efectuó. Deberá hacer constar los nombres y </a:t>
            </a:r>
            <a:r>
              <a:rPr lang="es-ES" b="1" dirty="0">
                <a:solidFill>
                  <a:schemeClr val="tx2"/>
                </a:solidFill>
              </a:rPr>
              <a:t>modo</a:t>
            </a:r>
            <a:r>
              <a:rPr lang="es-ES" dirty="0">
                <a:solidFill>
                  <a:schemeClr val="tx2"/>
                </a:solidFill>
              </a:rPr>
              <a:t> de citación de los propietarios colindantes. Se entenderá por agrimensor licenciado el profesional autorizado por </a:t>
            </a:r>
            <a:r>
              <a:rPr lang="es-PR" dirty="0">
                <a:solidFill>
                  <a:schemeClr val="tx2"/>
                </a:solidFill>
              </a:rPr>
              <a:t>profesional autorizado por las </a:t>
            </a:r>
            <a:r>
              <a:rPr lang="es-PR" dirty="0" err="1">
                <a:solidFill>
                  <a:schemeClr val="tx2"/>
                </a:solidFill>
              </a:rPr>
              <a:t>secs</a:t>
            </a:r>
            <a:r>
              <a:rPr lang="es-PR" dirty="0">
                <a:solidFill>
                  <a:schemeClr val="tx2"/>
                </a:solidFill>
              </a:rPr>
              <a:t>. 711 a 711z del Título 20 y las </a:t>
            </a:r>
            <a:r>
              <a:rPr lang="es-PR" dirty="0" err="1">
                <a:solidFill>
                  <a:schemeClr val="tx2"/>
                </a:solidFill>
              </a:rPr>
              <a:t>secs</a:t>
            </a:r>
            <a:r>
              <a:rPr lang="es-PR" dirty="0">
                <a:solidFill>
                  <a:schemeClr val="tx2"/>
                </a:solidFill>
              </a:rPr>
              <a:t>. 731 et </a:t>
            </a:r>
            <a:r>
              <a:rPr lang="es-PR" dirty="0" err="1">
                <a:solidFill>
                  <a:schemeClr val="tx2"/>
                </a:solidFill>
              </a:rPr>
              <a:t>seq</a:t>
            </a:r>
            <a:r>
              <a:rPr lang="es-PR" dirty="0">
                <a:solidFill>
                  <a:schemeClr val="tx2"/>
                </a:solidFill>
              </a:rPr>
              <a:t>. del Título 20.</a:t>
            </a:r>
            <a:endParaRPr lang="es-ES" dirty="0">
              <a:solidFill>
                <a:schemeClr val="tx2"/>
              </a:solidFill>
            </a:endParaRPr>
          </a:p>
          <a:p>
            <a:pPr marL="0" indent="0" algn="just">
              <a:lnSpc>
                <a:spcPct val="100000"/>
              </a:lnSpc>
              <a:spcBef>
                <a:spcPts val="600"/>
              </a:spcBef>
              <a:buNone/>
            </a:pPr>
            <a:r>
              <a:rPr lang="es-ES" b="1" dirty="0">
                <a:solidFill>
                  <a:schemeClr val="tx2"/>
                </a:solidFill>
              </a:rPr>
              <a:t>Art. 198- Rectificaciones de cabidas posteriores; determinación judicial </a:t>
            </a:r>
          </a:p>
          <a:p>
            <a:pPr marL="0" indent="0" algn="just">
              <a:lnSpc>
                <a:spcPct val="100000"/>
              </a:lnSpc>
              <a:spcBef>
                <a:spcPts val="600"/>
              </a:spcBef>
              <a:buNone/>
            </a:pPr>
            <a:r>
              <a:rPr lang="es-ES" dirty="0">
                <a:solidFill>
                  <a:schemeClr val="tx2"/>
                </a:solidFill>
              </a:rPr>
              <a:t>En los casos en que conste inscrita una rectificación de cabida de una finca, se requerirá una orden judicial para hacer constar la nueva variación.</a:t>
            </a:r>
            <a:endParaRPr lang="en-US" dirty="0">
              <a:solidFill>
                <a:schemeClr val="tx2"/>
              </a:solidFill>
            </a:endParaRPr>
          </a:p>
        </p:txBody>
      </p:sp>
      <p:sp>
        <p:nvSpPr>
          <p:cNvPr id="6" name="Slide Number Placeholder 5">
            <a:extLst>
              <a:ext uri="{FF2B5EF4-FFF2-40B4-BE49-F238E27FC236}">
                <a16:creationId xmlns:a16="http://schemas.microsoft.com/office/drawing/2014/main" id="{2C0D3266-3647-4086-987B-B8B172EDD4A6}"/>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80</a:t>
            </a:fld>
            <a:endParaRPr lang="en-US" dirty="0"/>
          </a:p>
        </p:txBody>
      </p:sp>
      <p:sp>
        <p:nvSpPr>
          <p:cNvPr id="4" name="Footer Placeholder 3">
            <a:extLst>
              <a:ext uri="{FF2B5EF4-FFF2-40B4-BE49-F238E27FC236}">
                <a16:creationId xmlns:a16="http://schemas.microsoft.com/office/drawing/2014/main" id="{BE48FFD9-7626-29C2-74F9-ACC7DCEF174D}"/>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90105321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Rectangle 1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8C3F3191-6683-C9B3-8D9C-A5DE63A96907}"/>
              </a:ext>
            </a:extLst>
          </p:cNvPr>
          <p:cNvSpPr>
            <a:spLocks noGrp="1"/>
          </p:cNvSpPr>
          <p:nvPr>
            <p:ph type="title"/>
          </p:nvPr>
        </p:nvSpPr>
        <p:spPr>
          <a:xfrm>
            <a:off x="1115568" y="548640"/>
            <a:ext cx="10168128" cy="1179576"/>
          </a:xfrm>
        </p:spPr>
        <p:txBody>
          <a:bodyPr>
            <a:normAutofit/>
          </a:bodyPr>
          <a:lstStyle/>
          <a:p>
            <a:r>
              <a:rPr lang="en-US" sz="3700" cap="all" spc="200"/>
              <a:t>Ex Parte Romàn Quiles, 2025 TSPR 45</a:t>
            </a:r>
            <a:br>
              <a:rPr lang="en-US" sz="3700" cap="all" spc="200"/>
            </a:br>
            <a:r>
              <a:rPr lang="en-US" sz="3700" cap="all" spc="200"/>
              <a:t>Juez Kolthoff</a:t>
            </a:r>
            <a:endParaRPr lang="en-US" sz="3700"/>
          </a:p>
        </p:txBody>
      </p:sp>
      <p:sp>
        <p:nvSpPr>
          <p:cNvPr id="20" name="Rectangle 1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Content Placeholder 5">
            <a:extLst>
              <a:ext uri="{FF2B5EF4-FFF2-40B4-BE49-F238E27FC236}">
                <a16:creationId xmlns:a16="http://schemas.microsoft.com/office/drawing/2014/main" id="{22B7B613-51BB-84EF-B715-182F8A5F6551}"/>
              </a:ext>
            </a:extLst>
          </p:cNvPr>
          <p:cNvSpPr>
            <a:spLocks noGrp="1"/>
          </p:cNvSpPr>
          <p:nvPr>
            <p:ph idx="1"/>
          </p:nvPr>
        </p:nvSpPr>
        <p:spPr>
          <a:xfrm>
            <a:off x="1115568" y="2481943"/>
            <a:ext cx="10168128" cy="3695020"/>
          </a:xfrm>
        </p:spPr>
        <p:txBody>
          <a:bodyPr vert="horz" lIns="91440" tIns="45720" rIns="91440" bIns="45720" rtlCol="0">
            <a:normAutofit/>
          </a:bodyPr>
          <a:lstStyle/>
          <a:p>
            <a:pPr marL="457200" indent="-457200">
              <a:spcBef>
                <a:spcPts val="1200"/>
              </a:spcBef>
              <a:buAutoNum type="arabicPeriod"/>
            </a:pPr>
            <a:r>
              <a:rPr lang="es-ES" sz="1400" cap="all" spc="200"/>
              <a:t>Controversia y hechos:</a:t>
            </a:r>
          </a:p>
          <a:p>
            <a:pPr marL="457200" indent="-457200">
              <a:spcBef>
                <a:spcPts val="1200"/>
              </a:spcBef>
              <a:buAutoNum type="arabicPeriod"/>
            </a:pPr>
            <a:r>
              <a:rPr lang="es-ES" sz="1400" cap="all" spc="200"/>
              <a:t>En junio de 2023, Franco Luis Román Quiles y Yolanda Nieves Vargas presentaron una petición ex parte ante el Tribunal de Primera Instancia, Sala de Aguadilla, para inmatricular una finca en el Barrio Cibao de San Sebastián alegando posesión continua por más de 41 años y la existencia de un plano confeccionado y firmado por un agrimensor, aunque el título privado (compraventa) se había extraviado.</a:t>
            </a:r>
          </a:p>
          <a:p>
            <a:pPr marL="457200" indent="-457200">
              <a:spcBef>
                <a:spcPts val="1200"/>
              </a:spcBef>
              <a:buAutoNum type="arabicPeriod"/>
            </a:pPr>
            <a:r>
              <a:rPr lang="es-ES" sz="1400" cap="all" spc="200"/>
              <a:t>El tribunal ordenó presentar documentos adicionales: certificación del CRIM, certificación de mensura, proyectos de edictos, notificaciones a diversas entidades (municipio, agencia de transporte, fiscalía), y notificación a colindantes y antiguos titulares, conforme al artículo 185 de la Ley 210‑2015. los peticionarios presentaron el plano, solicitaron prórroga para obtener la certificación del CRIM y afirmaron haber enviado los edictos. No obstante, la certificación de mensura no se presento.</a:t>
            </a:r>
          </a:p>
          <a:p>
            <a:pPr marL="457200" indent="-457200">
              <a:spcBef>
                <a:spcPts val="1200"/>
              </a:spcBef>
              <a:buAutoNum type="arabicPeriod"/>
            </a:pPr>
            <a:r>
              <a:rPr lang="es-ES" sz="1400" cap="all" spc="200"/>
              <a:t>El 8 de enero de 2024, el tribunal de instancia declaró No Ha Lugar a la petición de inmatriculación por incumplimientos formales en la documentación requerida, incluidas las omisiones en certificación de mensura y notificaciones.</a:t>
            </a:r>
            <a:endParaRPr lang="en-US" sz="1400" cap="all" spc="200"/>
          </a:p>
        </p:txBody>
      </p:sp>
      <p:sp>
        <p:nvSpPr>
          <p:cNvPr id="4" name="Footer Placeholder 3">
            <a:extLst>
              <a:ext uri="{FF2B5EF4-FFF2-40B4-BE49-F238E27FC236}">
                <a16:creationId xmlns:a16="http://schemas.microsoft.com/office/drawing/2014/main" id="{8440D250-138D-74EB-78F5-74CD79DAF447}"/>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Psy.D., J.D. </a:t>
            </a:r>
          </a:p>
        </p:txBody>
      </p:sp>
      <p:sp>
        <p:nvSpPr>
          <p:cNvPr id="3" name="Slide Number Placeholder 2">
            <a:extLst>
              <a:ext uri="{FF2B5EF4-FFF2-40B4-BE49-F238E27FC236}">
                <a16:creationId xmlns:a16="http://schemas.microsoft.com/office/drawing/2014/main" id="{61E4FBE4-4020-0398-E9DC-EE0BBA15525F}"/>
              </a:ext>
            </a:extLst>
          </p:cNvPr>
          <p:cNvSpPr>
            <a:spLocks noGrp="1"/>
          </p:cNvSpPr>
          <p:nvPr>
            <p:ph type="sldNum" sz="quarter" idx="12"/>
          </p:nvPr>
        </p:nvSpPr>
        <p:spPr>
          <a:xfrm>
            <a:off x="8540496" y="6356350"/>
            <a:ext cx="2743200" cy="365125"/>
          </a:xfrm>
        </p:spPr>
        <p:txBody>
          <a:bodyPr>
            <a:normAutofit/>
          </a:bodyPr>
          <a:lstStyle/>
          <a:p>
            <a:pPr>
              <a:spcAft>
                <a:spcPts val="600"/>
              </a:spcAft>
            </a:pPr>
            <a:fld id="{3A98EE3D-8CD1-4C3F-BD1C-C98C9596463C}" type="slidenum">
              <a:rPr lang="en-US">
                <a:solidFill>
                  <a:schemeClr val="tx1">
                    <a:lumMod val="50000"/>
                    <a:lumOff val="50000"/>
                  </a:schemeClr>
                </a:solidFill>
              </a:rPr>
              <a:pPr>
                <a:spcAft>
                  <a:spcPts val="600"/>
                </a:spcAft>
              </a:pPr>
              <a:t>81</a:t>
            </a:fld>
            <a:endParaRPr lang="en-US">
              <a:solidFill>
                <a:schemeClr val="tx1">
                  <a:lumMod val="50000"/>
                  <a:lumOff val="50000"/>
                </a:schemeClr>
              </a:solidFill>
            </a:endParaRPr>
          </a:p>
        </p:txBody>
      </p:sp>
    </p:spTree>
    <p:extLst>
      <p:ext uri="{BB962C8B-B14F-4D97-AF65-F5344CB8AC3E}">
        <p14:creationId xmlns:p14="http://schemas.microsoft.com/office/powerpoint/2010/main" val="19525634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D74AA55-4B6D-256B-68BA-AA6F0F24DB8E}"/>
              </a:ext>
            </a:extLst>
          </p:cNvPr>
          <p:cNvSpPr>
            <a:spLocks noGrp="1"/>
          </p:cNvSpPr>
          <p:nvPr>
            <p:ph type="title"/>
          </p:nvPr>
        </p:nvSpPr>
        <p:spPr>
          <a:xfrm>
            <a:off x="1115568" y="548640"/>
            <a:ext cx="10168128" cy="1179576"/>
          </a:xfrm>
        </p:spPr>
        <p:txBody>
          <a:bodyPr>
            <a:normAutofit/>
          </a:bodyPr>
          <a:lstStyle/>
          <a:p>
            <a:r>
              <a:rPr lang="es-PR" sz="4000"/>
              <a:t>Ex Parte Romàn Quiles, continuaciòn</a:t>
            </a:r>
            <a:endParaRPr lang="en-US" sz="4000"/>
          </a:p>
        </p:txBody>
      </p:sp>
      <p:sp>
        <p:nvSpPr>
          <p:cNvPr id="17" name="Rectangle 1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FF7DA95-3F6B-AB14-A90F-3FDACCD86F7B}"/>
              </a:ext>
            </a:extLst>
          </p:cNvPr>
          <p:cNvSpPr>
            <a:spLocks noGrp="1"/>
          </p:cNvSpPr>
          <p:nvPr>
            <p:ph idx="1"/>
          </p:nvPr>
        </p:nvSpPr>
        <p:spPr>
          <a:xfrm>
            <a:off x="1115568" y="2481943"/>
            <a:ext cx="10168128" cy="3695020"/>
          </a:xfrm>
        </p:spPr>
        <p:txBody>
          <a:bodyPr>
            <a:normAutofit/>
          </a:bodyPr>
          <a:lstStyle/>
          <a:p>
            <a:r>
              <a:rPr lang="es-ES" sz="2000"/>
              <a:t>El Supremo entendió que, conforme al artículo 185(1)(b) de la Ley 210‑2015, no era necesario exigir una certificación jurada de mensura cuando:</a:t>
            </a:r>
          </a:p>
          <a:p>
            <a:r>
              <a:rPr lang="es-ES" sz="2000"/>
              <a:t>El peticionario alega carecer del título de propiedad, y de la petición jurada y prueba presentada surja alguna mensura en la que conste la cabida y las colindancias.</a:t>
            </a:r>
          </a:p>
          <a:p>
            <a:r>
              <a:rPr lang="es-ES" sz="2000"/>
              <a:t>En este caso, un plano de agrimensor donde constan la cabida y colindancias.</a:t>
            </a:r>
          </a:p>
          <a:p>
            <a:r>
              <a:rPr lang="es-ES" sz="2000"/>
              <a:t>Por ello, el Tribunal revocó la orden del Tribunal de Primera Instancia que exigía la certificación jurada, indicando que ya se cumplía con el requisito de mensura técnica y métrica. Confirmó que el artículo 185(1)(b) se satisface con la presentación de un plano profesional con cabida y colindancias métricas. Además, aclaró que no es procedente exigir notificación o citación a compañías de servicios públicos (AAA, LUMA, telecom), ya que la ley no exige esas citaciones. </a:t>
            </a:r>
          </a:p>
          <a:p>
            <a:endParaRPr lang="en-US" sz="2000"/>
          </a:p>
        </p:txBody>
      </p:sp>
      <p:sp>
        <p:nvSpPr>
          <p:cNvPr id="6" name="Footer Placeholder 5">
            <a:extLst>
              <a:ext uri="{FF2B5EF4-FFF2-40B4-BE49-F238E27FC236}">
                <a16:creationId xmlns:a16="http://schemas.microsoft.com/office/drawing/2014/main" id="{83C9640B-C2E7-FEC9-52A2-C92DA78D12AD}"/>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Psy.D., J.D. </a:t>
            </a:r>
          </a:p>
        </p:txBody>
      </p:sp>
      <p:sp>
        <p:nvSpPr>
          <p:cNvPr id="5" name="Slide Number Placeholder 4">
            <a:extLst>
              <a:ext uri="{FF2B5EF4-FFF2-40B4-BE49-F238E27FC236}">
                <a16:creationId xmlns:a16="http://schemas.microsoft.com/office/drawing/2014/main" id="{E390D3B7-DEA7-43BF-D7CF-89FFA382F662}"/>
              </a:ext>
            </a:extLst>
          </p:cNvPr>
          <p:cNvSpPr>
            <a:spLocks noGrp="1"/>
          </p:cNvSpPr>
          <p:nvPr>
            <p:ph type="sldNum" sz="quarter" idx="12"/>
          </p:nvPr>
        </p:nvSpPr>
        <p:spPr>
          <a:xfrm>
            <a:off x="8540496" y="6356350"/>
            <a:ext cx="2743200" cy="365125"/>
          </a:xfrm>
        </p:spPr>
        <p:txBody>
          <a:bodyPr>
            <a:normAutofit/>
          </a:bodyPr>
          <a:lstStyle/>
          <a:p>
            <a:pPr>
              <a:spcAft>
                <a:spcPts val="600"/>
              </a:spcAft>
            </a:pPr>
            <a:fld id="{3A98EE3D-8CD1-4C3F-BD1C-C98C9596463C}" type="slidenum">
              <a:rPr lang="en-US">
                <a:solidFill>
                  <a:schemeClr val="tx1">
                    <a:lumMod val="50000"/>
                    <a:lumOff val="50000"/>
                  </a:schemeClr>
                </a:solidFill>
              </a:rPr>
              <a:pPr>
                <a:spcAft>
                  <a:spcPts val="600"/>
                </a:spcAft>
              </a:pPr>
              <a:t>82</a:t>
            </a:fld>
            <a:endParaRPr lang="en-US">
              <a:solidFill>
                <a:schemeClr val="tx1">
                  <a:lumMod val="50000"/>
                  <a:lumOff val="50000"/>
                </a:schemeClr>
              </a:solidFill>
            </a:endParaRPr>
          </a:p>
        </p:txBody>
      </p:sp>
    </p:spTree>
    <p:extLst>
      <p:ext uri="{BB962C8B-B14F-4D97-AF65-F5344CB8AC3E}">
        <p14:creationId xmlns:p14="http://schemas.microsoft.com/office/powerpoint/2010/main" val="93706065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32C5513-418E-7EF0-86AC-8673B0F7993E}"/>
              </a:ext>
            </a:extLst>
          </p:cNvPr>
          <p:cNvSpPr>
            <a:spLocks noGrp="1"/>
          </p:cNvSpPr>
          <p:nvPr>
            <p:ph type="title"/>
          </p:nvPr>
        </p:nvSpPr>
        <p:spPr>
          <a:xfrm>
            <a:off x="1115568" y="548640"/>
            <a:ext cx="10168128" cy="1179576"/>
          </a:xfrm>
        </p:spPr>
        <p:txBody>
          <a:bodyPr>
            <a:normAutofit/>
          </a:bodyPr>
          <a:lstStyle/>
          <a:p>
            <a:r>
              <a:rPr lang="en-US" sz="4000"/>
              <a:t>Ex Parte Ramòn Quiles </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D95E3DC3-F8DE-648A-81AC-B31CCF70EBB7}"/>
              </a:ext>
            </a:extLst>
          </p:cNvPr>
          <p:cNvSpPr>
            <a:spLocks noGrp="1"/>
          </p:cNvSpPr>
          <p:nvPr>
            <p:ph idx="1"/>
          </p:nvPr>
        </p:nvSpPr>
        <p:spPr>
          <a:xfrm>
            <a:off x="1115568" y="2481943"/>
            <a:ext cx="10168128" cy="3695020"/>
          </a:xfrm>
        </p:spPr>
        <p:txBody>
          <a:bodyPr>
            <a:normAutofit/>
          </a:bodyPr>
          <a:lstStyle/>
          <a:p>
            <a:r>
              <a:rPr lang="es-PR" sz="1400"/>
              <a:t>Específicamente el Tribunal abordó la siguiente pregunta: </a:t>
            </a:r>
            <a:r>
              <a:rPr lang="es-ES" sz="1400"/>
              <a:t>si procedía que, conforme al Art. 185(1)(i) de la Ley Núm. 210-2015, el TPI le ordenara a la parte peticionaria de un expediente de dominio la acreditación de la cabida y de las colindancias de una finca independiente mediante una Certificación juramentada de mensura expedida por un agrimensor. Asimismo, el TS aclara qué personas, de acuerdo con el Art. 185(2) de la Ley Núm. 210, la parte peticionaria está obligada a notificarle el procedimiento y aquellas a quienes el tribunal está compelido a ordenar su citación. </a:t>
            </a:r>
          </a:p>
          <a:p>
            <a:r>
              <a:rPr lang="es-ES" sz="1400"/>
              <a:t>“En esa coyuntura debemos resolver si procede una orden para que entidades de servicios de utilidad pública sean notificadas o que estas sean citadas por órdenes del tribunal.” Resolvemos que es improcedente que el Tribunal de Primera Instancia exija una Certificación jurada de mensura expedida por un agrimensor licenciado al promovente de un expediente de dominio que procure la inmatriculación de una finca independiente cuando este: (1) haya alegado que carece del título; y (2) de la petición jurada y prueba presentada surja alguna mensura en la que conste la cabida y las colindancias en el sistema métrico decimal según lo exigen los Arts. 23(A)(2) y 185(1)(b) de la Ley Núm. 210, (30 LPRA sec. 6038(A)(2)). </a:t>
            </a:r>
          </a:p>
          <a:p>
            <a:r>
              <a:rPr lang="es-ES" sz="1400"/>
              <a:t>Respecto a las notificaciones expresó que “los tribunales deben ceñirse a lo dispuesto en el Art. 185 de la Ley Núm. 210, tanto para los requisitos sustantivos como para los procesales que interpela el procedimiento del expediente de dominio. En cuanto a los requisitos procesales, resolvemos que no procede que el promovente de un expediente de dominio notifique ni que el tribunal le ordene a este que, conforme a la Ley Núm. 143 de 20 de julio de 1979 conocida como Ley de Servidumbres Legales de Servicio Público, 27 LPRA sec. 2151 et seq. (Ley Núm. 143), diligencie una citación para las entidades que ofrecen los servicios de utilidad pública”.</a:t>
            </a:r>
            <a:endParaRPr lang="en-US" sz="1400"/>
          </a:p>
        </p:txBody>
      </p:sp>
      <p:sp>
        <p:nvSpPr>
          <p:cNvPr id="4" name="Footer Placeholder 3">
            <a:extLst>
              <a:ext uri="{FF2B5EF4-FFF2-40B4-BE49-F238E27FC236}">
                <a16:creationId xmlns:a16="http://schemas.microsoft.com/office/drawing/2014/main" id="{77A414A4-D446-EE8A-FAD5-EE8B2E696276}"/>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Psy.D., J.D. </a:t>
            </a:r>
          </a:p>
        </p:txBody>
      </p:sp>
      <p:sp>
        <p:nvSpPr>
          <p:cNvPr id="5" name="Slide Number Placeholder 4">
            <a:extLst>
              <a:ext uri="{FF2B5EF4-FFF2-40B4-BE49-F238E27FC236}">
                <a16:creationId xmlns:a16="http://schemas.microsoft.com/office/drawing/2014/main" id="{33634F31-6F60-9412-2AD1-EC65837DA9C2}"/>
              </a:ext>
            </a:extLst>
          </p:cNvPr>
          <p:cNvSpPr>
            <a:spLocks noGrp="1"/>
          </p:cNvSpPr>
          <p:nvPr>
            <p:ph type="sldNum" sz="quarter" idx="12"/>
          </p:nvPr>
        </p:nvSpPr>
        <p:spPr>
          <a:xfrm>
            <a:off x="8540496" y="6356350"/>
            <a:ext cx="2743200" cy="365125"/>
          </a:xfrm>
        </p:spPr>
        <p:txBody>
          <a:bodyPr>
            <a:normAutofit/>
          </a:bodyPr>
          <a:lstStyle/>
          <a:p>
            <a:pPr>
              <a:spcAft>
                <a:spcPts val="600"/>
              </a:spcAft>
            </a:pPr>
            <a:fld id="{3A98EE3D-8CD1-4C3F-BD1C-C98C9596463C}" type="slidenum">
              <a:rPr lang="en-US">
                <a:solidFill>
                  <a:schemeClr val="tx1">
                    <a:lumMod val="50000"/>
                    <a:lumOff val="50000"/>
                  </a:schemeClr>
                </a:solidFill>
              </a:rPr>
              <a:pPr>
                <a:spcAft>
                  <a:spcPts val="600"/>
                </a:spcAft>
              </a:pPr>
              <a:t>83</a:t>
            </a:fld>
            <a:endParaRPr lang="en-US">
              <a:solidFill>
                <a:schemeClr val="tx1">
                  <a:lumMod val="50000"/>
                  <a:lumOff val="50000"/>
                </a:schemeClr>
              </a:solidFill>
            </a:endParaRPr>
          </a:p>
        </p:txBody>
      </p:sp>
    </p:spTree>
    <p:extLst>
      <p:ext uri="{BB962C8B-B14F-4D97-AF65-F5344CB8AC3E}">
        <p14:creationId xmlns:p14="http://schemas.microsoft.com/office/powerpoint/2010/main" val="33894058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8C9E940-E372-8FC1-FC5C-E8E49346BAB7}"/>
              </a:ext>
            </a:extLst>
          </p:cNvPr>
          <p:cNvSpPr>
            <a:spLocks noGrp="1"/>
          </p:cNvSpPr>
          <p:nvPr>
            <p:ph type="title"/>
          </p:nvPr>
        </p:nvSpPr>
        <p:spPr>
          <a:xfrm>
            <a:off x="1115568" y="548640"/>
            <a:ext cx="10168128" cy="1179576"/>
          </a:xfrm>
        </p:spPr>
        <p:txBody>
          <a:bodyPr>
            <a:normAutofit/>
          </a:bodyPr>
          <a:lstStyle/>
          <a:p>
            <a:r>
              <a:rPr lang="es-PR" sz="4000"/>
              <a:t>Ex Parte Ramón Quiles</a:t>
            </a:r>
            <a:endParaRPr lang="en-US" sz="4000"/>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7A711C9-EF0F-5F0D-F2FE-3956B2987C07}"/>
              </a:ext>
            </a:extLst>
          </p:cNvPr>
          <p:cNvSpPr>
            <a:spLocks noGrp="1"/>
          </p:cNvSpPr>
          <p:nvPr>
            <p:ph idx="1"/>
          </p:nvPr>
        </p:nvSpPr>
        <p:spPr>
          <a:xfrm>
            <a:off x="1115568" y="2481943"/>
            <a:ext cx="10168128" cy="3695020"/>
          </a:xfrm>
        </p:spPr>
        <p:txBody>
          <a:bodyPr>
            <a:normAutofit/>
          </a:bodyPr>
          <a:lstStyle/>
          <a:p>
            <a:r>
              <a:rPr lang="es-PR" sz="1500"/>
              <a:t>El TPI dictó la siguiente Orden:</a:t>
            </a:r>
          </a:p>
          <a:p>
            <a:r>
              <a:rPr lang="es-ES" sz="1500"/>
              <a:t>1.El presente caso carece de la siguiente prueba documental: ☐ Certificación del Registro de la Propiedad ☒ Certificación de Valores Contributivos del CRIM; ☐ Plano de mensura […] ☒ Certificación de mensura […] ☒ Otro: Proyecto de edicto y citaciones, de conformidad con el modelo adjunto, dirigidos a TODAS las personas y/o entidades que se indican en el acápite 2 de la presente orden. </a:t>
            </a:r>
          </a:p>
          <a:p>
            <a:r>
              <a:rPr lang="es-ES" sz="1500"/>
              <a:t>2.Se ordena que notifique: </a:t>
            </a:r>
          </a:p>
          <a:p>
            <a:r>
              <a:rPr lang="es-ES" sz="1500"/>
              <a:t>a. Personalmente o por correo certificado con copia de su escrito a: i. Alcalde del Municipio en que radiquen los bienes ii. Secretario de Transportación y Obras Públicas iii. Fiscal de Distrito iv. Departamento de Recursos Naturales de Puerto Rico (De existir cuerpos de agua en alguna de las colindancias) </a:t>
            </a:r>
            <a:r>
              <a:rPr lang="es-ES" sz="1500">
                <a:highlight>
                  <a:srgbClr val="FFFF00"/>
                </a:highlight>
              </a:rPr>
              <a:t>v. Autoridad de Energía Eléctrica (Luma Energy) (Ley 143 del 20 de julio de 1979, según enmendada) vi. Autoridad de Acueductos y Alcantarillados (Ley 143 del 20 de julio de 1979, según enmendada) vii. Negociado de Telecomunicaciones de PR (Ley 143 del 20 de julio de 1979, según enmendada).</a:t>
            </a:r>
            <a:r>
              <a:rPr lang="es-PR" sz="1500"/>
              <a:t> </a:t>
            </a:r>
          </a:p>
          <a:p>
            <a:r>
              <a:rPr lang="es-ES" sz="1500"/>
              <a:t>Mediante el inciso (b) del acápite dos, </a:t>
            </a:r>
            <a:r>
              <a:rPr lang="es-ES" sz="1500">
                <a:highlight>
                  <a:srgbClr val="FFFF00"/>
                </a:highlight>
              </a:rPr>
              <a:t>el tribunal ordenó la citación personal al inmediato dueño anterior o sus herederos en caso de que la transmisión no constara en escritura pública </a:t>
            </a:r>
            <a:r>
              <a:rPr lang="es-ES" sz="1500"/>
              <a:t>y aquellos que tuvieran algún derecho real sobre la finca objeto del procedimiento. Finalmente, ordenó la citación por edicto de las personas ignoradas, desconocidas o ausentes a quienes les pueda perjudicar la inscripción.</a:t>
            </a:r>
            <a:endParaRPr lang="es-PR" sz="1500"/>
          </a:p>
          <a:p>
            <a:endParaRPr lang="en-US" sz="1500"/>
          </a:p>
        </p:txBody>
      </p:sp>
      <p:sp>
        <p:nvSpPr>
          <p:cNvPr id="4" name="Footer Placeholder 3">
            <a:extLst>
              <a:ext uri="{FF2B5EF4-FFF2-40B4-BE49-F238E27FC236}">
                <a16:creationId xmlns:a16="http://schemas.microsoft.com/office/drawing/2014/main" id="{4A526D95-AE0E-BA37-E404-502080FD1F46}"/>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Psy.D., J.D. </a:t>
            </a:r>
          </a:p>
        </p:txBody>
      </p:sp>
      <p:sp>
        <p:nvSpPr>
          <p:cNvPr id="5" name="Slide Number Placeholder 4">
            <a:extLst>
              <a:ext uri="{FF2B5EF4-FFF2-40B4-BE49-F238E27FC236}">
                <a16:creationId xmlns:a16="http://schemas.microsoft.com/office/drawing/2014/main" id="{C728ACC9-0A8D-06EC-4397-621A99E99D13}"/>
              </a:ext>
            </a:extLst>
          </p:cNvPr>
          <p:cNvSpPr>
            <a:spLocks noGrp="1"/>
          </p:cNvSpPr>
          <p:nvPr>
            <p:ph type="sldNum" sz="quarter" idx="12"/>
          </p:nvPr>
        </p:nvSpPr>
        <p:spPr>
          <a:xfrm>
            <a:off x="8540496" y="6356350"/>
            <a:ext cx="2743200" cy="365125"/>
          </a:xfrm>
        </p:spPr>
        <p:txBody>
          <a:bodyPr>
            <a:normAutofit/>
          </a:bodyPr>
          <a:lstStyle/>
          <a:p>
            <a:pPr>
              <a:spcAft>
                <a:spcPts val="600"/>
              </a:spcAft>
            </a:pPr>
            <a:fld id="{3A98EE3D-8CD1-4C3F-BD1C-C98C9596463C}" type="slidenum">
              <a:rPr lang="en-US">
                <a:solidFill>
                  <a:schemeClr val="tx1">
                    <a:lumMod val="50000"/>
                    <a:lumOff val="50000"/>
                  </a:schemeClr>
                </a:solidFill>
              </a:rPr>
              <a:pPr>
                <a:spcAft>
                  <a:spcPts val="600"/>
                </a:spcAft>
              </a:pPr>
              <a:t>84</a:t>
            </a:fld>
            <a:endParaRPr lang="en-US">
              <a:solidFill>
                <a:schemeClr val="tx1">
                  <a:lumMod val="50000"/>
                  <a:lumOff val="50000"/>
                </a:schemeClr>
              </a:solidFill>
            </a:endParaRPr>
          </a:p>
        </p:txBody>
      </p:sp>
    </p:spTree>
    <p:extLst>
      <p:ext uri="{BB962C8B-B14F-4D97-AF65-F5344CB8AC3E}">
        <p14:creationId xmlns:p14="http://schemas.microsoft.com/office/powerpoint/2010/main" val="30139891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6D052C8-7881-E148-3834-9B5D83A470C0}"/>
              </a:ext>
            </a:extLst>
          </p:cNvPr>
          <p:cNvSpPr>
            <a:spLocks noGrp="1"/>
          </p:cNvSpPr>
          <p:nvPr>
            <p:ph type="title"/>
          </p:nvPr>
        </p:nvSpPr>
        <p:spPr>
          <a:xfrm>
            <a:off x="1115568" y="548640"/>
            <a:ext cx="10168128" cy="1179576"/>
          </a:xfrm>
        </p:spPr>
        <p:txBody>
          <a:bodyPr>
            <a:normAutofit/>
          </a:bodyPr>
          <a:lstStyle/>
          <a:p>
            <a:r>
              <a:rPr lang="es-PR" sz="4000"/>
              <a:t>Ex Parte Romàn Quiles</a:t>
            </a:r>
            <a:endParaRPr lang="en-US" sz="4000"/>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C65A8AFE-4826-7157-B46F-A598C9BD6392}"/>
              </a:ext>
            </a:extLst>
          </p:cNvPr>
          <p:cNvSpPr>
            <a:spLocks noGrp="1"/>
          </p:cNvSpPr>
          <p:nvPr>
            <p:ph idx="1"/>
          </p:nvPr>
        </p:nvSpPr>
        <p:spPr>
          <a:xfrm>
            <a:off x="1115568" y="2481943"/>
            <a:ext cx="10168128" cy="3695020"/>
          </a:xfrm>
        </p:spPr>
        <p:txBody>
          <a:bodyPr>
            <a:normAutofit/>
          </a:bodyPr>
          <a:lstStyle/>
          <a:p>
            <a:r>
              <a:rPr lang="es-ES" sz="2000"/>
              <a:t>Los peticionarios presentaron una moción en Cumplimiento de Orden acompañado de un plano de mensura preparado por el agrimensor Edwin Olivencia Rodríguez que acredita la mensura. Señalaron que el Art. 185(1)(c) de la Ley, solo exige que se provea, y así se había cumplido en la Petición de Expediente de dominio, el “número de catastro según aparece en el [CRIM]”. El TPI concedió una prórroga para que presentaran: la Certificación de valores contributivos del CRIM; Certificación jurada de mensura expedida por el agrimensor en la cual se certificara el modo de citación para los colindantes; y los Proyectos de citaciones dirigidos al Alcalde de San Sebastián, el Fiscal de Distrito, Secretario del DTOP, LUMA, la AAA y al Negociado de Telecomunicaciones, a los vecinos colindantes, los señores William López Nieves, Alcides Ortiz Rodríguez y Orlando Fernández Quiles. Transcurrido el plazo, los peticionarios solo cumplieron con la presentación de la Certificación de valores contributivos del CRIM.</a:t>
            </a:r>
            <a:r>
              <a:rPr lang="en-US" sz="2000"/>
              <a:t> Peticionarios alegaron que nada de eso era requerido y el TPI dictò Sentencia desestimando sin perjuicio. </a:t>
            </a:r>
            <a:r>
              <a:rPr lang="es-ES" sz="2000"/>
              <a:t> </a:t>
            </a:r>
          </a:p>
          <a:p>
            <a:endParaRPr lang="es-ES" sz="2000"/>
          </a:p>
          <a:p>
            <a:pPr marL="0" indent="0">
              <a:buNone/>
            </a:pPr>
            <a:endParaRPr lang="en-US" sz="2000"/>
          </a:p>
        </p:txBody>
      </p:sp>
      <p:sp>
        <p:nvSpPr>
          <p:cNvPr id="4" name="Footer Placeholder 3">
            <a:extLst>
              <a:ext uri="{FF2B5EF4-FFF2-40B4-BE49-F238E27FC236}">
                <a16:creationId xmlns:a16="http://schemas.microsoft.com/office/drawing/2014/main" id="{6089D8EB-7DA9-D512-E3A6-54D81ECD0301}"/>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Psy.D., J.D. </a:t>
            </a:r>
          </a:p>
        </p:txBody>
      </p:sp>
      <p:sp>
        <p:nvSpPr>
          <p:cNvPr id="5" name="Slide Number Placeholder 4">
            <a:extLst>
              <a:ext uri="{FF2B5EF4-FFF2-40B4-BE49-F238E27FC236}">
                <a16:creationId xmlns:a16="http://schemas.microsoft.com/office/drawing/2014/main" id="{83CFE23B-C1CF-31BA-799A-1DBC90C63FCF}"/>
              </a:ext>
            </a:extLst>
          </p:cNvPr>
          <p:cNvSpPr>
            <a:spLocks noGrp="1"/>
          </p:cNvSpPr>
          <p:nvPr>
            <p:ph type="sldNum" sz="quarter" idx="12"/>
          </p:nvPr>
        </p:nvSpPr>
        <p:spPr>
          <a:xfrm>
            <a:off x="8540496" y="6356350"/>
            <a:ext cx="2743200" cy="365125"/>
          </a:xfrm>
        </p:spPr>
        <p:txBody>
          <a:bodyPr>
            <a:normAutofit/>
          </a:bodyPr>
          <a:lstStyle/>
          <a:p>
            <a:pPr>
              <a:spcAft>
                <a:spcPts val="600"/>
              </a:spcAft>
            </a:pPr>
            <a:fld id="{3A98EE3D-8CD1-4C3F-BD1C-C98C9596463C}" type="slidenum">
              <a:rPr lang="en-US">
                <a:solidFill>
                  <a:schemeClr val="tx1">
                    <a:lumMod val="50000"/>
                    <a:lumOff val="50000"/>
                  </a:schemeClr>
                </a:solidFill>
              </a:rPr>
              <a:pPr>
                <a:spcAft>
                  <a:spcPts val="600"/>
                </a:spcAft>
              </a:pPr>
              <a:t>85</a:t>
            </a:fld>
            <a:endParaRPr lang="en-US">
              <a:solidFill>
                <a:schemeClr val="tx1">
                  <a:lumMod val="50000"/>
                  <a:lumOff val="50000"/>
                </a:schemeClr>
              </a:solidFill>
            </a:endParaRPr>
          </a:p>
        </p:txBody>
      </p:sp>
    </p:spTree>
    <p:extLst>
      <p:ext uri="{BB962C8B-B14F-4D97-AF65-F5344CB8AC3E}">
        <p14:creationId xmlns:p14="http://schemas.microsoft.com/office/powerpoint/2010/main" val="19380231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F08BDEC-5E37-8945-99BC-480230C07C22}"/>
              </a:ext>
            </a:extLst>
          </p:cNvPr>
          <p:cNvSpPr>
            <a:spLocks noGrp="1"/>
          </p:cNvSpPr>
          <p:nvPr>
            <p:ph type="title"/>
          </p:nvPr>
        </p:nvSpPr>
        <p:spPr>
          <a:xfrm>
            <a:off x="1115568" y="548640"/>
            <a:ext cx="10168128" cy="1179576"/>
          </a:xfrm>
        </p:spPr>
        <p:txBody>
          <a:bodyPr>
            <a:normAutofit/>
          </a:bodyPr>
          <a:lstStyle/>
          <a:p>
            <a:r>
              <a:rPr lang="es-PR" sz="4000"/>
              <a:t>Ex Parte Ramòn Quiles</a:t>
            </a:r>
            <a:endParaRPr lang="en-US" sz="4000"/>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9B6EA9F-65F9-5B2E-F18E-3DEDD1512AC5}"/>
              </a:ext>
            </a:extLst>
          </p:cNvPr>
          <p:cNvSpPr>
            <a:spLocks noGrp="1"/>
          </p:cNvSpPr>
          <p:nvPr>
            <p:ph idx="1"/>
          </p:nvPr>
        </p:nvSpPr>
        <p:spPr>
          <a:xfrm>
            <a:off x="1115568" y="2481943"/>
            <a:ext cx="10168128" cy="3695020"/>
          </a:xfrm>
        </p:spPr>
        <p:txBody>
          <a:bodyPr>
            <a:normAutofit/>
          </a:bodyPr>
          <a:lstStyle/>
          <a:p>
            <a:r>
              <a:rPr lang="es-ES" sz="1700"/>
              <a:t>El TPI argumento que el Art. 185 de la Ley 210, dispone que la petición debe contener la descripción exacta de la propiedad de acuerdo con los títulos presentados, pero, como el documento privado sobre la compraventa se extravió, no se ha presentado título alguno. A juicio del Tribunal, ese artículo dispone que, de haberse practicado alguna mensura, la petición debe contener la cabida y colindancias. De modo que, para acreditar la cabida, era preciso incluir una Certificación juramentada de mensura expedida por un agrimensor. Los peticionarios no la presentaron. El TPI expresó que este requisito del Art. 185(1)(i) de que en la petición se alegue que la finca mantuvo la misma cabida y configuración durante los términos prescriptivos del dominio de bienes inmuebles, depende de que la cabida y configuración surjan de la mensura que se practique. En lo concerniente a la notificación a LUMA y a la AAA, el TPI concluyó que el Art. 185, requiere que se cite a quien quiera que tenga un derecho real sobre la finca y que, conforme a la Ley Núm. 143, el paso de energía eléctrica y de las instalaciones de acueductos y alcantarillados son servidumbres legales que tienen eficacia real.</a:t>
            </a:r>
          </a:p>
          <a:p>
            <a:r>
              <a:rPr lang="es-ES" sz="1700"/>
              <a:t>Recurren. El TA no expidió. </a:t>
            </a:r>
            <a:endParaRPr lang="en-US" sz="1700"/>
          </a:p>
        </p:txBody>
      </p:sp>
      <p:sp>
        <p:nvSpPr>
          <p:cNvPr id="4" name="Footer Placeholder 3">
            <a:extLst>
              <a:ext uri="{FF2B5EF4-FFF2-40B4-BE49-F238E27FC236}">
                <a16:creationId xmlns:a16="http://schemas.microsoft.com/office/drawing/2014/main" id="{E132ABC2-5C1E-5DE3-3CCB-A8FDF2AD88C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Psy.D., J.D. </a:t>
            </a:r>
          </a:p>
        </p:txBody>
      </p:sp>
      <p:sp>
        <p:nvSpPr>
          <p:cNvPr id="5" name="Slide Number Placeholder 4">
            <a:extLst>
              <a:ext uri="{FF2B5EF4-FFF2-40B4-BE49-F238E27FC236}">
                <a16:creationId xmlns:a16="http://schemas.microsoft.com/office/drawing/2014/main" id="{C1CA8BF2-6CF4-6D82-4EE5-4DC5AB46010F}"/>
              </a:ext>
            </a:extLst>
          </p:cNvPr>
          <p:cNvSpPr>
            <a:spLocks noGrp="1"/>
          </p:cNvSpPr>
          <p:nvPr>
            <p:ph type="sldNum" sz="quarter" idx="12"/>
          </p:nvPr>
        </p:nvSpPr>
        <p:spPr>
          <a:xfrm>
            <a:off x="8540496" y="6356350"/>
            <a:ext cx="2743200" cy="365125"/>
          </a:xfrm>
        </p:spPr>
        <p:txBody>
          <a:bodyPr>
            <a:normAutofit/>
          </a:bodyPr>
          <a:lstStyle/>
          <a:p>
            <a:pPr>
              <a:spcAft>
                <a:spcPts val="600"/>
              </a:spcAft>
            </a:pPr>
            <a:fld id="{3A98EE3D-8CD1-4C3F-BD1C-C98C9596463C}" type="slidenum">
              <a:rPr lang="en-US">
                <a:solidFill>
                  <a:schemeClr val="tx1">
                    <a:lumMod val="50000"/>
                    <a:lumOff val="50000"/>
                  </a:schemeClr>
                </a:solidFill>
              </a:rPr>
              <a:pPr>
                <a:spcAft>
                  <a:spcPts val="600"/>
                </a:spcAft>
              </a:pPr>
              <a:t>86</a:t>
            </a:fld>
            <a:endParaRPr lang="en-US">
              <a:solidFill>
                <a:schemeClr val="tx1">
                  <a:lumMod val="50000"/>
                  <a:lumOff val="50000"/>
                </a:schemeClr>
              </a:solidFill>
            </a:endParaRPr>
          </a:p>
        </p:txBody>
      </p:sp>
    </p:spTree>
    <p:extLst>
      <p:ext uri="{BB962C8B-B14F-4D97-AF65-F5344CB8AC3E}">
        <p14:creationId xmlns:p14="http://schemas.microsoft.com/office/powerpoint/2010/main" val="337323362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BFC2265-20EC-7EC8-02AE-83E63198C1CC}"/>
              </a:ext>
            </a:extLst>
          </p:cNvPr>
          <p:cNvSpPr>
            <a:spLocks noGrp="1"/>
          </p:cNvSpPr>
          <p:nvPr>
            <p:ph type="title"/>
          </p:nvPr>
        </p:nvSpPr>
        <p:spPr>
          <a:xfrm>
            <a:off x="1115568" y="548640"/>
            <a:ext cx="10168128" cy="1179576"/>
          </a:xfrm>
        </p:spPr>
        <p:txBody>
          <a:bodyPr>
            <a:normAutofit/>
          </a:bodyPr>
          <a:lstStyle/>
          <a:p>
            <a:r>
              <a:rPr lang="es-PR" sz="4000"/>
              <a:t>Ex Parte Román Quiles: Tribunal Supremo</a:t>
            </a:r>
            <a:endParaRPr lang="en-US" sz="4000"/>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CFFF5AA-2BAE-196C-7A42-F616B0D37E90}"/>
              </a:ext>
            </a:extLst>
          </p:cNvPr>
          <p:cNvSpPr>
            <a:spLocks noGrp="1"/>
          </p:cNvSpPr>
          <p:nvPr>
            <p:ph idx="1"/>
          </p:nvPr>
        </p:nvSpPr>
        <p:spPr>
          <a:xfrm>
            <a:off x="1115568" y="2481943"/>
            <a:ext cx="10168128" cy="3695020"/>
          </a:xfrm>
        </p:spPr>
        <p:txBody>
          <a:bodyPr>
            <a:normAutofit/>
          </a:bodyPr>
          <a:lstStyle/>
          <a:p>
            <a:r>
              <a:rPr lang="es-ES" sz="1500"/>
              <a:t>“El expediente de dominio es un trámite judicial que, de ordinario, es de jurisdicción voluntaria o ex parte utilizado para los casos en que el propietario carezca de título inscribible de dominio. Este procedimiento se mantendrá ex parte en la medida en que no se genere una contienda entre partes conocidas y determinadas. La finalidad del expediente de dominio es que el tribunal declare justificado o no el dominio de la finca que el promovente pretende inscribir y no puede utilizarse este mecanismo para declarar derechos, por lo que “no equivale a una acción declaratoria de usucapión”. Por lo tanto, su resolución no adquiere carácter de cosa juzgada y nada impide que se realice un juicio declarativo posterior a instancia de las partes interesadas.”  Álvarez Rivera v. Registrador, 84 DPR 229, 230 (1961); Benítez v. Registrador, 71 DPR 563, 568 (1950). </a:t>
            </a:r>
            <a:r>
              <a:rPr lang="en-US" sz="1500"/>
              <a:t>Rodríguez v. Registrador, 75 DPR 712 (1953). </a:t>
            </a:r>
            <a:r>
              <a:rPr lang="es-ES" sz="1500"/>
              <a:t>Véase, González v. El Pueblo, 10 DPR 483 (1906).</a:t>
            </a:r>
          </a:p>
          <a:p>
            <a:r>
              <a:rPr lang="es-ES" sz="1500"/>
              <a:t>A raíz del alto interés público que representan, hemos expresado que los requisitos legales del Art. 185 de la Ley Núm. 210 son esenciales y de cumplimiento estricto tanto para el procedimiento ex parte como el trámite judicial adversativo.</a:t>
            </a:r>
          </a:p>
          <a:p>
            <a:r>
              <a:rPr lang="es-ES" sz="1500"/>
              <a:t>Una de las controversias nació del inciso (1)(b) del Art. 185 que establece que la Petición debe contener: “b. La descripción exacta de la propiedad con sus colindancias y cabida de acuerdo [con] los títulos presentados. De haberse practicado alguna mensura, deberá contener la cabida y colindancias que hayan resultado de la misma”.</a:t>
            </a:r>
            <a:endParaRPr lang="en-US" sz="1500"/>
          </a:p>
        </p:txBody>
      </p:sp>
      <p:sp>
        <p:nvSpPr>
          <p:cNvPr id="4" name="Footer Placeholder 3">
            <a:extLst>
              <a:ext uri="{FF2B5EF4-FFF2-40B4-BE49-F238E27FC236}">
                <a16:creationId xmlns:a16="http://schemas.microsoft.com/office/drawing/2014/main" id="{F2BE9D43-2316-3132-18AD-29B9B23B586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Psy.D., J.D. </a:t>
            </a:r>
          </a:p>
        </p:txBody>
      </p:sp>
      <p:sp>
        <p:nvSpPr>
          <p:cNvPr id="5" name="Slide Number Placeholder 4">
            <a:extLst>
              <a:ext uri="{FF2B5EF4-FFF2-40B4-BE49-F238E27FC236}">
                <a16:creationId xmlns:a16="http://schemas.microsoft.com/office/drawing/2014/main" id="{FAF676F8-DB3A-0C4D-1AA5-2143A7E3DE70}"/>
              </a:ext>
            </a:extLst>
          </p:cNvPr>
          <p:cNvSpPr>
            <a:spLocks noGrp="1"/>
          </p:cNvSpPr>
          <p:nvPr>
            <p:ph type="sldNum" sz="quarter" idx="12"/>
          </p:nvPr>
        </p:nvSpPr>
        <p:spPr>
          <a:xfrm>
            <a:off x="8540496" y="6356350"/>
            <a:ext cx="2743200" cy="365125"/>
          </a:xfrm>
        </p:spPr>
        <p:txBody>
          <a:bodyPr>
            <a:normAutofit/>
          </a:bodyPr>
          <a:lstStyle/>
          <a:p>
            <a:pPr>
              <a:spcAft>
                <a:spcPts val="600"/>
              </a:spcAft>
            </a:pPr>
            <a:fld id="{3A98EE3D-8CD1-4C3F-BD1C-C98C9596463C}" type="slidenum">
              <a:rPr lang="en-US">
                <a:solidFill>
                  <a:schemeClr val="tx1">
                    <a:lumMod val="50000"/>
                    <a:lumOff val="50000"/>
                  </a:schemeClr>
                </a:solidFill>
              </a:rPr>
              <a:pPr>
                <a:spcAft>
                  <a:spcPts val="600"/>
                </a:spcAft>
              </a:pPr>
              <a:t>87</a:t>
            </a:fld>
            <a:endParaRPr lang="en-US">
              <a:solidFill>
                <a:schemeClr val="tx1">
                  <a:lumMod val="50000"/>
                  <a:lumOff val="50000"/>
                </a:schemeClr>
              </a:solidFill>
            </a:endParaRPr>
          </a:p>
        </p:txBody>
      </p:sp>
    </p:spTree>
    <p:extLst>
      <p:ext uri="{BB962C8B-B14F-4D97-AF65-F5344CB8AC3E}">
        <p14:creationId xmlns:p14="http://schemas.microsoft.com/office/powerpoint/2010/main" val="132076502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B210A60-BD02-6BC3-C521-B90A517542A6}"/>
              </a:ext>
            </a:extLst>
          </p:cNvPr>
          <p:cNvSpPr>
            <a:spLocks noGrp="1"/>
          </p:cNvSpPr>
          <p:nvPr>
            <p:ph type="title"/>
          </p:nvPr>
        </p:nvSpPr>
        <p:spPr>
          <a:xfrm>
            <a:off x="1115568" y="548640"/>
            <a:ext cx="10168128" cy="1179576"/>
          </a:xfrm>
        </p:spPr>
        <p:txBody>
          <a:bodyPr>
            <a:normAutofit/>
          </a:bodyPr>
          <a:lstStyle/>
          <a:p>
            <a:r>
              <a:rPr lang="es-PR" sz="4000"/>
              <a:t>Ex Parte Román Quiles</a:t>
            </a:r>
            <a:endParaRPr lang="en-US" sz="4000"/>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818F045-0D74-74D7-3E90-6F9D1870A8C7}"/>
              </a:ext>
            </a:extLst>
          </p:cNvPr>
          <p:cNvSpPr>
            <a:spLocks noGrp="1"/>
          </p:cNvSpPr>
          <p:nvPr>
            <p:ph idx="1"/>
          </p:nvPr>
        </p:nvSpPr>
        <p:spPr>
          <a:xfrm>
            <a:off x="1115568" y="2481943"/>
            <a:ext cx="10168128" cy="3695020"/>
          </a:xfrm>
        </p:spPr>
        <p:txBody>
          <a:bodyPr>
            <a:normAutofit/>
          </a:bodyPr>
          <a:lstStyle/>
          <a:p>
            <a:r>
              <a:rPr lang="es-ES" sz="1700"/>
              <a:t>El TS cita al profesor Luis Rivera Rivera  y señala que este explica la relevancia de la cabida en un procedimiento de  expediente de dominio y qué procede en caso de una consignación de mensura incorrecta:</a:t>
            </a:r>
          </a:p>
          <a:p>
            <a:r>
              <a:rPr lang="es-ES" sz="1700"/>
              <a:t>“La cabida es la medida superficial y una de las  distintas circunstancias que se utiliza entre otras para delimitar la finca en el Registro de la Propiedad. Cuando la consignación de esta cabida es incorrecta pueden publicarse la verdadera [cabida] utilizando el procedimiento rectificador adecuado. El [actual Art. 195 de la Ley Núm. 210] especifica como medio de rectificación de los límites superficiarios la sentencia firme dictada en un procedimiento ordinario de deslinde judicial o fijación de cabida. Los restantes procedimientos, judiciales o notariales, siguen uno u otro cauce según se trate de disminuciones o aumentos de cabidas.”</a:t>
            </a:r>
          </a:p>
          <a:p>
            <a:r>
              <a:rPr lang="es-ES" sz="1700"/>
              <a:t>Con relación a la cabida hemos resuelto que para inscribir un inmueble objeto de un expediente de dominio es un elemento esencial hacer constar la medida superficial en el sistema métrico decimal. De lo contrario, la Petición de expediente de dominio podría ser desestimada y archivada sin perjuicio. </a:t>
            </a:r>
            <a:r>
              <a:rPr lang="en-US" sz="1700"/>
              <a:t>Madera Meléndez v. Negrón, 103 DPR 749 (1975).</a:t>
            </a:r>
          </a:p>
        </p:txBody>
      </p:sp>
      <p:sp>
        <p:nvSpPr>
          <p:cNvPr id="4" name="Footer Placeholder 3">
            <a:extLst>
              <a:ext uri="{FF2B5EF4-FFF2-40B4-BE49-F238E27FC236}">
                <a16:creationId xmlns:a16="http://schemas.microsoft.com/office/drawing/2014/main" id="{20089ED7-6A47-1459-FEDA-F7F5ECD531D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Psy.D., J.D. </a:t>
            </a:r>
          </a:p>
        </p:txBody>
      </p:sp>
      <p:sp>
        <p:nvSpPr>
          <p:cNvPr id="5" name="Slide Number Placeholder 4">
            <a:extLst>
              <a:ext uri="{FF2B5EF4-FFF2-40B4-BE49-F238E27FC236}">
                <a16:creationId xmlns:a16="http://schemas.microsoft.com/office/drawing/2014/main" id="{7F88263D-A738-338A-8045-4721D0DBF1D2}"/>
              </a:ext>
            </a:extLst>
          </p:cNvPr>
          <p:cNvSpPr>
            <a:spLocks noGrp="1"/>
          </p:cNvSpPr>
          <p:nvPr>
            <p:ph type="sldNum" sz="quarter" idx="12"/>
          </p:nvPr>
        </p:nvSpPr>
        <p:spPr>
          <a:xfrm>
            <a:off x="8540496" y="6356350"/>
            <a:ext cx="2743200" cy="365125"/>
          </a:xfrm>
        </p:spPr>
        <p:txBody>
          <a:bodyPr>
            <a:normAutofit/>
          </a:bodyPr>
          <a:lstStyle/>
          <a:p>
            <a:pPr>
              <a:spcAft>
                <a:spcPts val="600"/>
              </a:spcAft>
            </a:pPr>
            <a:fld id="{3A98EE3D-8CD1-4C3F-BD1C-C98C9596463C}" type="slidenum">
              <a:rPr lang="en-US">
                <a:solidFill>
                  <a:schemeClr val="tx1">
                    <a:lumMod val="50000"/>
                    <a:lumOff val="50000"/>
                  </a:schemeClr>
                </a:solidFill>
              </a:rPr>
              <a:pPr>
                <a:spcAft>
                  <a:spcPts val="600"/>
                </a:spcAft>
              </a:pPr>
              <a:t>88</a:t>
            </a:fld>
            <a:endParaRPr lang="en-US">
              <a:solidFill>
                <a:schemeClr val="tx1">
                  <a:lumMod val="50000"/>
                  <a:lumOff val="50000"/>
                </a:schemeClr>
              </a:solidFill>
            </a:endParaRPr>
          </a:p>
        </p:txBody>
      </p:sp>
    </p:spTree>
    <p:extLst>
      <p:ext uri="{BB962C8B-B14F-4D97-AF65-F5344CB8AC3E}">
        <p14:creationId xmlns:p14="http://schemas.microsoft.com/office/powerpoint/2010/main" val="39402278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14E190A-2203-68C1-48FF-E3BE4AF7F690}"/>
              </a:ext>
            </a:extLst>
          </p:cNvPr>
          <p:cNvSpPr>
            <a:spLocks noGrp="1"/>
          </p:cNvSpPr>
          <p:nvPr>
            <p:ph type="title"/>
          </p:nvPr>
        </p:nvSpPr>
        <p:spPr>
          <a:xfrm>
            <a:off x="1115568" y="548640"/>
            <a:ext cx="10168128" cy="1179576"/>
          </a:xfrm>
        </p:spPr>
        <p:txBody>
          <a:bodyPr>
            <a:normAutofit/>
          </a:bodyPr>
          <a:lstStyle/>
          <a:p>
            <a:r>
              <a:rPr lang="es-PR" sz="4000"/>
              <a:t>Tribunal Supremo</a:t>
            </a:r>
            <a:endParaRPr lang="en-US" sz="4000"/>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E0625A8-2C16-540F-834A-C14898A7A6C5}"/>
              </a:ext>
            </a:extLst>
          </p:cNvPr>
          <p:cNvSpPr>
            <a:spLocks noGrp="1"/>
          </p:cNvSpPr>
          <p:nvPr>
            <p:ph idx="1"/>
          </p:nvPr>
        </p:nvSpPr>
        <p:spPr>
          <a:xfrm>
            <a:off x="1115568" y="2481943"/>
            <a:ext cx="10168128" cy="3695020"/>
          </a:xfrm>
        </p:spPr>
        <p:txBody>
          <a:bodyPr>
            <a:normAutofit/>
          </a:bodyPr>
          <a:lstStyle/>
          <a:p>
            <a:r>
              <a:rPr lang="es-PR" sz="1700"/>
              <a:t>El TS parece concluir que lo que quiso decir Rivera Rivera es lo siguiente:</a:t>
            </a:r>
          </a:p>
          <a:p>
            <a:r>
              <a:rPr lang="es-ES" sz="1700"/>
              <a:t>“Ahora bien, de haber una consignación incorrecta, como explicó el profesor Rivera Rivera, se puede rectificar la cabida mediante procedimiento ordinario de deslinde judicial o fijación de cabida que dispone el Art. 195 de la Ley Núm. 210,30 o </a:t>
            </a:r>
            <a:r>
              <a:rPr lang="es-ES" sz="1700">
                <a:highlight>
                  <a:srgbClr val="FFFF00"/>
                </a:highlight>
              </a:rPr>
              <a:t>mediante los otros procedimientos rectificadores de los límites superficiarios. Esto es, escritura pública o expediente de dominio, que seguirán uno u otro cauce según se trate de disminuciones o aumentos de cabidas tal como lo postula el articulado.” En estos casos, la mensura que realice la parte interesada tomará “como punto de partida la última cabida de la finca que consta en el registro” y se acreditará la cabida de la finca inscrita con una “certificación de mensura juramentada ante notario expedida por el agrimensor licenciado que la efectuó y donde este hará constar los nombres y modo de citación de los  propietarios colindantes”. De manera que, ante la alegación de falta de título de adquisición -que es una de las razones para acudir al mecanismo del expediente de dominio- será suficiente que el promovente alegue y presente prueba de alguna mensura que haga constar la cabida o medida superficial en el sistema métrico decimal de la finca independiente que se pretende inscribir por primera vez.</a:t>
            </a:r>
          </a:p>
          <a:p>
            <a:endParaRPr lang="en-US" sz="1700">
              <a:highlight>
                <a:srgbClr val="FFFF00"/>
              </a:highlight>
            </a:endParaRPr>
          </a:p>
        </p:txBody>
      </p:sp>
      <p:sp>
        <p:nvSpPr>
          <p:cNvPr id="4" name="Footer Placeholder 3">
            <a:extLst>
              <a:ext uri="{FF2B5EF4-FFF2-40B4-BE49-F238E27FC236}">
                <a16:creationId xmlns:a16="http://schemas.microsoft.com/office/drawing/2014/main" id="{C67C7FF1-A4E0-BB26-A4DA-C63ADA83846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Psy.D., J.D. </a:t>
            </a:r>
          </a:p>
        </p:txBody>
      </p:sp>
      <p:sp>
        <p:nvSpPr>
          <p:cNvPr id="5" name="Slide Number Placeholder 4">
            <a:extLst>
              <a:ext uri="{FF2B5EF4-FFF2-40B4-BE49-F238E27FC236}">
                <a16:creationId xmlns:a16="http://schemas.microsoft.com/office/drawing/2014/main" id="{F10CE57B-E3DA-D361-99F7-FFB33A04554F}"/>
              </a:ext>
            </a:extLst>
          </p:cNvPr>
          <p:cNvSpPr>
            <a:spLocks noGrp="1"/>
          </p:cNvSpPr>
          <p:nvPr>
            <p:ph type="sldNum" sz="quarter" idx="12"/>
          </p:nvPr>
        </p:nvSpPr>
        <p:spPr>
          <a:xfrm>
            <a:off x="8540496" y="6356350"/>
            <a:ext cx="2743200" cy="365125"/>
          </a:xfrm>
        </p:spPr>
        <p:txBody>
          <a:bodyPr>
            <a:normAutofit/>
          </a:bodyPr>
          <a:lstStyle/>
          <a:p>
            <a:pPr>
              <a:spcAft>
                <a:spcPts val="600"/>
              </a:spcAft>
            </a:pPr>
            <a:fld id="{3A98EE3D-8CD1-4C3F-BD1C-C98C9596463C}" type="slidenum">
              <a:rPr lang="en-US">
                <a:solidFill>
                  <a:schemeClr val="tx1">
                    <a:lumMod val="50000"/>
                    <a:lumOff val="50000"/>
                  </a:schemeClr>
                </a:solidFill>
              </a:rPr>
              <a:pPr>
                <a:spcAft>
                  <a:spcPts val="600"/>
                </a:spcAft>
              </a:pPr>
              <a:t>89</a:t>
            </a:fld>
            <a:endParaRPr lang="en-US">
              <a:solidFill>
                <a:schemeClr val="tx1">
                  <a:lumMod val="50000"/>
                  <a:lumOff val="50000"/>
                </a:schemeClr>
              </a:solidFill>
            </a:endParaRPr>
          </a:p>
        </p:txBody>
      </p:sp>
    </p:spTree>
    <p:extLst>
      <p:ext uri="{BB962C8B-B14F-4D97-AF65-F5344CB8AC3E}">
        <p14:creationId xmlns:p14="http://schemas.microsoft.com/office/powerpoint/2010/main" val="3793890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6">
            <a:extLst>
              <a:ext uri="{FF2B5EF4-FFF2-40B4-BE49-F238E27FC236}">
                <a16:creationId xmlns:a16="http://schemas.microsoft.com/office/drawing/2014/main" id="{B94BF6D8-BAB7-4EB4-9B19-BB8B2F0F7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8">
            <a:extLst>
              <a:ext uri="{FF2B5EF4-FFF2-40B4-BE49-F238E27FC236}">
                <a16:creationId xmlns:a16="http://schemas.microsoft.com/office/drawing/2014/main" id="{B233FAAD-5E0A-4FBB-9800-1DAEE5039A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074490"/>
            <a:ext cx="12192000" cy="4783510"/>
          </a:xfrm>
          <a:custGeom>
            <a:avLst/>
            <a:gdLst>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884769 w 12192000"/>
              <a:gd name="connsiteY20" fmla="*/ 115817 h 4783510"/>
              <a:gd name="connsiteX21" fmla="*/ 11269135 w 12192000"/>
              <a:gd name="connsiteY21" fmla="*/ 11581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05989 w 12192000"/>
              <a:gd name="connsiteY34" fmla="*/ 1009267 h 4783510"/>
              <a:gd name="connsiteX35" fmla="*/ 11862559 w 12192000"/>
              <a:gd name="connsiteY35" fmla="*/ 990346 h 4783510"/>
              <a:gd name="connsiteX36" fmla="*/ 11895040 w 12192000"/>
              <a:gd name="connsiteY36" fmla="*/ 1014200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884769 w 12192000"/>
              <a:gd name="connsiteY20" fmla="*/ 115817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05989 w 12192000"/>
              <a:gd name="connsiteY34" fmla="*/ 1009267 h 4783510"/>
              <a:gd name="connsiteX35" fmla="*/ 11862559 w 12192000"/>
              <a:gd name="connsiteY35" fmla="*/ 990346 h 4783510"/>
              <a:gd name="connsiteX36" fmla="*/ 11895040 w 12192000"/>
              <a:gd name="connsiteY36" fmla="*/ 1014200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05989 w 12192000"/>
              <a:gd name="connsiteY34" fmla="*/ 1009267 h 4783510"/>
              <a:gd name="connsiteX35" fmla="*/ 11862559 w 12192000"/>
              <a:gd name="connsiteY35" fmla="*/ 990346 h 4783510"/>
              <a:gd name="connsiteX36" fmla="*/ 11895040 w 12192000"/>
              <a:gd name="connsiteY36" fmla="*/ 1014200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05989 w 12192000"/>
              <a:gd name="connsiteY34" fmla="*/ 1009267 h 4783510"/>
              <a:gd name="connsiteX35" fmla="*/ 11895040 w 12192000"/>
              <a:gd name="connsiteY35" fmla="*/ 1014200 h 4783510"/>
              <a:gd name="connsiteX36" fmla="*/ 11959068 w 12192000"/>
              <a:gd name="connsiteY36" fmla="*/ 979087 h 4783510"/>
              <a:gd name="connsiteX37" fmla="*/ 11974871 w 12192000"/>
              <a:gd name="connsiteY37" fmla="*/ 981280 h 4783510"/>
              <a:gd name="connsiteX38" fmla="*/ 11996673 w 12192000"/>
              <a:gd name="connsiteY38" fmla="*/ 989271 h 4783510"/>
              <a:gd name="connsiteX39" fmla="*/ 12064304 w 12192000"/>
              <a:gd name="connsiteY39" fmla="*/ 976743 h 4783510"/>
              <a:gd name="connsiteX40" fmla="*/ 12108011 w 12192000"/>
              <a:gd name="connsiteY40" fmla="*/ 949852 h 4783510"/>
              <a:gd name="connsiteX41" fmla="*/ 12137961 w 12192000"/>
              <a:gd name="connsiteY41" fmla="*/ 928659 h 4783510"/>
              <a:gd name="connsiteX42" fmla="*/ 12152392 w 12192000"/>
              <a:gd name="connsiteY42" fmla="*/ 940852 h 4783510"/>
              <a:gd name="connsiteX43" fmla="*/ 12187275 w 12192000"/>
              <a:gd name="connsiteY43" fmla="*/ 939175 h 4783510"/>
              <a:gd name="connsiteX44" fmla="*/ 12192000 w 12192000"/>
              <a:gd name="connsiteY44" fmla="*/ 932202 h 4783510"/>
              <a:gd name="connsiteX45" fmla="*/ 12192000 w 12192000"/>
              <a:gd name="connsiteY45" fmla="*/ 1423622 h 4783510"/>
              <a:gd name="connsiteX46" fmla="*/ 12192000 w 12192000"/>
              <a:gd name="connsiteY46" fmla="*/ 2783600 h 4783510"/>
              <a:gd name="connsiteX47" fmla="*/ 12192000 w 12192000"/>
              <a:gd name="connsiteY47" fmla="*/ 4783510 h 4783510"/>
              <a:gd name="connsiteX48" fmla="*/ 2 w 12192000"/>
              <a:gd name="connsiteY48" fmla="*/ 4783510 h 4783510"/>
              <a:gd name="connsiteX49" fmla="*/ 2 w 12192000"/>
              <a:gd name="connsiteY49" fmla="*/ 1855074 h 4783510"/>
              <a:gd name="connsiteX50" fmla="*/ 0 w 12192000"/>
              <a:gd name="connsiteY50" fmla="*/ 1855074 h 4783510"/>
              <a:gd name="connsiteX51" fmla="*/ 0 w 12192000"/>
              <a:gd name="connsiteY51" fmla="*/ 3676 h 4783510"/>
              <a:gd name="connsiteX52" fmla="*/ 4725 w 12192000"/>
              <a:gd name="connsiteY52" fmla="*/ 10649 h 4783510"/>
              <a:gd name="connsiteX53" fmla="*/ 39608 w 12192000"/>
              <a:gd name="connsiteY53" fmla="*/ 12325 h 4783510"/>
              <a:gd name="connsiteX54" fmla="*/ 54039 w 12192000"/>
              <a:gd name="connsiteY54"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05989 w 12192000"/>
              <a:gd name="connsiteY34" fmla="*/ 1009267 h 4783510"/>
              <a:gd name="connsiteX35" fmla="*/ 11891635 w 12192000"/>
              <a:gd name="connsiteY35" fmla="*/ 997172 h 4783510"/>
              <a:gd name="connsiteX36" fmla="*/ 11959068 w 12192000"/>
              <a:gd name="connsiteY36" fmla="*/ 979087 h 4783510"/>
              <a:gd name="connsiteX37" fmla="*/ 11974871 w 12192000"/>
              <a:gd name="connsiteY37" fmla="*/ 981280 h 4783510"/>
              <a:gd name="connsiteX38" fmla="*/ 11996673 w 12192000"/>
              <a:gd name="connsiteY38" fmla="*/ 989271 h 4783510"/>
              <a:gd name="connsiteX39" fmla="*/ 12064304 w 12192000"/>
              <a:gd name="connsiteY39" fmla="*/ 976743 h 4783510"/>
              <a:gd name="connsiteX40" fmla="*/ 12108011 w 12192000"/>
              <a:gd name="connsiteY40" fmla="*/ 949852 h 4783510"/>
              <a:gd name="connsiteX41" fmla="*/ 12137961 w 12192000"/>
              <a:gd name="connsiteY41" fmla="*/ 928659 h 4783510"/>
              <a:gd name="connsiteX42" fmla="*/ 12152392 w 12192000"/>
              <a:gd name="connsiteY42" fmla="*/ 940852 h 4783510"/>
              <a:gd name="connsiteX43" fmla="*/ 12187275 w 12192000"/>
              <a:gd name="connsiteY43" fmla="*/ 939175 h 4783510"/>
              <a:gd name="connsiteX44" fmla="*/ 12192000 w 12192000"/>
              <a:gd name="connsiteY44" fmla="*/ 932202 h 4783510"/>
              <a:gd name="connsiteX45" fmla="*/ 12192000 w 12192000"/>
              <a:gd name="connsiteY45" fmla="*/ 1423622 h 4783510"/>
              <a:gd name="connsiteX46" fmla="*/ 12192000 w 12192000"/>
              <a:gd name="connsiteY46" fmla="*/ 2783600 h 4783510"/>
              <a:gd name="connsiteX47" fmla="*/ 12192000 w 12192000"/>
              <a:gd name="connsiteY47" fmla="*/ 4783510 h 4783510"/>
              <a:gd name="connsiteX48" fmla="*/ 2 w 12192000"/>
              <a:gd name="connsiteY48" fmla="*/ 4783510 h 4783510"/>
              <a:gd name="connsiteX49" fmla="*/ 2 w 12192000"/>
              <a:gd name="connsiteY49" fmla="*/ 1855074 h 4783510"/>
              <a:gd name="connsiteX50" fmla="*/ 0 w 12192000"/>
              <a:gd name="connsiteY50" fmla="*/ 1855074 h 4783510"/>
              <a:gd name="connsiteX51" fmla="*/ 0 w 12192000"/>
              <a:gd name="connsiteY51" fmla="*/ 3676 h 4783510"/>
              <a:gd name="connsiteX52" fmla="*/ 4725 w 12192000"/>
              <a:gd name="connsiteY52" fmla="*/ 10649 h 4783510"/>
              <a:gd name="connsiteX53" fmla="*/ 39608 w 12192000"/>
              <a:gd name="connsiteY53" fmla="*/ 12325 h 4783510"/>
              <a:gd name="connsiteX54" fmla="*/ 54039 w 12192000"/>
              <a:gd name="connsiteY54"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826422 w 12192000"/>
              <a:gd name="connsiteY34" fmla="*/ 995644 h 4783510"/>
              <a:gd name="connsiteX35" fmla="*/ 11891635 w 12192000"/>
              <a:gd name="connsiteY35" fmla="*/ 997172 h 4783510"/>
              <a:gd name="connsiteX36" fmla="*/ 11959068 w 12192000"/>
              <a:gd name="connsiteY36" fmla="*/ 979087 h 4783510"/>
              <a:gd name="connsiteX37" fmla="*/ 11974871 w 12192000"/>
              <a:gd name="connsiteY37" fmla="*/ 981280 h 4783510"/>
              <a:gd name="connsiteX38" fmla="*/ 11996673 w 12192000"/>
              <a:gd name="connsiteY38" fmla="*/ 989271 h 4783510"/>
              <a:gd name="connsiteX39" fmla="*/ 12064304 w 12192000"/>
              <a:gd name="connsiteY39" fmla="*/ 976743 h 4783510"/>
              <a:gd name="connsiteX40" fmla="*/ 12108011 w 12192000"/>
              <a:gd name="connsiteY40" fmla="*/ 949852 h 4783510"/>
              <a:gd name="connsiteX41" fmla="*/ 12137961 w 12192000"/>
              <a:gd name="connsiteY41" fmla="*/ 928659 h 4783510"/>
              <a:gd name="connsiteX42" fmla="*/ 12152392 w 12192000"/>
              <a:gd name="connsiteY42" fmla="*/ 940852 h 4783510"/>
              <a:gd name="connsiteX43" fmla="*/ 12187275 w 12192000"/>
              <a:gd name="connsiteY43" fmla="*/ 939175 h 4783510"/>
              <a:gd name="connsiteX44" fmla="*/ 12192000 w 12192000"/>
              <a:gd name="connsiteY44" fmla="*/ 932202 h 4783510"/>
              <a:gd name="connsiteX45" fmla="*/ 12192000 w 12192000"/>
              <a:gd name="connsiteY45" fmla="*/ 1423622 h 4783510"/>
              <a:gd name="connsiteX46" fmla="*/ 12192000 w 12192000"/>
              <a:gd name="connsiteY46" fmla="*/ 2783600 h 4783510"/>
              <a:gd name="connsiteX47" fmla="*/ 12192000 w 12192000"/>
              <a:gd name="connsiteY47" fmla="*/ 4783510 h 4783510"/>
              <a:gd name="connsiteX48" fmla="*/ 2 w 12192000"/>
              <a:gd name="connsiteY48" fmla="*/ 4783510 h 4783510"/>
              <a:gd name="connsiteX49" fmla="*/ 2 w 12192000"/>
              <a:gd name="connsiteY49" fmla="*/ 1855074 h 4783510"/>
              <a:gd name="connsiteX50" fmla="*/ 0 w 12192000"/>
              <a:gd name="connsiteY50" fmla="*/ 1855074 h 4783510"/>
              <a:gd name="connsiteX51" fmla="*/ 0 w 12192000"/>
              <a:gd name="connsiteY51" fmla="*/ 3676 h 4783510"/>
              <a:gd name="connsiteX52" fmla="*/ 4725 w 12192000"/>
              <a:gd name="connsiteY52" fmla="*/ 10649 h 4783510"/>
              <a:gd name="connsiteX53" fmla="*/ 39608 w 12192000"/>
              <a:gd name="connsiteY53" fmla="*/ 12325 h 4783510"/>
              <a:gd name="connsiteX54" fmla="*/ 54039 w 12192000"/>
              <a:gd name="connsiteY54"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2439 w 12192000"/>
              <a:gd name="connsiteY32" fmla="*/ 984350 h 4783510"/>
              <a:gd name="connsiteX33" fmla="*/ 11766504 w 12192000"/>
              <a:gd name="connsiteY33" fmla="*/ 976255 h 4783510"/>
              <a:gd name="connsiteX34" fmla="*/ 11788440 w 12192000"/>
              <a:gd name="connsiteY34" fmla="*/ 995646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5844 w 12192000"/>
              <a:gd name="connsiteY32" fmla="*/ 1008189 h 4783510"/>
              <a:gd name="connsiteX33" fmla="*/ 11766504 w 12192000"/>
              <a:gd name="connsiteY33" fmla="*/ 976255 h 4783510"/>
              <a:gd name="connsiteX34" fmla="*/ 11788440 w 12192000"/>
              <a:gd name="connsiteY34" fmla="*/ 995646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35844 w 12192000"/>
              <a:gd name="connsiteY32" fmla="*/ 1008189 h 4783510"/>
              <a:gd name="connsiteX33" fmla="*/ 11766504 w 12192000"/>
              <a:gd name="connsiteY33" fmla="*/ 976255 h 4783510"/>
              <a:gd name="connsiteX34" fmla="*/ 11788440 w 12192000"/>
              <a:gd name="connsiteY34" fmla="*/ 995646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08599 w 12192000"/>
              <a:gd name="connsiteY32" fmla="*/ 997972 h 4783510"/>
              <a:gd name="connsiteX33" fmla="*/ 11766504 w 12192000"/>
              <a:gd name="connsiteY33" fmla="*/ 976255 h 4783510"/>
              <a:gd name="connsiteX34" fmla="*/ 11788440 w 12192000"/>
              <a:gd name="connsiteY34" fmla="*/ 995646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08599 w 12192000"/>
              <a:gd name="connsiteY32" fmla="*/ 997972 h 4783510"/>
              <a:gd name="connsiteX33" fmla="*/ 11766504 w 12192000"/>
              <a:gd name="connsiteY33" fmla="*/ 976255 h 4783510"/>
              <a:gd name="connsiteX34" fmla="*/ 11774818 w 12192000"/>
              <a:gd name="connsiteY34" fmla="*/ 1009269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 name="connsiteX0" fmla="*/ 54039 w 12192000"/>
              <a:gd name="connsiteY0" fmla="*/ 133 h 4783510"/>
              <a:gd name="connsiteX1" fmla="*/ 83989 w 12192000"/>
              <a:gd name="connsiteY1" fmla="*/ 21326 h 4783510"/>
              <a:gd name="connsiteX2" fmla="*/ 127696 w 12192000"/>
              <a:gd name="connsiteY2" fmla="*/ 48217 h 4783510"/>
              <a:gd name="connsiteX3" fmla="*/ 195328 w 12192000"/>
              <a:gd name="connsiteY3" fmla="*/ 60745 h 4783510"/>
              <a:gd name="connsiteX4" fmla="*/ 217130 w 12192000"/>
              <a:gd name="connsiteY4" fmla="*/ 52754 h 4783510"/>
              <a:gd name="connsiteX5" fmla="*/ 232932 w 12192000"/>
              <a:gd name="connsiteY5" fmla="*/ 50560 h 4783510"/>
              <a:gd name="connsiteX6" fmla="*/ 296960 w 12192000"/>
              <a:gd name="connsiteY6" fmla="*/ 85674 h 4783510"/>
              <a:gd name="connsiteX7" fmla="*/ 329442 w 12192000"/>
              <a:gd name="connsiteY7" fmla="*/ 61820 h 4783510"/>
              <a:gd name="connsiteX8" fmla="*/ 386012 w 12192000"/>
              <a:gd name="connsiteY8" fmla="*/ 80741 h 4783510"/>
              <a:gd name="connsiteX9" fmla="*/ 425496 w 12192000"/>
              <a:gd name="connsiteY9" fmla="*/ 47729 h 4783510"/>
              <a:gd name="connsiteX10" fmla="*/ 459561 w 12192000"/>
              <a:gd name="connsiteY10" fmla="*/ 55824 h 4783510"/>
              <a:gd name="connsiteX11" fmla="*/ 559233 w 12192000"/>
              <a:gd name="connsiteY11" fmla="*/ 72799 h 4783510"/>
              <a:gd name="connsiteX12" fmla="*/ 661345 w 12192000"/>
              <a:gd name="connsiteY12" fmla="*/ 147481 h 4783510"/>
              <a:gd name="connsiteX13" fmla="*/ 725095 w 12192000"/>
              <a:gd name="connsiteY13" fmla="*/ 161274 h 4783510"/>
              <a:gd name="connsiteX14" fmla="*/ 755536 w 12192000"/>
              <a:gd name="connsiteY14" fmla="*/ 180724 h 4783510"/>
              <a:gd name="connsiteX15" fmla="*/ 776480 w 12192000"/>
              <a:gd name="connsiteY15" fmla="*/ 182273 h 4783510"/>
              <a:gd name="connsiteX16" fmla="*/ 789058 w 12192000"/>
              <a:gd name="connsiteY16" fmla="*/ 184824 h 4783510"/>
              <a:gd name="connsiteX17" fmla="*/ 811171 w 12192000"/>
              <a:gd name="connsiteY17" fmla="*/ 216295 h 4783510"/>
              <a:gd name="connsiteX18" fmla="*/ 878029 w 12192000"/>
              <a:gd name="connsiteY18" fmla="*/ 215023 h 4783510"/>
              <a:gd name="connsiteX19" fmla="*/ 884769 w 12192000"/>
              <a:gd name="connsiteY19" fmla="*/ 220986 h 4783510"/>
              <a:gd name="connsiteX20" fmla="*/ 1600387 w 12192000"/>
              <a:gd name="connsiteY20" fmla="*/ 354356 h 4783510"/>
              <a:gd name="connsiteX21" fmla="*/ 9012952 w 12192000"/>
              <a:gd name="connsiteY21" fmla="*/ 1139547 h 4783510"/>
              <a:gd name="connsiteX22" fmla="*/ 11269135 w 12192000"/>
              <a:gd name="connsiteY22" fmla="*/ 1154978 h 4783510"/>
              <a:gd name="connsiteX23" fmla="*/ 11276593 w 12192000"/>
              <a:gd name="connsiteY23" fmla="*/ 1158504 h 4783510"/>
              <a:gd name="connsiteX24" fmla="*/ 11298713 w 12192000"/>
              <a:gd name="connsiteY24" fmla="*/ 1157049 h 4783510"/>
              <a:gd name="connsiteX25" fmla="*/ 11380829 w 12192000"/>
              <a:gd name="connsiteY25" fmla="*/ 1144822 h 4783510"/>
              <a:gd name="connsiteX26" fmla="*/ 11402942 w 12192000"/>
              <a:gd name="connsiteY26" fmla="*/ 1113350 h 4783510"/>
              <a:gd name="connsiteX27" fmla="*/ 11415520 w 12192000"/>
              <a:gd name="connsiteY27" fmla="*/ 1110800 h 4783510"/>
              <a:gd name="connsiteX28" fmla="*/ 11436464 w 12192000"/>
              <a:gd name="connsiteY28" fmla="*/ 1109251 h 4783510"/>
              <a:gd name="connsiteX29" fmla="*/ 11466905 w 12192000"/>
              <a:gd name="connsiteY29" fmla="*/ 1089800 h 4783510"/>
              <a:gd name="connsiteX30" fmla="*/ 11530655 w 12192000"/>
              <a:gd name="connsiteY30" fmla="*/ 1076007 h 4783510"/>
              <a:gd name="connsiteX31" fmla="*/ 11632767 w 12192000"/>
              <a:gd name="connsiteY31" fmla="*/ 1001326 h 4783510"/>
              <a:gd name="connsiteX32" fmla="*/ 11708599 w 12192000"/>
              <a:gd name="connsiteY32" fmla="*/ 997972 h 4783510"/>
              <a:gd name="connsiteX33" fmla="*/ 11766504 w 12192000"/>
              <a:gd name="connsiteY33" fmla="*/ 976255 h 4783510"/>
              <a:gd name="connsiteX34" fmla="*/ 11781629 w 12192000"/>
              <a:gd name="connsiteY34" fmla="*/ 985430 h 4783510"/>
              <a:gd name="connsiteX35" fmla="*/ 11826422 w 12192000"/>
              <a:gd name="connsiteY35" fmla="*/ 995644 h 4783510"/>
              <a:gd name="connsiteX36" fmla="*/ 11891635 w 12192000"/>
              <a:gd name="connsiteY36" fmla="*/ 997172 h 4783510"/>
              <a:gd name="connsiteX37" fmla="*/ 11959068 w 12192000"/>
              <a:gd name="connsiteY37" fmla="*/ 979087 h 4783510"/>
              <a:gd name="connsiteX38" fmla="*/ 11974871 w 12192000"/>
              <a:gd name="connsiteY38" fmla="*/ 981280 h 4783510"/>
              <a:gd name="connsiteX39" fmla="*/ 11996673 w 12192000"/>
              <a:gd name="connsiteY39" fmla="*/ 989271 h 4783510"/>
              <a:gd name="connsiteX40" fmla="*/ 12064304 w 12192000"/>
              <a:gd name="connsiteY40" fmla="*/ 976743 h 4783510"/>
              <a:gd name="connsiteX41" fmla="*/ 12108011 w 12192000"/>
              <a:gd name="connsiteY41" fmla="*/ 949852 h 4783510"/>
              <a:gd name="connsiteX42" fmla="*/ 12137961 w 12192000"/>
              <a:gd name="connsiteY42" fmla="*/ 928659 h 4783510"/>
              <a:gd name="connsiteX43" fmla="*/ 12152392 w 12192000"/>
              <a:gd name="connsiteY43" fmla="*/ 940852 h 4783510"/>
              <a:gd name="connsiteX44" fmla="*/ 12187275 w 12192000"/>
              <a:gd name="connsiteY44" fmla="*/ 939175 h 4783510"/>
              <a:gd name="connsiteX45" fmla="*/ 12192000 w 12192000"/>
              <a:gd name="connsiteY45" fmla="*/ 932202 h 4783510"/>
              <a:gd name="connsiteX46" fmla="*/ 12192000 w 12192000"/>
              <a:gd name="connsiteY46" fmla="*/ 1423622 h 4783510"/>
              <a:gd name="connsiteX47" fmla="*/ 12192000 w 12192000"/>
              <a:gd name="connsiteY47" fmla="*/ 2783600 h 4783510"/>
              <a:gd name="connsiteX48" fmla="*/ 12192000 w 12192000"/>
              <a:gd name="connsiteY48" fmla="*/ 4783510 h 4783510"/>
              <a:gd name="connsiteX49" fmla="*/ 2 w 12192000"/>
              <a:gd name="connsiteY49" fmla="*/ 4783510 h 4783510"/>
              <a:gd name="connsiteX50" fmla="*/ 2 w 12192000"/>
              <a:gd name="connsiteY50" fmla="*/ 1855074 h 4783510"/>
              <a:gd name="connsiteX51" fmla="*/ 0 w 12192000"/>
              <a:gd name="connsiteY51" fmla="*/ 1855074 h 4783510"/>
              <a:gd name="connsiteX52" fmla="*/ 0 w 12192000"/>
              <a:gd name="connsiteY52" fmla="*/ 3676 h 4783510"/>
              <a:gd name="connsiteX53" fmla="*/ 4725 w 12192000"/>
              <a:gd name="connsiteY53" fmla="*/ 10649 h 4783510"/>
              <a:gd name="connsiteX54" fmla="*/ 39608 w 12192000"/>
              <a:gd name="connsiteY54" fmla="*/ 12325 h 4783510"/>
              <a:gd name="connsiteX55" fmla="*/ 54039 w 12192000"/>
              <a:gd name="connsiteY55" fmla="*/ 133 h 4783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4783510">
                <a:moveTo>
                  <a:pt x="54039" y="133"/>
                </a:moveTo>
                <a:cubicBezTo>
                  <a:pt x="63704" y="2639"/>
                  <a:pt x="62723" y="39358"/>
                  <a:pt x="83989" y="21326"/>
                </a:cubicBezTo>
                <a:cubicBezTo>
                  <a:pt x="105981" y="-11024"/>
                  <a:pt x="111081" y="45279"/>
                  <a:pt x="127696" y="48217"/>
                </a:cubicBezTo>
                <a:cubicBezTo>
                  <a:pt x="144311" y="51155"/>
                  <a:pt x="175067" y="46490"/>
                  <a:pt x="195328" y="60745"/>
                </a:cubicBezTo>
                <a:cubicBezTo>
                  <a:pt x="202114" y="49815"/>
                  <a:pt x="211298" y="72404"/>
                  <a:pt x="217130" y="52754"/>
                </a:cubicBezTo>
                <a:cubicBezTo>
                  <a:pt x="224172" y="55476"/>
                  <a:pt x="227826" y="61398"/>
                  <a:pt x="232932" y="50560"/>
                </a:cubicBezTo>
                <a:cubicBezTo>
                  <a:pt x="248268" y="92855"/>
                  <a:pt x="280981" y="52963"/>
                  <a:pt x="296960" y="85674"/>
                </a:cubicBezTo>
                <a:cubicBezTo>
                  <a:pt x="299830" y="67582"/>
                  <a:pt x="319291" y="68613"/>
                  <a:pt x="329442" y="61820"/>
                </a:cubicBezTo>
                <a:cubicBezTo>
                  <a:pt x="298380" y="131083"/>
                  <a:pt x="368905" y="57302"/>
                  <a:pt x="386012" y="80741"/>
                </a:cubicBezTo>
                <a:cubicBezTo>
                  <a:pt x="377510" y="29578"/>
                  <a:pt x="414386" y="72354"/>
                  <a:pt x="425496" y="47729"/>
                </a:cubicBezTo>
                <a:cubicBezTo>
                  <a:pt x="437040" y="71659"/>
                  <a:pt x="445854" y="45812"/>
                  <a:pt x="459561" y="55824"/>
                </a:cubicBezTo>
                <a:cubicBezTo>
                  <a:pt x="489863" y="61969"/>
                  <a:pt x="520202" y="89712"/>
                  <a:pt x="559233" y="72799"/>
                </a:cubicBezTo>
                <a:cubicBezTo>
                  <a:pt x="577813" y="147164"/>
                  <a:pt x="623281" y="104139"/>
                  <a:pt x="661345" y="147481"/>
                </a:cubicBezTo>
                <a:cubicBezTo>
                  <a:pt x="683250" y="156781"/>
                  <a:pt x="717059" y="121215"/>
                  <a:pt x="725095" y="161274"/>
                </a:cubicBezTo>
                <a:cubicBezTo>
                  <a:pt x="734778" y="137222"/>
                  <a:pt x="744590" y="176885"/>
                  <a:pt x="755536" y="180724"/>
                </a:cubicBezTo>
                <a:cubicBezTo>
                  <a:pt x="764056" y="165505"/>
                  <a:pt x="768536" y="179043"/>
                  <a:pt x="776480" y="182273"/>
                </a:cubicBezTo>
                <a:cubicBezTo>
                  <a:pt x="779946" y="172829"/>
                  <a:pt x="786646" y="173541"/>
                  <a:pt x="789058" y="184824"/>
                </a:cubicBezTo>
                <a:cubicBezTo>
                  <a:pt x="786138" y="210571"/>
                  <a:pt x="809228" y="198414"/>
                  <a:pt x="811171" y="216295"/>
                </a:cubicBezTo>
                <a:cubicBezTo>
                  <a:pt x="821323" y="219407"/>
                  <a:pt x="856662" y="208499"/>
                  <a:pt x="878029" y="215023"/>
                </a:cubicBezTo>
                <a:lnTo>
                  <a:pt x="884769" y="220986"/>
                </a:lnTo>
                <a:lnTo>
                  <a:pt x="1600387" y="354356"/>
                </a:lnTo>
                <a:lnTo>
                  <a:pt x="9012952" y="1139547"/>
                </a:lnTo>
                <a:lnTo>
                  <a:pt x="11269135" y="1154978"/>
                </a:lnTo>
                <a:lnTo>
                  <a:pt x="11276593" y="1158504"/>
                </a:lnTo>
                <a:cubicBezTo>
                  <a:pt x="11284278" y="1160597"/>
                  <a:pt x="11291853" y="1160653"/>
                  <a:pt x="11298713" y="1157049"/>
                </a:cubicBezTo>
                <a:cubicBezTo>
                  <a:pt x="11308980" y="1128196"/>
                  <a:pt x="11367293" y="1148970"/>
                  <a:pt x="11380829" y="1144822"/>
                </a:cubicBezTo>
                <a:cubicBezTo>
                  <a:pt x="11382772" y="1126940"/>
                  <a:pt x="11405862" y="1139097"/>
                  <a:pt x="11402942" y="1113350"/>
                </a:cubicBezTo>
                <a:cubicBezTo>
                  <a:pt x="11405355" y="1102067"/>
                  <a:pt x="11412054" y="1101355"/>
                  <a:pt x="11415520" y="1110800"/>
                </a:cubicBezTo>
                <a:cubicBezTo>
                  <a:pt x="11423464" y="1107569"/>
                  <a:pt x="11427945" y="1094031"/>
                  <a:pt x="11436464" y="1109251"/>
                </a:cubicBezTo>
                <a:cubicBezTo>
                  <a:pt x="11447410" y="1105411"/>
                  <a:pt x="11457222" y="1065748"/>
                  <a:pt x="11466905" y="1089800"/>
                </a:cubicBezTo>
                <a:cubicBezTo>
                  <a:pt x="11474941" y="1049741"/>
                  <a:pt x="11508751" y="1085307"/>
                  <a:pt x="11530655" y="1076007"/>
                </a:cubicBezTo>
                <a:cubicBezTo>
                  <a:pt x="11568719" y="1032666"/>
                  <a:pt x="11614187" y="1075691"/>
                  <a:pt x="11632767" y="1001326"/>
                </a:cubicBezTo>
                <a:cubicBezTo>
                  <a:pt x="11671799" y="1018238"/>
                  <a:pt x="11678297" y="1004118"/>
                  <a:pt x="11708599" y="997972"/>
                </a:cubicBezTo>
                <a:cubicBezTo>
                  <a:pt x="11722307" y="987960"/>
                  <a:pt x="11754960" y="1000186"/>
                  <a:pt x="11766504" y="976255"/>
                </a:cubicBezTo>
                <a:cubicBezTo>
                  <a:pt x="11775270" y="975867"/>
                  <a:pt x="11771643" y="982199"/>
                  <a:pt x="11781629" y="985430"/>
                </a:cubicBezTo>
                <a:cubicBezTo>
                  <a:pt x="11791615" y="988661"/>
                  <a:pt x="11808655" y="993119"/>
                  <a:pt x="11826422" y="995644"/>
                </a:cubicBezTo>
                <a:cubicBezTo>
                  <a:pt x="11847845" y="1001968"/>
                  <a:pt x="11866122" y="1002202"/>
                  <a:pt x="11891635" y="997172"/>
                </a:cubicBezTo>
                <a:cubicBezTo>
                  <a:pt x="11907614" y="964462"/>
                  <a:pt x="11943732" y="1021381"/>
                  <a:pt x="11959068" y="979087"/>
                </a:cubicBezTo>
                <a:cubicBezTo>
                  <a:pt x="11964175" y="989925"/>
                  <a:pt x="11967829" y="984002"/>
                  <a:pt x="11974871" y="981280"/>
                </a:cubicBezTo>
                <a:cubicBezTo>
                  <a:pt x="11980703" y="1000930"/>
                  <a:pt x="11989887" y="978341"/>
                  <a:pt x="11996673" y="989271"/>
                </a:cubicBezTo>
                <a:cubicBezTo>
                  <a:pt x="12016933" y="975016"/>
                  <a:pt x="12047689" y="979681"/>
                  <a:pt x="12064304" y="976743"/>
                </a:cubicBezTo>
                <a:cubicBezTo>
                  <a:pt x="12080919" y="973805"/>
                  <a:pt x="12075802" y="961775"/>
                  <a:pt x="12108011" y="949852"/>
                </a:cubicBezTo>
                <a:cubicBezTo>
                  <a:pt x="12129277" y="967884"/>
                  <a:pt x="12128297" y="931165"/>
                  <a:pt x="12137961" y="928659"/>
                </a:cubicBezTo>
                <a:cubicBezTo>
                  <a:pt x="12141183" y="927823"/>
                  <a:pt x="12145587" y="930789"/>
                  <a:pt x="12152392" y="940852"/>
                </a:cubicBezTo>
                <a:cubicBezTo>
                  <a:pt x="12158285" y="946241"/>
                  <a:pt x="12172554" y="936871"/>
                  <a:pt x="12187275" y="939175"/>
                </a:cubicBezTo>
                <a:lnTo>
                  <a:pt x="12192000" y="932202"/>
                </a:lnTo>
                <a:lnTo>
                  <a:pt x="12192000" y="1423622"/>
                </a:lnTo>
                <a:lnTo>
                  <a:pt x="12192000" y="2783600"/>
                </a:lnTo>
                <a:lnTo>
                  <a:pt x="12192000" y="4783510"/>
                </a:lnTo>
                <a:lnTo>
                  <a:pt x="2" y="4783510"/>
                </a:lnTo>
                <a:lnTo>
                  <a:pt x="2" y="1855074"/>
                </a:lnTo>
                <a:lnTo>
                  <a:pt x="0" y="1855074"/>
                </a:lnTo>
                <a:lnTo>
                  <a:pt x="0" y="3676"/>
                </a:lnTo>
                <a:lnTo>
                  <a:pt x="4725" y="10649"/>
                </a:lnTo>
                <a:cubicBezTo>
                  <a:pt x="19446" y="8345"/>
                  <a:pt x="33716" y="17715"/>
                  <a:pt x="39608" y="12325"/>
                </a:cubicBezTo>
                <a:cubicBezTo>
                  <a:pt x="46413" y="2263"/>
                  <a:pt x="50817" y="-703"/>
                  <a:pt x="54039" y="133"/>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ectangle 6">
            <a:extLst>
              <a:ext uri="{FF2B5EF4-FFF2-40B4-BE49-F238E27FC236}">
                <a16:creationId xmlns:a16="http://schemas.microsoft.com/office/drawing/2014/main" id="{8276E914-D126-4153-AEBF-1B9B6361C2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4799" y="393769"/>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E26286F-9A1D-45BA-BD03-7F8C8FF0E352}"/>
              </a:ext>
            </a:extLst>
          </p:cNvPr>
          <p:cNvSpPr>
            <a:spLocks noGrp="1"/>
          </p:cNvSpPr>
          <p:nvPr>
            <p:ph type="sldNum" sz="quarter" idx="12"/>
          </p:nvPr>
        </p:nvSpPr>
        <p:spPr>
          <a:xfrm>
            <a:off x="9144000" y="6400800"/>
            <a:ext cx="2743200" cy="457200"/>
          </a:xfrm>
        </p:spPr>
        <p:txBody>
          <a:bodyPr vert="horz" lIns="91440" tIns="45720" rIns="91440" bIns="45720" rtlCol="0" anchor="ctr">
            <a:normAutofit/>
          </a:bodyPr>
          <a:lstStyle/>
          <a:p>
            <a:pPr>
              <a:spcAft>
                <a:spcPts val="600"/>
              </a:spcAft>
            </a:pPr>
            <a:fld id="{17ECE12F-46B1-4D71-B4A3-E12BA84D684E}" type="slidenum">
              <a:rPr lang="en-US" sz="1000" smtClean="0"/>
              <a:pPr>
                <a:spcAft>
                  <a:spcPts val="600"/>
                </a:spcAft>
              </a:pPr>
              <a:t>9</a:t>
            </a:fld>
            <a:endParaRPr lang="en-US" sz="1000"/>
          </a:p>
        </p:txBody>
      </p:sp>
      <p:sp>
        <p:nvSpPr>
          <p:cNvPr id="2" name="Title 1">
            <a:extLst>
              <a:ext uri="{FF2B5EF4-FFF2-40B4-BE49-F238E27FC236}">
                <a16:creationId xmlns:a16="http://schemas.microsoft.com/office/drawing/2014/main" id="{32F899E3-2C63-4088-B634-046206E625A6}"/>
              </a:ext>
            </a:extLst>
          </p:cNvPr>
          <p:cNvSpPr>
            <a:spLocks noGrp="1"/>
          </p:cNvSpPr>
          <p:nvPr>
            <p:ph type="title"/>
          </p:nvPr>
        </p:nvSpPr>
        <p:spPr>
          <a:xfrm>
            <a:off x="589280" y="110076"/>
            <a:ext cx="11013440" cy="927169"/>
          </a:xfrm>
        </p:spPr>
        <p:txBody>
          <a:bodyPr>
            <a:normAutofit/>
          </a:bodyPr>
          <a:lstStyle/>
          <a:p>
            <a:pPr algn="ctr"/>
            <a:r>
              <a:rPr lang="es-PR" sz="4000" b="1" cap="all" dirty="0"/>
              <a:t>Continuación</a:t>
            </a:r>
            <a:endParaRPr lang="en-US" sz="4000" b="1" cap="all" dirty="0"/>
          </a:p>
        </p:txBody>
      </p:sp>
      <p:graphicFrame>
        <p:nvGraphicFramePr>
          <p:cNvPr id="5" name="Content Placeholder 2">
            <a:extLst>
              <a:ext uri="{FF2B5EF4-FFF2-40B4-BE49-F238E27FC236}">
                <a16:creationId xmlns:a16="http://schemas.microsoft.com/office/drawing/2014/main" id="{41EFA966-3F36-4312-98DB-A458A3E0FE12}"/>
              </a:ext>
            </a:extLst>
          </p:cNvPr>
          <p:cNvGraphicFramePr>
            <a:graphicFrameLocks noGrp="1"/>
          </p:cNvGraphicFramePr>
          <p:nvPr>
            <p:ph idx="1"/>
            <p:extLst>
              <p:ext uri="{D42A27DB-BD31-4B8C-83A1-F6EECF244321}">
                <p14:modId xmlns:p14="http://schemas.microsoft.com/office/powerpoint/2010/main" val="3835541007"/>
              </p:ext>
            </p:extLst>
          </p:nvPr>
        </p:nvGraphicFramePr>
        <p:xfrm>
          <a:off x="589280" y="1037245"/>
          <a:ext cx="11043920" cy="5506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5FE2223D-02C6-E532-F4F7-B304343C9D08}"/>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11929150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41302CA-DDC9-3CBA-7E12-CC217C9B5F54}"/>
              </a:ext>
            </a:extLst>
          </p:cNvPr>
          <p:cNvSpPr>
            <a:spLocks noGrp="1"/>
          </p:cNvSpPr>
          <p:nvPr>
            <p:ph type="title"/>
          </p:nvPr>
        </p:nvSpPr>
        <p:spPr>
          <a:xfrm>
            <a:off x="1115568" y="548640"/>
            <a:ext cx="10168128" cy="1179576"/>
          </a:xfrm>
        </p:spPr>
        <p:txBody>
          <a:bodyPr>
            <a:normAutofit/>
          </a:bodyPr>
          <a:lstStyle/>
          <a:p>
            <a:r>
              <a:rPr lang="es-PR" sz="4000" dirty="0"/>
              <a:t>Tribunal Supremo: conclusión</a:t>
            </a:r>
            <a:endParaRPr lang="en-US" sz="4000" dirty="0"/>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E18C6E8-8386-3948-51AF-7F563E16B085}"/>
              </a:ext>
            </a:extLst>
          </p:cNvPr>
          <p:cNvSpPr>
            <a:spLocks noGrp="1"/>
          </p:cNvSpPr>
          <p:nvPr>
            <p:ph idx="1"/>
          </p:nvPr>
        </p:nvSpPr>
        <p:spPr>
          <a:xfrm>
            <a:off x="1115568" y="2481943"/>
            <a:ext cx="10168128" cy="3695020"/>
          </a:xfrm>
        </p:spPr>
        <p:txBody>
          <a:bodyPr>
            <a:normAutofit/>
          </a:bodyPr>
          <a:lstStyle/>
          <a:p>
            <a:r>
              <a:rPr lang="es-ES" sz="2200"/>
              <a:t>Un análisis de lo discutido nos lleva a concluir que con el lenguaje actual de los incisos (b) e (i) del Art. 185(1) de la Ley Núm. 210, </a:t>
            </a:r>
            <a:r>
              <a:rPr lang="es-ES" sz="2200">
                <a:highlight>
                  <a:srgbClr val="FFFF00"/>
                </a:highlight>
              </a:rPr>
              <a:t>si el promovente de un procedimiento de expediente de dominio de una finca independiente alega: que carece de título (Arts. 185 y 191 de la Ley Núm. 210, y Regla 185.3 del Reglamento Núm. 8814, infra); provee alguna mensura que refleje la cabida o medidas superficiales de la finca en el sistema métrico decimal y sus colindancias (Art. 23(A)(2) y 185(1)(b) de la Ley Núm. 210); y que esta ha mantenido la misma cabida y configuración durante los términos necesarios para que operen los efectos de la prescripción adquisitiva (185(1)(i) de la Ley Núm. 210), no procede que el Tribunal de Primera Instancia le ordene al promovente que presente una Certificación juramentada de mensura expedida por un agrimensor licenciado.</a:t>
            </a:r>
            <a:endParaRPr lang="en-US" sz="2200">
              <a:highlight>
                <a:srgbClr val="FFFF00"/>
              </a:highlight>
            </a:endParaRPr>
          </a:p>
        </p:txBody>
      </p:sp>
      <p:sp>
        <p:nvSpPr>
          <p:cNvPr id="4" name="Footer Placeholder 3">
            <a:extLst>
              <a:ext uri="{FF2B5EF4-FFF2-40B4-BE49-F238E27FC236}">
                <a16:creationId xmlns:a16="http://schemas.microsoft.com/office/drawing/2014/main" id="{E186558A-46D2-3815-9842-AE121ED1C733}"/>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Psy.D., J.D. </a:t>
            </a:r>
          </a:p>
        </p:txBody>
      </p:sp>
      <p:sp>
        <p:nvSpPr>
          <p:cNvPr id="5" name="Slide Number Placeholder 4">
            <a:extLst>
              <a:ext uri="{FF2B5EF4-FFF2-40B4-BE49-F238E27FC236}">
                <a16:creationId xmlns:a16="http://schemas.microsoft.com/office/drawing/2014/main" id="{A8237375-9CE8-0C6F-2396-2C7EF584CE12}"/>
              </a:ext>
            </a:extLst>
          </p:cNvPr>
          <p:cNvSpPr>
            <a:spLocks noGrp="1"/>
          </p:cNvSpPr>
          <p:nvPr>
            <p:ph type="sldNum" sz="quarter" idx="12"/>
          </p:nvPr>
        </p:nvSpPr>
        <p:spPr>
          <a:xfrm>
            <a:off x="8540496" y="6356350"/>
            <a:ext cx="2743200" cy="365125"/>
          </a:xfrm>
        </p:spPr>
        <p:txBody>
          <a:bodyPr>
            <a:normAutofit/>
          </a:bodyPr>
          <a:lstStyle/>
          <a:p>
            <a:pPr>
              <a:spcAft>
                <a:spcPts val="600"/>
              </a:spcAft>
            </a:pPr>
            <a:fld id="{3A98EE3D-8CD1-4C3F-BD1C-C98C9596463C}" type="slidenum">
              <a:rPr lang="en-US">
                <a:solidFill>
                  <a:schemeClr val="tx1">
                    <a:lumMod val="50000"/>
                    <a:lumOff val="50000"/>
                  </a:schemeClr>
                </a:solidFill>
              </a:rPr>
              <a:pPr>
                <a:spcAft>
                  <a:spcPts val="600"/>
                </a:spcAft>
              </a:pPr>
              <a:t>90</a:t>
            </a:fld>
            <a:endParaRPr lang="en-US">
              <a:solidFill>
                <a:schemeClr val="tx1">
                  <a:lumMod val="50000"/>
                  <a:lumOff val="50000"/>
                </a:schemeClr>
              </a:solidFill>
            </a:endParaRPr>
          </a:p>
        </p:txBody>
      </p:sp>
    </p:spTree>
    <p:extLst>
      <p:ext uri="{BB962C8B-B14F-4D97-AF65-F5344CB8AC3E}">
        <p14:creationId xmlns:p14="http://schemas.microsoft.com/office/powerpoint/2010/main" val="34206316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E95F1CE-A04E-F921-9BB7-C38219258343}"/>
              </a:ext>
            </a:extLst>
          </p:cNvPr>
          <p:cNvSpPr>
            <a:spLocks noGrp="1"/>
          </p:cNvSpPr>
          <p:nvPr>
            <p:ph type="title"/>
          </p:nvPr>
        </p:nvSpPr>
        <p:spPr>
          <a:xfrm>
            <a:off x="1115568" y="548640"/>
            <a:ext cx="10168128" cy="1179576"/>
          </a:xfrm>
        </p:spPr>
        <p:txBody>
          <a:bodyPr>
            <a:normAutofit/>
          </a:bodyPr>
          <a:lstStyle/>
          <a:p>
            <a:r>
              <a:rPr lang="es-PR" sz="4000"/>
              <a:t>Ex Parte Romàn Quiles</a:t>
            </a:r>
            <a:endParaRPr lang="en-US" sz="4000"/>
          </a:p>
        </p:txBody>
      </p:sp>
      <p:sp>
        <p:nvSpPr>
          <p:cNvPr id="17" name="Rectangle 1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2521BB61-3BA4-8784-AAF3-8087CC0541BE}"/>
              </a:ext>
            </a:extLst>
          </p:cNvPr>
          <p:cNvSpPr>
            <a:spLocks noGrp="1"/>
          </p:cNvSpPr>
          <p:nvPr>
            <p:ph idx="1"/>
          </p:nvPr>
        </p:nvSpPr>
        <p:spPr>
          <a:xfrm>
            <a:off x="1115568" y="2481943"/>
            <a:ext cx="10168128" cy="3695020"/>
          </a:xfrm>
        </p:spPr>
        <p:txBody>
          <a:bodyPr>
            <a:normAutofit/>
          </a:bodyPr>
          <a:lstStyle/>
          <a:p>
            <a:r>
              <a:rPr lang="es-ES" sz="1700"/>
              <a:t>Mi opinión: Esto no tiene NADA que ver con prescripción adquisitiva. El Art. 191 de la Ley claramente lo dice. Además, el Tribunal Supremo se enfocó en el artículo 185 de la Ley 210-2015, según enmendada y modos de rectificar cabida obviando las exigencias del artículo 197 que dispone en cualquier proceso relativo a determinación de cabida que :</a:t>
            </a:r>
          </a:p>
          <a:p>
            <a:r>
              <a:rPr lang="es-ES" sz="1700"/>
              <a:t>ARTÍCULO 197. — Mensura de finca, forma de acreditarla. (30 L.P.R.A. § 6313)</a:t>
            </a:r>
          </a:p>
          <a:p>
            <a:r>
              <a:rPr lang="es-ES" sz="1700"/>
              <a:t>La acreditación de la mensura de una finca se hará mediante la certificación de mensura juramentada ante notario expedida por el agrimensor licenciado que la efectuó. Deberá hacer constar los nombres y modo de citación de los propietarios colindantes. Se entenderá por agrimensor licenciado el profesional autorizado por la Ley Núm. 173 de 12 de agosto de 1988, según enmendada, y la Ley Núm. 319 de 15 de mayo de 1938, según enmendada.</a:t>
            </a:r>
          </a:p>
          <a:p>
            <a:r>
              <a:rPr lang="es-ES" sz="1700"/>
              <a:t>Esta Sentencia implica que, si se presenta una mensura, no importa cuan reciente o antigua sea, es suficiente. A mi modo de ver el riesgo de errores es altísimo. </a:t>
            </a:r>
          </a:p>
          <a:p>
            <a:r>
              <a:rPr lang="es-ES" sz="1700"/>
              <a:t>Tiene razón en que el TPI exigía requisitos de notificaciones no establecidos en la Ley. </a:t>
            </a:r>
          </a:p>
          <a:p>
            <a:endParaRPr lang="en-US" sz="1700"/>
          </a:p>
        </p:txBody>
      </p:sp>
      <p:sp>
        <p:nvSpPr>
          <p:cNvPr id="6" name="Footer Placeholder 5">
            <a:extLst>
              <a:ext uri="{FF2B5EF4-FFF2-40B4-BE49-F238E27FC236}">
                <a16:creationId xmlns:a16="http://schemas.microsoft.com/office/drawing/2014/main" id="{ED35F96E-7CF9-8BD7-735E-1F2218E9C050}"/>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chemeClr val="tx1">
                    <a:lumMod val="50000"/>
                    <a:lumOff val="50000"/>
                  </a:schemeClr>
                </a:solidFill>
              </a:rPr>
              <a:t>Mayra Huergo Cardoso, Psy.D., J.D. </a:t>
            </a:r>
          </a:p>
        </p:txBody>
      </p:sp>
      <p:sp>
        <p:nvSpPr>
          <p:cNvPr id="5" name="Slide Number Placeholder 4">
            <a:extLst>
              <a:ext uri="{FF2B5EF4-FFF2-40B4-BE49-F238E27FC236}">
                <a16:creationId xmlns:a16="http://schemas.microsoft.com/office/drawing/2014/main" id="{1819448E-0DBC-4C8E-05B9-B50399B9C68E}"/>
              </a:ext>
            </a:extLst>
          </p:cNvPr>
          <p:cNvSpPr>
            <a:spLocks noGrp="1"/>
          </p:cNvSpPr>
          <p:nvPr>
            <p:ph type="sldNum" sz="quarter" idx="12"/>
          </p:nvPr>
        </p:nvSpPr>
        <p:spPr>
          <a:xfrm>
            <a:off x="8540496" y="6356350"/>
            <a:ext cx="2743200" cy="365125"/>
          </a:xfrm>
        </p:spPr>
        <p:txBody>
          <a:bodyPr>
            <a:normAutofit/>
          </a:bodyPr>
          <a:lstStyle/>
          <a:p>
            <a:pPr>
              <a:spcAft>
                <a:spcPts val="600"/>
              </a:spcAft>
            </a:pPr>
            <a:fld id="{3A98EE3D-8CD1-4C3F-BD1C-C98C9596463C}" type="slidenum">
              <a:rPr lang="en-US">
                <a:solidFill>
                  <a:schemeClr val="tx1">
                    <a:lumMod val="50000"/>
                    <a:lumOff val="50000"/>
                  </a:schemeClr>
                </a:solidFill>
              </a:rPr>
              <a:pPr>
                <a:spcAft>
                  <a:spcPts val="600"/>
                </a:spcAft>
              </a:pPr>
              <a:t>91</a:t>
            </a:fld>
            <a:endParaRPr lang="en-US">
              <a:solidFill>
                <a:schemeClr val="tx1">
                  <a:lumMod val="50000"/>
                  <a:lumOff val="50000"/>
                </a:schemeClr>
              </a:solidFill>
            </a:endParaRPr>
          </a:p>
        </p:txBody>
      </p:sp>
    </p:spTree>
    <p:extLst>
      <p:ext uri="{BB962C8B-B14F-4D97-AF65-F5344CB8AC3E}">
        <p14:creationId xmlns:p14="http://schemas.microsoft.com/office/powerpoint/2010/main" val="32399994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1942232-83D0-49E2-AF9B-1F97E3C1E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9E70D72-6E23-4015-A4A6-85C120C19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98D8D8-F242-4CA3-A0FE-3794F473E21C}"/>
              </a:ext>
            </a:extLst>
          </p:cNvPr>
          <p:cNvSpPr>
            <a:spLocks noGrp="1"/>
          </p:cNvSpPr>
          <p:nvPr>
            <p:ph type="title"/>
          </p:nvPr>
        </p:nvSpPr>
        <p:spPr>
          <a:xfrm>
            <a:off x="629920" y="136525"/>
            <a:ext cx="10962640" cy="845852"/>
          </a:xfrm>
        </p:spPr>
        <p:txBody>
          <a:bodyPr anchor="b">
            <a:normAutofit/>
          </a:bodyPr>
          <a:lstStyle/>
          <a:p>
            <a:pPr algn="ctr"/>
            <a:r>
              <a:rPr lang="es-PR" sz="4000" b="1" dirty="0">
                <a:solidFill>
                  <a:schemeClr val="tx2"/>
                </a:solidFill>
              </a:rPr>
              <a:t>REANUDACIÓN DEL TRACTO</a:t>
            </a:r>
            <a:endParaRPr lang="en-US" sz="4000" b="1" dirty="0">
              <a:solidFill>
                <a:schemeClr val="tx2"/>
              </a:solidFill>
            </a:endParaRPr>
          </a:p>
        </p:txBody>
      </p:sp>
      <p:grpSp>
        <p:nvGrpSpPr>
          <p:cNvPr id="24" name="Group 23">
            <a:extLst>
              <a:ext uri="{FF2B5EF4-FFF2-40B4-BE49-F238E27FC236}">
                <a16:creationId xmlns:a16="http://schemas.microsoft.com/office/drawing/2014/main" id="{C28A977F-B603-4D81-B0FC-C8DE048A7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8"/>
            <a:chOff x="-305" y="-1"/>
            <a:chExt cx="3832880" cy="2876136"/>
          </a:xfrm>
        </p:grpSpPr>
        <p:sp>
          <p:nvSpPr>
            <p:cNvPr id="25" name="Freeform: Shape 24">
              <a:extLst>
                <a:ext uri="{FF2B5EF4-FFF2-40B4-BE49-F238E27FC236}">
                  <a16:creationId xmlns:a16="http://schemas.microsoft.com/office/drawing/2014/main" id="{0183CE8C-E039-4B2F-A36E-5FD5CD5D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3EB77281-FAB4-40D0-B3F3-264EC4AB20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815E59F3-75FC-494F-8737-5F00A4964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43ADDCFA-B066-4D79-AB71-062E66E58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Graphic 4" descr="Workflow">
            <a:extLst>
              <a:ext uri="{FF2B5EF4-FFF2-40B4-BE49-F238E27FC236}">
                <a16:creationId xmlns:a16="http://schemas.microsoft.com/office/drawing/2014/main" id="{1D965B16-1A78-4071-A3AC-F08AD72CF6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75786" y="2273582"/>
            <a:ext cx="2956340" cy="2956340"/>
          </a:xfrm>
          <a:prstGeom prst="rect">
            <a:avLst/>
          </a:prstGeom>
        </p:spPr>
      </p:pic>
      <p:sp>
        <p:nvSpPr>
          <p:cNvPr id="3" name="Content Placeholder 2">
            <a:extLst>
              <a:ext uri="{FF2B5EF4-FFF2-40B4-BE49-F238E27FC236}">
                <a16:creationId xmlns:a16="http://schemas.microsoft.com/office/drawing/2014/main" id="{C0991F36-7E6D-45D8-A730-1AC6F010500E}"/>
              </a:ext>
            </a:extLst>
          </p:cNvPr>
          <p:cNvSpPr>
            <a:spLocks noGrp="1"/>
          </p:cNvSpPr>
          <p:nvPr>
            <p:ph idx="1"/>
          </p:nvPr>
        </p:nvSpPr>
        <p:spPr>
          <a:xfrm>
            <a:off x="3149601" y="1001104"/>
            <a:ext cx="8575039" cy="5501296"/>
          </a:xfrm>
        </p:spPr>
        <p:txBody>
          <a:bodyPr anchor="ctr">
            <a:noAutofit/>
          </a:bodyPr>
          <a:lstStyle/>
          <a:p>
            <a:pPr algn="just">
              <a:lnSpc>
                <a:spcPct val="100000"/>
              </a:lnSpc>
              <a:spcBef>
                <a:spcPts val="600"/>
              </a:spcBef>
            </a:pPr>
            <a:r>
              <a:rPr lang="es-ES" sz="2500" dirty="0">
                <a:solidFill>
                  <a:schemeClr val="tx2"/>
                </a:solidFill>
              </a:rPr>
              <a:t>Cuando un título nuevo no puede tener acceso al Registro por no haber accedido previamente alguna transmisión anterior del mismo derecho se puede iniciar lo que se conoce como </a:t>
            </a:r>
            <a:r>
              <a:rPr lang="es-ES" sz="2500" b="1" dirty="0">
                <a:solidFill>
                  <a:schemeClr val="tx2"/>
                </a:solidFill>
              </a:rPr>
              <a:t>reanudación del tracto</a:t>
            </a:r>
            <a:r>
              <a:rPr lang="es-ES" sz="2500" dirty="0">
                <a:solidFill>
                  <a:schemeClr val="tx2"/>
                </a:solidFill>
              </a:rPr>
              <a:t>.</a:t>
            </a:r>
          </a:p>
          <a:p>
            <a:pPr algn="just">
              <a:lnSpc>
                <a:spcPct val="100000"/>
              </a:lnSpc>
              <a:spcBef>
                <a:spcPts val="600"/>
              </a:spcBef>
            </a:pPr>
            <a:r>
              <a:rPr lang="es-PR" sz="2500" dirty="0">
                <a:solidFill>
                  <a:schemeClr val="tx2"/>
                </a:solidFill>
              </a:rPr>
              <a:t>¿Qué es el tracto sucesivo?</a:t>
            </a:r>
          </a:p>
          <a:p>
            <a:pPr marL="0" indent="0" algn="just">
              <a:lnSpc>
                <a:spcPct val="100000"/>
              </a:lnSpc>
              <a:spcBef>
                <a:spcPts val="600"/>
              </a:spcBef>
              <a:buNone/>
            </a:pPr>
            <a:r>
              <a:rPr lang="es-PR" sz="2500" b="1" cap="all" dirty="0">
                <a:solidFill>
                  <a:schemeClr val="tx2"/>
                </a:solidFill>
              </a:rPr>
              <a:t>Art. 17, Ley Núm. 210-2015 (30 LPRA sec. 6032)</a:t>
            </a:r>
          </a:p>
          <a:p>
            <a:pPr marL="0" indent="0" algn="just">
              <a:lnSpc>
                <a:spcPct val="100000"/>
              </a:lnSpc>
              <a:spcBef>
                <a:spcPts val="600"/>
              </a:spcBef>
              <a:buNone/>
            </a:pPr>
            <a:r>
              <a:rPr lang="es-PR" sz="2500" b="1" dirty="0">
                <a:solidFill>
                  <a:schemeClr val="tx2"/>
                </a:solidFill>
              </a:rPr>
              <a:t>Art. 17- Inscripción en general; requisitos previos </a:t>
            </a:r>
            <a:endParaRPr lang="en-US" sz="2500" b="1" dirty="0">
              <a:solidFill>
                <a:schemeClr val="tx2"/>
              </a:solidFill>
            </a:endParaRPr>
          </a:p>
          <a:p>
            <a:pPr marL="0" indent="0" algn="just">
              <a:lnSpc>
                <a:spcPct val="100000"/>
              </a:lnSpc>
              <a:spcBef>
                <a:spcPts val="600"/>
              </a:spcBef>
              <a:buNone/>
            </a:pPr>
            <a:r>
              <a:rPr lang="es-PR" sz="2500" dirty="0">
                <a:solidFill>
                  <a:schemeClr val="tx2"/>
                </a:solidFill>
              </a:rPr>
              <a:t>Para inscribir documentos por los que se declaren, transmitan, graven, modifiquen, o extingan el dominio y demás derechos reales sobre bienes inmuebles, deberá constar previamente inscrito el derecho de la persona que otorgue o en cuyo nombre sean otorgados los actos o contratos referidos. De lo contrario, se denegará la inscripción. </a:t>
            </a:r>
            <a:endParaRPr lang="en-US" sz="2500" dirty="0">
              <a:solidFill>
                <a:schemeClr val="tx2"/>
              </a:solidFill>
            </a:endParaRPr>
          </a:p>
        </p:txBody>
      </p:sp>
      <p:sp>
        <p:nvSpPr>
          <p:cNvPr id="8" name="Slide Number Placeholder 7">
            <a:extLst>
              <a:ext uri="{FF2B5EF4-FFF2-40B4-BE49-F238E27FC236}">
                <a16:creationId xmlns:a16="http://schemas.microsoft.com/office/drawing/2014/main" id="{7C064089-8A34-4661-B844-9D2C9CC7BEEA}"/>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a:pPr>
                <a:spcAft>
                  <a:spcPts val="600"/>
                </a:spcAft>
              </a:pPr>
              <a:t>92</a:t>
            </a:fld>
            <a:endParaRPr lang="en-US" dirty="0"/>
          </a:p>
        </p:txBody>
      </p:sp>
      <p:grpSp>
        <p:nvGrpSpPr>
          <p:cNvPr id="30" name="Group 29">
            <a:extLst>
              <a:ext uri="{FF2B5EF4-FFF2-40B4-BE49-F238E27FC236}">
                <a16:creationId xmlns:a16="http://schemas.microsoft.com/office/drawing/2014/main" id="{C78D9229-E61D-4FEE-8321-2F8B64A8CA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6037" y="4852038"/>
            <a:ext cx="2151670" cy="1860256"/>
            <a:chOff x="-305" y="-4155"/>
            <a:chExt cx="2514948" cy="2174333"/>
          </a:xfrm>
        </p:grpSpPr>
        <p:sp>
          <p:nvSpPr>
            <p:cNvPr id="31" name="Freeform: Shape 30">
              <a:extLst>
                <a:ext uri="{FF2B5EF4-FFF2-40B4-BE49-F238E27FC236}">
                  <a16:creationId xmlns:a16="http://schemas.microsoft.com/office/drawing/2014/main" id="{1FDD3CCB-26A3-4D79-AEB6-7A60CF980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E9AC4470-5113-4709-B29F-CDB937F254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3E0D146C-9DAB-421E-AE88-5F854BF3F7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4" name="Freeform: Shape 33">
              <a:extLst>
                <a:ext uri="{FF2B5EF4-FFF2-40B4-BE49-F238E27FC236}">
                  <a16:creationId xmlns:a16="http://schemas.microsoft.com/office/drawing/2014/main" id="{12EB32A5-4408-4F6C-84B2-F9A908237A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3">
            <a:extLst>
              <a:ext uri="{FF2B5EF4-FFF2-40B4-BE49-F238E27FC236}">
                <a16:creationId xmlns:a16="http://schemas.microsoft.com/office/drawing/2014/main" id="{B2C5FFAA-BDDD-7EDF-7383-4C9EE41CE722}"/>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5901215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C038811E-B08B-4F1A-9506-FA5486A6E632}"/>
              </a:ext>
            </a:extLst>
          </p:cNvPr>
          <p:cNvSpPr>
            <a:spLocks noGrp="1"/>
          </p:cNvSpPr>
          <p:nvPr>
            <p:ph type="title"/>
          </p:nvPr>
        </p:nvSpPr>
        <p:spPr>
          <a:xfrm>
            <a:off x="1179226" y="524656"/>
            <a:ext cx="9833548" cy="629587"/>
          </a:xfrm>
        </p:spPr>
        <p:txBody>
          <a:bodyPr anchor="b">
            <a:noAutofit/>
          </a:bodyPr>
          <a:lstStyle/>
          <a:p>
            <a:pPr algn="ctr"/>
            <a:r>
              <a:rPr lang="es-PR" sz="4000" b="1" cap="all" dirty="0">
                <a:solidFill>
                  <a:schemeClr val="tx2"/>
                </a:solidFill>
              </a:rPr>
              <a:t>Principio de Tracto Sucesivo</a:t>
            </a:r>
            <a:endParaRPr lang="en-US" sz="4000" b="1" cap="all" dirty="0">
              <a:solidFill>
                <a:schemeClr val="tx2"/>
              </a:solidFill>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49CABEBD-E247-4903-9D8E-64806D6564D6}"/>
              </a:ext>
            </a:extLst>
          </p:cNvPr>
          <p:cNvSpPr>
            <a:spLocks noGrp="1"/>
          </p:cNvSpPr>
          <p:nvPr>
            <p:ph idx="1"/>
          </p:nvPr>
        </p:nvSpPr>
        <p:spPr>
          <a:xfrm>
            <a:off x="599440" y="1305660"/>
            <a:ext cx="11115040" cy="5267859"/>
          </a:xfrm>
        </p:spPr>
        <p:txBody>
          <a:bodyPr>
            <a:noAutofit/>
          </a:bodyPr>
          <a:lstStyle/>
          <a:p>
            <a:pPr algn="just">
              <a:lnSpc>
                <a:spcPct val="100000"/>
              </a:lnSpc>
              <a:spcBef>
                <a:spcPts val="600"/>
              </a:spcBef>
            </a:pPr>
            <a:r>
              <a:rPr lang="es-ES" sz="2900" dirty="0">
                <a:solidFill>
                  <a:schemeClr val="tx2"/>
                </a:solidFill>
              </a:rPr>
              <a:t>El artículo 17 recoge el llamado “principio de tracto sucesivo o de continuidad registral que tiene por objeto mantener el enlace o conexión de las adquisiciones por el orden regular de los titulares registrales sucesivos, a base de formar todos los actos adquisitivos inscritos una continuidad perfecta en orden al tiempo, sin salto alguno, de suerte que ello refleje el historial sucesivo de cada finca inmatriculada”, de modo que el transferente de un derecho real hoy sea el adquirente de ayer y que el titular registral actual sea el transferente de mañana. (Énfasis suprimido.) R.M. Roca Sastre, </a:t>
            </a:r>
            <a:r>
              <a:rPr lang="es-ES" sz="2900" i="1" dirty="0">
                <a:solidFill>
                  <a:schemeClr val="tx2"/>
                </a:solidFill>
              </a:rPr>
              <a:t>Derecho Hipotecario</a:t>
            </a:r>
            <a:r>
              <a:rPr lang="es-ES" sz="2900" dirty="0">
                <a:solidFill>
                  <a:schemeClr val="tx2"/>
                </a:solidFill>
              </a:rPr>
              <a:t>, 7</a:t>
            </a:r>
            <a:r>
              <a:rPr lang="es-ES" sz="2900" baseline="30000" dirty="0">
                <a:solidFill>
                  <a:schemeClr val="tx2"/>
                </a:solidFill>
              </a:rPr>
              <a:t>ma</a:t>
            </a:r>
            <a:r>
              <a:rPr lang="es-ES" sz="2900" dirty="0">
                <a:solidFill>
                  <a:schemeClr val="tx2"/>
                </a:solidFill>
              </a:rPr>
              <a:t> ed., Barcelona, Ed. B., 1979, T. II, págs. 327.</a:t>
            </a: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BC133C23-64AE-4A55-BC94-9CE57D04DA75}"/>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a:pPr>
                <a:spcAft>
                  <a:spcPts val="600"/>
                </a:spcAft>
              </a:pPr>
              <a:t>93</a:t>
            </a:fld>
            <a:endParaRPr lang="en-US"/>
          </a:p>
        </p:txBody>
      </p:sp>
      <p:sp>
        <p:nvSpPr>
          <p:cNvPr id="4" name="Footer Placeholder 3">
            <a:extLst>
              <a:ext uri="{FF2B5EF4-FFF2-40B4-BE49-F238E27FC236}">
                <a16:creationId xmlns:a16="http://schemas.microsoft.com/office/drawing/2014/main" id="{D7FBB375-8DB7-92A8-E436-687C7C3F2DC7}"/>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8248051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84EF1BB9-9092-4B16-A762-E4BE17A7813A}"/>
              </a:ext>
            </a:extLst>
          </p:cNvPr>
          <p:cNvSpPr>
            <a:spLocks noGrp="1"/>
          </p:cNvSpPr>
          <p:nvPr>
            <p:ph type="title"/>
          </p:nvPr>
        </p:nvSpPr>
        <p:spPr>
          <a:xfrm>
            <a:off x="619760" y="300562"/>
            <a:ext cx="11013440" cy="1168229"/>
          </a:xfrm>
        </p:spPr>
        <p:txBody>
          <a:bodyPr anchor="b">
            <a:noAutofit/>
          </a:bodyPr>
          <a:lstStyle/>
          <a:p>
            <a:pPr algn="ctr"/>
            <a:r>
              <a:rPr lang="es-PR" sz="4000" b="1" dirty="0">
                <a:solidFill>
                  <a:schemeClr val="tx2"/>
                </a:solidFill>
              </a:rPr>
              <a:t>CARÁCTER </a:t>
            </a:r>
            <a:r>
              <a:rPr lang="es-PR" sz="4000" b="1" dirty="0">
                <a:solidFill>
                  <a:schemeClr val="tx2"/>
                </a:solidFill>
                <a:highlight>
                  <a:srgbClr val="FFFF00"/>
                </a:highlight>
              </a:rPr>
              <a:t>EXCEPCIONAL</a:t>
            </a:r>
            <a:r>
              <a:rPr lang="es-PR" sz="4000" b="1" dirty="0">
                <a:solidFill>
                  <a:schemeClr val="tx2"/>
                </a:solidFill>
              </a:rPr>
              <a:t> DE LA ACCIÓN DE REANUDACIÓN DE TRACTO</a:t>
            </a:r>
            <a:endParaRPr lang="en-US" sz="4000" b="1" dirty="0">
              <a:solidFill>
                <a:schemeClr val="tx2"/>
              </a:solidFill>
            </a:endParaRPr>
          </a:p>
        </p:txBody>
      </p:sp>
      <p:grpSp>
        <p:nvGrpSpPr>
          <p:cNvPr id="15" name="Group 14">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6" name="Freeform: Shape 15">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00212013-FC77-4CD6-A20B-2EF1C48C3BF5}"/>
              </a:ext>
            </a:extLst>
          </p:cNvPr>
          <p:cNvSpPr>
            <a:spLocks noGrp="1"/>
          </p:cNvSpPr>
          <p:nvPr>
            <p:ph idx="1"/>
          </p:nvPr>
        </p:nvSpPr>
        <p:spPr>
          <a:xfrm>
            <a:off x="619760" y="1490443"/>
            <a:ext cx="11013440" cy="4834648"/>
          </a:xfrm>
        </p:spPr>
        <p:txBody>
          <a:bodyPr>
            <a:normAutofit/>
          </a:bodyPr>
          <a:lstStyle/>
          <a:p>
            <a:pPr algn="just">
              <a:lnSpc>
                <a:spcPct val="100000"/>
              </a:lnSpc>
              <a:spcBef>
                <a:spcPts val="600"/>
              </a:spcBef>
            </a:pPr>
            <a:r>
              <a:rPr lang="es-PR" dirty="0">
                <a:solidFill>
                  <a:schemeClr val="tx2"/>
                </a:solidFill>
              </a:rPr>
              <a:t>Busca la inscripción de una finca que ya consta inscrita a favor de otro(a).</a:t>
            </a:r>
          </a:p>
          <a:p>
            <a:pPr algn="just">
              <a:lnSpc>
                <a:spcPct val="100000"/>
              </a:lnSpc>
              <a:spcBef>
                <a:spcPts val="600"/>
              </a:spcBef>
            </a:pPr>
            <a:r>
              <a:rPr lang="es-PR" dirty="0">
                <a:solidFill>
                  <a:schemeClr val="tx2"/>
                </a:solidFill>
              </a:rPr>
              <a:t>Es contraria a la regla básica de corregir un asiento registral porque lo hace sin consentimiento del(de la) titular registral o persona con derecho real inscrito a su favor.</a:t>
            </a:r>
          </a:p>
          <a:p>
            <a:pPr algn="just">
              <a:lnSpc>
                <a:spcPct val="100000"/>
              </a:lnSpc>
              <a:spcBef>
                <a:spcPts val="600"/>
              </a:spcBef>
            </a:pPr>
            <a:r>
              <a:rPr lang="es-PR" dirty="0">
                <a:solidFill>
                  <a:schemeClr val="tx2"/>
                </a:solidFill>
              </a:rPr>
              <a:t>Es contraria a la presunción de que los asientos se presumen correctos y el(la) titular tiene la posesión y el dominio de la finca.</a:t>
            </a:r>
          </a:p>
          <a:p>
            <a:pPr algn="just">
              <a:lnSpc>
                <a:spcPct val="100000"/>
              </a:lnSpc>
              <a:spcBef>
                <a:spcPts val="600"/>
              </a:spcBef>
            </a:pPr>
            <a:r>
              <a:rPr lang="es-PR" dirty="0">
                <a:solidFill>
                  <a:schemeClr val="tx2"/>
                </a:solidFill>
              </a:rPr>
              <a:t>Se puede basar en un documento privado (Tribunal ordena que se eleve a documento público).</a:t>
            </a:r>
          </a:p>
          <a:p>
            <a:pPr algn="just">
              <a:lnSpc>
                <a:spcPct val="100000"/>
              </a:lnSpc>
              <a:spcBef>
                <a:spcPts val="600"/>
              </a:spcBef>
            </a:pPr>
            <a:r>
              <a:rPr lang="es-PR" dirty="0">
                <a:solidFill>
                  <a:schemeClr val="tx2"/>
                </a:solidFill>
              </a:rPr>
              <a:t>Es cosa juzgada.</a:t>
            </a:r>
          </a:p>
          <a:p>
            <a:pPr algn="just">
              <a:lnSpc>
                <a:spcPct val="100000"/>
              </a:lnSpc>
              <a:spcBef>
                <a:spcPts val="600"/>
              </a:spcBef>
            </a:pPr>
            <a:r>
              <a:rPr lang="es-PR" dirty="0">
                <a:solidFill>
                  <a:schemeClr val="tx2"/>
                </a:solidFill>
              </a:rPr>
              <a:t>Tiene que ser un </a:t>
            </a:r>
            <a:r>
              <a:rPr lang="es-PR" b="1" dirty="0">
                <a:solidFill>
                  <a:schemeClr val="tx2"/>
                </a:solidFill>
              </a:rPr>
              <a:t>proceso muy restrictivo y cuidadoso ante un(a) Juez(a).</a:t>
            </a:r>
          </a:p>
          <a:p>
            <a:endParaRPr lang="en-US" sz="1700" dirty="0">
              <a:solidFill>
                <a:schemeClr val="tx2"/>
              </a:solidFill>
            </a:endParaRPr>
          </a:p>
        </p:txBody>
      </p:sp>
      <p:grpSp>
        <p:nvGrpSpPr>
          <p:cNvPr id="21" name="Group 20">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2" name="Freeform: Shape 21">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5AA4D3E8-E6B2-42B7-B33D-956BBDD1494B}"/>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smtClean="0"/>
              <a:pPr>
                <a:spcAft>
                  <a:spcPts val="600"/>
                </a:spcAft>
              </a:pPr>
              <a:t>94</a:t>
            </a:fld>
            <a:endParaRPr lang="en-US" dirty="0"/>
          </a:p>
        </p:txBody>
      </p:sp>
      <p:sp>
        <p:nvSpPr>
          <p:cNvPr id="4" name="Footer Placeholder 3">
            <a:extLst>
              <a:ext uri="{FF2B5EF4-FFF2-40B4-BE49-F238E27FC236}">
                <a16:creationId xmlns:a16="http://schemas.microsoft.com/office/drawing/2014/main" id="{45BD06CD-378E-D43F-FAE8-FEB64F597896}"/>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9206764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A10AE697-5AF6-B660-A5B2-F8A2E0FB2302}"/>
              </a:ext>
            </a:extLst>
          </p:cNvPr>
          <p:cNvSpPr>
            <a:spLocks noGrp="1"/>
          </p:cNvSpPr>
          <p:nvPr>
            <p:ph type="title"/>
          </p:nvPr>
        </p:nvSpPr>
        <p:spPr>
          <a:xfrm>
            <a:off x="1179226" y="437745"/>
            <a:ext cx="9833548" cy="1391055"/>
          </a:xfrm>
        </p:spPr>
        <p:txBody>
          <a:bodyPr anchor="b">
            <a:normAutofit/>
          </a:bodyPr>
          <a:lstStyle/>
          <a:p>
            <a:pPr algn="ctr"/>
            <a:r>
              <a:rPr lang="es-ES" sz="3600" dirty="0">
                <a:solidFill>
                  <a:schemeClr val="tx2"/>
                </a:solidFill>
              </a:rPr>
              <a:t>¿En qué casos no se considera interrumpido el tracto sucesivo?</a:t>
            </a:r>
            <a:endParaRPr lang="en-US" sz="3600" dirty="0">
              <a:solidFill>
                <a:schemeClr val="tx2"/>
              </a:solidFill>
            </a:endParaRPr>
          </a:p>
        </p:txBody>
      </p:sp>
      <p:grpSp>
        <p:nvGrpSpPr>
          <p:cNvPr id="14" name="Group 1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5" name="Freeform: Shape 1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C37095BA-7A74-E0FB-22EA-1E28F61B1774}"/>
              </a:ext>
            </a:extLst>
          </p:cNvPr>
          <p:cNvSpPr>
            <a:spLocks noGrp="1"/>
          </p:cNvSpPr>
          <p:nvPr>
            <p:ph idx="1"/>
          </p:nvPr>
        </p:nvSpPr>
        <p:spPr>
          <a:xfrm>
            <a:off x="1179226" y="1980218"/>
            <a:ext cx="9833548" cy="4138607"/>
          </a:xfrm>
        </p:spPr>
        <p:txBody>
          <a:bodyPr>
            <a:normAutofit/>
          </a:bodyPr>
          <a:lstStyle/>
          <a:p>
            <a:endParaRPr lang="es-ES" sz="1800" dirty="0">
              <a:solidFill>
                <a:schemeClr val="tx2"/>
              </a:solidFill>
            </a:endParaRPr>
          </a:p>
          <a:p>
            <a:pPr algn="just"/>
            <a:r>
              <a:rPr lang="es-ES" sz="2400" dirty="0">
                <a:solidFill>
                  <a:schemeClr val="tx2"/>
                </a:solidFill>
              </a:rPr>
              <a:t>Se entiende que no se ha interrumpido el tracto sucesivo cuando:</a:t>
            </a:r>
          </a:p>
          <a:p>
            <a:pPr algn="just"/>
            <a:r>
              <a:rPr lang="es-ES" sz="2400" dirty="0">
                <a:solidFill>
                  <a:schemeClr val="tx2"/>
                </a:solidFill>
              </a:rPr>
              <a:t>La persona a favor de la cual se solicita la inscripción adquiere su derecho directamente del titular que aparece en el Registro. En este caso probablemente hay un defecto en la escritura que se presentó al registro.</a:t>
            </a:r>
          </a:p>
          <a:p>
            <a:pPr algn="just"/>
            <a:r>
              <a:rPr lang="es-ES" sz="2400" dirty="0">
                <a:solidFill>
                  <a:schemeClr val="tx2"/>
                </a:solidFill>
              </a:rPr>
              <a:t>Dicha persona adquiere su derecho directamente de los herederos del titular que consta en el Registro. En estos casos, para que se practique la inscripción es necesario presentar el documento a través del cual se haya formalizado la adquisición del derecho, o bien su declaración o constitución. </a:t>
            </a:r>
          </a:p>
          <a:p>
            <a:pPr algn="just"/>
            <a:r>
              <a:rPr lang="es-ES" sz="2400" dirty="0">
                <a:solidFill>
                  <a:schemeClr val="tx2"/>
                </a:solidFill>
              </a:rPr>
              <a:t>El documento o documentos tienen que cumplir con las leyes aplicables. </a:t>
            </a:r>
            <a:endParaRPr lang="en-US" sz="2400" dirty="0">
              <a:solidFill>
                <a:schemeClr val="tx2"/>
              </a:solidFill>
            </a:endParaRPr>
          </a:p>
        </p:txBody>
      </p:sp>
      <p:grpSp>
        <p:nvGrpSpPr>
          <p:cNvPr id="20" name="Group 1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1" name="Freeform: Shape 2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Footer Placeholder 3">
            <a:extLst>
              <a:ext uri="{FF2B5EF4-FFF2-40B4-BE49-F238E27FC236}">
                <a16:creationId xmlns:a16="http://schemas.microsoft.com/office/drawing/2014/main" id="{5461C285-1731-2C2E-F0CB-F968F1A061E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MAYRA HUERGO CARDOSO (C)</a:t>
            </a:r>
          </a:p>
        </p:txBody>
      </p:sp>
      <p:sp>
        <p:nvSpPr>
          <p:cNvPr id="5" name="Slide Number Placeholder 4">
            <a:extLst>
              <a:ext uri="{FF2B5EF4-FFF2-40B4-BE49-F238E27FC236}">
                <a16:creationId xmlns:a16="http://schemas.microsoft.com/office/drawing/2014/main" id="{95EB0C34-E5C8-0ECD-8524-E07998478E01}"/>
              </a:ext>
            </a:extLst>
          </p:cNvPr>
          <p:cNvSpPr>
            <a:spLocks noGrp="1"/>
          </p:cNvSpPr>
          <p:nvPr>
            <p:ph type="sldNum" sz="quarter" idx="12"/>
          </p:nvPr>
        </p:nvSpPr>
        <p:spPr>
          <a:xfrm>
            <a:off x="8610600" y="6356350"/>
            <a:ext cx="2743200" cy="365125"/>
          </a:xfrm>
        </p:spPr>
        <p:txBody>
          <a:bodyPr>
            <a:normAutofit/>
          </a:bodyPr>
          <a:lstStyle/>
          <a:p>
            <a:pPr>
              <a:spcAft>
                <a:spcPts val="600"/>
              </a:spcAft>
            </a:pPr>
            <a:fld id="{17ECE12F-46B1-4D71-B4A3-E12BA84D684E}" type="slidenum">
              <a:rPr lang="en-US" smtClean="0"/>
              <a:pPr>
                <a:spcAft>
                  <a:spcPts val="600"/>
                </a:spcAft>
              </a:pPr>
              <a:t>95</a:t>
            </a:fld>
            <a:endParaRPr lang="en-US"/>
          </a:p>
        </p:txBody>
      </p:sp>
    </p:spTree>
    <p:extLst>
      <p:ext uri="{BB962C8B-B14F-4D97-AF65-F5344CB8AC3E}">
        <p14:creationId xmlns:p14="http://schemas.microsoft.com/office/powerpoint/2010/main" val="19070270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93008F0-44BB-40F5-8E35-833DEE502525}"/>
              </a:ext>
            </a:extLst>
          </p:cNvPr>
          <p:cNvSpPr>
            <a:spLocks noGrp="1"/>
          </p:cNvSpPr>
          <p:nvPr>
            <p:ph type="title"/>
          </p:nvPr>
        </p:nvSpPr>
        <p:spPr>
          <a:xfrm>
            <a:off x="6096000" y="320231"/>
            <a:ext cx="5292475" cy="1401448"/>
          </a:xfrm>
        </p:spPr>
        <p:txBody>
          <a:bodyPr vert="horz" lIns="91440" tIns="45720" rIns="91440" bIns="45720" rtlCol="0" anchor="t">
            <a:noAutofit/>
          </a:bodyPr>
          <a:lstStyle/>
          <a:p>
            <a:r>
              <a:rPr lang="en-US" sz="3600" b="1" cap="all" dirty="0">
                <a:solidFill>
                  <a:srgbClr val="000000"/>
                </a:solidFill>
              </a:rPr>
              <a:t>Procedimiento ante el Tribunal </a:t>
            </a:r>
            <a:r>
              <a:rPr lang="en-US" sz="3600" b="1" cap="all" dirty="0" err="1">
                <a:solidFill>
                  <a:srgbClr val="000000"/>
                </a:solidFill>
              </a:rPr>
              <a:t>en</a:t>
            </a:r>
            <a:r>
              <a:rPr lang="en-US" sz="3600" b="1" cap="all" dirty="0">
                <a:solidFill>
                  <a:srgbClr val="000000"/>
                </a:solidFill>
              </a:rPr>
              <a:t> Puerto Rico</a:t>
            </a:r>
          </a:p>
        </p:txBody>
      </p:sp>
      <p:sp>
        <p:nvSpPr>
          <p:cNvPr id="21"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lide Number Placeholder 6">
            <a:extLst>
              <a:ext uri="{FF2B5EF4-FFF2-40B4-BE49-F238E27FC236}">
                <a16:creationId xmlns:a16="http://schemas.microsoft.com/office/drawing/2014/main" id="{6917B0F8-3D14-42D3-A3AD-0EA88896DFF1}"/>
              </a:ext>
            </a:extLst>
          </p:cNvPr>
          <p:cNvSpPr>
            <a:spLocks noGrp="1"/>
          </p:cNvSpPr>
          <p:nvPr>
            <p:ph type="sldNum" sz="quarter" idx="12"/>
          </p:nvPr>
        </p:nvSpPr>
        <p:spPr>
          <a:xfrm>
            <a:off x="11430000" y="6400800"/>
            <a:ext cx="570728" cy="457200"/>
          </a:xfrm>
        </p:spPr>
        <p:txBody>
          <a:bodyPr vert="horz" lIns="91440" tIns="45720" rIns="91440" bIns="45720" rtlCol="0" anchor="ctr">
            <a:normAutofit/>
          </a:bodyPr>
          <a:lstStyle/>
          <a:p>
            <a:pPr>
              <a:spcAft>
                <a:spcPts val="600"/>
              </a:spcAft>
              <a:defRPr/>
            </a:pPr>
            <a:fld id="{17ECE12F-46B1-4D71-B4A3-E12BA84D684E}" type="slidenum">
              <a:rPr lang="en-US" sz="1100">
                <a:solidFill>
                  <a:srgbClr val="898989"/>
                </a:solidFill>
                <a:latin typeface="Calibri" panose="020F0502020204030204"/>
              </a:rPr>
              <a:pPr>
                <a:spcAft>
                  <a:spcPts val="600"/>
                </a:spcAft>
                <a:defRPr/>
              </a:pPr>
              <a:t>96</a:t>
            </a:fld>
            <a:endParaRPr lang="en-US" sz="1100">
              <a:solidFill>
                <a:srgbClr val="898989"/>
              </a:solidFill>
              <a:latin typeface="Calibri" panose="020F0502020204030204"/>
            </a:endParaRPr>
          </a:p>
        </p:txBody>
      </p:sp>
      <p:graphicFrame>
        <p:nvGraphicFramePr>
          <p:cNvPr id="5" name="Content Placeholder 2">
            <a:extLst>
              <a:ext uri="{FF2B5EF4-FFF2-40B4-BE49-F238E27FC236}">
                <a16:creationId xmlns:a16="http://schemas.microsoft.com/office/drawing/2014/main" id="{708E0277-2A5E-4F43-B884-FFCFB0C7CEE2}"/>
              </a:ext>
            </a:extLst>
          </p:cNvPr>
          <p:cNvGraphicFramePr>
            <a:graphicFrameLocks noGrp="1"/>
          </p:cNvGraphicFramePr>
          <p:nvPr>
            <p:ph idx="1"/>
            <p:extLst>
              <p:ext uri="{D42A27DB-BD31-4B8C-83A1-F6EECF244321}">
                <p14:modId xmlns:p14="http://schemas.microsoft.com/office/powerpoint/2010/main" val="3825537555"/>
              </p:ext>
            </p:extLst>
          </p:nvPr>
        </p:nvGraphicFramePr>
        <p:xfrm>
          <a:off x="732859" y="1234933"/>
          <a:ext cx="10825480" cy="4988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EEB7B63A-52B9-BB6F-1DEB-CCB74A1CF2D0}"/>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6693891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C66F5-49B1-D2C0-1821-A644B1FFBCF3}"/>
              </a:ext>
            </a:extLst>
          </p:cNvPr>
          <p:cNvSpPr>
            <a:spLocks noGrp="1"/>
          </p:cNvSpPr>
          <p:nvPr>
            <p:ph type="title"/>
          </p:nvPr>
        </p:nvSpPr>
        <p:spPr>
          <a:xfrm>
            <a:off x="838200" y="365126"/>
            <a:ext cx="10515600" cy="1066860"/>
          </a:xfrm>
        </p:spPr>
        <p:txBody>
          <a:bodyPr>
            <a:normAutofit fontScale="90000"/>
          </a:bodyPr>
          <a:lstStyle/>
          <a:p>
            <a:r>
              <a:rPr lang="es-PR" dirty="0"/>
              <a:t>Reanudación de Tracto en España, Art. 203 y Art. 208 </a:t>
            </a:r>
            <a:endParaRPr lang="en-US" dirty="0"/>
          </a:p>
        </p:txBody>
      </p:sp>
      <p:sp>
        <p:nvSpPr>
          <p:cNvPr id="3" name="Content Placeholder 2">
            <a:extLst>
              <a:ext uri="{FF2B5EF4-FFF2-40B4-BE49-F238E27FC236}">
                <a16:creationId xmlns:a16="http://schemas.microsoft.com/office/drawing/2014/main" id="{8A20F0BC-711A-EA8E-3FF6-4B6F65EAED05}"/>
              </a:ext>
            </a:extLst>
          </p:cNvPr>
          <p:cNvSpPr>
            <a:spLocks noGrp="1"/>
          </p:cNvSpPr>
          <p:nvPr>
            <p:ph idx="1"/>
          </p:nvPr>
        </p:nvSpPr>
        <p:spPr>
          <a:xfrm>
            <a:off x="838200" y="1518249"/>
            <a:ext cx="10515600" cy="4658714"/>
          </a:xfrm>
        </p:spPr>
        <p:txBody>
          <a:bodyPr>
            <a:normAutofit fontScale="77500" lnSpcReduction="20000"/>
          </a:bodyPr>
          <a:lstStyle/>
          <a:p>
            <a:pPr algn="just"/>
            <a:r>
              <a:rPr lang="es-PR" dirty="0"/>
              <a:t>Se considera variación excepcional de Expediente de Dominio.</a:t>
            </a:r>
          </a:p>
          <a:p>
            <a:pPr algn="just"/>
            <a:r>
              <a:rPr lang="es-ES" dirty="0"/>
              <a:t>En el escrito por el que se inicia el expediente hay que expresar tanto la última inscripción de dominio como todas aquellas que estuvieran vigentes.</a:t>
            </a:r>
          </a:p>
          <a:p>
            <a:pPr algn="just"/>
            <a:r>
              <a:rPr lang="es-ES" dirty="0"/>
              <a:t>Se </a:t>
            </a:r>
            <a:r>
              <a:rPr lang="es-ES" dirty="0">
                <a:highlight>
                  <a:srgbClr val="FFFF00"/>
                </a:highlight>
              </a:rPr>
              <a:t>tendrán</a:t>
            </a:r>
            <a:r>
              <a:rPr lang="es-ES" dirty="0"/>
              <a:t> que presentar el título de propiedad de la finca y la certificación catastral descriptiva y gráfica de la parcela o parcelas (correspondientes con la descripción literaria y la delimitación gráfica de la finca, expresando los titulares catastrales de dichas parcelas y sus colindantes y sus respectivos domicilios).</a:t>
            </a:r>
          </a:p>
          <a:p>
            <a:pPr algn="just"/>
            <a:r>
              <a:rPr lang="es-ES" dirty="0"/>
              <a:t>El interesado debe aportar, junto a los documentos acreditativos de su adquisición, aquellos otros que justifiquen la adquisición de los titulares intermedios y aquellos que estime convenientes para justificar su petición.</a:t>
            </a:r>
          </a:p>
          <a:p>
            <a:pPr algn="just"/>
            <a:r>
              <a:rPr lang="es-ES" dirty="0"/>
              <a:t>Se deberá citar a quien aparezca en la última inscripción vigente como titular del dominio o derecho real correspondiente. Si este ha fallecido, se citará a sus herederos, teniendo que acreditar el promotor del expediente esta circunstancia y la condición e identidad de dichos herederos.</a:t>
            </a:r>
          </a:p>
          <a:p>
            <a:pPr algn="just"/>
            <a:r>
              <a:rPr lang="es-ES" dirty="0"/>
              <a:t>Si la última inscripción de dominio o derecho real tiene menos de 30 años de antigüedad, la citación al titular registral o a sus herederos se tiene que hacer de forma personal.</a:t>
            </a:r>
            <a:endParaRPr lang="es-PR" dirty="0"/>
          </a:p>
          <a:p>
            <a:endParaRPr lang="es-PR" dirty="0"/>
          </a:p>
          <a:p>
            <a:endParaRPr lang="en-US" dirty="0"/>
          </a:p>
        </p:txBody>
      </p:sp>
      <p:sp>
        <p:nvSpPr>
          <p:cNvPr id="4" name="Footer Placeholder 3">
            <a:extLst>
              <a:ext uri="{FF2B5EF4-FFF2-40B4-BE49-F238E27FC236}">
                <a16:creationId xmlns:a16="http://schemas.microsoft.com/office/drawing/2014/main" id="{E8898CB3-3D8A-1E64-A368-21908E31B10C}"/>
              </a:ext>
            </a:extLst>
          </p:cNvPr>
          <p:cNvSpPr>
            <a:spLocks noGrp="1"/>
          </p:cNvSpPr>
          <p:nvPr>
            <p:ph type="ftr" sz="quarter" idx="11"/>
          </p:nvPr>
        </p:nvSpPr>
        <p:spPr/>
        <p:txBody>
          <a:bodyPr/>
          <a:lstStyle/>
          <a:p>
            <a:r>
              <a:rPr lang="en-US"/>
              <a:t>MAYRA HUERGO CARDOSO (C)</a:t>
            </a:r>
          </a:p>
        </p:txBody>
      </p:sp>
      <p:sp>
        <p:nvSpPr>
          <p:cNvPr id="5" name="Slide Number Placeholder 4">
            <a:extLst>
              <a:ext uri="{FF2B5EF4-FFF2-40B4-BE49-F238E27FC236}">
                <a16:creationId xmlns:a16="http://schemas.microsoft.com/office/drawing/2014/main" id="{1640738E-6F1E-6B8A-9F0B-5A8EFF530B41}"/>
              </a:ext>
            </a:extLst>
          </p:cNvPr>
          <p:cNvSpPr>
            <a:spLocks noGrp="1"/>
          </p:cNvSpPr>
          <p:nvPr>
            <p:ph type="sldNum" sz="quarter" idx="12"/>
          </p:nvPr>
        </p:nvSpPr>
        <p:spPr/>
        <p:txBody>
          <a:bodyPr/>
          <a:lstStyle/>
          <a:p>
            <a:fld id="{17ECE12F-46B1-4D71-B4A3-E12BA84D684E}" type="slidenum">
              <a:rPr lang="en-US" smtClean="0"/>
              <a:t>97</a:t>
            </a:fld>
            <a:endParaRPr lang="en-US"/>
          </a:p>
        </p:txBody>
      </p:sp>
    </p:spTree>
    <p:extLst>
      <p:ext uri="{BB962C8B-B14F-4D97-AF65-F5344CB8AC3E}">
        <p14:creationId xmlns:p14="http://schemas.microsoft.com/office/powerpoint/2010/main" val="19576443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indoor&#10;&#10;Description automatically generated">
            <a:extLst>
              <a:ext uri="{FF2B5EF4-FFF2-40B4-BE49-F238E27FC236}">
                <a16:creationId xmlns:a16="http://schemas.microsoft.com/office/drawing/2014/main" id="{7E94DDE0-C59A-41F6-B6F1-C9F061C9AE53}"/>
              </a:ext>
            </a:extLst>
          </p:cNvPr>
          <p:cNvPicPr>
            <a:picLocks noChangeAspect="1"/>
          </p:cNvPicPr>
          <p:nvPr/>
        </p:nvPicPr>
        <p:blipFill rotWithShape="1">
          <a:blip r:embed="rId2">
            <a:alphaModFix/>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1656" r="9394"/>
          <a:stretch/>
        </p:blipFill>
        <p:spPr>
          <a:xfrm>
            <a:off x="5797543" y="10"/>
            <a:ext cx="6394152" cy="6857990"/>
          </a:xfrm>
          <a:prstGeom prst="rect">
            <a:avLst/>
          </a:prstGeom>
        </p:spPr>
      </p:pic>
      <p:pic>
        <p:nvPicPr>
          <p:cNvPr id="34" name="Picture 33">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2D8AF9A2-B44C-4808-A72A-A85BEC9E5068}"/>
              </a:ext>
            </a:extLst>
          </p:cNvPr>
          <p:cNvSpPr>
            <a:spLocks noGrp="1"/>
          </p:cNvSpPr>
          <p:nvPr>
            <p:ph type="title"/>
          </p:nvPr>
        </p:nvSpPr>
        <p:spPr>
          <a:xfrm>
            <a:off x="694920" y="206509"/>
            <a:ext cx="4803636" cy="671686"/>
          </a:xfrm>
        </p:spPr>
        <p:txBody>
          <a:bodyPr>
            <a:normAutofit/>
          </a:bodyPr>
          <a:lstStyle/>
          <a:p>
            <a:pPr algn="ctr"/>
            <a:r>
              <a:rPr lang="es-PR" sz="3600" b="1" cap="all" dirty="0">
                <a:solidFill>
                  <a:srgbClr val="000000"/>
                </a:solidFill>
              </a:rPr>
              <a:t>Ley 13/2015</a:t>
            </a:r>
            <a:endParaRPr lang="en-US" sz="3600" b="1" cap="all" dirty="0">
              <a:solidFill>
                <a:srgbClr val="000000"/>
              </a:solidFill>
            </a:endParaRPr>
          </a:p>
        </p:txBody>
      </p:sp>
      <p:sp>
        <p:nvSpPr>
          <p:cNvPr id="3" name="Content Placeholder 2">
            <a:extLst>
              <a:ext uri="{FF2B5EF4-FFF2-40B4-BE49-F238E27FC236}">
                <a16:creationId xmlns:a16="http://schemas.microsoft.com/office/drawing/2014/main" id="{85FE5EA9-0686-4BB0-B93C-864BE4611495}"/>
              </a:ext>
            </a:extLst>
          </p:cNvPr>
          <p:cNvSpPr>
            <a:spLocks noGrp="1"/>
          </p:cNvSpPr>
          <p:nvPr>
            <p:ph idx="1"/>
          </p:nvPr>
        </p:nvSpPr>
        <p:spPr>
          <a:xfrm>
            <a:off x="396239" y="704675"/>
            <a:ext cx="5400999" cy="5953269"/>
          </a:xfrm>
        </p:spPr>
        <p:txBody>
          <a:bodyPr anchor="ctr">
            <a:noAutofit/>
          </a:bodyPr>
          <a:lstStyle/>
          <a:p>
            <a:pPr algn="just">
              <a:lnSpc>
                <a:spcPct val="100000"/>
              </a:lnSpc>
              <a:spcBef>
                <a:spcPts val="600"/>
              </a:spcBef>
            </a:pPr>
            <a:r>
              <a:rPr lang="es-ES" sz="2200" dirty="0">
                <a:solidFill>
                  <a:srgbClr val="000000"/>
                </a:solidFill>
              </a:rPr>
              <a:t>En desarrollo de dicho precepto, el artículo 286 del Reglamento Hipotecario español establece:</a:t>
            </a:r>
          </a:p>
          <a:p>
            <a:pPr marL="233363" indent="0" algn="just">
              <a:lnSpc>
                <a:spcPct val="100000"/>
              </a:lnSpc>
              <a:spcBef>
                <a:spcPts val="600"/>
              </a:spcBef>
              <a:buNone/>
            </a:pPr>
            <a:r>
              <a:rPr lang="es-ES" sz="2200" dirty="0">
                <a:solidFill>
                  <a:srgbClr val="000000"/>
                </a:solidFill>
              </a:rPr>
              <a:t>“El auto aprobatorio del expediente de dominio, cuando se trate de reanudación del tracto sucesivo interrumpido, dispondrá la cancelación de las inscripciones contradictorias a que se refiere el artículo 202 de la Ley, y necesariamente expresará que se han observado los requisitos exigidos, según los casos, por el citado artículo y la forma en que se hubieren practicado las citaciones de la regla tercera del artículo 201 de la misma Ley."</a:t>
            </a:r>
          </a:p>
          <a:p>
            <a:pPr algn="just">
              <a:lnSpc>
                <a:spcPct val="100000"/>
              </a:lnSpc>
              <a:spcBef>
                <a:spcPts val="600"/>
              </a:spcBef>
            </a:pPr>
            <a:r>
              <a:rPr lang="es-ES" sz="2200" b="1" cap="all" dirty="0">
                <a:ln w="22225">
                  <a:solidFill>
                    <a:schemeClr val="accent2"/>
                  </a:solidFill>
                  <a:prstDash val="solid"/>
                </a:ln>
                <a:solidFill>
                  <a:srgbClr val="000000"/>
                </a:solidFill>
              </a:rPr>
              <a:t>OJO: debe incluirse en la sentencia que se dicte en Puerto Rico.  </a:t>
            </a:r>
            <a:endParaRPr lang="en-US" sz="2200" dirty="0">
              <a:solidFill>
                <a:srgbClr val="000000"/>
              </a:solidFill>
            </a:endParaRPr>
          </a:p>
        </p:txBody>
      </p:sp>
      <p:sp>
        <p:nvSpPr>
          <p:cNvPr id="5" name="Slide Number Placeholder 4">
            <a:extLst>
              <a:ext uri="{FF2B5EF4-FFF2-40B4-BE49-F238E27FC236}">
                <a16:creationId xmlns:a16="http://schemas.microsoft.com/office/drawing/2014/main" id="{0CC80394-571F-4836-81A1-475D3B9E8B33}"/>
              </a:ext>
            </a:extLst>
          </p:cNvPr>
          <p:cNvSpPr>
            <a:spLocks noGrp="1"/>
          </p:cNvSpPr>
          <p:nvPr>
            <p:ph type="sldNum" sz="quarter" idx="12"/>
          </p:nvPr>
        </p:nvSpPr>
        <p:spPr>
          <a:xfrm>
            <a:off x="11620967" y="6343878"/>
            <a:ext cx="570728" cy="314067"/>
          </a:xfrm>
        </p:spPr>
        <p:txBody>
          <a:bodyPr>
            <a:normAutofit/>
          </a:bodyPr>
          <a:lstStyle/>
          <a:p>
            <a:pPr>
              <a:spcAft>
                <a:spcPts val="600"/>
              </a:spcAft>
            </a:pPr>
            <a:fld id="{17ECE12F-46B1-4D71-B4A3-E12BA84D684E}" type="slidenum">
              <a:rPr lang="en-US" sz="1100">
                <a:solidFill>
                  <a:schemeClr val="tx2"/>
                </a:solidFill>
              </a:rPr>
              <a:pPr>
                <a:spcAft>
                  <a:spcPts val="600"/>
                </a:spcAft>
              </a:pPr>
              <a:t>98</a:t>
            </a:fld>
            <a:endParaRPr lang="en-US" sz="1100" dirty="0">
              <a:solidFill>
                <a:schemeClr val="tx2"/>
              </a:solidFill>
            </a:endParaRPr>
          </a:p>
        </p:txBody>
      </p:sp>
      <p:sp>
        <p:nvSpPr>
          <p:cNvPr id="10" name="TextBox 9">
            <a:extLst>
              <a:ext uri="{FF2B5EF4-FFF2-40B4-BE49-F238E27FC236}">
                <a16:creationId xmlns:a16="http://schemas.microsoft.com/office/drawing/2014/main" id="{0DFB78FD-7677-4916-A03F-55280D93B9DC}"/>
              </a:ext>
            </a:extLst>
          </p:cNvPr>
          <p:cNvSpPr txBox="1"/>
          <p:nvPr/>
        </p:nvSpPr>
        <p:spPr>
          <a:xfrm>
            <a:off x="10004879" y="6657945"/>
            <a:ext cx="218681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cuvsi.com/2018/02/sentencia-proceso-civil-declaracion.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
        <p:nvSpPr>
          <p:cNvPr id="4" name="Footer Placeholder 3">
            <a:extLst>
              <a:ext uri="{FF2B5EF4-FFF2-40B4-BE49-F238E27FC236}">
                <a16:creationId xmlns:a16="http://schemas.microsoft.com/office/drawing/2014/main" id="{A753BDA7-9CEB-0684-AFF8-BAF6CC5216A3}"/>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37642546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52062252-10C0-42F3-A4B5-E4BE5525D040}"/>
              </a:ext>
            </a:extLst>
          </p:cNvPr>
          <p:cNvSpPr>
            <a:spLocks noGrp="1"/>
          </p:cNvSpPr>
          <p:nvPr>
            <p:ph type="title"/>
          </p:nvPr>
        </p:nvSpPr>
        <p:spPr>
          <a:xfrm>
            <a:off x="609600" y="345440"/>
            <a:ext cx="10972800" cy="1304144"/>
          </a:xfrm>
        </p:spPr>
        <p:txBody>
          <a:bodyPr anchor="b">
            <a:normAutofit/>
          </a:bodyPr>
          <a:lstStyle/>
          <a:p>
            <a:pPr algn="ctr"/>
            <a:r>
              <a:rPr lang="es-PR" sz="3200" dirty="0">
                <a:solidFill>
                  <a:schemeClr val="tx2"/>
                </a:solidFill>
              </a:rPr>
              <a:t>IMPORTANTE: REANUDACIÓN DE TRACTO NO ES PARA RESOLVER NOTIFICACIONES POR DOCUMENTOS DEFECTUOSOS</a:t>
            </a:r>
            <a:endParaRPr lang="en-US" sz="3200" dirty="0">
              <a:solidFill>
                <a:schemeClr val="tx2"/>
              </a:solidFill>
            </a:endParaRPr>
          </a:p>
        </p:txBody>
      </p:sp>
      <p:grpSp>
        <p:nvGrpSpPr>
          <p:cNvPr id="29" name="Group 2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30" name="Freeform: Shape 2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0C2F15EE-6350-46CA-AEBD-D4E09EB5D335}"/>
              </a:ext>
            </a:extLst>
          </p:cNvPr>
          <p:cNvSpPr>
            <a:spLocks noGrp="1"/>
          </p:cNvSpPr>
          <p:nvPr>
            <p:ph idx="1"/>
          </p:nvPr>
        </p:nvSpPr>
        <p:spPr>
          <a:xfrm>
            <a:off x="609600" y="1670896"/>
            <a:ext cx="10972800" cy="4841664"/>
          </a:xfrm>
        </p:spPr>
        <p:txBody>
          <a:bodyPr>
            <a:normAutofit/>
          </a:bodyPr>
          <a:lstStyle/>
          <a:p>
            <a:pPr algn="just">
              <a:lnSpc>
                <a:spcPct val="100000"/>
              </a:lnSpc>
              <a:spcBef>
                <a:spcPts val="600"/>
              </a:spcBef>
            </a:pPr>
            <a:r>
              <a:rPr lang="es-ES" sz="2900" dirty="0">
                <a:solidFill>
                  <a:schemeClr val="tx2"/>
                </a:solidFill>
              </a:rPr>
              <a:t>El primer requisito, fundamental para poder acudir a esta vía de reanudación del tracto interrumpido, es que el tracto haya sido </a:t>
            </a:r>
            <a:r>
              <a:rPr lang="es-ES" sz="2900" b="1" dirty="0">
                <a:solidFill>
                  <a:schemeClr val="tx2"/>
                </a:solidFill>
              </a:rPr>
              <a:t>efectivamente interrumpido. </a:t>
            </a:r>
            <a:r>
              <a:rPr lang="es-ES" sz="2900" b="1" dirty="0">
                <a:solidFill>
                  <a:schemeClr val="tx2"/>
                </a:solidFill>
                <a:highlight>
                  <a:srgbClr val="FFFF00"/>
                </a:highlight>
              </a:rPr>
              <a:t>¡¡¡¡NO ES EQUIVALENTE A DEFECTOS EN EL TÌTULO PRESENTADO AL REGISTRO!!!!</a:t>
            </a:r>
          </a:p>
          <a:p>
            <a:pPr algn="just">
              <a:lnSpc>
                <a:spcPct val="100000"/>
              </a:lnSpc>
              <a:spcBef>
                <a:spcPts val="600"/>
              </a:spcBef>
            </a:pPr>
            <a:r>
              <a:rPr lang="es-ES" sz="2900" dirty="0">
                <a:solidFill>
                  <a:schemeClr val="tx2"/>
                </a:solidFill>
              </a:rPr>
              <a:t>Las notificaciones del registrador se atienden según la Ley 210-2015, según enmendada y no acudiendo al Tribunal a solicitar que se </a:t>
            </a:r>
            <a:r>
              <a:rPr lang="es-ES" sz="2900" dirty="0" err="1">
                <a:solidFill>
                  <a:schemeClr val="tx2"/>
                </a:solidFill>
              </a:rPr>
              <a:t>se</a:t>
            </a:r>
            <a:r>
              <a:rPr lang="es-ES" sz="2900" dirty="0">
                <a:solidFill>
                  <a:schemeClr val="tx2"/>
                </a:solidFill>
              </a:rPr>
              <a:t> ordene inscribir.</a:t>
            </a:r>
          </a:p>
          <a:p>
            <a:pPr algn="just">
              <a:lnSpc>
                <a:spcPct val="100000"/>
              </a:lnSpc>
              <a:spcBef>
                <a:spcPts val="600"/>
              </a:spcBef>
            </a:pPr>
            <a:r>
              <a:rPr lang="es-ES" sz="2900" dirty="0">
                <a:solidFill>
                  <a:schemeClr val="tx2"/>
                </a:solidFill>
              </a:rPr>
              <a:t>Un Tribunal NO TIENE autoridad para ordenar inscribir excepto si la ley expresamente lo dispone.  </a:t>
            </a:r>
            <a:endParaRPr lang="en-US" sz="2900" dirty="0">
              <a:solidFill>
                <a:schemeClr val="tx2"/>
              </a:solidFill>
            </a:endParaRPr>
          </a:p>
        </p:txBody>
      </p:sp>
      <p:grpSp>
        <p:nvGrpSpPr>
          <p:cNvPr id="35" name="Group 3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36" name="Freeform: Shape 3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394E3321-103B-4064-8556-7EB35258652A}"/>
              </a:ext>
            </a:extLst>
          </p:cNvPr>
          <p:cNvSpPr>
            <a:spLocks noGrp="1"/>
          </p:cNvSpPr>
          <p:nvPr>
            <p:ph type="sldNum" sz="quarter" idx="12"/>
          </p:nvPr>
        </p:nvSpPr>
        <p:spPr>
          <a:xfrm>
            <a:off x="9144000" y="6400800"/>
            <a:ext cx="2743200" cy="457200"/>
          </a:xfrm>
        </p:spPr>
        <p:txBody>
          <a:bodyPr>
            <a:normAutofit/>
          </a:bodyPr>
          <a:lstStyle/>
          <a:p>
            <a:pPr>
              <a:spcAft>
                <a:spcPts val="600"/>
              </a:spcAft>
            </a:pPr>
            <a:fld id="{17ECE12F-46B1-4D71-B4A3-E12BA84D684E}" type="slidenum">
              <a:rPr lang="en-US"/>
              <a:pPr>
                <a:spcAft>
                  <a:spcPts val="600"/>
                </a:spcAft>
              </a:pPr>
              <a:t>99</a:t>
            </a:fld>
            <a:endParaRPr lang="en-US" dirty="0"/>
          </a:p>
        </p:txBody>
      </p:sp>
      <p:sp>
        <p:nvSpPr>
          <p:cNvPr id="4" name="Footer Placeholder 3">
            <a:extLst>
              <a:ext uri="{FF2B5EF4-FFF2-40B4-BE49-F238E27FC236}">
                <a16:creationId xmlns:a16="http://schemas.microsoft.com/office/drawing/2014/main" id="{F9FDDEEB-D590-9F3E-C386-53D8FEC63D75}"/>
              </a:ext>
            </a:extLst>
          </p:cNvPr>
          <p:cNvSpPr>
            <a:spLocks noGrp="1"/>
          </p:cNvSpPr>
          <p:nvPr>
            <p:ph type="ftr" sz="quarter" idx="11"/>
          </p:nvPr>
        </p:nvSpPr>
        <p:spPr/>
        <p:txBody>
          <a:bodyPr/>
          <a:lstStyle/>
          <a:p>
            <a:r>
              <a:rPr lang="en-US"/>
              <a:t>MAYRA HUERGO CARDOSO (C)</a:t>
            </a:r>
          </a:p>
        </p:txBody>
      </p:sp>
    </p:spTree>
    <p:extLst>
      <p:ext uri="{BB962C8B-B14F-4D97-AF65-F5344CB8AC3E}">
        <p14:creationId xmlns:p14="http://schemas.microsoft.com/office/powerpoint/2010/main" val="2308783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037B2C49F9ABE4DB0299A996594803E" ma:contentTypeVersion="5" ma:contentTypeDescription="Create a new document." ma:contentTypeScope="" ma:versionID="49ea59894a69619c5ef1015d7a9c8b75">
  <xsd:schema xmlns:xsd="http://www.w3.org/2001/XMLSchema" xmlns:xs="http://www.w3.org/2001/XMLSchema" xmlns:p="http://schemas.microsoft.com/office/2006/metadata/properties" xmlns:ns3="9056d825-8ad4-493d-a4a6-4648c4920c37" xmlns:ns4="c33f4e55-5079-470b-81af-1d3bf61f54f2" targetNamespace="http://schemas.microsoft.com/office/2006/metadata/properties" ma:root="true" ma:fieldsID="47c7b9ef70ee58565385a98b3ad11ae9" ns3:_="" ns4:_="">
    <xsd:import namespace="9056d825-8ad4-493d-a4a6-4648c4920c37"/>
    <xsd:import namespace="c33f4e55-5079-470b-81af-1d3bf61f54f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56d825-8ad4-493d-a4a6-4648c4920c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3f4e55-5079-470b-81af-1d3bf61f54f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2C6F61-0DBF-4C94-B66E-7D2D8D0F4E65}">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900D7E70-BF6C-43C5-908A-5D2181567F37}">
  <ds:schemaRefs>
    <ds:schemaRef ds:uri="http://schemas.microsoft.com/office/2006/metadata/contentType"/>
    <ds:schemaRef ds:uri="http://schemas.microsoft.com/office/2006/metadata/properties/metaAttributes"/>
    <ds:schemaRef ds:uri="http://www.w3.org/2000/xmlns/"/>
    <ds:schemaRef ds:uri="http://www.w3.org/2001/XMLSchema"/>
    <ds:schemaRef ds:uri="9056d825-8ad4-493d-a4a6-4648c4920c37"/>
    <ds:schemaRef ds:uri="c33f4e55-5079-470b-81af-1d3bf61f54f2"/>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FA9F191-05FE-4F39-A6F1-3A40B38639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7042</TotalTime>
  <Words>23823</Words>
  <Application>Microsoft Office PowerPoint</Application>
  <PresentationFormat>Widescreen</PresentationFormat>
  <Paragraphs>899</Paragraphs>
  <Slides>129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129</vt:i4>
      </vt:variant>
    </vt:vector>
  </HeadingPairs>
  <TitlesOfParts>
    <vt:vector size="137" baseType="lpstr">
      <vt:lpstr>-apple-system</vt:lpstr>
      <vt:lpstr>Arial</vt:lpstr>
      <vt:lpstr>Calibri</vt:lpstr>
      <vt:lpstr>Calibri Light</vt:lpstr>
      <vt:lpstr>SegoeUIVariable</vt:lpstr>
      <vt:lpstr>Times New Roman</vt:lpstr>
      <vt:lpstr>Verdana</vt:lpstr>
      <vt:lpstr>Office Theme</vt:lpstr>
      <vt:lpstr>Concordancia entre el Registro y la realidad extrarregistral: Título XII, Ley 210-2015, según enmendada EXPEDIENTE DE DOMINIO, REANUDACIÓN DE TRACTO Y ACCIÓN CONTRADICTORIA DE DOMINIO </vt:lpstr>
      <vt:lpstr>CONCORDANCIA ENTRE REGISTRO Y REALIDAD</vt:lpstr>
      <vt:lpstr>Concordancia, (cont.) </vt:lpstr>
      <vt:lpstr>EXPEDIENTE DE DOMINIO</vt:lpstr>
      <vt:lpstr>Continuación</vt:lpstr>
      <vt:lpstr>Reanudación de tracto</vt:lpstr>
      <vt:lpstr>Expediente de dominio, Reanudación de tracto, Acción Contradictoria de Dominio </vt:lpstr>
      <vt:lpstr>Acción Contradictoria DE DOMINIO </vt:lpstr>
      <vt:lpstr>Continuación</vt:lpstr>
      <vt:lpstr>La posesión en el Expediente de Dominio  ( doctrina española)</vt:lpstr>
      <vt:lpstr>Resumen doctrina España</vt:lpstr>
      <vt:lpstr>Una cosa es una cosa y otra cosa es otra cosa</vt:lpstr>
      <vt:lpstr>Resumen Justificación del Dominio/Doctrina</vt:lpstr>
      <vt:lpstr>EXPEDIENTE DE DOMINIO Puerto Rico</vt:lpstr>
      <vt:lpstr>Ley del Registro de la Propiedad Inmobiliaria, Ley Núm. 210-2015 Subtítulo A- Expediente de dominio</vt:lpstr>
      <vt:lpstr>LA PETICIÓN AL TRIBUNAL: contenido  Art. 185, Ley Núm. 210-2015 (30 LPRA sec. 6291) (Cont.)</vt:lpstr>
      <vt:lpstr>LA PETICIÓN AL TRIBUNAL: contenido  Art. 185, Ley Núm. 210-2015 (30 LPRA sec. 6291) (Cont.)</vt:lpstr>
      <vt:lpstr>PowerPoint Presentation</vt:lpstr>
      <vt:lpstr>La gran confusión</vt:lpstr>
      <vt:lpstr> Código Civil de 2020, Ley NÚm. 55-2020 </vt:lpstr>
      <vt:lpstr> Código Civil de 2020, Ley NÚm. 55-2020 </vt:lpstr>
      <vt:lpstr>Usucapión</vt:lpstr>
      <vt:lpstr>Usucapión ordinaria</vt:lpstr>
      <vt:lpstr>Significado artículos 790/1849</vt:lpstr>
      <vt:lpstr>Ley Núm. 210-2015 y Código Civil de 2020</vt:lpstr>
      <vt:lpstr>Justo Título: significado</vt:lpstr>
      <vt:lpstr>Ley Núm. 210-2015, según enmendada</vt:lpstr>
      <vt:lpstr>LAS NOTIFICACIONES EN ACCIONES DE CONCORDANCIA REGISTRAL Y EXTRA REGISTRAL </vt:lpstr>
      <vt:lpstr> La Citación/ notificación: Art. 185, Ley Núm. 210-2015 (30 LPRA sec. 6291) (Cont.)</vt:lpstr>
      <vt:lpstr> La Citación/ notificación: Art. 185, Ley Núm. 210-2015 (30 LPRA sec. 6291) (Cont.)</vt:lpstr>
      <vt:lpstr> La Citación/ notificación: Art. 185, Ley Núm. 210-2015 (30 LPRA sec. 6291) (Cont.)</vt:lpstr>
      <vt:lpstr> Expediente de Dominio, contenido del Edicto Art. 185, Ley Núm. 210-2015 (30 LPRA sec. 6291) (Cont.)</vt:lpstr>
      <vt:lpstr>Expediente de Dominio Art. 185, Ley Núm. 210-2015 (30 LPRA sec. 6291) (Cont.)</vt:lpstr>
      <vt:lpstr>PowerPoint Presentation</vt:lpstr>
      <vt:lpstr>La Certificación Registral Art. 185, Ley Núm. 210-2015 (30 LPRA sec. 6291) (Cont.)</vt:lpstr>
      <vt:lpstr>  Reglamento General para la Ejecución de la Ley del Registro de la Propiedad Inmobiliaria del ELA de Puerto Rico, Reglamento Núm. 8814, 31 de agosto de 2016, según enmendado</vt:lpstr>
      <vt:lpstr>Reglamento Núm. 8814, según enmendado (Cont.)</vt:lpstr>
      <vt:lpstr>Jurisprudencia</vt:lpstr>
      <vt:lpstr>Ex parte Rosario, 75 DPR 698, 711-712 (1953).(CONT.)</vt:lpstr>
      <vt:lpstr>Jurisprudencia</vt:lpstr>
      <vt:lpstr>Sentencia del Tribunal Supremo de España de 21 de marzo de 1910</vt:lpstr>
      <vt:lpstr>Expediente de Dominio: Trámite Judicial, Ex Parte Art. 187, Ley Núm. 210-2015 (30 LPRA sec. 6293) </vt:lpstr>
      <vt:lpstr>Revisión Judicial Art. 188, Ley Núm. 210-2015 (30 LPRA sec. 6294)</vt:lpstr>
      <vt:lpstr>Expediente Dominio y Comunidad de Bienes Arts. 189 y 190, Ley Núm. 210-2015 (30 LPRA secs. 6295-6296)</vt:lpstr>
      <vt:lpstr>Parte Indispensable</vt:lpstr>
      <vt:lpstr>Trámite Contencioso Art. 191, Ley Núm. 210-2015  (30 LPRA sec. 6297)</vt:lpstr>
      <vt:lpstr> Sánchez González v. Registrador,  106 DPR 361 (1977). (2do caso sobre el testamento de Federico Degetau,  Op. de Hon. Trías Monge) </vt:lpstr>
      <vt:lpstr>Sánchez González v. Registrador,  106 DPR 361 (1977). (Cont.)</vt:lpstr>
      <vt:lpstr>Sánchez González v. Registrador,  106 DPR 361 (1977). (Cont.)</vt:lpstr>
      <vt:lpstr>Sánchez González v. Registrador,  106 DPR 361 (1977). (Cont.)</vt:lpstr>
      <vt:lpstr>Sánchez González v. Registrador,  106 DPR 361 (1977). (Cont.)</vt:lpstr>
      <vt:lpstr>Sánchez González v. Registrador,  106 DPR 361 (1977). (Cont.)</vt:lpstr>
      <vt:lpstr>Sánchez González v. Registrador,  106 DPR 361 (1977). (Cont.)</vt:lpstr>
      <vt:lpstr>Sánchez González v. Registrador,  106 DPR 361 (1977). (Cont.)</vt:lpstr>
      <vt:lpstr>Vélez Cordero v. Medina, 99 DPR 113 (1970).</vt:lpstr>
      <vt:lpstr>Interversión de TÍtulo- (inversión del tÍtulo posesorio) </vt:lpstr>
      <vt:lpstr> Código Civil de 2020, Ley NÚm. 55-2020 </vt:lpstr>
      <vt:lpstr>Trámite Contencioso Art. 192, Ley Núm. 210-2015 (30 LPRA sec. 6298)</vt:lpstr>
      <vt:lpstr> Reglamento Núm. 8814, según enmendado</vt:lpstr>
      <vt:lpstr>Acción contradictoria de dominio</vt:lpstr>
      <vt:lpstr>Código Civil de 2020</vt:lpstr>
      <vt:lpstr>Reivindicación y Acción contradictoria de dominio</vt:lpstr>
      <vt:lpstr>OTRA VEZ: ¿Puede un Tribunal declarar el pleno dominio a favor de un peticionario en un Expediente de Dominio?</vt:lpstr>
      <vt:lpstr>Efraín Torres Pérez y su esposa Mirka Ivelisse Cabrera Vélez, Ex Parte, 2025 TSPR 5, Juez Àngel Colón , 14 de enero de 2025</vt:lpstr>
      <vt:lpstr>Torres Pèrez, Ex parte, continuación</vt:lpstr>
      <vt:lpstr>Torres Pèrez, Ex parte</vt:lpstr>
      <vt:lpstr>Torres Pèrez, Ex Parte</vt:lpstr>
      <vt:lpstr>Torres Pèrez, Ex Parte</vt:lpstr>
      <vt:lpstr>Torres Pèrez, Ex Parte</vt:lpstr>
      <vt:lpstr>Torres Pèrez, Ex Parte</vt:lpstr>
      <vt:lpstr>Torres Pèrez, Ex Parte</vt:lpstr>
      <vt:lpstr>Torres Pèrez, Ex Parte</vt:lpstr>
      <vt:lpstr>Torres Pérez, Ex Parte</vt:lpstr>
      <vt:lpstr>Problemas de este caso: mi opinión</vt:lpstr>
      <vt:lpstr>Continuación</vt:lpstr>
      <vt:lpstr>Conclusión </vt:lpstr>
      <vt:lpstr>Continuación</vt:lpstr>
      <vt:lpstr>PowerPoint Presentation</vt:lpstr>
      <vt:lpstr>Rectificación de Cabida Art. 195, Ley Núm. 210-2015 (30 LPRA sec. 6311)</vt:lpstr>
      <vt:lpstr>Requisito de mensura  Arts. 197-198, Ley Núm. 210-2015 (30 LPRA secs. 6313- 6314)</vt:lpstr>
      <vt:lpstr>Ex Parte Romàn Quiles, 2025 TSPR 45 Juez Kolthoff</vt:lpstr>
      <vt:lpstr>Ex Parte Romàn Quiles, continuaciòn</vt:lpstr>
      <vt:lpstr>Ex Parte Ramòn Quiles </vt:lpstr>
      <vt:lpstr>Ex Parte Ramón Quiles</vt:lpstr>
      <vt:lpstr>Ex Parte Romàn Quiles</vt:lpstr>
      <vt:lpstr>Ex Parte Ramòn Quiles</vt:lpstr>
      <vt:lpstr>Ex Parte Román Quiles: Tribunal Supremo</vt:lpstr>
      <vt:lpstr>Ex Parte Román Quiles</vt:lpstr>
      <vt:lpstr>Tribunal Supremo</vt:lpstr>
      <vt:lpstr>Tribunal Supremo: conclusión</vt:lpstr>
      <vt:lpstr>Ex Parte Romàn Quiles</vt:lpstr>
      <vt:lpstr>REANUDACIÓN DEL TRACTO</vt:lpstr>
      <vt:lpstr>Principio de Tracto Sucesivo</vt:lpstr>
      <vt:lpstr>CARÁCTER EXCEPCIONAL DE LA ACCIÓN DE REANUDACIÓN DE TRACTO</vt:lpstr>
      <vt:lpstr>¿En qué casos no se considera interrumpido el tracto sucesivo?</vt:lpstr>
      <vt:lpstr>Procedimiento ante el Tribunal en Puerto Rico</vt:lpstr>
      <vt:lpstr>Reanudación de Tracto en España, Art. 203 y Art. 208 </vt:lpstr>
      <vt:lpstr>Ley 13/2015</vt:lpstr>
      <vt:lpstr>IMPORTANTE: REANUDACIÓN DE TRACTO NO ES PARA RESOLVER NOTIFICACIONES POR DOCUMENTOS DEFECTUOSOS</vt:lpstr>
      <vt:lpstr>Requisito de Título en acciones de Reanudación de Tracto</vt:lpstr>
      <vt:lpstr>Requisitos acción de reanudación de tracto</vt:lpstr>
      <vt:lpstr>Art. 185 (2) de la Ley Núm. 210-2015</vt:lpstr>
      <vt:lpstr>CITACIONES </vt:lpstr>
      <vt:lpstr>Acción en el Tribunal</vt:lpstr>
      <vt:lpstr>Continuación</vt:lpstr>
      <vt:lpstr>¿CUÁNDO NO PROCEDE LA REANUDACIÓN DEL TRACTO?</vt:lpstr>
      <vt:lpstr>PUERTO RICO Otros casos para estudiar</vt:lpstr>
      <vt:lpstr>Otros casos para estudiar (Cont.)</vt:lpstr>
      <vt:lpstr>PROCEDENCIA de una acciòn de reanudaciòn de tracto o una acciòn de usucapion VEAMOS EJEMPLOS</vt:lpstr>
      <vt:lpstr>EJEMPLOS</vt:lpstr>
      <vt:lpstr>Ejemplos</vt:lpstr>
      <vt:lpstr>Continuación</vt:lpstr>
      <vt:lpstr>¿Por qué no la Sentencia Declaratoria?</vt:lpstr>
      <vt:lpstr>Regla 59.2 de Procedimiento Civil </vt:lpstr>
      <vt:lpstr>RESUMEN ACCIONES CONCORDANCIA REGISTRAL Y REALIDAD EXTRAREGISTRAL</vt:lpstr>
      <vt:lpstr>UNA PREGUNTA ADICIONAL</vt:lpstr>
      <vt:lpstr>¿Se puede usucapir una parcela no inscrita de una finca inscrita?</vt:lpstr>
      <vt:lpstr>Adm. de Terrenos v. Rivera Morales, 2012 TSPR 157 </vt:lpstr>
      <vt:lpstr>Expediente de dominio, Reanudación de tracto y Usucapión</vt:lpstr>
      <vt:lpstr>Artículo 13. — Expediente de Dominio, Reanudación de Tracto y Usucapión; procedimiento especial expedito. (17 L.P.R.A. § 1593) </vt:lpstr>
      <vt:lpstr>Artículo 13. - El escrito ante el Tribunal</vt:lpstr>
      <vt:lpstr>Artículo 13, continuación</vt:lpstr>
      <vt:lpstr>Artículo 13 (b), el Tribunal</vt:lpstr>
      <vt:lpstr>Artículo 13 (b), el Tribunal. Observaciones y preguntas</vt:lpstr>
      <vt:lpstr>Continuación, Art. 13</vt:lpstr>
      <vt:lpstr>Observaciones, continuación</vt:lpstr>
      <vt:lpstr>Artículo 14.- Expediente de dominio o Reanudación de Tracto Sucesivo o Usucapión; señalamiento de vista; carácter sumario. (17 L.P.R.A. § 1594)</vt:lpstr>
      <vt:lpstr>El Registro y la Ley 118-2022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Concordancia entre el Registro y la realidad extraregistral: EXPEDIENTE DE DOMINIO, REANUDACIÓN DE TRACTO  Y ACCIÓN CONTRADICTORIA DE DOMINIO</dc:title>
  <dc:creator>Mayra Huergo Cardoso</dc:creator>
  <cp:lastModifiedBy>Oficina Regional Arecibo</cp:lastModifiedBy>
  <cp:revision>268</cp:revision>
  <dcterms:created xsi:type="dcterms:W3CDTF">2021-02-05T21:23:42Z</dcterms:created>
  <dcterms:modified xsi:type="dcterms:W3CDTF">2026-08-27T13:34:50Z</dcterms:modified>
</cp:coreProperties>
</file>