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5" r:id="rId3"/>
    <p:sldId id="366" r:id="rId4"/>
    <p:sldId id="370" r:id="rId5"/>
    <p:sldId id="307" r:id="rId6"/>
    <p:sldId id="308" r:id="rId7"/>
    <p:sldId id="309" r:id="rId8"/>
    <p:sldId id="310" r:id="rId9"/>
    <p:sldId id="311" r:id="rId10"/>
    <p:sldId id="312" r:id="rId11"/>
    <p:sldId id="313" r:id="rId12"/>
    <p:sldId id="315" r:id="rId13"/>
    <p:sldId id="316" r:id="rId14"/>
    <p:sldId id="314" r:id="rId15"/>
    <p:sldId id="323" r:id="rId16"/>
    <p:sldId id="319" r:id="rId17"/>
    <p:sldId id="320" r:id="rId18"/>
    <p:sldId id="321" r:id="rId19"/>
    <p:sldId id="325" r:id="rId20"/>
    <p:sldId id="274" r:id="rId21"/>
    <p:sldId id="268" r:id="rId22"/>
    <p:sldId id="257" r:id="rId23"/>
    <p:sldId id="258" r:id="rId24"/>
    <p:sldId id="259" r:id="rId25"/>
    <p:sldId id="260" r:id="rId26"/>
    <p:sldId id="261" r:id="rId27"/>
    <p:sldId id="264" r:id="rId28"/>
    <p:sldId id="262" r:id="rId29"/>
    <p:sldId id="263" r:id="rId30"/>
    <p:sldId id="267" r:id="rId31"/>
    <p:sldId id="405" r:id="rId32"/>
    <p:sldId id="436" r:id="rId33"/>
    <p:sldId id="406" r:id="rId34"/>
    <p:sldId id="437" r:id="rId35"/>
    <p:sldId id="438" r:id="rId36"/>
    <p:sldId id="372" r:id="rId37"/>
    <p:sldId id="275" r:id="rId38"/>
    <p:sldId id="296" r:id="rId39"/>
    <p:sldId id="427" r:id="rId40"/>
    <p:sldId id="297" r:id="rId41"/>
    <p:sldId id="426" r:id="rId42"/>
    <p:sldId id="422" r:id="rId43"/>
    <p:sldId id="328" r:id="rId44"/>
    <p:sldId id="428" r:id="rId45"/>
    <p:sldId id="429" r:id="rId46"/>
    <p:sldId id="326" r:id="rId47"/>
    <p:sldId id="327" r:id="rId48"/>
    <p:sldId id="329" r:id="rId49"/>
    <p:sldId id="423" r:id="rId50"/>
    <p:sldId id="421" r:id="rId51"/>
    <p:sldId id="424" r:id="rId52"/>
    <p:sldId id="425" r:id="rId53"/>
    <p:sldId id="333" r:id="rId54"/>
    <p:sldId id="331" r:id="rId55"/>
    <p:sldId id="276" r:id="rId56"/>
    <p:sldId id="330" r:id="rId57"/>
    <p:sldId id="277" r:id="rId58"/>
    <p:sldId id="334" r:id="rId59"/>
    <p:sldId id="335" r:id="rId60"/>
    <p:sldId id="303" r:id="rId61"/>
    <p:sldId id="278" r:id="rId62"/>
    <p:sldId id="332" r:id="rId63"/>
    <p:sldId id="397" r:id="rId64"/>
    <p:sldId id="399" r:id="rId65"/>
    <p:sldId id="398" r:id="rId66"/>
    <p:sldId id="400" r:id="rId67"/>
    <p:sldId id="401" r:id="rId68"/>
    <p:sldId id="402" r:id="rId69"/>
    <p:sldId id="403" r:id="rId70"/>
    <p:sldId id="420" r:id="rId71"/>
    <p:sldId id="430" r:id="rId72"/>
    <p:sldId id="431" r:id="rId73"/>
    <p:sldId id="374" r:id="rId74"/>
    <p:sldId id="432" r:id="rId75"/>
    <p:sldId id="271" r:id="rId76"/>
    <p:sldId id="348" r:id="rId77"/>
    <p:sldId id="295" r:id="rId78"/>
    <p:sldId id="356" r:id="rId79"/>
    <p:sldId id="357" r:id="rId80"/>
    <p:sldId id="358" r:id="rId81"/>
    <p:sldId id="351" r:id="rId82"/>
    <p:sldId id="352" r:id="rId83"/>
    <p:sldId id="353" r:id="rId84"/>
    <p:sldId id="354" r:id="rId85"/>
    <p:sldId id="355" r:id="rId86"/>
    <p:sldId id="269" r:id="rId87"/>
    <p:sldId id="342" r:id="rId88"/>
    <p:sldId id="367" r:id="rId89"/>
    <p:sldId id="368" r:id="rId90"/>
    <p:sldId id="369" r:id="rId91"/>
    <p:sldId id="287" r:id="rId92"/>
    <p:sldId id="288" r:id="rId93"/>
    <p:sldId id="377" r:id="rId94"/>
    <p:sldId id="378" r:id="rId95"/>
    <p:sldId id="379" r:id="rId96"/>
    <p:sldId id="380" r:id="rId97"/>
    <p:sldId id="381" r:id="rId98"/>
    <p:sldId id="382" r:id="rId99"/>
    <p:sldId id="383" r:id="rId100"/>
    <p:sldId id="384" r:id="rId101"/>
    <p:sldId id="385" r:id="rId102"/>
    <p:sldId id="386" r:id="rId103"/>
    <p:sldId id="387" r:id="rId104"/>
    <p:sldId id="388" r:id="rId105"/>
    <p:sldId id="417" r:id="rId106"/>
    <p:sldId id="407" r:id="rId107"/>
    <p:sldId id="408" r:id="rId108"/>
    <p:sldId id="409" r:id="rId109"/>
    <p:sldId id="410" r:id="rId110"/>
    <p:sldId id="411" r:id="rId111"/>
    <p:sldId id="412" r:id="rId112"/>
    <p:sldId id="413" r:id="rId113"/>
    <p:sldId id="418" r:id="rId114"/>
    <p:sldId id="419" r:id="rId115"/>
    <p:sldId id="415" r:id="rId116"/>
    <p:sldId id="416" r:id="rId117"/>
    <p:sldId id="289" r:id="rId118"/>
    <p:sldId id="389" r:id="rId119"/>
    <p:sldId id="293" r:id="rId120"/>
    <p:sldId id="294" r:id="rId121"/>
    <p:sldId id="433" r:id="rId122"/>
    <p:sldId id="304" r:id="rId123"/>
    <p:sldId id="434" r:id="rId124"/>
    <p:sldId id="364" r:id="rId125"/>
    <p:sldId id="390" r:id="rId126"/>
    <p:sldId id="391" r:id="rId127"/>
    <p:sldId id="435" r:id="rId128"/>
    <p:sldId id="365" r:id="rId129"/>
    <p:sldId id="392" r:id="rId130"/>
    <p:sldId id="393" r:id="rId131"/>
    <p:sldId id="394" r:id="rId132"/>
    <p:sldId id="270" r:id="rId133"/>
    <p:sldId id="361" r:id="rId134"/>
    <p:sldId id="305" r:id="rId135"/>
    <p:sldId id="359" r:id="rId136"/>
    <p:sldId id="360" r:id="rId137"/>
    <p:sldId id="272"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6" autoAdjust="0"/>
    <p:restoredTop sz="94548"/>
  </p:normalViewPr>
  <p:slideViewPr>
    <p:cSldViewPr snapToGrid="0">
      <p:cViewPr varScale="1">
        <p:scale>
          <a:sx n="88" d="100"/>
          <a:sy n="88" d="100"/>
        </p:scale>
        <p:origin x="208"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iagrams/_rels/data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EFF0E6-E5AE-426C-AACC-40789134FD3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8385C89-1BDE-4346-81CF-A4B7A5FDB414}">
      <dgm:prSet/>
      <dgm:spPr>
        <a:solidFill>
          <a:schemeClr val="accent2">
            <a:lumMod val="60000"/>
            <a:lumOff val="40000"/>
          </a:schemeClr>
        </a:solidFill>
      </dgm:spPr>
      <dgm:t>
        <a:bodyPr/>
        <a:lstStyle/>
        <a:p>
          <a:r>
            <a:rPr lang="en-US" dirty="0">
              <a:latin typeface="Times New Roman" panose="02020603050405020304" pitchFamily="18" charset="0"/>
              <a:cs typeface="Times New Roman" panose="02020603050405020304" pitchFamily="18" charset="0"/>
            </a:rPr>
            <a:t>En </a:t>
          </a:r>
          <a:r>
            <a:rPr lang="en-US" dirty="0" err="1">
              <a:latin typeface="Times New Roman" panose="02020603050405020304" pitchFamily="18" charset="0"/>
              <a:cs typeface="Times New Roman" panose="02020603050405020304" pitchFamily="18" charset="0"/>
            </a:rPr>
            <a:t>tiempos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recientes</a:t>
          </a:r>
          <a:r>
            <a:rPr lang="en-US" dirty="0">
              <a:latin typeface="Times New Roman" panose="02020603050405020304" pitchFamily="18" charset="0"/>
              <a:cs typeface="Times New Roman" panose="02020603050405020304" pitchFamily="18" charset="0"/>
            </a:rPr>
            <a:t> se ha </a:t>
          </a:r>
          <a:r>
            <a:rPr lang="en-US" dirty="0" err="1">
              <a:latin typeface="Times New Roman" panose="02020603050405020304" pitchFamily="18" charset="0"/>
              <a:cs typeface="Times New Roman" panose="02020603050405020304" pitchFamily="18" charset="0"/>
            </a:rPr>
            <a:t>observado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tendencia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mercado local </a:t>
          </a:r>
          <a:r>
            <a:rPr lang="en-US" dirty="0" err="1">
              <a:latin typeface="Times New Roman" panose="02020603050405020304" pitchFamily="18" charset="0"/>
              <a:cs typeface="Times New Roman" panose="02020603050405020304" pitchFamily="18" charset="0"/>
            </a:rPr>
            <a:t>hacia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transacciones</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traspaso</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activos</a:t>
          </a:r>
          <a:r>
            <a:rPr lang="en-US" dirty="0">
              <a:latin typeface="Times New Roman" panose="02020603050405020304" pitchFamily="18" charset="0"/>
              <a:cs typeface="Times New Roman" panose="02020603050405020304" pitchFamily="18" charset="0"/>
            </a:rPr>
            <a:t>, con la </a:t>
          </a:r>
          <a:r>
            <a:rPr lang="en-US" dirty="0" err="1">
              <a:latin typeface="Times New Roman" panose="02020603050405020304" pitchFamily="18" charset="0"/>
              <a:cs typeface="Times New Roman" panose="02020603050405020304" pitchFamily="18" charset="0"/>
            </a:rPr>
            <a:t>intención</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proveer</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liquidez</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necesaria</a:t>
          </a:r>
          <a:r>
            <a:rPr lang="en-US" dirty="0">
              <a:latin typeface="Times New Roman" panose="02020603050405020304" pitchFamily="18" charset="0"/>
              <a:cs typeface="Times New Roman" panose="02020603050405020304" pitchFamily="18" charset="0"/>
            </a:rPr>
            <a:t> a las </a:t>
          </a:r>
          <a:r>
            <a:rPr lang="en-US" dirty="0" err="1">
              <a:latin typeface="Times New Roman" panose="02020603050405020304" pitchFamily="18" charset="0"/>
              <a:cs typeface="Times New Roman" panose="02020603050405020304" pitchFamily="18" charset="0"/>
            </a:rPr>
            <a:t>instituciones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financieras</a:t>
          </a:r>
          <a:r>
            <a:rPr lang="en-US" dirty="0">
              <a:latin typeface="Times New Roman" panose="02020603050405020304" pitchFamily="18" charset="0"/>
              <a:cs typeface="Times New Roman" panose="02020603050405020304" pitchFamily="18" charset="0"/>
            </a:rPr>
            <a:t> para </a:t>
          </a:r>
          <a:r>
            <a:rPr lang="en-US" dirty="0" err="1">
              <a:latin typeface="Times New Roman" panose="02020603050405020304" pitchFamily="18" charset="0"/>
              <a:cs typeface="Times New Roman" panose="02020603050405020304" pitchFamily="18" charset="0"/>
            </a:rPr>
            <a:t>permitir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mayores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fuentes</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financiamiento</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así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servir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forma </a:t>
          </a:r>
          <a:r>
            <a:rPr lang="en-US" dirty="0" err="1">
              <a:latin typeface="Times New Roman" panose="02020603050405020304" pitchFamily="18" charset="0"/>
              <a:cs typeface="Times New Roman" panose="02020603050405020304" pitchFamily="18" charset="0"/>
            </a:rPr>
            <a:t>más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efectiva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distintos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sectores</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nuestra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economía</a:t>
          </a:r>
          <a:r>
            <a:rPr lang="en-US" dirty="0">
              <a:latin typeface="Times New Roman" panose="02020603050405020304" pitchFamily="18" charset="0"/>
              <a:cs typeface="Times New Roman" panose="02020603050405020304" pitchFamily="18" charset="0"/>
            </a:rPr>
            <a:t>.</a:t>
          </a:r>
        </a:p>
      </dgm:t>
    </dgm:pt>
    <dgm:pt modelId="{67F61D2B-9172-4093-8BF5-D115E58B3DDF}" type="parTrans" cxnId="{D6765D8B-AD3E-4F58-BDC7-E806FE93C12D}">
      <dgm:prSet/>
      <dgm:spPr/>
      <dgm:t>
        <a:bodyPr/>
        <a:lstStyle/>
        <a:p>
          <a:endParaRPr lang="en-US"/>
        </a:p>
      </dgm:t>
    </dgm:pt>
    <dgm:pt modelId="{705F1485-E14F-4DC0-8623-B041C30EE470}" type="sibTrans" cxnId="{D6765D8B-AD3E-4F58-BDC7-E806FE93C12D}">
      <dgm:prSet/>
      <dgm:spPr/>
      <dgm:t>
        <a:bodyPr/>
        <a:lstStyle/>
        <a:p>
          <a:endParaRPr lang="en-US"/>
        </a:p>
      </dgm:t>
    </dgm:pt>
    <dgm:pt modelId="{0F2F63AD-1327-4B52-B2A8-DFBEC48098D6}">
      <dgm:prSet/>
      <dgm:spPr>
        <a:solidFill>
          <a:schemeClr val="accent2">
            <a:lumMod val="60000"/>
            <a:lumOff val="40000"/>
          </a:schemeClr>
        </a:solidFill>
      </dgm:spPr>
      <dgm:t>
        <a:bodyPr/>
        <a:lstStyle/>
        <a:p>
          <a:r>
            <a:rPr lang="en-US" dirty="0">
              <a:latin typeface="Times New Roman" panose="02020603050405020304" pitchFamily="18" charset="0"/>
              <a:cs typeface="Times New Roman" panose="02020603050405020304" pitchFamily="18" charset="0"/>
            </a:rPr>
            <a:t>El </a:t>
          </a:r>
          <a:r>
            <a:rPr lang="en-US" dirty="0" err="1">
              <a:latin typeface="Times New Roman" panose="02020603050405020304" pitchFamily="18" charset="0"/>
              <a:cs typeface="Times New Roman" panose="02020603050405020304" pitchFamily="18" charset="0"/>
            </a:rPr>
            <a:t>propósito</a:t>
          </a:r>
          <a:r>
            <a:rPr lang="en-US" dirty="0">
              <a:latin typeface="Times New Roman" panose="02020603050405020304" pitchFamily="18" charset="0"/>
              <a:cs typeface="Times New Roman" panose="02020603050405020304" pitchFamily="18" charset="0"/>
            </a:rPr>
            <a:t> de la </a:t>
          </a:r>
          <a:r>
            <a:rPr lang="en-US" dirty="0" err="1">
              <a:latin typeface="Times New Roman" panose="02020603050405020304" pitchFamily="18" charset="0"/>
              <a:cs typeface="Times New Roman" panose="02020603050405020304" pitchFamily="18" charset="0"/>
            </a:rPr>
            <a:t>presente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medida</a:t>
          </a:r>
          <a:r>
            <a:rPr lang="en-US" dirty="0">
              <a:latin typeface="Times New Roman" panose="02020603050405020304" pitchFamily="18" charset="0"/>
              <a:cs typeface="Times New Roman" panose="02020603050405020304" pitchFamily="18" charset="0"/>
            </a:rPr>
            <a:t> es </a:t>
          </a:r>
          <a:r>
            <a:rPr lang="en-US" dirty="0" err="1">
              <a:latin typeface="Times New Roman" panose="02020603050405020304" pitchFamily="18" charset="0"/>
              <a:cs typeface="Times New Roman" panose="02020603050405020304" pitchFamily="18" charset="0"/>
            </a:rPr>
            <a:t>dejar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establecido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que</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presencia</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los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elementos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enumerados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presente</a:t>
          </a:r>
          <a:r>
            <a:rPr lang="en-US" dirty="0">
              <a:latin typeface="Times New Roman" panose="02020603050405020304" pitchFamily="18" charset="0"/>
              <a:cs typeface="Times New Roman" panose="02020603050405020304" pitchFamily="18" charset="0"/>
            </a:rPr>
            <a:t> Ley y </a:t>
          </a:r>
          <a:r>
            <a:rPr lang="en-US" dirty="0" err="1">
              <a:latin typeface="Times New Roman" panose="02020603050405020304" pitchFamily="18" charset="0"/>
              <a:cs typeface="Times New Roman" panose="02020603050405020304" pitchFamily="18" charset="0"/>
            </a:rPr>
            <a:t>otros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similares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contexto</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una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transferencia</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activos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que</a:t>
          </a:r>
          <a:r>
            <a:rPr lang="en-US" dirty="0">
              <a:latin typeface="Times New Roman" panose="02020603050405020304" pitchFamily="18" charset="0"/>
              <a:cs typeface="Times New Roman" panose="02020603050405020304" pitchFamily="18" charset="0"/>
            </a:rPr>
            <a:t> las partes </a:t>
          </a:r>
          <a:r>
            <a:rPr lang="en-US" dirty="0" err="1">
              <a:latin typeface="Times New Roman" panose="02020603050405020304" pitchFamily="18" charset="0"/>
              <a:cs typeface="Times New Roman" panose="02020603050405020304" pitchFamily="18" charset="0"/>
            </a:rPr>
            <a:t>contratantes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hayan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consignado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intención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mediante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términos</a:t>
          </a:r>
          <a:r>
            <a:rPr lang="en-US" dirty="0">
              <a:latin typeface="Times New Roman" panose="02020603050405020304" pitchFamily="18" charset="0"/>
              <a:cs typeface="Times New Roman" panose="02020603050405020304" pitchFamily="18" charset="0"/>
            </a:rPr>
            <a:t> claros, de </a:t>
          </a:r>
          <a:r>
            <a:rPr lang="en-US" dirty="0" err="1">
              <a:latin typeface="Times New Roman" panose="02020603050405020304" pitchFamily="18" charset="0"/>
              <a:cs typeface="Times New Roman" panose="02020603050405020304" pitchFamily="18" charset="0"/>
            </a:rPr>
            <a:t>transferir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dominio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sobre</a:t>
          </a:r>
          <a:r>
            <a:rPr lang="en-US" dirty="0">
              <a:latin typeface="Times New Roman" panose="02020603050405020304" pitchFamily="18" charset="0"/>
              <a:cs typeface="Times New Roman" panose="02020603050405020304" pitchFamily="18" charset="0"/>
            </a:rPr>
            <a:t> un </a:t>
          </a:r>
          <a:r>
            <a:rPr lang="en-US" dirty="0" err="1">
              <a:latin typeface="Times New Roman" panose="02020603050405020304" pitchFamily="18" charset="0"/>
              <a:cs typeface="Times New Roman" panose="02020603050405020304" pitchFamily="18" charset="0"/>
            </a:rPr>
            <a:t>activo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mediante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compraventa</a:t>
          </a:r>
          <a:r>
            <a:rPr lang="en-US" dirty="0">
              <a:latin typeface="Times New Roman" panose="02020603050405020304" pitchFamily="18" charset="0"/>
              <a:cs typeface="Times New Roman" panose="02020603050405020304" pitchFamily="18" charset="0"/>
            </a:rPr>
            <a:t> o </a:t>
          </a:r>
          <a:r>
            <a:rPr lang="en-US" dirty="0" err="1">
              <a:latin typeface="Times New Roman" panose="02020603050405020304" pitchFamily="18" charset="0"/>
              <a:cs typeface="Times New Roman" panose="02020603050405020304" pitchFamily="18" charset="0"/>
            </a:rPr>
            <a:t>cesión</a:t>
          </a:r>
          <a:r>
            <a:rPr lang="en-US" dirty="0">
              <a:latin typeface="Times New Roman" panose="02020603050405020304" pitchFamily="18" charset="0"/>
              <a:cs typeface="Times New Roman" panose="02020603050405020304" pitchFamily="18" charset="0"/>
            </a:rPr>
            <a:t>, no </a:t>
          </a:r>
          <a:r>
            <a:rPr lang="en-US" dirty="0" err="1">
              <a:latin typeface="Times New Roman" panose="02020603050405020304" pitchFamily="18" charset="0"/>
              <a:cs typeface="Times New Roman" panose="02020603050405020304" pitchFamily="18" charset="0"/>
            </a:rPr>
            <a:t>habrá</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recaracterizarse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como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otro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negocio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jurídico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ausencia</a:t>
          </a:r>
          <a:r>
            <a:rPr lang="en-US" dirty="0">
              <a:latin typeface="Times New Roman" panose="02020603050405020304" pitchFamily="18" charset="0"/>
              <a:cs typeface="Times New Roman" panose="02020603050405020304" pitchFamily="18" charset="0"/>
            </a:rPr>
            <a:t> de mala </a:t>
          </a:r>
          <a:r>
            <a:rPr lang="en-US" dirty="0" err="1">
              <a:latin typeface="Times New Roman" panose="02020603050405020304" pitchFamily="18" charset="0"/>
              <a:cs typeface="Times New Roman" panose="02020603050405020304" pitchFamily="18" charset="0"/>
            </a:rPr>
            <a:t>fe</a:t>
          </a:r>
          <a:r>
            <a:rPr lang="en-US" dirty="0">
              <a:latin typeface="Times New Roman" panose="02020603050405020304" pitchFamily="18" charset="0"/>
              <a:cs typeface="Times New Roman" panose="02020603050405020304" pitchFamily="18" charset="0"/>
            </a:rPr>
            <a:t> o </a:t>
          </a:r>
          <a:r>
            <a:rPr lang="en-US" dirty="0" err="1">
              <a:latin typeface="Times New Roman" panose="02020603050405020304" pitchFamily="18" charset="0"/>
              <a:cs typeface="Times New Roman" panose="02020603050405020304" pitchFamily="18" charset="0"/>
            </a:rPr>
            <a:t>fraude</a:t>
          </a:r>
          <a:r>
            <a:rPr lang="en-US" dirty="0">
              <a:latin typeface="Times New Roman" panose="02020603050405020304" pitchFamily="18" charset="0"/>
              <a:cs typeface="Times New Roman" panose="02020603050405020304" pitchFamily="18" charset="0"/>
            </a:rPr>
            <a:t>. </a:t>
          </a:r>
        </a:p>
      </dgm:t>
    </dgm:pt>
    <dgm:pt modelId="{6C710284-39E9-48CC-98C5-7444A5E71F83}" type="parTrans" cxnId="{EDCB439A-9941-47E5-B97A-FDA82D3A3D37}">
      <dgm:prSet/>
      <dgm:spPr/>
      <dgm:t>
        <a:bodyPr/>
        <a:lstStyle/>
        <a:p>
          <a:endParaRPr lang="en-US"/>
        </a:p>
      </dgm:t>
    </dgm:pt>
    <dgm:pt modelId="{1744673C-79E5-4811-A470-996D1F1C2393}" type="sibTrans" cxnId="{EDCB439A-9941-47E5-B97A-FDA82D3A3D37}">
      <dgm:prSet/>
      <dgm:spPr/>
      <dgm:t>
        <a:bodyPr/>
        <a:lstStyle/>
        <a:p>
          <a:endParaRPr lang="en-US"/>
        </a:p>
      </dgm:t>
    </dgm:pt>
    <dgm:pt modelId="{D8DFA34D-430A-4498-9303-DD9548E6D750}">
      <dgm:prSet/>
      <dgm:spPr>
        <a:solidFill>
          <a:schemeClr val="accent2">
            <a:lumMod val="75000"/>
          </a:schemeClr>
        </a:solidFill>
      </dgm:spPr>
      <dgm:t>
        <a:bodyPr/>
        <a:lstStyle/>
        <a:p>
          <a:r>
            <a:rPr lang="en-US" dirty="0" err="1">
              <a:latin typeface="Times New Roman" panose="02020603050405020304" pitchFamily="18" charset="0"/>
              <a:cs typeface="Times New Roman" panose="02020603050405020304" pitchFamily="18" charset="0"/>
            </a:rPr>
            <a:t>Será</a:t>
          </a:r>
          <a:r>
            <a:rPr lang="en-US" dirty="0">
              <a:latin typeface="Times New Roman" panose="02020603050405020304" pitchFamily="18" charset="0"/>
              <a:cs typeface="Times New Roman" panose="02020603050405020304" pitchFamily="18" charset="0"/>
            </a:rPr>
            <a:t> indispensable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caso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que</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intención</a:t>
          </a:r>
          <a:r>
            <a:rPr lang="en-US" dirty="0">
              <a:latin typeface="Times New Roman" panose="02020603050405020304" pitchFamily="18" charset="0"/>
              <a:cs typeface="Times New Roman" panose="02020603050405020304" pitchFamily="18" charset="0"/>
            </a:rPr>
            <a:t> de las partes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negocio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jurídico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motiva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traspaso</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los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activos</a:t>
          </a:r>
          <a:r>
            <a:rPr lang="en-US" dirty="0">
              <a:latin typeface="Times New Roman" panose="02020603050405020304" pitchFamily="18" charset="0"/>
              <a:cs typeface="Times New Roman" panose="02020603050405020304" pitchFamily="18" charset="0"/>
            </a:rPr>
            <a:t> sea </a:t>
          </a:r>
          <a:r>
            <a:rPr lang="en-US" dirty="0" err="1">
              <a:latin typeface="Times New Roman" panose="02020603050405020304" pitchFamily="18" charset="0"/>
              <a:cs typeface="Times New Roman" panose="02020603050405020304" pitchFamily="18" charset="0"/>
            </a:rPr>
            <a:t>una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compraventa</a:t>
          </a:r>
          <a:r>
            <a:rPr lang="en-US" dirty="0">
              <a:latin typeface="Times New Roman" panose="02020603050405020304" pitchFamily="18" charset="0"/>
              <a:cs typeface="Times New Roman" panose="02020603050405020304" pitchFamily="18" charset="0"/>
            </a:rPr>
            <a:t> o </a:t>
          </a:r>
          <a:r>
            <a:rPr lang="en-US" dirty="0" err="1">
              <a:latin typeface="Times New Roman" panose="02020603050405020304" pitchFamily="18" charset="0"/>
              <a:cs typeface="Times New Roman" panose="02020603050405020304" pitchFamily="18" charset="0"/>
            </a:rPr>
            <a:t>cesión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mediante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cual</a:t>
          </a:r>
          <a:r>
            <a:rPr lang="en-US" dirty="0">
              <a:latin typeface="Times New Roman" panose="02020603050405020304" pitchFamily="18" charset="0"/>
              <a:cs typeface="Times New Roman" panose="02020603050405020304" pitchFamily="18" charset="0"/>
            </a:rPr>
            <a:t> se </a:t>
          </a:r>
          <a:r>
            <a:rPr lang="en-US" dirty="0" err="1">
              <a:latin typeface="Times New Roman" panose="02020603050405020304" pitchFamily="18" charset="0"/>
              <a:cs typeface="Times New Roman" panose="02020603050405020304" pitchFamily="18" charset="0"/>
            </a:rPr>
            <a:t>transfiere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dominio</a:t>
          </a:r>
          <a:r>
            <a:rPr lang="en-US" dirty="0">
              <a:latin typeface="Times New Roman" panose="02020603050405020304" pitchFamily="18" charset="0"/>
              <a:cs typeface="Times New Roman" panose="02020603050405020304" pitchFamily="18" charset="0"/>
            </a:rPr>
            <a:t> del </a:t>
          </a:r>
          <a:r>
            <a:rPr lang="en-US" dirty="0" err="1">
              <a:latin typeface="Times New Roman" panose="02020603050405020304" pitchFamily="18" charset="0"/>
              <a:cs typeface="Times New Roman" panose="02020603050405020304" pitchFamily="18" charset="0"/>
            </a:rPr>
            <a:t>referido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activo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quedando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así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claramente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expresado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contrato</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intención</a:t>
          </a:r>
          <a:r>
            <a:rPr lang="en-US" dirty="0">
              <a:latin typeface="Times New Roman" panose="02020603050405020304" pitchFamily="18" charset="0"/>
              <a:cs typeface="Times New Roman" panose="02020603050405020304" pitchFamily="18" charset="0"/>
            </a:rPr>
            <a:t> de las partes, </a:t>
          </a:r>
          <a:r>
            <a:rPr lang="en-US" dirty="0" err="1">
              <a:latin typeface="Times New Roman" panose="02020603050405020304" pitchFamily="18" charset="0"/>
              <a:cs typeface="Times New Roman" panose="02020603050405020304" pitchFamily="18" charset="0"/>
            </a:rPr>
            <a:t>ello</a:t>
          </a:r>
          <a:r>
            <a:rPr lang="en-US" dirty="0">
              <a:latin typeface="Times New Roman" panose="02020603050405020304" pitchFamily="18" charset="0"/>
              <a:cs typeface="Times New Roman" panose="02020603050405020304" pitchFamily="18" charset="0"/>
            </a:rPr>
            <a:t> sin </a:t>
          </a:r>
          <a:r>
            <a:rPr lang="en-US" dirty="0" err="1">
              <a:latin typeface="Times New Roman" panose="02020603050405020304" pitchFamily="18" charset="0"/>
              <a:cs typeface="Times New Roman" panose="02020603050405020304" pitchFamily="18" charset="0"/>
            </a:rPr>
            <a:t>que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haya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mediado</a:t>
          </a:r>
          <a:r>
            <a:rPr lang="en-US" dirty="0">
              <a:latin typeface="Times New Roman" panose="02020603050405020304" pitchFamily="18" charset="0"/>
              <a:cs typeface="Times New Roman" panose="02020603050405020304" pitchFamily="18" charset="0"/>
            </a:rPr>
            <a:t> mala </a:t>
          </a:r>
          <a:r>
            <a:rPr lang="en-US" dirty="0" err="1">
              <a:latin typeface="Times New Roman" panose="02020603050405020304" pitchFamily="18" charset="0"/>
              <a:cs typeface="Times New Roman" panose="02020603050405020304" pitchFamily="18" charset="0"/>
            </a:rPr>
            <a:t>fe</a:t>
          </a:r>
          <a:r>
            <a:rPr lang="en-US" dirty="0">
              <a:latin typeface="Times New Roman" panose="02020603050405020304" pitchFamily="18" charset="0"/>
              <a:cs typeface="Times New Roman" panose="02020603050405020304" pitchFamily="18" charset="0"/>
            </a:rPr>
            <a:t> o </a:t>
          </a:r>
          <a:r>
            <a:rPr lang="en-US" dirty="0" err="1">
              <a:latin typeface="Times New Roman" panose="02020603050405020304" pitchFamily="18" charset="0"/>
              <a:cs typeface="Times New Roman" panose="02020603050405020304" pitchFamily="18" charset="0"/>
            </a:rPr>
            <a:t>fraude</a:t>
          </a:r>
          <a:r>
            <a:rPr lang="en-US" dirty="0">
              <a:latin typeface="Times New Roman" panose="02020603050405020304" pitchFamily="18" charset="0"/>
              <a:cs typeface="Times New Roman" panose="02020603050405020304" pitchFamily="18" charset="0"/>
            </a:rPr>
            <a:t>. </a:t>
          </a:r>
        </a:p>
      </dgm:t>
    </dgm:pt>
    <dgm:pt modelId="{8CA89269-4471-4D6B-90EB-814311CB4A41}" type="parTrans" cxnId="{C1924C63-AEAF-4F88-90E3-20FBA91FC1DE}">
      <dgm:prSet/>
      <dgm:spPr/>
      <dgm:t>
        <a:bodyPr/>
        <a:lstStyle/>
        <a:p>
          <a:endParaRPr lang="en-US"/>
        </a:p>
      </dgm:t>
    </dgm:pt>
    <dgm:pt modelId="{7E14326E-F5A6-4700-8079-DD1458291EFC}" type="sibTrans" cxnId="{C1924C63-AEAF-4F88-90E3-20FBA91FC1DE}">
      <dgm:prSet/>
      <dgm:spPr/>
      <dgm:t>
        <a:bodyPr/>
        <a:lstStyle/>
        <a:p>
          <a:endParaRPr lang="en-US"/>
        </a:p>
      </dgm:t>
    </dgm:pt>
    <dgm:pt modelId="{E0E09681-BA34-1D49-8FA7-D1939C2B175C}" type="pres">
      <dgm:prSet presAssocID="{3FEFF0E6-E5AE-426C-AACC-40789134FD36}" presName="linear" presStyleCnt="0">
        <dgm:presLayoutVars>
          <dgm:animLvl val="lvl"/>
          <dgm:resizeHandles val="exact"/>
        </dgm:presLayoutVars>
      </dgm:prSet>
      <dgm:spPr/>
    </dgm:pt>
    <dgm:pt modelId="{34471751-3CC2-7644-96E4-8E37F552026B}" type="pres">
      <dgm:prSet presAssocID="{B8385C89-1BDE-4346-81CF-A4B7A5FDB414}" presName="parentText" presStyleLbl="node1" presStyleIdx="0" presStyleCnt="3">
        <dgm:presLayoutVars>
          <dgm:chMax val="0"/>
          <dgm:bulletEnabled val="1"/>
        </dgm:presLayoutVars>
      </dgm:prSet>
      <dgm:spPr/>
    </dgm:pt>
    <dgm:pt modelId="{D2013F59-EDF2-F648-B0E9-C30178F8F0D8}" type="pres">
      <dgm:prSet presAssocID="{705F1485-E14F-4DC0-8623-B041C30EE470}" presName="spacer" presStyleCnt="0"/>
      <dgm:spPr/>
    </dgm:pt>
    <dgm:pt modelId="{706B8EAA-4DE8-6941-B65B-3DDC4584DC98}" type="pres">
      <dgm:prSet presAssocID="{0F2F63AD-1327-4B52-B2A8-DFBEC48098D6}" presName="parentText" presStyleLbl="node1" presStyleIdx="1" presStyleCnt="3">
        <dgm:presLayoutVars>
          <dgm:chMax val="0"/>
          <dgm:bulletEnabled val="1"/>
        </dgm:presLayoutVars>
      </dgm:prSet>
      <dgm:spPr/>
    </dgm:pt>
    <dgm:pt modelId="{87620A2B-0A3C-674C-9CD4-4B4E8398FD41}" type="pres">
      <dgm:prSet presAssocID="{1744673C-79E5-4811-A470-996D1F1C2393}" presName="spacer" presStyleCnt="0"/>
      <dgm:spPr/>
    </dgm:pt>
    <dgm:pt modelId="{48E4AB35-8D5A-3A4E-B291-8BB795ECF1DD}" type="pres">
      <dgm:prSet presAssocID="{D8DFA34D-430A-4498-9303-DD9548E6D750}" presName="parentText" presStyleLbl="node1" presStyleIdx="2" presStyleCnt="3">
        <dgm:presLayoutVars>
          <dgm:chMax val="0"/>
          <dgm:bulletEnabled val="1"/>
        </dgm:presLayoutVars>
      </dgm:prSet>
      <dgm:spPr/>
    </dgm:pt>
  </dgm:ptLst>
  <dgm:cxnLst>
    <dgm:cxn modelId="{6F685B13-11A3-4848-8ADD-D5A683F08618}" type="presOf" srcId="{3FEFF0E6-E5AE-426C-AACC-40789134FD36}" destId="{E0E09681-BA34-1D49-8FA7-D1939C2B175C}" srcOrd="0" destOrd="0" presId="urn:microsoft.com/office/officeart/2005/8/layout/vList2"/>
    <dgm:cxn modelId="{9EF11E4E-4245-FD40-9663-43DCC8CF3533}" type="presOf" srcId="{0F2F63AD-1327-4B52-B2A8-DFBEC48098D6}" destId="{706B8EAA-4DE8-6941-B65B-3DDC4584DC98}" srcOrd="0" destOrd="0" presId="urn:microsoft.com/office/officeart/2005/8/layout/vList2"/>
    <dgm:cxn modelId="{0FED4061-426C-3C4A-A46F-461C245FDA51}" type="presOf" srcId="{B8385C89-1BDE-4346-81CF-A4B7A5FDB414}" destId="{34471751-3CC2-7644-96E4-8E37F552026B}" srcOrd="0" destOrd="0" presId="urn:microsoft.com/office/officeart/2005/8/layout/vList2"/>
    <dgm:cxn modelId="{C1924C63-AEAF-4F88-90E3-20FBA91FC1DE}" srcId="{3FEFF0E6-E5AE-426C-AACC-40789134FD36}" destId="{D8DFA34D-430A-4498-9303-DD9548E6D750}" srcOrd="2" destOrd="0" parTransId="{8CA89269-4471-4D6B-90EB-814311CB4A41}" sibTransId="{7E14326E-F5A6-4700-8079-DD1458291EFC}"/>
    <dgm:cxn modelId="{D6765D8B-AD3E-4F58-BDC7-E806FE93C12D}" srcId="{3FEFF0E6-E5AE-426C-AACC-40789134FD36}" destId="{B8385C89-1BDE-4346-81CF-A4B7A5FDB414}" srcOrd="0" destOrd="0" parTransId="{67F61D2B-9172-4093-8BF5-D115E58B3DDF}" sibTransId="{705F1485-E14F-4DC0-8623-B041C30EE470}"/>
    <dgm:cxn modelId="{EDCB439A-9941-47E5-B97A-FDA82D3A3D37}" srcId="{3FEFF0E6-E5AE-426C-AACC-40789134FD36}" destId="{0F2F63AD-1327-4B52-B2A8-DFBEC48098D6}" srcOrd="1" destOrd="0" parTransId="{6C710284-39E9-48CC-98C5-7444A5E71F83}" sibTransId="{1744673C-79E5-4811-A470-996D1F1C2393}"/>
    <dgm:cxn modelId="{B6A887EE-EAA5-5C43-8E9C-B910A6070E05}" type="presOf" srcId="{D8DFA34D-430A-4498-9303-DD9548E6D750}" destId="{48E4AB35-8D5A-3A4E-B291-8BB795ECF1DD}" srcOrd="0" destOrd="0" presId="urn:microsoft.com/office/officeart/2005/8/layout/vList2"/>
    <dgm:cxn modelId="{72190C0F-4C19-F444-89A8-E6B9F6E8E978}" type="presParOf" srcId="{E0E09681-BA34-1D49-8FA7-D1939C2B175C}" destId="{34471751-3CC2-7644-96E4-8E37F552026B}" srcOrd="0" destOrd="0" presId="urn:microsoft.com/office/officeart/2005/8/layout/vList2"/>
    <dgm:cxn modelId="{25202B5F-B0F9-0E4D-A613-59F2F2907D08}" type="presParOf" srcId="{E0E09681-BA34-1D49-8FA7-D1939C2B175C}" destId="{D2013F59-EDF2-F648-B0E9-C30178F8F0D8}" srcOrd="1" destOrd="0" presId="urn:microsoft.com/office/officeart/2005/8/layout/vList2"/>
    <dgm:cxn modelId="{D940C554-61D5-1A47-A974-D2297E593501}" type="presParOf" srcId="{E0E09681-BA34-1D49-8FA7-D1939C2B175C}" destId="{706B8EAA-4DE8-6941-B65B-3DDC4584DC98}" srcOrd="2" destOrd="0" presId="urn:microsoft.com/office/officeart/2005/8/layout/vList2"/>
    <dgm:cxn modelId="{8879926B-6EAC-5C4B-96D3-E6C529ADED5E}" type="presParOf" srcId="{E0E09681-BA34-1D49-8FA7-D1939C2B175C}" destId="{87620A2B-0A3C-674C-9CD4-4B4E8398FD41}" srcOrd="3" destOrd="0" presId="urn:microsoft.com/office/officeart/2005/8/layout/vList2"/>
    <dgm:cxn modelId="{0C4A72BF-D92D-6D42-B03C-86F93F89AA99}" type="presParOf" srcId="{E0E09681-BA34-1D49-8FA7-D1939C2B175C}" destId="{48E4AB35-8D5A-3A4E-B291-8BB795ECF1D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F90CC2-D28A-4F1B-AA3B-03DAD437B8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B3885A-AF04-4968-9BA1-551D300AD3FD}">
      <dgm:prSet/>
      <dgm:spPr>
        <a:solidFill>
          <a:schemeClr val="accent2"/>
        </a:solidFill>
      </dgm:spPr>
      <dgm:t>
        <a:bodyPr/>
        <a:lstStyle/>
        <a:p>
          <a:r>
            <a:rPr lang="es-ES_tradnl" i="1" noProof="0">
              <a:latin typeface="Times New Roman" panose="02020603050405020304" pitchFamily="18" charset="0"/>
              <a:cs typeface="Times New Roman" panose="02020603050405020304" pitchFamily="18" charset="0"/>
            </a:rPr>
            <a:t>“Persona con derecho a exigir el cumplimiento de un instrumento”</a:t>
          </a:r>
          <a:r>
            <a:rPr lang="es-ES_tradnl" noProof="0">
              <a:latin typeface="Times New Roman" panose="02020603050405020304" pitchFamily="18" charset="0"/>
              <a:cs typeface="Times New Roman" panose="02020603050405020304" pitchFamily="18" charset="0"/>
            </a:rPr>
            <a:t> significa:</a:t>
          </a:r>
        </a:p>
      </dgm:t>
    </dgm:pt>
    <dgm:pt modelId="{92B266BF-F563-4070-BEBC-4C5F7D05FD8B}" type="parTrans" cxnId="{9EFF6C1C-490B-4C28-9C42-B02397A82165}">
      <dgm:prSet/>
      <dgm:spPr/>
      <dgm:t>
        <a:bodyPr/>
        <a:lstStyle/>
        <a:p>
          <a:endParaRPr lang="en-US"/>
        </a:p>
      </dgm:t>
    </dgm:pt>
    <dgm:pt modelId="{4B41B0EE-33EF-4178-9EC5-46611D9EB14E}" type="sibTrans" cxnId="{9EFF6C1C-490B-4C28-9C42-B02397A82165}">
      <dgm:prSet/>
      <dgm:spPr/>
      <dgm:t>
        <a:bodyPr/>
        <a:lstStyle/>
        <a:p>
          <a:endParaRPr lang="en-US"/>
        </a:p>
      </dgm:t>
    </dgm:pt>
    <dgm:pt modelId="{1CC5D0CB-E5B5-4F9C-B4D4-EAB329511CBB}">
      <dgm:prSet/>
      <dgm:spPr/>
      <dgm:t>
        <a:bodyPr/>
        <a:lstStyle/>
        <a:p>
          <a:pPr algn="l"/>
          <a:r>
            <a:rPr lang="es-ES_tradnl" noProof="0">
              <a:latin typeface="Times New Roman" panose="02020603050405020304" pitchFamily="18" charset="0"/>
              <a:cs typeface="Times New Roman" panose="02020603050405020304" pitchFamily="18" charset="0"/>
            </a:rPr>
            <a:t>el tenedor del instrumento,</a:t>
          </a:r>
        </a:p>
      </dgm:t>
    </dgm:pt>
    <dgm:pt modelId="{CDC8B9A6-C69F-4ECD-84C0-1F2A43D4F125}" type="parTrans" cxnId="{70272A3E-A9C6-4128-BD8C-0C66F2628180}">
      <dgm:prSet/>
      <dgm:spPr/>
      <dgm:t>
        <a:bodyPr/>
        <a:lstStyle/>
        <a:p>
          <a:endParaRPr lang="en-US"/>
        </a:p>
      </dgm:t>
    </dgm:pt>
    <dgm:pt modelId="{CE8AD3B4-7E71-4558-86A5-89D5FA5677EE}" type="sibTrans" cxnId="{70272A3E-A9C6-4128-BD8C-0C66F2628180}">
      <dgm:prSet/>
      <dgm:spPr/>
      <dgm:t>
        <a:bodyPr/>
        <a:lstStyle/>
        <a:p>
          <a:endParaRPr lang="en-US"/>
        </a:p>
      </dgm:t>
    </dgm:pt>
    <dgm:pt modelId="{A35DD4FE-AA4A-44B9-B740-7E5F88931535}">
      <dgm:prSet/>
      <dgm:spPr/>
      <dgm:t>
        <a:bodyPr/>
        <a:lstStyle/>
        <a:p>
          <a:pPr algn="just"/>
          <a:r>
            <a:rPr lang="es-ES_tradnl" noProof="0" dirty="0">
              <a:latin typeface="Times New Roman" panose="02020603050405020304" pitchFamily="18" charset="0"/>
              <a:cs typeface="Times New Roman" panose="02020603050405020304" pitchFamily="18" charset="0"/>
            </a:rPr>
            <a:t>una persona que no es tenedor pero está en posesión del instrumento y </a:t>
          </a:r>
          <a:r>
            <a:rPr lang="es-ES_tradnl" b="1" u="sng" noProof="0" dirty="0">
              <a:latin typeface="Times New Roman" panose="02020603050405020304" pitchFamily="18" charset="0"/>
              <a:cs typeface="Times New Roman" panose="02020603050405020304" pitchFamily="18" charset="0"/>
            </a:rPr>
            <a:t>tiene los derechos de un tenedor</a:t>
          </a:r>
          <a:r>
            <a:rPr lang="es-ES_tradnl" noProof="0" dirty="0">
              <a:latin typeface="Times New Roman" panose="02020603050405020304" pitchFamily="18" charset="0"/>
              <a:cs typeface="Times New Roman" panose="02020603050405020304" pitchFamily="18" charset="0"/>
            </a:rPr>
            <a:t>, o </a:t>
          </a:r>
        </a:p>
      </dgm:t>
    </dgm:pt>
    <dgm:pt modelId="{CDF28DAB-36A4-49E1-9F26-24702CD6870A}" type="parTrans" cxnId="{D9EE2807-CB91-4987-8851-1E3E32FB3DA2}">
      <dgm:prSet/>
      <dgm:spPr/>
      <dgm:t>
        <a:bodyPr/>
        <a:lstStyle/>
        <a:p>
          <a:endParaRPr lang="en-US"/>
        </a:p>
      </dgm:t>
    </dgm:pt>
    <dgm:pt modelId="{ADBE7C4B-3BB5-4933-A350-AEC7B1B7C6C7}" type="sibTrans" cxnId="{D9EE2807-CB91-4987-8851-1E3E32FB3DA2}">
      <dgm:prSet/>
      <dgm:spPr/>
      <dgm:t>
        <a:bodyPr/>
        <a:lstStyle/>
        <a:p>
          <a:endParaRPr lang="en-US"/>
        </a:p>
      </dgm:t>
    </dgm:pt>
    <dgm:pt modelId="{60381F74-5642-47C0-A694-1A38AD5FB489}">
      <dgm:prSet/>
      <dgm:spPr/>
      <dgm:t>
        <a:bodyPr/>
        <a:lstStyle/>
        <a:p>
          <a:pPr algn="just"/>
          <a:r>
            <a:rPr lang="es-ES_tradnl" noProof="0">
              <a:latin typeface="Times New Roman" panose="02020603050405020304" pitchFamily="18" charset="0"/>
              <a:cs typeface="Times New Roman" panose="02020603050405020304" pitchFamily="18" charset="0"/>
            </a:rPr>
            <a:t>una persona que no está en posesión del instrumento pero tiene derecho de exigir el cumplimiento del instrumento de acuerdo con las disposiciones de la Sección 2-309 y de la Sección 2-418(d). </a:t>
          </a:r>
        </a:p>
      </dgm:t>
    </dgm:pt>
    <dgm:pt modelId="{7101FE40-9A74-49F7-8645-64D08C137D25}" type="parTrans" cxnId="{74CA0F8B-5668-4D17-A39F-7E83DB47EADB}">
      <dgm:prSet/>
      <dgm:spPr/>
      <dgm:t>
        <a:bodyPr/>
        <a:lstStyle/>
        <a:p>
          <a:endParaRPr lang="en-US"/>
        </a:p>
      </dgm:t>
    </dgm:pt>
    <dgm:pt modelId="{F128D3A4-6B18-498F-B3BD-40BC0371D44D}" type="sibTrans" cxnId="{74CA0F8B-5668-4D17-A39F-7E83DB47EADB}">
      <dgm:prSet/>
      <dgm:spPr/>
      <dgm:t>
        <a:bodyPr/>
        <a:lstStyle/>
        <a:p>
          <a:endParaRPr lang="en-US"/>
        </a:p>
      </dgm:t>
    </dgm:pt>
    <dgm:pt modelId="{8696866D-4D38-114A-B559-C3411E18EC0F}" type="pres">
      <dgm:prSet presAssocID="{76F90CC2-D28A-4F1B-AA3B-03DAD437B875}" presName="linear" presStyleCnt="0">
        <dgm:presLayoutVars>
          <dgm:animLvl val="lvl"/>
          <dgm:resizeHandles val="exact"/>
        </dgm:presLayoutVars>
      </dgm:prSet>
      <dgm:spPr/>
    </dgm:pt>
    <dgm:pt modelId="{F10E8005-126A-2645-9A00-F6C55D9D0823}" type="pres">
      <dgm:prSet presAssocID="{34B3885A-AF04-4968-9BA1-551D300AD3FD}" presName="parentText" presStyleLbl="node1" presStyleIdx="0" presStyleCnt="1">
        <dgm:presLayoutVars>
          <dgm:chMax val="0"/>
          <dgm:bulletEnabled val="1"/>
        </dgm:presLayoutVars>
      </dgm:prSet>
      <dgm:spPr/>
    </dgm:pt>
    <dgm:pt modelId="{067895A6-1796-CF41-BFF9-497400532915}" type="pres">
      <dgm:prSet presAssocID="{34B3885A-AF04-4968-9BA1-551D300AD3FD}" presName="childText" presStyleLbl="revTx" presStyleIdx="0" presStyleCnt="1">
        <dgm:presLayoutVars>
          <dgm:bulletEnabled val="1"/>
        </dgm:presLayoutVars>
      </dgm:prSet>
      <dgm:spPr/>
    </dgm:pt>
  </dgm:ptLst>
  <dgm:cxnLst>
    <dgm:cxn modelId="{D9EE2807-CB91-4987-8851-1E3E32FB3DA2}" srcId="{34B3885A-AF04-4968-9BA1-551D300AD3FD}" destId="{A35DD4FE-AA4A-44B9-B740-7E5F88931535}" srcOrd="1" destOrd="0" parTransId="{CDF28DAB-36A4-49E1-9F26-24702CD6870A}" sibTransId="{ADBE7C4B-3BB5-4933-A350-AEC7B1B7C6C7}"/>
    <dgm:cxn modelId="{9EFF6C1C-490B-4C28-9C42-B02397A82165}" srcId="{76F90CC2-D28A-4F1B-AA3B-03DAD437B875}" destId="{34B3885A-AF04-4968-9BA1-551D300AD3FD}" srcOrd="0" destOrd="0" parTransId="{92B266BF-F563-4070-BEBC-4C5F7D05FD8B}" sibTransId="{4B41B0EE-33EF-4178-9EC5-46611D9EB14E}"/>
    <dgm:cxn modelId="{A7FACF36-B011-7343-A221-2C07BC3B4FD1}" type="presOf" srcId="{A35DD4FE-AA4A-44B9-B740-7E5F88931535}" destId="{067895A6-1796-CF41-BFF9-497400532915}" srcOrd="0" destOrd="1" presId="urn:microsoft.com/office/officeart/2005/8/layout/vList2"/>
    <dgm:cxn modelId="{70272A3E-A9C6-4128-BD8C-0C66F2628180}" srcId="{34B3885A-AF04-4968-9BA1-551D300AD3FD}" destId="{1CC5D0CB-E5B5-4F9C-B4D4-EAB329511CBB}" srcOrd="0" destOrd="0" parTransId="{CDC8B9A6-C69F-4ECD-84C0-1F2A43D4F125}" sibTransId="{CE8AD3B4-7E71-4558-86A5-89D5FA5677EE}"/>
    <dgm:cxn modelId="{4E4BC55B-F429-8448-88B2-DF787E1A12FF}" type="presOf" srcId="{60381F74-5642-47C0-A694-1A38AD5FB489}" destId="{067895A6-1796-CF41-BFF9-497400532915}" srcOrd="0" destOrd="2" presId="urn:microsoft.com/office/officeart/2005/8/layout/vList2"/>
    <dgm:cxn modelId="{74CA0F8B-5668-4D17-A39F-7E83DB47EADB}" srcId="{34B3885A-AF04-4968-9BA1-551D300AD3FD}" destId="{60381F74-5642-47C0-A694-1A38AD5FB489}" srcOrd="2" destOrd="0" parTransId="{7101FE40-9A74-49F7-8645-64D08C137D25}" sibTransId="{F128D3A4-6B18-498F-B3BD-40BC0371D44D}"/>
    <dgm:cxn modelId="{502F9DA8-42C0-1B4B-9F52-7BCC73925463}" type="presOf" srcId="{34B3885A-AF04-4968-9BA1-551D300AD3FD}" destId="{F10E8005-126A-2645-9A00-F6C55D9D0823}" srcOrd="0" destOrd="0" presId="urn:microsoft.com/office/officeart/2005/8/layout/vList2"/>
    <dgm:cxn modelId="{0C4550B4-CCF0-B84F-AC3D-EE1FC8991D03}" type="presOf" srcId="{76F90CC2-D28A-4F1B-AA3B-03DAD437B875}" destId="{8696866D-4D38-114A-B559-C3411E18EC0F}" srcOrd="0" destOrd="0" presId="urn:microsoft.com/office/officeart/2005/8/layout/vList2"/>
    <dgm:cxn modelId="{25ED9AEB-02F0-394F-93AD-1FAA9327D302}" type="presOf" srcId="{1CC5D0CB-E5B5-4F9C-B4D4-EAB329511CBB}" destId="{067895A6-1796-CF41-BFF9-497400532915}" srcOrd="0" destOrd="0" presId="urn:microsoft.com/office/officeart/2005/8/layout/vList2"/>
    <dgm:cxn modelId="{37A7FFBD-029D-2748-99C7-87CC816E93B5}" type="presParOf" srcId="{8696866D-4D38-114A-B559-C3411E18EC0F}" destId="{F10E8005-126A-2645-9A00-F6C55D9D0823}" srcOrd="0" destOrd="0" presId="urn:microsoft.com/office/officeart/2005/8/layout/vList2"/>
    <dgm:cxn modelId="{89B6FDA6-90AB-D247-9205-3E2F1A228222}" type="presParOf" srcId="{8696866D-4D38-114A-B559-C3411E18EC0F}" destId="{067895A6-1796-CF41-BFF9-49740053291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631D74-ABEC-4D13-8433-71BECC8F74A1}"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DB30B0F-F095-459D-84C8-06AFA26D3E6E}">
      <dgm:prSet/>
      <dgm:spPr/>
      <dgm:t>
        <a:bodyPr/>
        <a:lstStyle/>
        <a:p>
          <a:pPr>
            <a:defRPr cap="all"/>
          </a:pPr>
          <a:r>
            <a:rPr lang="es-ES_tradnl" dirty="0"/>
            <a:t>En este caso se levantó la defensa estando pendiente de adjudicación la moción de sentencia sumaria, su dúplica y réplica.</a:t>
          </a:r>
          <a:endParaRPr lang="en-US" dirty="0"/>
        </a:p>
      </dgm:t>
    </dgm:pt>
    <dgm:pt modelId="{B9385F27-7693-44EC-8FF2-1B20E5C78F32}" type="parTrans" cxnId="{071F2865-748D-4A97-B90F-110A5201A7EB}">
      <dgm:prSet/>
      <dgm:spPr/>
      <dgm:t>
        <a:bodyPr/>
        <a:lstStyle/>
        <a:p>
          <a:endParaRPr lang="en-US"/>
        </a:p>
      </dgm:t>
    </dgm:pt>
    <dgm:pt modelId="{16C036F0-9A28-4F65-8F4E-98111D6C1A37}" type="sibTrans" cxnId="{071F2865-748D-4A97-B90F-110A5201A7EB}">
      <dgm:prSet/>
      <dgm:spPr/>
      <dgm:t>
        <a:bodyPr/>
        <a:lstStyle/>
        <a:p>
          <a:endParaRPr lang="en-US"/>
        </a:p>
      </dgm:t>
    </dgm:pt>
    <dgm:pt modelId="{C55890E1-77CD-4785-93A8-987624F7593E}">
      <dgm:prSet/>
      <dgm:spPr/>
      <dgm:t>
        <a:bodyPr/>
        <a:lstStyle/>
        <a:p>
          <a:pPr>
            <a:defRPr cap="all"/>
          </a:pPr>
          <a:r>
            <a:rPr lang="es-ES_tradnl">
              <a:solidFill>
                <a:schemeClr val="accent2"/>
              </a:solidFill>
            </a:rPr>
            <a:t>El TPI acogió los fundamentos “correctos” del demandante para conferirle legitimación activa al </a:t>
          </a:r>
          <a:r>
            <a:rPr lang="es-ES_tradnl" i="1" err="1">
              <a:solidFill>
                <a:schemeClr val="accent2"/>
              </a:solidFill>
            </a:rPr>
            <a:t>servicer</a:t>
          </a:r>
          <a:r>
            <a:rPr lang="es-ES_tradnl"/>
            <a:t>.</a:t>
          </a:r>
          <a:endParaRPr lang="en-US"/>
        </a:p>
      </dgm:t>
    </dgm:pt>
    <dgm:pt modelId="{0A9A5DBB-D2F5-47AA-AA18-AF34013F0DAC}" type="parTrans" cxnId="{5D761CD6-ECC2-4AB8-B50C-24FDFBE4B16A}">
      <dgm:prSet/>
      <dgm:spPr/>
      <dgm:t>
        <a:bodyPr/>
        <a:lstStyle/>
        <a:p>
          <a:endParaRPr lang="en-US"/>
        </a:p>
      </dgm:t>
    </dgm:pt>
    <dgm:pt modelId="{7C1F4CB7-EEC6-44E9-97D8-E91753AB9601}" type="sibTrans" cxnId="{5D761CD6-ECC2-4AB8-B50C-24FDFBE4B16A}">
      <dgm:prSet/>
      <dgm:spPr/>
      <dgm:t>
        <a:bodyPr/>
        <a:lstStyle/>
        <a:p>
          <a:endParaRPr lang="en-US"/>
        </a:p>
      </dgm:t>
    </dgm:pt>
    <dgm:pt modelId="{7E62F167-0E18-4E74-A181-7E2D8BBA72A3}">
      <dgm:prSet/>
      <dgm:spPr/>
      <dgm:t>
        <a:bodyPr/>
        <a:lstStyle/>
        <a:p>
          <a:pPr>
            <a:defRPr cap="all"/>
          </a:pPr>
          <a:r>
            <a:rPr lang="es-ES_tradnl">
              <a:solidFill>
                <a:schemeClr val="accent2"/>
              </a:solidFill>
            </a:rPr>
            <a:t>Aquí tampoco hay prueba de una cesión o negociación del pagaré con la intención de darle a, </a:t>
          </a:r>
          <a:r>
            <a:rPr lang="es-ES_tradnl" err="1">
              <a:solidFill>
                <a:schemeClr val="accent2"/>
              </a:solidFill>
            </a:rPr>
            <a:t>Firstbank</a:t>
          </a:r>
          <a:r>
            <a:rPr lang="es-ES_tradnl">
              <a:solidFill>
                <a:schemeClr val="accent2"/>
              </a:solidFill>
            </a:rPr>
            <a:t>, legitimación para exigir el cumplimiento del instrumento.</a:t>
          </a:r>
          <a:endParaRPr lang="en-US">
            <a:solidFill>
              <a:schemeClr val="accent2"/>
            </a:solidFill>
          </a:endParaRPr>
        </a:p>
      </dgm:t>
    </dgm:pt>
    <dgm:pt modelId="{D8007177-F414-43CE-B5A9-23737EAA4910}" type="parTrans" cxnId="{A95B934D-E428-4B69-9DBE-575E7B09CC17}">
      <dgm:prSet/>
      <dgm:spPr/>
      <dgm:t>
        <a:bodyPr/>
        <a:lstStyle/>
        <a:p>
          <a:endParaRPr lang="en-US"/>
        </a:p>
      </dgm:t>
    </dgm:pt>
    <dgm:pt modelId="{D7C166EF-7231-48A2-837A-342113C07574}" type="sibTrans" cxnId="{A95B934D-E428-4B69-9DBE-575E7B09CC17}">
      <dgm:prSet/>
      <dgm:spPr/>
      <dgm:t>
        <a:bodyPr/>
        <a:lstStyle/>
        <a:p>
          <a:endParaRPr lang="en-US"/>
        </a:p>
      </dgm:t>
    </dgm:pt>
    <dgm:pt modelId="{923E268F-4C4D-4C21-91DD-33888A129770}" type="pres">
      <dgm:prSet presAssocID="{7F631D74-ABEC-4D13-8433-71BECC8F74A1}" presName="root" presStyleCnt="0">
        <dgm:presLayoutVars>
          <dgm:dir/>
          <dgm:resizeHandles val="exact"/>
        </dgm:presLayoutVars>
      </dgm:prSet>
      <dgm:spPr/>
    </dgm:pt>
    <dgm:pt modelId="{575262B4-3857-4774-9461-69AE13080D22}" type="pres">
      <dgm:prSet presAssocID="{8DB30B0F-F095-459D-84C8-06AFA26D3E6E}" presName="compNode" presStyleCnt="0"/>
      <dgm:spPr/>
    </dgm:pt>
    <dgm:pt modelId="{F01FCA95-8D41-414E-ABCD-D8B04E5B1501}" type="pres">
      <dgm:prSet presAssocID="{8DB30B0F-F095-459D-84C8-06AFA26D3E6E}" presName="iconBgRect" presStyleLbl="bgShp" presStyleIdx="0" presStyleCnt="3"/>
      <dgm:spPr/>
    </dgm:pt>
    <dgm:pt modelId="{82B8B99E-FB1D-40AE-AA80-2E5D978A36B5}" type="pres">
      <dgm:prSet presAssocID="{8DB30B0F-F095-459D-84C8-06AFA26D3E6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E3B700A7-DD6B-4493-BC0F-942A9F0B5DDB}" type="pres">
      <dgm:prSet presAssocID="{8DB30B0F-F095-459D-84C8-06AFA26D3E6E}" presName="spaceRect" presStyleCnt="0"/>
      <dgm:spPr/>
    </dgm:pt>
    <dgm:pt modelId="{7A63CE2B-25FF-4DC1-A7B7-DD68FF8D5F09}" type="pres">
      <dgm:prSet presAssocID="{8DB30B0F-F095-459D-84C8-06AFA26D3E6E}" presName="textRect" presStyleLbl="revTx" presStyleIdx="0" presStyleCnt="3">
        <dgm:presLayoutVars>
          <dgm:chMax val="1"/>
          <dgm:chPref val="1"/>
        </dgm:presLayoutVars>
      </dgm:prSet>
      <dgm:spPr/>
    </dgm:pt>
    <dgm:pt modelId="{3A216461-0626-4644-B1F2-A38D1105A7D1}" type="pres">
      <dgm:prSet presAssocID="{16C036F0-9A28-4F65-8F4E-98111D6C1A37}" presName="sibTrans" presStyleCnt="0"/>
      <dgm:spPr/>
    </dgm:pt>
    <dgm:pt modelId="{92CD1049-9767-4D12-8620-3B7843F8741A}" type="pres">
      <dgm:prSet presAssocID="{C55890E1-77CD-4785-93A8-987624F7593E}" presName="compNode" presStyleCnt="0"/>
      <dgm:spPr/>
    </dgm:pt>
    <dgm:pt modelId="{A2F06E3C-A8F5-431C-89EA-CB549799E6C3}" type="pres">
      <dgm:prSet presAssocID="{C55890E1-77CD-4785-93A8-987624F7593E}" presName="iconBgRect" presStyleLbl="bgShp" presStyleIdx="1" presStyleCnt="3"/>
      <dgm:spPr>
        <a:solidFill>
          <a:schemeClr val="accent2">
            <a:lumMod val="60000"/>
            <a:lumOff val="40000"/>
          </a:schemeClr>
        </a:solidFill>
      </dgm:spPr>
    </dgm:pt>
    <dgm:pt modelId="{7E9720AD-577A-4616-BA03-DBFA3E278B2C}" type="pres">
      <dgm:prSet presAssocID="{C55890E1-77CD-4785-93A8-987624F7593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9BC24974-EEFC-4A0D-9B82-FD1B83AF3369}" type="pres">
      <dgm:prSet presAssocID="{C55890E1-77CD-4785-93A8-987624F7593E}" presName="spaceRect" presStyleCnt="0"/>
      <dgm:spPr/>
    </dgm:pt>
    <dgm:pt modelId="{6584FEA4-889F-461A-98AF-2BBA28EED862}" type="pres">
      <dgm:prSet presAssocID="{C55890E1-77CD-4785-93A8-987624F7593E}" presName="textRect" presStyleLbl="revTx" presStyleIdx="1" presStyleCnt="3">
        <dgm:presLayoutVars>
          <dgm:chMax val="1"/>
          <dgm:chPref val="1"/>
        </dgm:presLayoutVars>
      </dgm:prSet>
      <dgm:spPr/>
    </dgm:pt>
    <dgm:pt modelId="{3CE1B019-CE5B-4CF9-9647-9D936DF2FD87}" type="pres">
      <dgm:prSet presAssocID="{7C1F4CB7-EEC6-44E9-97D8-E91753AB9601}" presName="sibTrans" presStyleCnt="0"/>
      <dgm:spPr/>
    </dgm:pt>
    <dgm:pt modelId="{8AAD11E7-5027-4771-8E41-5ED32704442B}" type="pres">
      <dgm:prSet presAssocID="{7E62F167-0E18-4E74-A181-7E2D8BBA72A3}" presName="compNode" presStyleCnt="0"/>
      <dgm:spPr/>
    </dgm:pt>
    <dgm:pt modelId="{84FF03B9-3068-41F1-BE12-C19B8C97D475}" type="pres">
      <dgm:prSet presAssocID="{7E62F167-0E18-4E74-A181-7E2D8BBA72A3}" presName="iconBgRect" presStyleLbl="bgShp" presStyleIdx="2" presStyleCnt="3"/>
      <dgm:spPr>
        <a:solidFill>
          <a:schemeClr val="accent2">
            <a:lumMod val="40000"/>
            <a:lumOff val="60000"/>
          </a:schemeClr>
        </a:solidFill>
      </dgm:spPr>
    </dgm:pt>
    <dgm:pt modelId="{910DE0FC-F028-4979-A785-7A1004FFE3A0}" type="pres">
      <dgm:prSet presAssocID="{7E62F167-0E18-4E74-A181-7E2D8BBA72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1C5B3E48-424F-4D9E-A6A2-9469DD88CFEA}" type="pres">
      <dgm:prSet presAssocID="{7E62F167-0E18-4E74-A181-7E2D8BBA72A3}" presName="spaceRect" presStyleCnt="0"/>
      <dgm:spPr/>
    </dgm:pt>
    <dgm:pt modelId="{52BAB9DB-BF3A-47D3-830B-A7261FD801AC}" type="pres">
      <dgm:prSet presAssocID="{7E62F167-0E18-4E74-A181-7E2D8BBA72A3}" presName="textRect" presStyleLbl="revTx" presStyleIdx="2" presStyleCnt="3">
        <dgm:presLayoutVars>
          <dgm:chMax val="1"/>
          <dgm:chPref val="1"/>
        </dgm:presLayoutVars>
      </dgm:prSet>
      <dgm:spPr/>
    </dgm:pt>
  </dgm:ptLst>
  <dgm:cxnLst>
    <dgm:cxn modelId="{875F0A4B-3133-4ABB-B495-A3F76B52F674}" type="presOf" srcId="{7E62F167-0E18-4E74-A181-7E2D8BBA72A3}" destId="{52BAB9DB-BF3A-47D3-830B-A7261FD801AC}" srcOrd="0" destOrd="0" presId="urn:microsoft.com/office/officeart/2018/5/layout/IconCircleLabelList"/>
    <dgm:cxn modelId="{A95B934D-E428-4B69-9DBE-575E7B09CC17}" srcId="{7F631D74-ABEC-4D13-8433-71BECC8F74A1}" destId="{7E62F167-0E18-4E74-A181-7E2D8BBA72A3}" srcOrd="2" destOrd="0" parTransId="{D8007177-F414-43CE-B5A9-23737EAA4910}" sibTransId="{D7C166EF-7231-48A2-837A-342113C07574}"/>
    <dgm:cxn modelId="{071F2865-748D-4A97-B90F-110A5201A7EB}" srcId="{7F631D74-ABEC-4D13-8433-71BECC8F74A1}" destId="{8DB30B0F-F095-459D-84C8-06AFA26D3E6E}" srcOrd="0" destOrd="0" parTransId="{B9385F27-7693-44EC-8FF2-1B20E5C78F32}" sibTransId="{16C036F0-9A28-4F65-8F4E-98111D6C1A37}"/>
    <dgm:cxn modelId="{7C6F858E-C204-417F-A3A4-497DF06EDA10}" type="presOf" srcId="{7F631D74-ABEC-4D13-8433-71BECC8F74A1}" destId="{923E268F-4C4D-4C21-91DD-33888A129770}" srcOrd="0" destOrd="0" presId="urn:microsoft.com/office/officeart/2018/5/layout/IconCircleLabelList"/>
    <dgm:cxn modelId="{A7E5479A-FC46-4E46-933D-6015CC732942}" type="presOf" srcId="{C55890E1-77CD-4785-93A8-987624F7593E}" destId="{6584FEA4-889F-461A-98AF-2BBA28EED862}" srcOrd="0" destOrd="0" presId="urn:microsoft.com/office/officeart/2018/5/layout/IconCircleLabelList"/>
    <dgm:cxn modelId="{5D761CD6-ECC2-4AB8-B50C-24FDFBE4B16A}" srcId="{7F631D74-ABEC-4D13-8433-71BECC8F74A1}" destId="{C55890E1-77CD-4785-93A8-987624F7593E}" srcOrd="1" destOrd="0" parTransId="{0A9A5DBB-D2F5-47AA-AA18-AF34013F0DAC}" sibTransId="{7C1F4CB7-EEC6-44E9-97D8-E91753AB9601}"/>
    <dgm:cxn modelId="{006BE2DC-004C-43A2-9402-08E3CC900A22}" type="presOf" srcId="{8DB30B0F-F095-459D-84C8-06AFA26D3E6E}" destId="{7A63CE2B-25FF-4DC1-A7B7-DD68FF8D5F09}" srcOrd="0" destOrd="0" presId="urn:microsoft.com/office/officeart/2018/5/layout/IconCircleLabelList"/>
    <dgm:cxn modelId="{6C1D1ABA-3E66-4BF4-A059-2455AF9F6E23}" type="presParOf" srcId="{923E268F-4C4D-4C21-91DD-33888A129770}" destId="{575262B4-3857-4774-9461-69AE13080D22}" srcOrd="0" destOrd="0" presId="urn:microsoft.com/office/officeart/2018/5/layout/IconCircleLabelList"/>
    <dgm:cxn modelId="{FE8BB288-719A-4E86-93F9-619BA4E42F9C}" type="presParOf" srcId="{575262B4-3857-4774-9461-69AE13080D22}" destId="{F01FCA95-8D41-414E-ABCD-D8B04E5B1501}" srcOrd="0" destOrd="0" presId="urn:microsoft.com/office/officeart/2018/5/layout/IconCircleLabelList"/>
    <dgm:cxn modelId="{20B0AE7F-9F3F-46E5-8799-D8331588F683}" type="presParOf" srcId="{575262B4-3857-4774-9461-69AE13080D22}" destId="{82B8B99E-FB1D-40AE-AA80-2E5D978A36B5}" srcOrd="1" destOrd="0" presId="urn:microsoft.com/office/officeart/2018/5/layout/IconCircleLabelList"/>
    <dgm:cxn modelId="{B57D66CB-0093-46E9-97D6-C63BE01E598F}" type="presParOf" srcId="{575262B4-3857-4774-9461-69AE13080D22}" destId="{E3B700A7-DD6B-4493-BC0F-942A9F0B5DDB}" srcOrd="2" destOrd="0" presId="urn:microsoft.com/office/officeart/2018/5/layout/IconCircleLabelList"/>
    <dgm:cxn modelId="{ACDD545E-2D81-4C8C-86DC-E205AEBCF8BB}" type="presParOf" srcId="{575262B4-3857-4774-9461-69AE13080D22}" destId="{7A63CE2B-25FF-4DC1-A7B7-DD68FF8D5F09}" srcOrd="3" destOrd="0" presId="urn:microsoft.com/office/officeart/2018/5/layout/IconCircleLabelList"/>
    <dgm:cxn modelId="{13099713-BAE1-4495-9F03-7B58C367F941}" type="presParOf" srcId="{923E268F-4C4D-4C21-91DD-33888A129770}" destId="{3A216461-0626-4644-B1F2-A38D1105A7D1}" srcOrd="1" destOrd="0" presId="urn:microsoft.com/office/officeart/2018/5/layout/IconCircleLabelList"/>
    <dgm:cxn modelId="{A06BA0D2-5AA9-42B8-960F-7F79E523D123}" type="presParOf" srcId="{923E268F-4C4D-4C21-91DD-33888A129770}" destId="{92CD1049-9767-4D12-8620-3B7843F8741A}" srcOrd="2" destOrd="0" presId="urn:microsoft.com/office/officeart/2018/5/layout/IconCircleLabelList"/>
    <dgm:cxn modelId="{8B72298C-1958-47D6-8D98-EEB3E4F66C66}" type="presParOf" srcId="{92CD1049-9767-4D12-8620-3B7843F8741A}" destId="{A2F06E3C-A8F5-431C-89EA-CB549799E6C3}" srcOrd="0" destOrd="0" presId="urn:microsoft.com/office/officeart/2018/5/layout/IconCircleLabelList"/>
    <dgm:cxn modelId="{0EC78984-CD18-46AD-859F-256EAF184A1E}" type="presParOf" srcId="{92CD1049-9767-4D12-8620-3B7843F8741A}" destId="{7E9720AD-577A-4616-BA03-DBFA3E278B2C}" srcOrd="1" destOrd="0" presId="urn:microsoft.com/office/officeart/2018/5/layout/IconCircleLabelList"/>
    <dgm:cxn modelId="{60D78E83-9058-4792-904B-EE45D08D0F55}" type="presParOf" srcId="{92CD1049-9767-4D12-8620-3B7843F8741A}" destId="{9BC24974-EEFC-4A0D-9B82-FD1B83AF3369}" srcOrd="2" destOrd="0" presId="urn:microsoft.com/office/officeart/2018/5/layout/IconCircleLabelList"/>
    <dgm:cxn modelId="{9BC295EB-1DDD-4C0B-8CBD-302F740A3A03}" type="presParOf" srcId="{92CD1049-9767-4D12-8620-3B7843F8741A}" destId="{6584FEA4-889F-461A-98AF-2BBA28EED862}" srcOrd="3" destOrd="0" presId="urn:microsoft.com/office/officeart/2018/5/layout/IconCircleLabelList"/>
    <dgm:cxn modelId="{82822491-23BC-44EA-A73A-192592CE998F}" type="presParOf" srcId="{923E268F-4C4D-4C21-91DD-33888A129770}" destId="{3CE1B019-CE5B-4CF9-9647-9D936DF2FD87}" srcOrd="3" destOrd="0" presId="urn:microsoft.com/office/officeart/2018/5/layout/IconCircleLabelList"/>
    <dgm:cxn modelId="{B93C680E-38A8-4D05-BE64-6E10F1493D5A}" type="presParOf" srcId="{923E268F-4C4D-4C21-91DD-33888A129770}" destId="{8AAD11E7-5027-4771-8E41-5ED32704442B}" srcOrd="4" destOrd="0" presId="urn:microsoft.com/office/officeart/2018/5/layout/IconCircleLabelList"/>
    <dgm:cxn modelId="{7CAEC511-B053-4E23-8B22-D373EFDABB82}" type="presParOf" srcId="{8AAD11E7-5027-4771-8E41-5ED32704442B}" destId="{84FF03B9-3068-41F1-BE12-C19B8C97D475}" srcOrd="0" destOrd="0" presId="urn:microsoft.com/office/officeart/2018/5/layout/IconCircleLabelList"/>
    <dgm:cxn modelId="{893D23F8-D3D8-43FE-B0B1-C6A2DA110FD9}" type="presParOf" srcId="{8AAD11E7-5027-4771-8E41-5ED32704442B}" destId="{910DE0FC-F028-4979-A785-7A1004FFE3A0}" srcOrd="1" destOrd="0" presId="urn:microsoft.com/office/officeart/2018/5/layout/IconCircleLabelList"/>
    <dgm:cxn modelId="{42867861-6F02-452F-B1C6-753F12B85017}" type="presParOf" srcId="{8AAD11E7-5027-4771-8E41-5ED32704442B}" destId="{1C5B3E48-424F-4D9E-A6A2-9469DD88CFEA}" srcOrd="2" destOrd="0" presId="urn:microsoft.com/office/officeart/2018/5/layout/IconCircleLabelList"/>
    <dgm:cxn modelId="{C2EDA5FB-572B-44D1-8865-C0676EB8838A}" type="presParOf" srcId="{8AAD11E7-5027-4771-8E41-5ED32704442B}" destId="{52BAB9DB-BF3A-47D3-830B-A7261FD801A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752BBD-C726-4088-AA10-F82860628ED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FA4FC8F7-C5B3-4703-A34D-B4B3C0DFAE89}">
      <dgm:prSet custT="1"/>
      <dgm:spPr>
        <a:solidFill>
          <a:schemeClr val="accent2"/>
        </a:solidFill>
      </dgm:spPr>
      <dgm:t>
        <a:bodyPr/>
        <a:lstStyle/>
        <a:p>
          <a:r>
            <a:rPr lang="en-US" sz="1200">
              <a:latin typeface="Times New Roman" panose="02020603050405020304" pitchFamily="18" charset="0"/>
              <a:cs typeface="Times New Roman" panose="02020603050405020304" pitchFamily="18" charset="0"/>
            </a:rPr>
            <a:t>El 8 de </a:t>
          </a:r>
          <a:r>
            <a:rPr lang="en-US" sz="1200" err="1">
              <a:latin typeface="Times New Roman" panose="02020603050405020304" pitchFamily="18" charset="0"/>
              <a:cs typeface="Times New Roman" panose="02020603050405020304" pitchFamily="18" charset="0"/>
            </a:rPr>
            <a:t>marzo</a:t>
          </a:r>
          <a:r>
            <a:rPr lang="en-US" sz="1200">
              <a:latin typeface="Times New Roman" panose="02020603050405020304" pitchFamily="18" charset="0"/>
              <a:cs typeface="Times New Roman" panose="02020603050405020304" pitchFamily="18" charset="0"/>
            </a:rPr>
            <a:t> de 2019, </a:t>
          </a:r>
          <a:r>
            <a:rPr lang="en-US" sz="1200" err="1">
              <a:latin typeface="Times New Roman" panose="02020603050405020304" pitchFamily="18" charset="0"/>
              <a:cs typeface="Times New Roman" panose="02020603050405020304" pitchFamily="18" charset="0"/>
            </a:rPr>
            <a:t>los</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esposos</a:t>
          </a:r>
          <a:r>
            <a:rPr lang="en-US" sz="1200">
              <a:latin typeface="Times New Roman" panose="02020603050405020304" pitchFamily="18" charset="0"/>
              <a:cs typeface="Times New Roman" panose="02020603050405020304" pitchFamily="18" charset="0"/>
            </a:rPr>
            <a:t> Torres Piñol </a:t>
          </a:r>
          <a:r>
            <a:rPr lang="en-US" sz="1200" err="1">
              <a:latin typeface="Times New Roman" panose="02020603050405020304" pitchFamily="18" charset="0"/>
              <a:cs typeface="Times New Roman" panose="02020603050405020304" pitchFamily="18" charset="0"/>
            </a:rPr>
            <a:t>presentaron</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un</a:t>
          </a:r>
          <a:r>
            <a:rPr lang="en-US" sz="1200" i="1" err="1">
              <a:latin typeface="Times New Roman" panose="02020603050405020304" pitchFamily="18" charset="0"/>
              <a:cs typeface="Times New Roman" panose="02020603050405020304" pitchFamily="18" charset="0"/>
            </a:rPr>
            <a:t>a</a:t>
          </a:r>
          <a:r>
            <a:rPr lang="en-US" sz="1200" i="1">
              <a:latin typeface="Times New Roman" panose="02020603050405020304" pitchFamily="18" charset="0"/>
              <a:cs typeface="Times New Roman" panose="02020603050405020304" pitchFamily="18" charset="0"/>
            </a:rPr>
            <a:t> </a:t>
          </a:r>
          <a:r>
            <a:rPr lang="en-US" sz="1200" i="1" err="1">
              <a:latin typeface="Times New Roman" panose="02020603050405020304" pitchFamily="18" charset="0"/>
              <a:cs typeface="Times New Roman" panose="02020603050405020304" pitchFamily="18" charset="0"/>
            </a:rPr>
            <a:t>Moción</a:t>
          </a:r>
          <a:r>
            <a:rPr lang="en-US" sz="1200" i="1">
              <a:latin typeface="Times New Roman" panose="02020603050405020304" pitchFamily="18" charset="0"/>
              <a:cs typeface="Times New Roman" panose="02020603050405020304" pitchFamily="18" charset="0"/>
            </a:rPr>
            <a:t> </a:t>
          </a:r>
          <a:r>
            <a:rPr lang="en-US" sz="1200" i="1" err="1">
              <a:latin typeface="Times New Roman" panose="02020603050405020304" pitchFamily="18" charset="0"/>
              <a:cs typeface="Times New Roman" panose="02020603050405020304" pitchFamily="18" charset="0"/>
            </a:rPr>
            <a:t>Solicitando</a:t>
          </a:r>
          <a:r>
            <a:rPr lang="en-US" sz="1200" i="1">
              <a:latin typeface="Times New Roman" panose="02020603050405020304" pitchFamily="18" charset="0"/>
              <a:cs typeface="Times New Roman" panose="02020603050405020304" pitchFamily="18" charset="0"/>
            </a:rPr>
            <a:t> Remedios</a:t>
          </a:r>
          <a:r>
            <a:rPr lang="en-US" sz="1200">
              <a:latin typeface="Times New Roman" panose="02020603050405020304" pitchFamily="18" charset="0"/>
              <a:cs typeface="Times New Roman" panose="02020603050405020304" pitchFamily="18" charset="0"/>
            </a:rPr>
            <a:t> </a:t>
          </a:r>
          <a:r>
            <a:rPr lang="en-US" sz="1200" i="1">
              <a:latin typeface="Times New Roman" panose="02020603050405020304" pitchFamily="18" charset="0"/>
              <a:cs typeface="Times New Roman" panose="02020603050405020304" pitchFamily="18" charset="0"/>
            </a:rPr>
            <a:t>Bajo la </a:t>
          </a:r>
          <a:r>
            <a:rPr lang="en-US" sz="1200" i="1" err="1">
              <a:latin typeface="Times New Roman" panose="02020603050405020304" pitchFamily="18" charset="0"/>
              <a:cs typeface="Times New Roman" panose="02020603050405020304" pitchFamily="18" charset="0"/>
            </a:rPr>
            <a:t>regla</a:t>
          </a:r>
          <a:r>
            <a:rPr lang="en-US" sz="1200" i="1">
              <a:latin typeface="Times New Roman" panose="02020603050405020304" pitchFamily="18" charset="0"/>
              <a:cs typeface="Times New Roman" panose="02020603050405020304" pitchFamily="18" charset="0"/>
            </a:rPr>
            <a:t> 49.2 de las de </a:t>
          </a:r>
          <a:r>
            <a:rPr lang="en-US" sz="1200" i="1" err="1">
              <a:latin typeface="Times New Roman" panose="02020603050405020304" pitchFamily="18" charset="0"/>
              <a:cs typeface="Times New Roman" panose="02020603050405020304" pitchFamily="18" charset="0"/>
            </a:rPr>
            <a:t>Procedimiento</a:t>
          </a:r>
          <a:r>
            <a:rPr lang="en-US" sz="1200" i="1">
              <a:latin typeface="Times New Roman" panose="02020603050405020304" pitchFamily="18" charset="0"/>
              <a:cs typeface="Times New Roman" panose="02020603050405020304" pitchFamily="18" charset="0"/>
            </a:rPr>
            <a:t> C</a:t>
          </a:r>
          <a:r>
            <a:rPr lang="en-US" sz="1200">
              <a:latin typeface="Times New Roman" panose="02020603050405020304" pitchFamily="18" charset="0"/>
              <a:cs typeface="Times New Roman" panose="02020603050405020304" pitchFamily="18" charset="0"/>
            </a:rPr>
            <a:t>ivil, </a:t>
          </a:r>
          <a:r>
            <a:rPr lang="en-US" sz="1200" err="1">
              <a:latin typeface="Times New Roman" panose="02020603050405020304" pitchFamily="18" charset="0"/>
              <a:cs typeface="Times New Roman" panose="02020603050405020304" pitchFamily="18" charset="0"/>
            </a:rPr>
            <a:t>en</a:t>
          </a:r>
          <a:r>
            <a:rPr lang="en-US" sz="1200">
              <a:latin typeface="Times New Roman" panose="02020603050405020304" pitchFamily="18" charset="0"/>
              <a:cs typeface="Times New Roman" panose="02020603050405020304" pitchFamily="18" charset="0"/>
            </a:rPr>
            <a:t> la que </a:t>
          </a:r>
          <a:r>
            <a:rPr lang="en-US" sz="1200" err="1">
              <a:latin typeface="Times New Roman" panose="02020603050405020304" pitchFamily="18" charset="0"/>
              <a:cs typeface="Times New Roman" panose="02020603050405020304" pitchFamily="18" charset="0"/>
            </a:rPr>
            <a:t>sostuvieron</a:t>
          </a:r>
          <a:r>
            <a:rPr lang="en-US" sz="1200">
              <a:latin typeface="Times New Roman" panose="02020603050405020304" pitchFamily="18" charset="0"/>
              <a:cs typeface="Times New Roman" panose="02020603050405020304" pitchFamily="18" charset="0"/>
            </a:rPr>
            <a:t> que la </a:t>
          </a:r>
          <a:r>
            <a:rPr lang="en-US" sz="1200" err="1">
              <a:latin typeface="Times New Roman" panose="02020603050405020304" pitchFamily="18" charset="0"/>
              <a:cs typeface="Times New Roman" panose="02020603050405020304" pitchFamily="18" charset="0"/>
            </a:rPr>
            <a:t>sentencia</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emitida</a:t>
          </a:r>
          <a:r>
            <a:rPr lang="en-US" sz="1200">
              <a:latin typeface="Times New Roman" panose="02020603050405020304" pitchFamily="18" charset="0"/>
              <a:cs typeface="Times New Roman" panose="02020603050405020304" pitchFamily="18" charset="0"/>
            </a:rPr>
            <a:t> era </a:t>
          </a:r>
          <a:r>
            <a:rPr lang="en-US" sz="1200" err="1">
              <a:latin typeface="Times New Roman" panose="02020603050405020304" pitchFamily="18" charset="0"/>
              <a:cs typeface="Times New Roman" panose="02020603050405020304" pitchFamily="18" charset="0"/>
            </a:rPr>
            <a:t>nula</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por</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haber</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sido</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dictada</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en</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contravención</a:t>
          </a:r>
          <a:r>
            <a:rPr lang="en-US" sz="1200">
              <a:latin typeface="Times New Roman" panose="02020603050405020304" pitchFamily="18" charset="0"/>
              <a:cs typeface="Times New Roman" panose="02020603050405020304" pitchFamily="18" charset="0"/>
            </a:rPr>
            <a:t> a las </a:t>
          </a:r>
          <a:r>
            <a:rPr lang="en-US" sz="1200" err="1">
              <a:latin typeface="Times New Roman" panose="02020603050405020304" pitchFamily="18" charset="0"/>
              <a:cs typeface="Times New Roman" panose="02020603050405020304" pitchFamily="18" charset="0"/>
            </a:rPr>
            <a:t>disposiciones</a:t>
          </a:r>
          <a:r>
            <a:rPr lang="en-US" sz="1200">
              <a:latin typeface="Times New Roman" panose="02020603050405020304" pitchFamily="18" charset="0"/>
              <a:cs typeface="Times New Roman" panose="02020603050405020304" pitchFamily="18" charset="0"/>
            </a:rPr>
            <a:t> de la ley Federal RESPA y </a:t>
          </a:r>
          <a:r>
            <a:rPr lang="en-US" sz="1200" err="1">
              <a:latin typeface="Times New Roman" panose="02020603050405020304" pitchFamily="18" charset="0"/>
              <a:cs typeface="Times New Roman" panose="02020603050405020304" pitchFamily="18" charset="0"/>
            </a:rPr>
            <a:t>el</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Reglamento</a:t>
          </a:r>
          <a:r>
            <a:rPr lang="en-US" sz="1200">
              <a:latin typeface="Times New Roman" panose="02020603050405020304" pitchFamily="18" charset="0"/>
              <a:cs typeface="Times New Roman" panose="02020603050405020304" pitchFamily="18" charset="0"/>
            </a:rPr>
            <a:t> X. </a:t>
          </a:r>
        </a:p>
      </dgm:t>
    </dgm:pt>
    <dgm:pt modelId="{8B182A17-B768-4E5E-AA4A-56987270811C}" type="parTrans" cxnId="{DC676D06-01AB-4645-AA54-5D6F71FFEBB4}">
      <dgm:prSet/>
      <dgm:spPr/>
      <dgm:t>
        <a:bodyPr/>
        <a:lstStyle/>
        <a:p>
          <a:endParaRPr lang="en-US"/>
        </a:p>
      </dgm:t>
    </dgm:pt>
    <dgm:pt modelId="{0258589F-CB0B-4409-B3F3-1227E2A14DA1}" type="sibTrans" cxnId="{DC676D06-01AB-4645-AA54-5D6F71FFEBB4}">
      <dgm:prSet/>
      <dgm:spPr/>
      <dgm:t>
        <a:bodyPr/>
        <a:lstStyle/>
        <a:p>
          <a:endParaRPr lang="en-US"/>
        </a:p>
      </dgm:t>
    </dgm:pt>
    <dgm:pt modelId="{857F48B6-622C-4048-B804-15EAA4FB0168}">
      <dgm:prSet custT="1"/>
      <dgm:spPr>
        <a:solidFill>
          <a:schemeClr val="accent2"/>
        </a:solidFill>
      </dgm:spPr>
      <dgm:t>
        <a:bodyPr/>
        <a:lstStyle/>
        <a:p>
          <a:r>
            <a:rPr lang="en-US" sz="1400">
              <a:latin typeface="Times New Roman" panose="02020603050405020304" pitchFamily="18" charset="0"/>
              <a:cs typeface="Times New Roman" panose="02020603050405020304" pitchFamily="18" charset="0"/>
            </a:rPr>
            <a:t>El </a:t>
          </a:r>
          <a:r>
            <a:rPr lang="en-US" sz="1400" err="1">
              <a:latin typeface="Times New Roman" panose="02020603050405020304" pitchFamily="18" charset="0"/>
              <a:cs typeface="Times New Roman" panose="02020603050405020304" pitchFamily="18" charset="0"/>
            </a:rPr>
            <a:t>mismo</a:t>
          </a:r>
          <a:r>
            <a:rPr lang="en-US" sz="1400">
              <a:latin typeface="Times New Roman" panose="02020603050405020304" pitchFamily="18" charset="0"/>
              <a:cs typeface="Times New Roman" panose="02020603050405020304" pitchFamily="18" charset="0"/>
            </a:rPr>
            <a:t> día,  </a:t>
          </a:r>
          <a:r>
            <a:rPr lang="en-US" sz="1400" err="1">
              <a:latin typeface="Times New Roman" panose="02020603050405020304" pitchFamily="18" charset="0"/>
              <a:cs typeface="Times New Roman" panose="02020603050405020304" pitchFamily="18" charset="0"/>
            </a:rPr>
            <a:t>presentaron</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una</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moción</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solicitando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orden</a:t>
          </a:r>
          <a:r>
            <a:rPr lang="en-US" sz="1400">
              <a:latin typeface="Times New Roman" panose="02020603050405020304" pitchFamily="18" charset="0"/>
              <a:cs typeface="Times New Roman" panose="02020603050405020304" pitchFamily="18" charset="0"/>
            </a:rPr>
            <a:t> de </a:t>
          </a:r>
          <a:r>
            <a:rPr lang="en-US" sz="1400" err="1">
              <a:latin typeface="Times New Roman" panose="02020603050405020304" pitchFamily="18" charset="0"/>
              <a:cs typeface="Times New Roman" panose="02020603050405020304" pitchFamily="18" charset="0"/>
            </a:rPr>
            <a:t>prohibición</a:t>
          </a:r>
          <a:r>
            <a:rPr lang="en-US" sz="1400">
              <a:latin typeface="Times New Roman" panose="02020603050405020304" pitchFamily="18" charset="0"/>
              <a:cs typeface="Times New Roman" panose="02020603050405020304" pitchFamily="18" charset="0"/>
            </a:rPr>
            <a:t> de </a:t>
          </a:r>
          <a:r>
            <a:rPr lang="en-US" sz="1400" err="1">
              <a:latin typeface="Times New Roman" panose="02020603050405020304" pitchFamily="18" charset="0"/>
              <a:cs typeface="Times New Roman" panose="02020603050405020304" pitchFamily="18" charset="0"/>
            </a:rPr>
            <a:t>enajenación</a:t>
          </a:r>
          <a:r>
            <a:rPr lang="en-US" sz="1400">
              <a:latin typeface="Times New Roman" panose="02020603050405020304" pitchFamily="18" charset="0"/>
              <a:cs typeface="Times New Roman" panose="02020603050405020304" pitchFamily="18" charset="0"/>
            </a:rPr>
            <a:t>, para que se </a:t>
          </a:r>
          <a:r>
            <a:rPr lang="en-US" sz="1400" err="1">
              <a:latin typeface="Times New Roman" panose="02020603050405020304" pitchFamily="18" charset="0"/>
              <a:cs typeface="Times New Roman" panose="02020603050405020304" pitchFamily="18" charset="0"/>
            </a:rPr>
            <a:t>prohibiera</a:t>
          </a:r>
          <a:r>
            <a:rPr lang="en-US" sz="1400">
              <a:latin typeface="Times New Roman" panose="02020603050405020304" pitchFamily="18" charset="0"/>
              <a:cs typeface="Times New Roman" panose="02020603050405020304" pitchFamily="18" charset="0"/>
            </a:rPr>
            <a:t> al banco la </a:t>
          </a:r>
          <a:r>
            <a:rPr lang="en-US" sz="1400" err="1">
              <a:latin typeface="Times New Roman" panose="02020603050405020304" pitchFamily="18" charset="0"/>
              <a:cs typeface="Times New Roman" panose="02020603050405020304" pitchFamily="18" charset="0"/>
            </a:rPr>
            <a:t>enajenación</a:t>
          </a:r>
          <a:r>
            <a:rPr lang="en-US" sz="1400">
              <a:latin typeface="Times New Roman" panose="02020603050405020304" pitchFamily="18" charset="0"/>
              <a:cs typeface="Times New Roman" panose="02020603050405020304" pitchFamily="18" charset="0"/>
            </a:rPr>
            <a:t> de la </a:t>
          </a:r>
          <a:r>
            <a:rPr lang="en-US" sz="1400" err="1">
              <a:latin typeface="Times New Roman" panose="02020603050405020304" pitchFamily="18" charset="0"/>
              <a:cs typeface="Times New Roman" panose="02020603050405020304" pitchFamily="18" charset="0"/>
            </a:rPr>
            <a:t>propiedad</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en</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controversia</a:t>
          </a:r>
          <a:r>
            <a:rPr lang="en-US" sz="1400">
              <a:latin typeface="Times New Roman" panose="02020603050405020304" pitchFamily="18" charset="0"/>
              <a:cs typeface="Times New Roman" panose="02020603050405020304" pitchFamily="18" charset="0"/>
            </a:rPr>
            <a:t>.</a:t>
          </a:r>
        </a:p>
      </dgm:t>
    </dgm:pt>
    <dgm:pt modelId="{C0CAB559-3B34-482F-B3B4-4B2F47B72B32}" type="parTrans" cxnId="{07D0B3E8-BC4A-43AE-8107-3D03A64029B0}">
      <dgm:prSet/>
      <dgm:spPr/>
      <dgm:t>
        <a:bodyPr/>
        <a:lstStyle/>
        <a:p>
          <a:endParaRPr lang="en-US"/>
        </a:p>
      </dgm:t>
    </dgm:pt>
    <dgm:pt modelId="{BA53C808-05C7-4C05-873B-BB5B1D8459A5}" type="sibTrans" cxnId="{07D0B3E8-BC4A-43AE-8107-3D03A64029B0}">
      <dgm:prSet/>
      <dgm:spPr/>
      <dgm:t>
        <a:bodyPr/>
        <a:lstStyle/>
        <a:p>
          <a:endParaRPr lang="en-US"/>
        </a:p>
      </dgm:t>
    </dgm:pt>
    <dgm:pt modelId="{E7CCA3F9-022F-46CF-947F-8198AD7E65A4}">
      <dgm:prSet custT="1"/>
      <dgm:spPr>
        <a:solidFill>
          <a:schemeClr val="accent2"/>
        </a:solidFill>
      </dgm:spPr>
      <dgm:t>
        <a:bodyPr/>
        <a:lstStyle/>
        <a:p>
          <a:r>
            <a:rPr lang="en-US" sz="1400">
              <a:latin typeface="Times New Roman" panose="02020603050405020304" pitchFamily="18" charset="0"/>
              <a:cs typeface="Times New Roman" panose="02020603050405020304" pitchFamily="18" charset="0"/>
            </a:rPr>
            <a:t>En banco </a:t>
          </a:r>
          <a:r>
            <a:rPr lang="en-US" sz="1400" err="1">
              <a:latin typeface="Times New Roman" panose="02020603050405020304" pitchFamily="18" charset="0"/>
              <a:cs typeface="Times New Roman" panose="02020603050405020304" pitchFamily="18" charset="0"/>
            </a:rPr>
            <a:t>sostuvo</a:t>
          </a:r>
          <a:r>
            <a:rPr lang="en-US" sz="1400">
              <a:latin typeface="Times New Roman" panose="02020603050405020304" pitchFamily="18" charset="0"/>
              <a:cs typeface="Times New Roman" panose="02020603050405020304" pitchFamily="18" charset="0"/>
            </a:rPr>
            <a:t> que </a:t>
          </a:r>
          <a:r>
            <a:rPr lang="en-US" sz="1400" err="1">
              <a:latin typeface="Times New Roman" panose="02020603050405020304" pitchFamily="18" charset="0"/>
              <a:cs typeface="Times New Roman" panose="02020603050405020304" pitchFamily="18" charset="0"/>
            </a:rPr>
            <a:t>el</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planteamiento</a:t>
          </a:r>
          <a:r>
            <a:rPr lang="en-US" sz="1400">
              <a:latin typeface="Times New Roman" panose="02020603050405020304" pitchFamily="18" charset="0"/>
              <a:cs typeface="Times New Roman" panose="02020603050405020304" pitchFamily="18" charset="0"/>
            </a:rPr>
            <a:t> de Torres Piñol, </a:t>
          </a:r>
          <a:r>
            <a:rPr lang="en-US" sz="1400" err="1">
              <a:latin typeface="Times New Roman" panose="02020603050405020304" pitchFamily="18" charset="0"/>
              <a:cs typeface="Times New Roman" panose="02020603050405020304" pitchFamily="18" charset="0"/>
            </a:rPr>
            <a:t>en</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cuanto</a:t>
          </a:r>
          <a:r>
            <a:rPr lang="en-US" sz="1400">
              <a:latin typeface="Times New Roman" panose="02020603050405020304" pitchFamily="18" charset="0"/>
              <a:cs typeface="Times New Roman" panose="02020603050405020304" pitchFamily="18" charset="0"/>
            </a:rPr>
            <a:t> a las </a:t>
          </a:r>
          <a:r>
            <a:rPr lang="en-US" sz="1400" err="1">
              <a:latin typeface="Times New Roman" panose="02020603050405020304" pitchFamily="18" charset="0"/>
              <a:cs typeface="Times New Roman" panose="02020603050405020304" pitchFamily="18" charset="0"/>
            </a:rPr>
            <a:t>protecciones</a:t>
          </a:r>
          <a:r>
            <a:rPr lang="en-US" sz="1400">
              <a:latin typeface="Times New Roman" panose="02020603050405020304" pitchFamily="18" charset="0"/>
              <a:cs typeface="Times New Roman" panose="02020603050405020304" pitchFamily="18" charset="0"/>
            </a:rPr>
            <a:t> que </a:t>
          </a:r>
          <a:r>
            <a:rPr lang="en-US" sz="1400" err="1">
              <a:latin typeface="Times New Roman" panose="02020603050405020304" pitchFamily="18" charset="0"/>
              <a:cs typeface="Times New Roman" panose="02020603050405020304" pitchFamily="18" charset="0"/>
            </a:rPr>
            <a:t>ofrece</a:t>
          </a:r>
          <a:r>
            <a:rPr lang="en-US" sz="1400">
              <a:latin typeface="Times New Roman" panose="02020603050405020304" pitchFamily="18" charset="0"/>
              <a:cs typeface="Times New Roman" panose="02020603050405020304" pitchFamily="18" charset="0"/>
            </a:rPr>
            <a:t> la ley RESPA y </a:t>
          </a:r>
          <a:r>
            <a:rPr lang="en-US" sz="1400" err="1">
              <a:latin typeface="Times New Roman" panose="02020603050405020304" pitchFamily="18" charset="0"/>
              <a:cs typeface="Times New Roman" panose="02020603050405020304" pitchFamily="18" charset="0"/>
            </a:rPr>
            <a:t>el</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Reglamento</a:t>
          </a:r>
          <a:r>
            <a:rPr lang="en-US" sz="1400">
              <a:latin typeface="Times New Roman" panose="02020603050405020304" pitchFamily="18" charset="0"/>
              <a:cs typeface="Times New Roman" panose="02020603050405020304" pitchFamily="18" charset="0"/>
            </a:rPr>
            <a:t> X, </a:t>
          </a:r>
          <a:r>
            <a:rPr lang="en-US" sz="1400" err="1">
              <a:latin typeface="Times New Roman" panose="02020603050405020304" pitchFamily="18" charset="0"/>
              <a:cs typeface="Times New Roman" panose="02020603050405020304" pitchFamily="18" charset="0"/>
            </a:rPr>
            <a:t>tampoco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procedía</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en</a:t>
          </a:r>
          <a:r>
            <a:rPr lang="en-US" sz="1400">
              <a:latin typeface="Times New Roman" panose="02020603050405020304" pitchFamily="18" charset="0"/>
              <a:cs typeface="Times New Roman" panose="02020603050405020304" pitchFamily="18" charset="0"/>
            </a:rPr>
            <a:t> derecho </a:t>
          </a:r>
          <a:r>
            <a:rPr lang="en-US" sz="1400" err="1">
              <a:latin typeface="Times New Roman" panose="02020603050405020304" pitchFamily="18" charset="0"/>
              <a:cs typeface="Times New Roman" panose="02020603050405020304" pitchFamily="18" charset="0"/>
            </a:rPr>
            <a:t>pues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estas</a:t>
          </a:r>
          <a:r>
            <a:rPr lang="en-US" sz="1400">
              <a:latin typeface="Times New Roman" panose="02020603050405020304" pitchFamily="18" charset="0"/>
              <a:cs typeface="Times New Roman" panose="02020603050405020304" pitchFamily="18" charset="0"/>
            </a:rPr>
            <a:t> no </a:t>
          </a:r>
          <a:r>
            <a:rPr lang="en-US" sz="1400" err="1">
              <a:latin typeface="Times New Roman" panose="02020603050405020304" pitchFamily="18" charset="0"/>
              <a:cs typeface="Times New Roman" panose="02020603050405020304" pitchFamily="18" charset="0"/>
            </a:rPr>
            <a:t>eran</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aplicables</a:t>
          </a:r>
          <a:r>
            <a:rPr lang="en-US" sz="1400">
              <a:latin typeface="Times New Roman" panose="02020603050405020304" pitchFamily="18" charset="0"/>
              <a:cs typeface="Times New Roman" panose="02020603050405020304" pitchFamily="18" charset="0"/>
            </a:rPr>
            <a:t> al </a:t>
          </a:r>
          <a:r>
            <a:rPr lang="en-US" sz="1400" err="1">
              <a:latin typeface="Times New Roman" panose="02020603050405020304" pitchFamily="18" charset="0"/>
              <a:cs typeface="Times New Roman" panose="02020603050405020304" pitchFamily="18" charset="0"/>
            </a:rPr>
            <a:t>caso</a:t>
          </a:r>
          <a:r>
            <a:rPr lang="en-US" sz="1400">
              <a:latin typeface="Times New Roman" panose="02020603050405020304" pitchFamily="18" charset="0"/>
              <a:cs typeface="Times New Roman" panose="02020603050405020304" pitchFamily="18" charset="0"/>
            </a:rPr>
            <a:t> del </a:t>
          </a:r>
          <a:r>
            <a:rPr lang="en-US" sz="1400" err="1">
              <a:latin typeface="Times New Roman" panose="02020603050405020304" pitchFamily="18" charset="0"/>
              <a:cs typeface="Times New Roman" panose="02020603050405020304" pitchFamily="18" charset="0"/>
            </a:rPr>
            <a:t>matrimonio</a:t>
          </a:r>
          <a:r>
            <a:rPr lang="en-US" sz="1400">
              <a:latin typeface="Times New Roman" panose="02020603050405020304" pitchFamily="18" charset="0"/>
              <a:cs typeface="Times New Roman" panose="02020603050405020304" pitchFamily="18" charset="0"/>
            </a:rPr>
            <a:t> Torres Piñol.</a:t>
          </a:r>
        </a:p>
      </dgm:t>
    </dgm:pt>
    <dgm:pt modelId="{184CEBFE-B090-4B7F-94BF-79C80B47CC17}" type="parTrans" cxnId="{B82A9E6E-0C21-4D40-B967-E606EC074EF8}">
      <dgm:prSet/>
      <dgm:spPr/>
      <dgm:t>
        <a:bodyPr/>
        <a:lstStyle/>
        <a:p>
          <a:endParaRPr lang="en-US"/>
        </a:p>
      </dgm:t>
    </dgm:pt>
    <dgm:pt modelId="{C9C6DFEA-B67B-4723-878E-8F30ACD1CDD7}" type="sibTrans" cxnId="{B82A9E6E-0C21-4D40-B967-E606EC074EF8}">
      <dgm:prSet/>
      <dgm:spPr/>
      <dgm:t>
        <a:bodyPr/>
        <a:lstStyle/>
        <a:p>
          <a:endParaRPr lang="en-US"/>
        </a:p>
      </dgm:t>
    </dgm:pt>
    <dgm:pt modelId="{E564E0A4-9CF7-49E4-A215-D3913CC1D7B5}">
      <dgm:prSet custT="1"/>
      <dgm:spPr>
        <a:solidFill>
          <a:schemeClr val="accent2"/>
        </a:solidFill>
      </dgm:spPr>
      <dgm:t>
        <a:bodyPr/>
        <a:lstStyle/>
        <a:p>
          <a:r>
            <a:rPr lang="en-US" sz="1400">
              <a:latin typeface="Times New Roman" panose="02020603050405020304" pitchFamily="18" charset="0"/>
              <a:cs typeface="Times New Roman" panose="02020603050405020304" pitchFamily="18" charset="0"/>
            </a:rPr>
            <a:t>Los días 2 y 15 de mayo de 2019, </a:t>
          </a:r>
          <a:r>
            <a:rPr lang="en-US" sz="1400" err="1">
              <a:latin typeface="Times New Roman" panose="02020603050405020304" pitchFamily="18" charset="0"/>
              <a:cs typeface="Times New Roman" panose="02020603050405020304" pitchFamily="18" charset="0"/>
            </a:rPr>
            <a:t>el</a:t>
          </a:r>
          <a:r>
            <a:rPr lang="en-US" sz="1400">
              <a:latin typeface="Times New Roman" panose="02020603050405020304" pitchFamily="18" charset="0"/>
              <a:cs typeface="Times New Roman" panose="02020603050405020304" pitchFamily="18" charset="0"/>
            </a:rPr>
            <a:t> TPI </a:t>
          </a:r>
          <a:r>
            <a:rPr lang="en-US" sz="1400" err="1">
              <a:latin typeface="Times New Roman" panose="02020603050405020304" pitchFamily="18" charset="0"/>
              <a:cs typeface="Times New Roman" panose="02020603050405020304" pitchFamily="18" charset="0"/>
            </a:rPr>
            <a:t>denegó</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los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remedios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solicitados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por</a:t>
          </a:r>
          <a:r>
            <a:rPr lang="en-US" sz="1400">
              <a:latin typeface="Times New Roman" panose="02020603050405020304" pitchFamily="18" charset="0"/>
              <a:cs typeface="Times New Roman" panose="02020603050405020304" pitchFamily="18" charset="0"/>
            </a:rPr>
            <a:t> la </a:t>
          </a:r>
          <a:r>
            <a:rPr lang="en-US" sz="1400" err="1">
              <a:latin typeface="Times New Roman" panose="02020603050405020304" pitchFamily="18" charset="0"/>
              <a:cs typeface="Times New Roman" panose="02020603050405020304" pitchFamily="18" charset="0"/>
            </a:rPr>
            <a:t>parte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aquí</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demandante</a:t>
          </a:r>
          <a:r>
            <a:rPr lang="en-US" sz="1400">
              <a:latin typeface="Times New Roman" panose="02020603050405020304" pitchFamily="18" charset="0"/>
              <a:cs typeface="Times New Roman" panose="02020603050405020304" pitchFamily="18" charset="0"/>
            </a:rPr>
            <a:t>. </a:t>
          </a:r>
        </a:p>
      </dgm:t>
    </dgm:pt>
    <dgm:pt modelId="{1BCF355C-BCC5-4BBC-AF43-8BDBE14D7E15}" type="parTrans" cxnId="{78009874-1743-4A0A-8072-FC45BFEB42FB}">
      <dgm:prSet/>
      <dgm:spPr/>
      <dgm:t>
        <a:bodyPr/>
        <a:lstStyle/>
        <a:p>
          <a:endParaRPr lang="en-US"/>
        </a:p>
      </dgm:t>
    </dgm:pt>
    <dgm:pt modelId="{0416B632-A451-4365-A8CB-AC7FB07074E9}" type="sibTrans" cxnId="{78009874-1743-4A0A-8072-FC45BFEB42FB}">
      <dgm:prSet/>
      <dgm:spPr/>
      <dgm:t>
        <a:bodyPr/>
        <a:lstStyle/>
        <a:p>
          <a:endParaRPr lang="en-US"/>
        </a:p>
      </dgm:t>
    </dgm:pt>
    <dgm:pt modelId="{CC0054E5-4F82-4D7D-A6D3-5D717E183D7D}">
      <dgm:prSet custT="1"/>
      <dgm:spPr>
        <a:solidFill>
          <a:schemeClr val="accent2"/>
        </a:solidFill>
      </dgm:spPr>
      <dgm:t>
        <a:bodyPr/>
        <a:lstStyle/>
        <a:p>
          <a:r>
            <a:rPr lang="en-US" sz="1800">
              <a:latin typeface="Times New Roman" panose="02020603050405020304" pitchFamily="18" charset="0"/>
              <a:cs typeface="Times New Roman" panose="02020603050405020304" pitchFamily="18" charset="0"/>
            </a:rPr>
            <a:t>El banco </a:t>
          </a:r>
          <a:r>
            <a:rPr lang="en-US" sz="1800" err="1">
              <a:latin typeface="Times New Roman" panose="02020603050405020304" pitchFamily="18" charset="0"/>
              <a:cs typeface="Times New Roman" panose="02020603050405020304" pitchFamily="18" charset="0"/>
            </a:rPr>
            <a:t>continuó</a:t>
          </a:r>
          <a:r>
            <a:rPr lang="en-US" sz="1800">
              <a:latin typeface="Times New Roman" panose="02020603050405020304" pitchFamily="18" charset="0"/>
              <a:cs typeface="Times New Roman" panose="02020603050405020304" pitchFamily="18" charset="0"/>
            </a:rPr>
            <a:t> con </a:t>
          </a:r>
          <a:r>
            <a:rPr lang="en-US" sz="1800" err="1">
              <a:latin typeface="Times New Roman" panose="02020603050405020304" pitchFamily="18" charset="0"/>
              <a:cs typeface="Times New Roman" panose="02020603050405020304" pitchFamily="18" charset="0"/>
            </a:rPr>
            <a:t>su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caso</a:t>
          </a:r>
          <a:r>
            <a:rPr lang="en-US" sz="1800">
              <a:latin typeface="Times New Roman" panose="02020603050405020304" pitchFamily="18" charset="0"/>
              <a:cs typeface="Times New Roman" panose="02020603050405020304" pitchFamily="18" charset="0"/>
            </a:rPr>
            <a:t> y la </a:t>
          </a:r>
          <a:r>
            <a:rPr lang="en-US" sz="1800" err="1">
              <a:latin typeface="Times New Roman" panose="02020603050405020304" pitchFamily="18" charset="0"/>
              <a:cs typeface="Times New Roman" panose="02020603050405020304" pitchFamily="18" charset="0"/>
            </a:rPr>
            <a:t>propiedad</a:t>
          </a:r>
          <a:r>
            <a:rPr lang="en-US" sz="1800">
              <a:latin typeface="Times New Roman" panose="02020603050405020304" pitchFamily="18" charset="0"/>
              <a:cs typeface="Times New Roman" panose="02020603050405020304" pitchFamily="18" charset="0"/>
            </a:rPr>
            <a:t> que </a:t>
          </a:r>
          <a:r>
            <a:rPr lang="en-US" sz="1800" err="1">
              <a:latin typeface="Times New Roman" panose="02020603050405020304" pitchFamily="18" charset="0"/>
              <a:cs typeface="Times New Roman" panose="02020603050405020304" pitchFamily="18" charset="0"/>
            </a:rPr>
            <a:t>aseguraba</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el</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préstamo</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fue</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vendida</a:t>
          </a:r>
          <a:r>
            <a:rPr lang="en-US" sz="1800">
              <a:latin typeface="Times New Roman" panose="02020603050405020304" pitchFamily="18" charset="0"/>
              <a:cs typeface="Times New Roman" panose="02020603050405020304" pitchFamily="18" charset="0"/>
            </a:rPr>
            <a:t> a un </a:t>
          </a:r>
          <a:r>
            <a:rPr lang="en-US" sz="1800" err="1">
              <a:latin typeface="Times New Roman" panose="02020603050405020304" pitchFamily="18" charset="0"/>
              <a:cs typeface="Times New Roman" panose="02020603050405020304" pitchFamily="18" charset="0"/>
            </a:rPr>
            <a:t>tercero</a:t>
          </a:r>
          <a:r>
            <a:rPr lang="en-US" sz="1800">
              <a:latin typeface="Times New Roman" panose="02020603050405020304" pitchFamily="18" charset="0"/>
              <a:cs typeface="Times New Roman" panose="02020603050405020304" pitchFamily="18" charset="0"/>
            </a:rPr>
            <a:t>.</a:t>
          </a:r>
        </a:p>
      </dgm:t>
    </dgm:pt>
    <dgm:pt modelId="{8FF79E3C-8339-4E98-AEC3-4FDE2D30D0E4}" type="parTrans" cxnId="{6CC68FD8-185B-4871-BC90-9960D8C6D9EE}">
      <dgm:prSet/>
      <dgm:spPr/>
      <dgm:t>
        <a:bodyPr/>
        <a:lstStyle/>
        <a:p>
          <a:endParaRPr lang="en-US"/>
        </a:p>
      </dgm:t>
    </dgm:pt>
    <dgm:pt modelId="{2139AFF0-C058-4908-B938-040A410B9C8C}" type="sibTrans" cxnId="{6CC68FD8-185B-4871-BC90-9960D8C6D9EE}">
      <dgm:prSet/>
      <dgm:spPr/>
      <dgm:t>
        <a:bodyPr/>
        <a:lstStyle/>
        <a:p>
          <a:endParaRPr lang="en-US"/>
        </a:p>
      </dgm:t>
    </dgm:pt>
    <dgm:pt modelId="{EAA67132-7C41-1D47-83B9-635A5CB43FFC}" type="pres">
      <dgm:prSet presAssocID="{83752BBD-C726-4088-AA10-F82860628EDF}" presName="Name0" presStyleCnt="0">
        <dgm:presLayoutVars>
          <dgm:dir/>
          <dgm:animLvl val="lvl"/>
          <dgm:resizeHandles val="exact"/>
        </dgm:presLayoutVars>
      </dgm:prSet>
      <dgm:spPr/>
    </dgm:pt>
    <dgm:pt modelId="{B3535BA1-0B3B-8B45-9AD5-3233C86262A9}" type="pres">
      <dgm:prSet presAssocID="{CC0054E5-4F82-4D7D-A6D3-5D717E183D7D}" presName="boxAndChildren" presStyleCnt="0"/>
      <dgm:spPr/>
    </dgm:pt>
    <dgm:pt modelId="{59028D92-5E1D-AF41-8312-70B6AA35FB60}" type="pres">
      <dgm:prSet presAssocID="{CC0054E5-4F82-4D7D-A6D3-5D717E183D7D}" presName="parentTextBox" presStyleLbl="node1" presStyleIdx="0" presStyleCnt="5"/>
      <dgm:spPr/>
    </dgm:pt>
    <dgm:pt modelId="{D979A658-1944-6F48-A860-8276296D14B6}" type="pres">
      <dgm:prSet presAssocID="{0416B632-A451-4365-A8CB-AC7FB07074E9}" presName="sp" presStyleCnt="0"/>
      <dgm:spPr/>
    </dgm:pt>
    <dgm:pt modelId="{C7AE00EE-7648-5742-B1BD-AC35EAB90678}" type="pres">
      <dgm:prSet presAssocID="{E564E0A4-9CF7-49E4-A215-D3913CC1D7B5}" presName="arrowAndChildren" presStyleCnt="0"/>
      <dgm:spPr/>
    </dgm:pt>
    <dgm:pt modelId="{65C55B8C-3761-9F46-95DD-0844E94C4E76}" type="pres">
      <dgm:prSet presAssocID="{E564E0A4-9CF7-49E4-A215-D3913CC1D7B5}" presName="parentTextArrow" presStyleLbl="node1" presStyleIdx="1" presStyleCnt="5"/>
      <dgm:spPr/>
    </dgm:pt>
    <dgm:pt modelId="{B9C16649-4A0D-6C41-A973-EEB2B378F7EE}" type="pres">
      <dgm:prSet presAssocID="{C9C6DFEA-B67B-4723-878E-8F30ACD1CDD7}" presName="sp" presStyleCnt="0"/>
      <dgm:spPr/>
    </dgm:pt>
    <dgm:pt modelId="{5DD7CF08-7805-D547-AF21-8991D3E83EB5}" type="pres">
      <dgm:prSet presAssocID="{E7CCA3F9-022F-46CF-947F-8198AD7E65A4}" presName="arrowAndChildren" presStyleCnt="0"/>
      <dgm:spPr/>
    </dgm:pt>
    <dgm:pt modelId="{61167EA3-2743-1042-9DCB-82EA229B6475}" type="pres">
      <dgm:prSet presAssocID="{E7CCA3F9-022F-46CF-947F-8198AD7E65A4}" presName="parentTextArrow" presStyleLbl="node1" presStyleIdx="2" presStyleCnt="5"/>
      <dgm:spPr/>
    </dgm:pt>
    <dgm:pt modelId="{79E5016B-BD69-BF4B-A8B0-C00F1E32D5ED}" type="pres">
      <dgm:prSet presAssocID="{BA53C808-05C7-4C05-873B-BB5B1D8459A5}" presName="sp" presStyleCnt="0"/>
      <dgm:spPr/>
    </dgm:pt>
    <dgm:pt modelId="{BF001DF2-47E4-D54E-94CA-CC7D3D9ED29A}" type="pres">
      <dgm:prSet presAssocID="{857F48B6-622C-4048-B804-15EAA4FB0168}" presName="arrowAndChildren" presStyleCnt="0"/>
      <dgm:spPr/>
    </dgm:pt>
    <dgm:pt modelId="{7BDB42E2-8EF1-FC44-A1DA-5B7FD328002D}" type="pres">
      <dgm:prSet presAssocID="{857F48B6-622C-4048-B804-15EAA4FB0168}" presName="parentTextArrow" presStyleLbl="node1" presStyleIdx="3" presStyleCnt="5"/>
      <dgm:spPr/>
    </dgm:pt>
    <dgm:pt modelId="{8A458BE9-E296-D142-B65A-00F3CFB6D3F7}" type="pres">
      <dgm:prSet presAssocID="{0258589F-CB0B-4409-B3F3-1227E2A14DA1}" presName="sp" presStyleCnt="0"/>
      <dgm:spPr/>
    </dgm:pt>
    <dgm:pt modelId="{08079BE7-039B-8F41-8C44-1D5926EFD7AD}" type="pres">
      <dgm:prSet presAssocID="{FA4FC8F7-C5B3-4703-A34D-B4B3C0DFAE89}" presName="arrowAndChildren" presStyleCnt="0"/>
      <dgm:spPr/>
    </dgm:pt>
    <dgm:pt modelId="{BEEE3212-3BF6-BE4B-B7DB-592354C6B7CC}" type="pres">
      <dgm:prSet presAssocID="{FA4FC8F7-C5B3-4703-A34D-B4B3C0DFAE89}" presName="parentTextArrow" presStyleLbl="node1" presStyleIdx="4" presStyleCnt="5"/>
      <dgm:spPr/>
    </dgm:pt>
  </dgm:ptLst>
  <dgm:cxnLst>
    <dgm:cxn modelId="{DC676D06-01AB-4645-AA54-5D6F71FFEBB4}" srcId="{83752BBD-C726-4088-AA10-F82860628EDF}" destId="{FA4FC8F7-C5B3-4703-A34D-B4B3C0DFAE89}" srcOrd="0" destOrd="0" parTransId="{8B182A17-B768-4E5E-AA4A-56987270811C}" sibTransId="{0258589F-CB0B-4409-B3F3-1227E2A14DA1}"/>
    <dgm:cxn modelId="{30A14940-C00D-9143-85B4-D1ED5970838E}" type="presOf" srcId="{83752BBD-C726-4088-AA10-F82860628EDF}" destId="{EAA67132-7C41-1D47-83B9-635A5CB43FFC}" srcOrd="0" destOrd="0" presId="urn:microsoft.com/office/officeart/2005/8/layout/process4"/>
    <dgm:cxn modelId="{B82A9E6E-0C21-4D40-B967-E606EC074EF8}" srcId="{83752BBD-C726-4088-AA10-F82860628EDF}" destId="{E7CCA3F9-022F-46CF-947F-8198AD7E65A4}" srcOrd="2" destOrd="0" parTransId="{184CEBFE-B090-4B7F-94BF-79C80B47CC17}" sibTransId="{C9C6DFEA-B67B-4723-878E-8F30ACD1CDD7}"/>
    <dgm:cxn modelId="{78009874-1743-4A0A-8072-FC45BFEB42FB}" srcId="{83752BBD-C726-4088-AA10-F82860628EDF}" destId="{E564E0A4-9CF7-49E4-A215-D3913CC1D7B5}" srcOrd="3" destOrd="0" parTransId="{1BCF355C-BCC5-4BBC-AF43-8BDBE14D7E15}" sibTransId="{0416B632-A451-4365-A8CB-AC7FB07074E9}"/>
    <dgm:cxn modelId="{4F952984-6775-994C-8F20-C56CE1512D25}" type="presOf" srcId="{E564E0A4-9CF7-49E4-A215-D3913CC1D7B5}" destId="{65C55B8C-3761-9F46-95DD-0844E94C4E76}" srcOrd="0" destOrd="0" presId="urn:microsoft.com/office/officeart/2005/8/layout/process4"/>
    <dgm:cxn modelId="{189FFAA7-DA90-E84E-ABF0-501BD2B712A4}" type="presOf" srcId="{E7CCA3F9-022F-46CF-947F-8198AD7E65A4}" destId="{61167EA3-2743-1042-9DCB-82EA229B6475}" srcOrd="0" destOrd="0" presId="urn:microsoft.com/office/officeart/2005/8/layout/process4"/>
    <dgm:cxn modelId="{6CC68FD8-185B-4871-BC90-9960D8C6D9EE}" srcId="{83752BBD-C726-4088-AA10-F82860628EDF}" destId="{CC0054E5-4F82-4D7D-A6D3-5D717E183D7D}" srcOrd="4" destOrd="0" parTransId="{8FF79E3C-8339-4E98-AEC3-4FDE2D30D0E4}" sibTransId="{2139AFF0-C058-4908-B938-040A410B9C8C}"/>
    <dgm:cxn modelId="{9FB9CFDD-2F6A-034D-96F3-3BDAC6F00A3B}" type="presOf" srcId="{CC0054E5-4F82-4D7D-A6D3-5D717E183D7D}" destId="{59028D92-5E1D-AF41-8312-70B6AA35FB60}" srcOrd="0" destOrd="0" presId="urn:microsoft.com/office/officeart/2005/8/layout/process4"/>
    <dgm:cxn modelId="{A6790DE4-D57E-0F41-A0A9-991DA2B7D811}" type="presOf" srcId="{857F48B6-622C-4048-B804-15EAA4FB0168}" destId="{7BDB42E2-8EF1-FC44-A1DA-5B7FD328002D}" srcOrd="0" destOrd="0" presId="urn:microsoft.com/office/officeart/2005/8/layout/process4"/>
    <dgm:cxn modelId="{07D0B3E8-BC4A-43AE-8107-3D03A64029B0}" srcId="{83752BBD-C726-4088-AA10-F82860628EDF}" destId="{857F48B6-622C-4048-B804-15EAA4FB0168}" srcOrd="1" destOrd="0" parTransId="{C0CAB559-3B34-482F-B3B4-4B2F47B72B32}" sibTransId="{BA53C808-05C7-4C05-873B-BB5B1D8459A5}"/>
    <dgm:cxn modelId="{794128FB-29CB-1C4E-BEB0-D550E322FD17}" type="presOf" srcId="{FA4FC8F7-C5B3-4703-A34D-B4B3C0DFAE89}" destId="{BEEE3212-3BF6-BE4B-B7DB-592354C6B7CC}" srcOrd="0" destOrd="0" presId="urn:microsoft.com/office/officeart/2005/8/layout/process4"/>
    <dgm:cxn modelId="{AC89B918-C2AC-7D43-BA54-8F431A1516DD}" type="presParOf" srcId="{EAA67132-7C41-1D47-83B9-635A5CB43FFC}" destId="{B3535BA1-0B3B-8B45-9AD5-3233C86262A9}" srcOrd="0" destOrd="0" presId="urn:microsoft.com/office/officeart/2005/8/layout/process4"/>
    <dgm:cxn modelId="{BA61AAE1-8B10-7747-85BD-EA7AD1C05B01}" type="presParOf" srcId="{B3535BA1-0B3B-8B45-9AD5-3233C86262A9}" destId="{59028D92-5E1D-AF41-8312-70B6AA35FB60}" srcOrd="0" destOrd="0" presId="urn:microsoft.com/office/officeart/2005/8/layout/process4"/>
    <dgm:cxn modelId="{BF5B91D9-88CF-C445-80C7-8EE0E2CD0DBA}" type="presParOf" srcId="{EAA67132-7C41-1D47-83B9-635A5CB43FFC}" destId="{D979A658-1944-6F48-A860-8276296D14B6}" srcOrd="1" destOrd="0" presId="urn:microsoft.com/office/officeart/2005/8/layout/process4"/>
    <dgm:cxn modelId="{35494518-521F-2E4A-8EC9-4CC86254EC24}" type="presParOf" srcId="{EAA67132-7C41-1D47-83B9-635A5CB43FFC}" destId="{C7AE00EE-7648-5742-B1BD-AC35EAB90678}" srcOrd="2" destOrd="0" presId="urn:microsoft.com/office/officeart/2005/8/layout/process4"/>
    <dgm:cxn modelId="{5B30DCD2-E29F-834D-BE55-9238B4B6A222}" type="presParOf" srcId="{C7AE00EE-7648-5742-B1BD-AC35EAB90678}" destId="{65C55B8C-3761-9F46-95DD-0844E94C4E76}" srcOrd="0" destOrd="0" presId="urn:microsoft.com/office/officeart/2005/8/layout/process4"/>
    <dgm:cxn modelId="{BF4C24FB-DB7A-9540-AE2B-6AFAAFFBA681}" type="presParOf" srcId="{EAA67132-7C41-1D47-83B9-635A5CB43FFC}" destId="{B9C16649-4A0D-6C41-A973-EEB2B378F7EE}" srcOrd="3" destOrd="0" presId="urn:microsoft.com/office/officeart/2005/8/layout/process4"/>
    <dgm:cxn modelId="{3248E24F-78B6-584C-9E46-B5DFF20DE218}" type="presParOf" srcId="{EAA67132-7C41-1D47-83B9-635A5CB43FFC}" destId="{5DD7CF08-7805-D547-AF21-8991D3E83EB5}" srcOrd="4" destOrd="0" presId="urn:microsoft.com/office/officeart/2005/8/layout/process4"/>
    <dgm:cxn modelId="{D2868B4D-467E-5044-BC13-88C9C9131568}" type="presParOf" srcId="{5DD7CF08-7805-D547-AF21-8991D3E83EB5}" destId="{61167EA3-2743-1042-9DCB-82EA229B6475}" srcOrd="0" destOrd="0" presId="urn:microsoft.com/office/officeart/2005/8/layout/process4"/>
    <dgm:cxn modelId="{A061AF2F-1A9F-3C43-A82A-110D1C23136D}" type="presParOf" srcId="{EAA67132-7C41-1D47-83B9-635A5CB43FFC}" destId="{79E5016B-BD69-BF4B-A8B0-C00F1E32D5ED}" srcOrd="5" destOrd="0" presId="urn:microsoft.com/office/officeart/2005/8/layout/process4"/>
    <dgm:cxn modelId="{45EAB0A5-277E-1E4C-87FB-C0E6B391D925}" type="presParOf" srcId="{EAA67132-7C41-1D47-83B9-635A5CB43FFC}" destId="{BF001DF2-47E4-D54E-94CA-CC7D3D9ED29A}" srcOrd="6" destOrd="0" presId="urn:microsoft.com/office/officeart/2005/8/layout/process4"/>
    <dgm:cxn modelId="{C1CA7CEB-A244-7E4E-A601-1CEDDDA235A7}" type="presParOf" srcId="{BF001DF2-47E4-D54E-94CA-CC7D3D9ED29A}" destId="{7BDB42E2-8EF1-FC44-A1DA-5B7FD328002D}" srcOrd="0" destOrd="0" presId="urn:microsoft.com/office/officeart/2005/8/layout/process4"/>
    <dgm:cxn modelId="{6D833548-56A3-6344-9361-ED95E07B0731}" type="presParOf" srcId="{EAA67132-7C41-1D47-83B9-635A5CB43FFC}" destId="{8A458BE9-E296-D142-B65A-00F3CFB6D3F7}" srcOrd="7" destOrd="0" presId="urn:microsoft.com/office/officeart/2005/8/layout/process4"/>
    <dgm:cxn modelId="{6C44EE6C-16E6-5645-83AF-DB810E8B39AF}" type="presParOf" srcId="{EAA67132-7C41-1D47-83B9-635A5CB43FFC}" destId="{08079BE7-039B-8F41-8C44-1D5926EFD7AD}" srcOrd="8" destOrd="0" presId="urn:microsoft.com/office/officeart/2005/8/layout/process4"/>
    <dgm:cxn modelId="{AFFB4ECC-F415-124B-80EA-115A7C9BF09A}" type="presParOf" srcId="{08079BE7-039B-8F41-8C44-1D5926EFD7AD}" destId="{BEEE3212-3BF6-BE4B-B7DB-592354C6B7C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48301F-52B7-425E-8EC0-D10BCC061CEB}" type="doc">
      <dgm:prSet loTypeId="urn:microsoft.com/office/officeart/2005/8/layout/vProcess5" loCatId="process" qsTypeId="urn:microsoft.com/office/officeart/2005/8/quickstyle/simple1" qsCatId="simple" csTypeId="urn:microsoft.com/office/officeart/2005/8/colors/accent2_3" csCatId="accent2"/>
      <dgm:spPr/>
      <dgm:t>
        <a:bodyPr/>
        <a:lstStyle/>
        <a:p>
          <a:endParaRPr lang="en-US"/>
        </a:p>
      </dgm:t>
    </dgm:pt>
    <dgm:pt modelId="{F8DA4A60-3CB3-4995-A96D-60233B1230CA}">
      <dgm:prSet/>
      <dgm:spPr/>
      <dgm:t>
        <a:bodyPr/>
        <a:lstStyle/>
        <a:p>
          <a:r>
            <a:rPr lang="es-ES_tradnl" dirty="0">
              <a:latin typeface="Times New Roman" panose="02020603050405020304" pitchFamily="18" charset="0"/>
              <a:cs typeface="Times New Roman" panose="02020603050405020304" pitchFamily="18" charset="0"/>
            </a:rPr>
            <a:t>Si ganan un argumento así y necesitan un proyecto de resolución, pueden usar el de este caso.</a:t>
          </a:r>
          <a:endParaRPr lang="en-US" dirty="0">
            <a:latin typeface="Times New Roman" panose="02020603050405020304" pitchFamily="18" charset="0"/>
            <a:cs typeface="Times New Roman" panose="02020603050405020304" pitchFamily="18" charset="0"/>
          </a:endParaRPr>
        </a:p>
      </dgm:t>
    </dgm:pt>
    <dgm:pt modelId="{17B4C696-5351-4172-A3C1-E61F39F24F56}" type="parTrans" cxnId="{8804873D-E48E-441E-B3A7-9E735DF751D1}">
      <dgm:prSet/>
      <dgm:spPr/>
      <dgm:t>
        <a:bodyPr/>
        <a:lstStyle/>
        <a:p>
          <a:endParaRPr lang="en-US"/>
        </a:p>
      </dgm:t>
    </dgm:pt>
    <dgm:pt modelId="{310D4D32-B1EF-433E-845F-2BB4942AD539}" type="sibTrans" cxnId="{8804873D-E48E-441E-B3A7-9E735DF751D1}">
      <dgm:prSet/>
      <dgm:spPr/>
      <dgm:t>
        <a:bodyPr/>
        <a:lstStyle/>
        <a:p>
          <a:endParaRPr lang="en-US"/>
        </a:p>
      </dgm:t>
    </dgm:pt>
    <dgm:pt modelId="{87F94B0F-8FCE-402E-8ED0-1FE59F8AC2A9}">
      <dgm:prSet/>
      <dgm:spPr/>
      <dgm:t>
        <a:bodyPr/>
        <a:lstStyle/>
        <a:p>
          <a:r>
            <a:rPr lang="es-ES_tradnl" dirty="0">
              <a:latin typeface="Times New Roman" panose="02020603050405020304" pitchFamily="18" charset="0"/>
              <a:cs typeface="Times New Roman" panose="02020603050405020304" pitchFamily="18" charset="0"/>
            </a:rPr>
            <a:t>OJO: No hagan como </a:t>
          </a:r>
          <a:r>
            <a:rPr lang="es-ES_tradnl" dirty="0" err="1">
              <a:latin typeface="Times New Roman" panose="02020603050405020304" pitchFamily="18" charset="0"/>
              <a:cs typeface="Times New Roman" panose="02020603050405020304" pitchFamily="18" charset="0"/>
            </a:rPr>
            <a:t>Celink</a:t>
          </a:r>
          <a:r>
            <a:rPr lang="es-ES_tradnl" dirty="0">
              <a:latin typeface="Times New Roman" panose="02020603050405020304" pitchFamily="18" charset="0"/>
              <a:cs typeface="Times New Roman" panose="02020603050405020304" pitchFamily="18" charset="0"/>
            </a:rPr>
            <a:t> y </a:t>
          </a:r>
          <a:r>
            <a:rPr lang="es-ES_tradnl" dirty="0" err="1">
              <a:latin typeface="Times New Roman" panose="02020603050405020304" pitchFamily="18" charset="0"/>
              <a:cs typeface="Times New Roman" panose="02020603050405020304" pitchFamily="18" charset="0"/>
            </a:rPr>
            <a:t>ajustenlo</a:t>
          </a:r>
          <a:r>
            <a:rPr lang="es-ES_tradnl" dirty="0">
              <a:latin typeface="Times New Roman" panose="02020603050405020304" pitchFamily="18" charset="0"/>
              <a:cs typeface="Times New Roman" panose="02020603050405020304" pitchFamily="18" charset="0"/>
            </a:rPr>
            <a:t> a sus hechos.</a:t>
          </a:r>
          <a:endParaRPr lang="en-US" dirty="0">
            <a:latin typeface="Times New Roman" panose="02020603050405020304" pitchFamily="18" charset="0"/>
            <a:cs typeface="Times New Roman" panose="02020603050405020304" pitchFamily="18" charset="0"/>
          </a:endParaRPr>
        </a:p>
      </dgm:t>
    </dgm:pt>
    <dgm:pt modelId="{A85A594C-C1DD-4D20-9F32-843723E33E57}" type="parTrans" cxnId="{DAA2022D-CF47-4949-A39B-4D9D44551062}">
      <dgm:prSet/>
      <dgm:spPr/>
      <dgm:t>
        <a:bodyPr/>
        <a:lstStyle/>
        <a:p>
          <a:endParaRPr lang="en-US"/>
        </a:p>
      </dgm:t>
    </dgm:pt>
    <dgm:pt modelId="{16BEDE9D-FD3D-4AAE-B738-C88288B8EB87}" type="sibTrans" cxnId="{DAA2022D-CF47-4949-A39B-4D9D44551062}">
      <dgm:prSet/>
      <dgm:spPr/>
      <dgm:t>
        <a:bodyPr/>
        <a:lstStyle/>
        <a:p>
          <a:endParaRPr lang="en-US"/>
        </a:p>
      </dgm:t>
    </dgm:pt>
    <dgm:pt modelId="{69A0F47B-FF3D-6A42-80B9-07A3DE078B28}" type="pres">
      <dgm:prSet presAssocID="{8648301F-52B7-425E-8EC0-D10BCC061CEB}" presName="outerComposite" presStyleCnt="0">
        <dgm:presLayoutVars>
          <dgm:chMax val="5"/>
          <dgm:dir/>
          <dgm:resizeHandles val="exact"/>
        </dgm:presLayoutVars>
      </dgm:prSet>
      <dgm:spPr/>
    </dgm:pt>
    <dgm:pt modelId="{F0D078B2-BDF6-F24D-9C3A-37BF9C14BBD4}" type="pres">
      <dgm:prSet presAssocID="{8648301F-52B7-425E-8EC0-D10BCC061CEB}" presName="dummyMaxCanvas" presStyleCnt="0">
        <dgm:presLayoutVars/>
      </dgm:prSet>
      <dgm:spPr/>
    </dgm:pt>
    <dgm:pt modelId="{0E55A22D-C8AF-7444-822B-F3AA213F3D68}" type="pres">
      <dgm:prSet presAssocID="{8648301F-52B7-425E-8EC0-D10BCC061CEB}" presName="TwoNodes_1" presStyleLbl="node1" presStyleIdx="0" presStyleCnt="2">
        <dgm:presLayoutVars>
          <dgm:bulletEnabled val="1"/>
        </dgm:presLayoutVars>
      </dgm:prSet>
      <dgm:spPr/>
    </dgm:pt>
    <dgm:pt modelId="{D64FE594-2A69-B749-AF26-40DBB52D8102}" type="pres">
      <dgm:prSet presAssocID="{8648301F-52B7-425E-8EC0-D10BCC061CEB}" presName="TwoNodes_2" presStyleLbl="node1" presStyleIdx="1" presStyleCnt="2">
        <dgm:presLayoutVars>
          <dgm:bulletEnabled val="1"/>
        </dgm:presLayoutVars>
      </dgm:prSet>
      <dgm:spPr/>
    </dgm:pt>
    <dgm:pt modelId="{04766FF8-855C-0542-9F46-2E43C1DBE6D3}" type="pres">
      <dgm:prSet presAssocID="{8648301F-52B7-425E-8EC0-D10BCC061CEB}" presName="TwoConn_1-2" presStyleLbl="fgAccFollowNode1" presStyleIdx="0" presStyleCnt="1">
        <dgm:presLayoutVars>
          <dgm:bulletEnabled val="1"/>
        </dgm:presLayoutVars>
      </dgm:prSet>
      <dgm:spPr/>
    </dgm:pt>
    <dgm:pt modelId="{D03084EB-72E5-ED4F-8496-08902B333C10}" type="pres">
      <dgm:prSet presAssocID="{8648301F-52B7-425E-8EC0-D10BCC061CEB}" presName="TwoNodes_1_text" presStyleLbl="node1" presStyleIdx="1" presStyleCnt="2">
        <dgm:presLayoutVars>
          <dgm:bulletEnabled val="1"/>
        </dgm:presLayoutVars>
      </dgm:prSet>
      <dgm:spPr/>
    </dgm:pt>
    <dgm:pt modelId="{78BF824E-5D93-6140-B0A4-37E8DAE87D85}" type="pres">
      <dgm:prSet presAssocID="{8648301F-52B7-425E-8EC0-D10BCC061CEB}" presName="TwoNodes_2_text" presStyleLbl="node1" presStyleIdx="1" presStyleCnt="2">
        <dgm:presLayoutVars>
          <dgm:bulletEnabled val="1"/>
        </dgm:presLayoutVars>
      </dgm:prSet>
      <dgm:spPr/>
    </dgm:pt>
  </dgm:ptLst>
  <dgm:cxnLst>
    <dgm:cxn modelId="{02BC4917-10AD-F848-9390-D64305CEC0FB}" type="presOf" srcId="{87F94B0F-8FCE-402E-8ED0-1FE59F8AC2A9}" destId="{D64FE594-2A69-B749-AF26-40DBB52D8102}" srcOrd="0" destOrd="0" presId="urn:microsoft.com/office/officeart/2005/8/layout/vProcess5"/>
    <dgm:cxn modelId="{DAA2022D-CF47-4949-A39B-4D9D44551062}" srcId="{8648301F-52B7-425E-8EC0-D10BCC061CEB}" destId="{87F94B0F-8FCE-402E-8ED0-1FE59F8AC2A9}" srcOrd="1" destOrd="0" parTransId="{A85A594C-C1DD-4D20-9F32-843723E33E57}" sibTransId="{16BEDE9D-FD3D-4AAE-B738-C88288B8EB87}"/>
    <dgm:cxn modelId="{5753CD3A-6964-C745-90DF-918157B52C2A}" type="presOf" srcId="{8648301F-52B7-425E-8EC0-D10BCC061CEB}" destId="{69A0F47B-FF3D-6A42-80B9-07A3DE078B28}" srcOrd="0" destOrd="0" presId="urn:microsoft.com/office/officeart/2005/8/layout/vProcess5"/>
    <dgm:cxn modelId="{8804873D-E48E-441E-B3A7-9E735DF751D1}" srcId="{8648301F-52B7-425E-8EC0-D10BCC061CEB}" destId="{F8DA4A60-3CB3-4995-A96D-60233B1230CA}" srcOrd="0" destOrd="0" parTransId="{17B4C696-5351-4172-A3C1-E61F39F24F56}" sibTransId="{310D4D32-B1EF-433E-845F-2BB4942AD539}"/>
    <dgm:cxn modelId="{0442D650-B1B2-3D4B-95F0-0BA2990D3E52}" type="presOf" srcId="{F8DA4A60-3CB3-4995-A96D-60233B1230CA}" destId="{0E55A22D-C8AF-7444-822B-F3AA213F3D68}" srcOrd="0" destOrd="0" presId="urn:microsoft.com/office/officeart/2005/8/layout/vProcess5"/>
    <dgm:cxn modelId="{A9126D58-2022-574C-ADE5-11A97CC07D5F}" type="presOf" srcId="{310D4D32-B1EF-433E-845F-2BB4942AD539}" destId="{04766FF8-855C-0542-9F46-2E43C1DBE6D3}" srcOrd="0" destOrd="0" presId="urn:microsoft.com/office/officeart/2005/8/layout/vProcess5"/>
    <dgm:cxn modelId="{D65D3465-7B06-0E43-BA9F-7C67153C26DB}" type="presOf" srcId="{87F94B0F-8FCE-402E-8ED0-1FE59F8AC2A9}" destId="{78BF824E-5D93-6140-B0A4-37E8DAE87D85}" srcOrd="1" destOrd="0" presId="urn:microsoft.com/office/officeart/2005/8/layout/vProcess5"/>
    <dgm:cxn modelId="{B2055E71-444D-7D41-8107-4B05E875819D}" type="presOf" srcId="{F8DA4A60-3CB3-4995-A96D-60233B1230CA}" destId="{D03084EB-72E5-ED4F-8496-08902B333C10}" srcOrd="1" destOrd="0" presId="urn:microsoft.com/office/officeart/2005/8/layout/vProcess5"/>
    <dgm:cxn modelId="{3CAC4E11-D8F1-E047-991B-2340B6DDC9BA}" type="presParOf" srcId="{69A0F47B-FF3D-6A42-80B9-07A3DE078B28}" destId="{F0D078B2-BDF6-F24D-9C3A-37BF9C14BBD4}" srcOrd="0" destOrd="0" presId="urn:microsoft.com/office/officeart/2005/8/layout/vProcess5"/>
    <dgm:cxn modelId="{4CD3303C-89E8-7C49-863E-FC8584F5ED85}" type="presParOf" srcId="{69A0F47B-FF3D-6A42-80B9-07A3DE078B28}" destId="{0E55A22D-C8AF-7444-822B-F3AA213F3D68}" srcOrd="1" destOrd="0" presId="urn:microsoft.com/office/officeart/2005/8/layout/vProcess5"/>
    <dgm:cxn modelId="{EF5BF690-9CEE-BA4B-A29B-5C4A61A5AA87}" type="presParOf" srcId="{69A0F47B-FF3D-6A42-80B9-07A3DE078B28}" destId="{D64FE594-2A69-B749-AF26-40DBB52D8102}" srcOrd="2" destOrd="0" presId="urn:microsoft.com/office/officeart/2005/8/layout/vProcess5"/>
    <dgm:cxn modelId="{07E6B217-8518-7845-9113-26B258319EE0}" type="presParOf" srcId="{69A0F47B-FF3D-6A42-80B9-07A3DE078B28}" destId="{04766FF8-855C-0542-9F46-2E43C1DBE6D3}" srcOrd="3" destOrd="0" presId="urn:microsoft.com/office/officeart/2005/8/layout/vProcess5"/>
    <dgm:cxn modelId="{C735E6EE-F979-0845-834F-2F447FF89576}" type="presParOf" srcId="{69A0F47B-FF3D-6A42-80B9-07A3DE078B28}" destId="{D03084EB-72E5-ED4F-8496-08902B333C10}" srcOrd="4" destOrd="0" presId="urn:microsoft.com/office/officeart/2005/8/layout/vProcess5"/>
    <dgm:cxn modelId="{A5DF4505-AABD-484B-A6CB-92CDA3F62EA7}" type="presParOf" srcId="{69A0F47B-FF3D-6A42-80B9-07A3DE078B28}" destId="{78BF824E-5D93-6140-B0A4-37E8DAE87D85}"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71751-3CC2-7644-96E4-8E37F552026B}">
      <dsp:nvSpPr>
        <dsp:cNvPr id="0" name=""/>
        <dsp:cNvSpPr/>
      </dsp:nvSpPr>
      <dsp:spPr>
        <a:xfrm>
          <a:off x="0" y="309934"/>
          <a:ext cx="6900512" cy="1606117"/>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En </a:t>
          </a:r>
          <a:r>
            <a:rPr lang="en-US" sz="1700" kern="1200" dirty="0" err="1">
              <a:latin typeface="Times New Roman" panose="02020603050405020304" pitchFamily="18" charset="0"/>
              <a:cs typeface="Times New Roman" panose="02020603050405020304" pitchFamily="18" charset="0"/>
            </a:rPr>
            <a:t>tiempos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recientes</a:t>
          </a:r>
          <a:r>
            <a:rPr lang="en-US" sz="1700" kern="1200" dirty="0">
              <a:latin typeface="Times New Roman" panose="02020603050405020304" pitchFamily="18" charset="0"/>
              <a:cs typeface="Times New Roman" panose="02020603050405020304" pitchFamily="18" charset="0"/>
            </a:rPr>
            <a:t> se ha </a:t>
          </a:r>
          <a:r>
            <a:rPr lang="en-US" sz="1700" kern="1200" dirty="0" err="1">
              <a:latin typeface="Times New Roman" panose="02020603050405020304" pitchFamily="18" charset="0"/>
              <a:cs typeface="Times New Roman" panose="02020603050405020304" pitchFamily="18" charset="0"/>
            </a:rPr>
            <a:t>observado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una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tendencia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el</a:t>
          </a:r>
          <a:r>
            <a:rPr lang="en-US" sz="1700" kern="1200" dirty="0">
              <a:latin typeface="Times New Roman" panose="02020603050405020304" pitchFamily="18" charset="0"/>
              <a:cs typeface="Times New Roman" panose="02020603050405020304" pitchFamily="18" charset="0"/>
            </a:rPr>
            <a:t> mercado local </a:t>
          </a:r>
          <a:r>
            <a:rPr lang="en-US" sz="1700" kern="1200" dirty="0" err="1">
              <a:latin typeface="Times New Roman" panose="02020603050405020304" pitchFamily="18" charset="0"/>
              <a:cs typeface="Times New Roman" panose="02020603050405020304" pitchFamily="18" charset="0"/>
            </a:rPr>
            <a:t>hacia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transacciones</a:t>
          </a:r>
          <a:r>
            <a:rPr lang="en-US" sz="1700" kern="1200" dirty="0">
              <a:latin typeface="Times New Roman" panose="02020603050405020304" pitchFamily="18" charset="0"/>
              <a:cs typeface="Times New Roman" panose="02020603050405020304" pitchFamily="18" charset="0"/>
            </a:rPr>
            <a:t> de </a:t>
          </a:r>
          <a:r>
            <a:rPr lang="en-US" sz="1700" kern="1200" dirty="0" err="1">
              <a:latin typeface="Times New Roman" panose="02020603050405020304" pitchFamily="18" charset="0"/>
              <a:cs typeface="Times New Roman" panose="02020603050405020304" pitchFamily="18" charset="0"/>
            </a:rPr>
            <a:t>traspaso</a:t>
          </a:r>
          <a:r>
            <a:rPr lang="en-US" sz="1700" kern="1200" dirty="0">
              <a:latin typeface="Times New Roman" panose="02020603050405020304" pitchFamily="18" charset="0"/>
              <a:cs typeface="Times New Roman" panose="02020603050405020304" pitchFamily="18" charset="0"/>
            </a:rPr>
            <a:t> de </a:t>
          </a:r>
          <a:r>
            <a:rPr lang="en-US" sz="1700" kern="1200" dirty="0" err="1">
              <a:latin typeface="Times New Roman" panose="02020603050405020304" pitchFamily="18" charset="0"/>
              <a:cs typeface="Times New Roman" panose="02020603050405020304" pitchFamily="18" charset="0"/>
            </a:rPr>
            <a:t>activos</a:t>
          </a:r>
          <a:r>
            <a:rPr lang="en-US" sz="1700" kern="1200" dirty="0">
              <a:latin typeface="Times New Roman" panose="02020603050405020304" pitchFamily="18" charset="0"/>
              <a:cs typeface="Times New Roman" panose="02020603050405020304" pitchFamily="18" charset="0"/>
            </a:rPr>
            <a:t>, con la </a:t>
          </a:r>
          <a:r>
            <a:rPr lang="en-US" sz="1700" kern="1200" dirty="0" err="1">
              <a:latin typeface="Times New Roman" panose="02020603050405020304" pitchFamily="18" charset="0"/>
              <a:cs typeface="Times New Roman" panose="02020603050405020304" pitchFamily="18" charset="0"/>
            </a:rPr>
            <a:t>intención</a:t>
          </a:r>
          <a:r>
            <a:rPr lang="en-US" sz="1700" kern="1200" dirty="0">
              <a:latin typeface="Times New Roman" panose="02020603050405020304" pitchFamily="18" charset="0"/>
              <a:cs typeface="Times New Roman" panose="02020603050405020304" pitchFamily="18" charset="0"/>
            </a:rPr>
            <a:t> de </a:t>
          </a:r>
          <a:r>
            <a:rPr lang="en-US" sz="1700" kern="1200" dirty="0" err="1">
              <a:latin typeface="Times New Roman" panose="02020603050405020304" pitchFamily="18" charset="0"/>
              <a:cs typeface="Times New Roman" panose="02020603050405020304" pitchFamily="18" charset="0"/>
            </a:rPr>
            <a:t>proveer</a:t>
          </a:r>
          <a:r>
            <a:rPr lang="en-US" sz="1700" kern="1200" dirty="0">
              <a:latin typeface="Times New Roman" panose="02020603050405020304" pitchFamily="18" charset="0"/>
              <a:cs typeface="Times New Roman" panose="02020603050405020304" pitchFamily="18" charset="0"/>
            </a:rPr>
            <a:t> la </a:t>
          </a:r>
          <a:r>
            <a:rPr lang="en-US" sz="1700" kern="1200" dirty="0" err="1">
              <a:latin typeface="Times New Roman" panose="02020603050405020304" pitchFamily="18" charset="0"/>
              <a:cs typeface="Times New Roman" panose="02020603050405020304" pitchFamily="18" charset="0"/>
            </a:rPr>
            <a:t>liquidez</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necesaria</a:t>
          </a:r>
          <a:r>
            <a:rPr lang="en-US" sz="1700" kern="1200" dirty="0">
              <a:latin typeface="Times New Roman" panose="02020603050405020304" pitchFamily="18" charset="0"/>
              <a:cs typeface="Times New Roman" panose="02020603050405020304" pitchFamily="18" charset="0"/>
            </a:rPr>
            <a:t> a las </a:t>
          </a:r>
          <a:r>
            <a:rPr lang="en-US" sz="1700" kern="1200" dirty="0" err="1">
              <a:latin typeface="Times New Roman" panose="02020603050405020304" pitchFamily="18" charset="0"/>
              <a:cs typeface="Times New Roman" panose="02020603050405020304" pitchFamily="18" charset="0"/>
            </a:rPr>
            <a:t>instituciones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financieras</a:t>
          </a:r>
          <a:r>
            <a:rPr lang="en-US" sz="1700" kern="1200" dirty="0">
              <a:latin typeface="Times New Roman" panose="02020603050405020304" pitchFamily="18" charset="0"/>
              <a:cs typeface="Times New Roman" panose="02020603050405020304" pitchFamily="18" charset="0"/>
            </a:rPr>
            <a:t> para </a:t>
          </a:r>
          <a:r>
            <a:rPr lang="en-US" sz="1700" kern="1200" dirty="0" err="1">
              <a:latin typeface="Times New Roman" panose="02020603050405020304" pitchFamily="18" charset="0"/>
              <a:cs typeface="Times New Roman" panose="02020603050405020304" pitchFamily="18" charset="0"/>
            </a:rPr>
            <a:t>permitir</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mayores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fuentes</a:t>
          </a:r>
          <a:r>
            <a:rPr lang="en-US" sz="1700" kern="1200" dirty="0">
              <a:latin typeface="Times New Roman" panose="02020603050405020304" pitchFamily="18" charset="0"/>
              <a:cs typeface="Times New Roman" panose="02020603050405020304" pitchFamily="18" charset="0"/>
            </a:rPr>
            <a:t> de </a:t>
          </a:r>
          <a:r>
            <a:rPr lang="en-US" sz="1700" kern="1200" dirty="0" err="1">
              <a:latin typeface="Times New Roman" panose="02020603050405020304" pitchFamily="18" charset="0"/>
              <a:cs typeface="Times New Roman" panose="02020603050405020304" pitchFamily="18" charset="0"/>
            </a:rPr>
            <a:t>financiamiento</a:t>
          </a:r>
          <a:r>
            <a:rPr lang="en-US" sz="1700" kern="1200" dirty="0">
              <a:latin typeface="Times New Roman" panose="02020603050405020304" pitchFamily="18" charset="0"/>
              <a:cs typeface="Times New Roman" panose="02020603050405020304" pitchFamily="18" charset="0"/>
            </a:rPr>
            <a:t> y </a:t>
          </a:r>
          <a:r>
            <a:rPr lang="en-US" sz="1700" kern="1200" dirty="0" err="1">
              <a:latin typeface="Times New Roman" panose="02020603050405020304" pitchFamily="18" charset="0"/>
              <a:cs typeface="Times New Roman" panose="02020603050405020304" pitchFamily="18" charset="0"/>
            </a:rPr>
            <a:t>así</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servir</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en</a:t>
          </a:r>
          <a:r>
            <a:rPr lang="en-US" sz="1700" kern="1200" dirty="0">
              <a:latin typeface="Times New Roman" panose="02020603050405020304" pitchFamily="18" charset="0"/>
              <a:cs typeface="Times New Roman" panose="02020603050405020304" pitchFamily="18" charset="0"/>
            </a:rPr>
            <a:t> forma </a:t>
          </a:r>
          <a:r>
            <a:rPr lang="en-US" sz="1700" kern="1200" dirty="0" err="1">
              <a:latin typeface="Times New Roman" panose="02020603050405020304" pitchFamily="18" charset="0"/>
              <a:cs typeface="Times New Roman" panose="02020603050405020304" pitchFamily="18" charset="0"/>
            </a:rPr>
            <a:t>más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efectiva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los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distintos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sectores</a:t>
          </a:r>
          <a:r>
            <a:rPr lang="en-US" sz="1700" kern="1200" dirty="0">
              <a:latin typeface="Times New Roman" panose="02020603050405020304" pitchFamily="18" charset="0"/>
              <a:cs typeface="Times New Roman" panose="02020603050405020304" pitchFamily="18" charset="0"/>
            </a:rPr>
            <a:t> de </a:t>
          </a:r>
          <a:r>
            <a:rPr lang="en-US" sz="1700" kern="1200" dirty="0" err="1">
              <a:latin typeface="Times New Roman" panose="02020603050405020304" pitchFamily="18" charset="0"/>
              <a:cs typeface="Times New Roman" panose="02020603050405020304" pitchFamily="18" charset="0"/>
            </a:rPr>
            <a:t>nuestra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economía</a:t>
          </a:r>
          <a:r>
            <a:rPr lang="en-US" sz="1700" kern="1200" dirty="0">
              <a:latin typeface="Times New Roman" panose="02020603050405020304" pitchFamily="18" charset="0"/>
              <a:cs typeface="Times New Roman" panose="02020603050405020304" pitchFamily="18" charset="0"/>
            </a:rPr>
            <a:t>.</a:t>
          </a:r>
        </a:p>
      </dsp:txBody>
      <dsp:txXfrm>
        <a:off x="78404" y="388338"/>
        <a:ext cx="6743704" cy="1449309"/>
      </dsp:txXfrm>
    </dsp:sp>
    <dsp:sp modelId="{706B8EAA-4DE8-6941-B65B-3DDC4584DC98}">
      <dsp:nvSpPr>
        <dsp:cNvPr id="0" name=""/>
        <dsp:cNvSpPr/>
      </dsp:nvSpPr>
      <dsp:spPr>
        <a:xfrm>
          <a:off x="0" y="1965011"/>
          <a:ext cx="6900512" cy="1606117"/>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El </a:t>
          </a:r>
          <a:r>
            <a:rPr lang="en-US" sz="1700" kern="1200" dirty="0" err="1">
              <a:latin typeface="Times New Roman" panose="02020603050405020304" pitchFamily="18" charset="0"/>
              <a:cs typeface="Times New Roman" panose="02020603050405020304" pitchFamily="18" charset="0"/>
            </a:rPr>
            <a:t>propósito</a:t>
          </a:r>
          <a:r>
            <a:rPr lang="en-US" sz="1700" kern="1200" dirty="0">
              <a:latin typeface="Times New Roman" panose="02020603050405020304" pitchFamily="18" charset="0"/>
              <a:cs typeface="Times New Roman" panose="02020603050405020304" pitchFamily="18" charset="0"/>
            </a:rPr>
            <a:t> de la </a:t>
          </a:r>
          <a:r>
            <a:rPr lang="en-US" sz="1700" kern="1200" dirty="0" err="1">
              <a:latin typeface="Times New Roman" panose="02020603050405020304" pitchFamily="18" charset="0"/>
              <a:cs typeface="Times New Roman" panose="02020603050405020304" pitchFamily="18" charset="0"/>
            </a:rPr>
            <a:t>presente</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medida</a:t>
          </a:r>
          <a:r>
            <a:rPr lang="en-US" sz="1700" kern="1200" dirty="0">
              <a:latin typeface="Times New Roman" panose="02020603050405020304" pitchFamily="18" charset="0"/>
              <a:cs typeface="Times New Roman" panose="02020603050405020304" pitchFamily="18" charset="0"/>
            </a:rPr>
            <a:t> es </a:t>
          </a:r>
          <a:r>
            <a:rPr lang="en-US" sz="1700" kern="1200" dirty="0" err="1">
              <a:latin typeface="Times New Roman" panose="02020603050405020304" pitchFamily="18" charset="0"/>
              <a:cs typeface="Times New Roman" panose="02020603050405020304" pitchFamily="18" charset="0"/>
            </a:rPr>
            <a:t>dejar</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establecido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que</a:t>
          </a:r>
          <a:r>
            <a:rPr lang="en-US" sz="1700" kern="1200" dirty="0">
              <a:latin typeface="Times New Roman" panose="02020603050405020304" pitchFamily="18" charset="0"/>
              <a:cs typeface="Times New Roman" panose="02020603050405020304" pitchFamily="18" charset="0"/>
            </a:rPr>
            <a:t> la </a:t>
          </a:r>
          <a:r>
            <a:rPr lang="en-US" sz="1700" kern="1200" dirty="0" err="1">
              <a:latin typeface="Times New Roman" panose="02020603050405020304" pitchFamily="18" charset="0"/>
              <a:cs typeface="Times New Roman" panose="02020603050405020304" pitchFamily="18" charset="0"/>
            </a:rPr>
            <a:t>presencia</a:t>
          </a:r>
          <a:r>
            <a:rPr lang="en-US" sz="1700" kern="1200" dirty="0">
              <a:latin typeface="Times New Roman" panose="02020603050405020304" pitchFamily="18" charset="0"/>
              <a:cs typeface="Times New Roman" panose="02020603050405020304" pitchFamily="18" charset="0"/>
            </a:rPr>
            <a:t> de </a:t>
          </a:r>
          <a:r>
            <a:rPr lang="en-US" sz="1700" kern="1200" dirty="0" err="1">
              <a:latin typeface="Times New Roman" panose="02020603050405020304" pitchFamily="18" charset="0"/>
              <a:cs typeface="Times New Roman" panose="02020603050405020304" pitchFamily="18" charset="0"/>
            </a:rPr>
            <a:t>los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elementos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enumerados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en</a:t>
          </a:r>
          <a:r>
            <a:rPr lang="en-US" sz="1700" kern="1200" dirty="0">
              <a:latin typeface="Times New Roman" panose="02020603050405020304" pitchFamily="18" charset="0"/>
              <a:cs typeface="Times New Roman" panose="02020603050405020304" pitchFamily="18" charset="0"/>
            </a:rPr>
            <a:t> la </a:t>
          </a:r>
          <a:r>
            <a:rPr lang="en-US" sz="1700" kern="1200" dirty="0" err="1">
              <a:latin typeface="Times New Roman" panose="02020603050405020304" pitchFamily="18" charset="0"/>
              <a:cs typeface="Times New Roman" panose="02020603050405020304" pitchFamily="18" charset="0"/>
            </a:rPr>
            <a:t>presente</a:t>
          </a:r>
          <a:r>
            <a:rPr lang="en-US" sz="1700" kern="1200" dirty="0">
              <a:latin typeface="Times New Roman" panose="02020603050405020304" pitchFamily="18" charset="0"/>
              <a:cs typeface="Times New Roman" panose="02020603050405020304" pitchFamily="18" charset="0"/>
            </a:rPr>
            <a:t> Ley y </a:t>
          </a:r>
          <a:r>
            <a:rPr lang="en-US" sz="1700" kern="1200" dirty="0" err="1">
              <a:latin typeface="Times New Roman" panose="02020603050405020304" pitchFamily="18" charset="0"/>
              <a:cs typeface="Times New Roman" panose="02020603050405020304" pitchFamily="18" charset="0"/>
            </a:rPr>
            <a:t>otros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similares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el</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contexto</a:t>
          </a:r>
          <a:r>
            <a:rPr lang="en-US" sz="1700" kern="1200" dirty="0">
              <a:latin typeface="Times New Roman" panose="02020603050405020304" pitchFamily="18" charset="0"/>
              <a:cs typeface="Times New Roman" panose="02020603050405020304" pitchFamily="18" charset="0"/>
            </a:rPr>
            <a:t> de </a:t>
          </a:r>
          <a:r>
            <a:rPr lang="en-US" sz="1700" kern="1200" dirty="0" err="1">
              <a:latin typeface="Times New Roman" panose="02020603050405020304" pitchFamily="18" charset="0"/>
              <a:cs typeface="Times New Roman" panose="02020603050405020304" pitchFamily="18" charset="0"/>
            </a:rPr>
            <a:t>una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transferencia</a:t>
          </a:r>
          <a:r>
            <a:rPr lang="en-US" sz="1700" kern="1200" dirty="0">
              <a:latin typeface="Times New Roman" panose="02020603050405020304" pitchFamily="18" charset="0"/>
              <a:cs typeface="Times New Roman" panose="02020603050405020304" pitchFamily="18" charset="0"/>
            </a:rPr>
            <a:t> de </a:t>
          </a:r>
          <a:r>
            <a:rPr lang="en-US" sz="1700" kern="1200" dirty="0" err="1">
              <a:latin typeface="Times New Roman" panose="02020603050405020304" pitchFamily="18" charset="0"/>
              <a:cs typeface="Times New Roman" panose="02020603050405020304" pitchFamily="18" charset="0"/>
            </a:rPr>
            <a:t>activos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en</a:t>
          </a:r>
          <a:r>
            <a:rPr lang="en-US" sz="1700" kern="1200" dirty="0">
              <a:latin typeface="Times New Roman" panose="02020603050405020304" pitchFamily="18" charset="0"/>
              <a:cs typeface="Times New Roman" panose="02020603050405020304" pitchFamily="18" charset="0"/>
            </a:rPr>
            <a:t> la </a:t>
          </a:r>
          <a:r>
            <a:rPr lang="en-US" sz="1700" kern="1200" dirty="0" err="1">
              <a:latin typeface="Times New Roman" panose="02020603050405020304" pitchFamily="18" charset="0"/>
              <a:cs typeface="Times New Roman" panose="02020603050405020304" pitchFamily="18" charset="0"/>
            </a:rPr>
            <a:t>que</a:t>
          </a:r>
          <a:r>
            <a:rPr lang="en-US" sz="1700" kern="1200" dirty="0">
              <a:latin typeface="Times New Roman" panose="02020603050405020304" pitchFamily="18" charset="0"/>
              <a:cs typeface="Times New Roman" panose="02020603050405020304" pitchFamily="18" charset="0"/>
            </a:rPr>
            <a:t> las partes </a:t>
          </a:r>
          <a:r>
            <a:rPr lang="en-US" sz="1700" kern="1200" dirty="0" err="1">
              <a:latin typeface="Times New Roman" panose="02020603050405020304" pitchFamily="18" charset="0"/>
              <a:cs typeface="Times New Roman" panose="02020603050405020304" pitchFamily="18" charset="0"/>
            </a:rPr>
            <a:t>contratantes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hayan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consignado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su</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intención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mediante</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términos</a:t>
          </a:r>
          <a:r>
            <a:rPr lang="en-US" sz="1700" kern="1200" dirty="0">
              <a:latin typeface="Times New Roman" panose="02020603050405020304" pitchFamily="18" charset="0"/>
              <a:cs typeface="Times New Roman" panose="02020603050405020304" pitchFamily="18" charset="0"/>
            </a:rPr>
            <a:t> claros, de </a:t>
          </a:r>
          <a:r>
            <a:rPr lang="en-US" sz="1700" kern="1200" dirty="0" err="1">
              <a:latin typeface="Times New Roman" panose="02020603050405020304" pitchFamily="18" charset="0"/>
              <a:cs typeface="Times New Roman" panose="02020603050405020304" pitchFamily="18" charset="0"/>
            </a:rPr>
            <a:t>transferir</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el</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dominio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sobre</a:t>
          </a:r>
          <a:r>
            <a:rPr lang="en-US" sz="1700" kern="1200" dirty="0">
              <a:latin typeface="Times New Roman" panose="02020603050405020304" pitchFamily="18" charset="0"/>
              <a:cs typeface="Times New Roman" panose="02020603050405020304" pitchFamily="18" charset="0"/>
            </a:rPr>
            <a:t> un </a:t>
          </a:r>
          <a:r>
            <a:rPr lang="en-US" sz="1700" kern="1200" dirty="0" err="1">
              <a:latin typeface="Times New Roman" panose="02020603050405020304" pitchFamily="18" charset="0"/>
              <a:cs typeface="Times New Roman" panose="02020603050405020304" pitchFamily="18" charset="0"/>
            </a:rPr>
            <a:t>activo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mediante</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una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compraventa</a:t>
          </a:r>
          <a:r>
            <a:rPr lang="en-US" sz="1700" kern="1200" dirty="0">
              <a:latin typeface="Times New Roman" panose="02020603050405020304" pitchFamily="18" charset="0"/>
              <a:cs typeface="Times New Roman" panose="02020603050405020304" pitchFamily="18" charset="0"/>
            </a:rPr>
            <a:t> o </a:t>
          </a:r>
          <a:r>
            <a:rPr lang="en-US" sz="1700" kern="1200" dirty="0" err="1">
              <a:latin typeface="Times New Roman" panose="02020603050405020304" pitchFamily="18" charset="0"/>
              <a:cs typeface="Times New Roman" panose="02020603050405020304" pitchFamily="18" charset="0"/>
            </a:rPr>
            <a:t>cesión</a:t>
          </a:r>
          <a:r>
            <a:rPr lang="en-US" sz="1700" kern="1200" dirty="0">
              <a:latin typeface="Times New Roman" panose="02020603050405020304" pitchFamily="18" charset="0"/>
              <a:cs typeface="Times New Roman" panose="02020603050405020304" pitchFamily="18" charset="0"/>
            </a:rPr>
            <a:t>, no </a:t>
          </a:r>
          <a:r>
            <a:rPr lang="en-US" sz="1700" kern="1200" dirty="0" err="1">
              <a:latin typeface="Times New Roman" panose="02020603050405020304" pitchFamily="18" charset="0"/>
              <a:cs typeface="Times New Roman" panose="02020603050405020304" pitchFamily="18" charset="0"/>
            </a:rPr>
            <a:t>habrá</a:t>
          </a:r>
          <a:r>
            <a:rPr lang="en-US" sz="1700" kern="1200" dirty="0">
              <a:latin typeface="Times New Roman" panose="02020603050405020304" pitchFamily="18" charset="0"/>
              <a:cs typeface="Times New Roman" panose="02020603050405020304" pitchFamily="18" charset="0"/>
            </a:rPr>
            <a:t> de </a:t>
          </a:r>
          <a:r>
            <a:rPr lang="en-US" sz="1700" kern="1200" dirty="0" err="1">
              <a:latin typeface="Times New Roman" panose="02020603050405020304" pitchFamily="18" charset="0"/>
              <a:cs typeface="Times New Roman" panose="02020603050405020304" pitchFamily="18" charset="0"/>
            </a:rPr>
            <a:t>recaracterizarse</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como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otro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negocio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jurídico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ausencia</a:t>
          </a:r>
          <a:r>
            <a:rPr lang="en-US" sz="1700" kern="1200" dirty="0">
              <a:latin typeface="Times New Roman" panose="02020603050405020304" pitchFamily="18" charset="0"/>
              <a:cs typeface="Times New Roman" panose="02020603050405020304" pitchFamily="18" charset="0"/>
            </a:rPr>
            <a:t> de mala </a:t>
          </a:r>
          <a:r>
            <a:rPr lang="en-US" sz="1700" kern="1200" dirty="0" err="1">
              <a:latin typeface="Times New Roman" panose="02020603050405020304" pitchFamily="18" charset="0"/>
              <a:cs typeface="Times New Roman" panose="02020603050405020304" pitchFamily="18" charset="0"/>
            </a:rPr>
            <a:t>fe</a:t>
          </a:r>
          <a:r>
            <a:rPr lang="en-US" sz="1700" kern="1200" dirty="0">
              <a:latin typeface="Times New Roman" panose="02020603050405020304" pitchFamily="18" charset="0"/>
              <a:cs typeface="Times New Roman" panose="02020603050405020304" pitchFamily="18" charset="0"/>
            </a:rPr>
            <a:t> o </a:t>
          </a:r>
          <a:r>
            <a:rPr lang="en-US" sz="1700" kern="1200" dirty="0" err="1">
              <a:latin typeface="Times New Roman" panose="02020603050405020304" pitchFamily="18" charset="0"/>
              <a:cs typeface="Times New Roman" panose="02020603050405020304" pitchFamily="18" charset="0"/>
            </a:rPr>
            <a:t>fraude</a:t>
          </a:r>
          <a:r>
            <a:rPr lang="en-US" sz="1700" kern="1200" dirty="0">
              <a:latin typeface="Times New Roman" panose="02020603050405020304" pitchFamily="18" charset="0"/>
              <a:cs typeface="Times New Roman" panose="02020603050405020304" pitchFamily="18" charset="0"/>
            </a:rPr>
            <a:t>. </a:t>
          </a:r>
        </a:p>
      </dsp:txBody>
      <dsp:txXfrm>
        <a:off x="78404" y="2043415"/>
        <a:ext cx="6743704" cy="1449309"/>
      </dsp:txXfrm>
    </dsp:sp>
    <dsp:sp modelId="{48E4AB35-8D5A-3A4E-B291-8BB795ECF1DD}">
      <dsp:nvSpPr>
        <dsp:cNvPr id="0" name=""/>
        <dsp:cNvSpPr/>
      </dsp:nvSpPr>
      <dsp:spPr>
        <a:xfrm>
          <a:off x="0" y="3620089"/>
          <a:ext cx="6900512" cy="1606117"/>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err="1">
              <a:latin typeface="Times New Roman" panose="02020603050405020304" pitchFamily="18" charset="0"/>
              <a:cs typeface="Times New Roman" panose="02020603050405020304" pitchFamily="18" charset="0"/>
            </a:rPr>
            <a:t>Será</a:t>
          </a:r>
          <a:r>
            <a:rPr lang="en-US" sz="1700" kern="1200" dirty="0">
              <a:latin typeface="Times New Roman" panose="02020603050405020304" pitchFamily="18" charset="0"/>
              <a:cs typeface="Times New Roman" panose="02020603050405020304" pitchFamily="18" charset="0"/>
            </a:rPr>
            <a:t> indispensable </a:t>
          </a:r>
          <a:r>
            <a:rPr lang="en-US" sz="1700" kern="1200" dirty="0" err="1">
              <a:latin typeface="Times New Roman" panose="02020603050405020304" pitchFamily="18" charset="0"/>
              <a:cs typeface="Times New Roman" panose="02020603050405020304" pitchFamily="18" charset="0"/>
            </a:rPr>
            <a:t>en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tal</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caso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que</a:t>
          </a:r>
          <a:r>
            <a:rPr lang="en-US" sz="1700" kern="1200" dirty="0">
              <a:latin typeface="Times New Roman" panose="02020603050405020304" pitchFamily="18" charset="0"/>
              <a:cs typeface="Times New Roman" panose="02020603050405020304" pitchFamily="18" charset="0"/>
            </a:rPr>
            <a:t> la </a:t>
          </a:r>
          <a:r>
            <a:rPr lang="en-US" sz="1700" kern="1200" dirty="0" err="1">
              <a:latin typeface="Times New Roman" panose="02020603050405020304" pitchFamily="18" charset="0"/>
              <a:cs typeface="Times New Roman" panose="02020603050405020304" pitchFamily="18" charset="0"/>
            </a:rPr>
            <a:t>intención</a:t>
          </a:r>
          <a:r>
            <a:rPr lang="en-US" sz="1700" kern="1200" dirty="0">
              <a:latin typeface="Times New Roman" panose="02020603050405020304" pitchFamily="18" charset="0"/>
              <a:cs typeface="Times New Roman" panose="02020603050405020304" pitchFamily="18" charset="0"/>
            </a:rPr>
            <a:t> de las partes </a:t>
          </a:r>
          <a:r>
            <a:rPr lang="en-US" sz="1700" kern="1200" dirty="0" err="1">
              <a:latin typeface="Times New Roman" panose="02020603050405020304" pitchFamily="18" charset="0"/>
              <a:cs typeface="Times New Roman" panose="02020603050405020304" pitchFamily="18" charset="0"/>
            </a:rPr>
            <a:t>en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el</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negocio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jurídico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que</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motiva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el</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traspaso</a:t>
          </a:r>
          <a:r>
            <a:rPr lang="en-US" sz="1700" kern="1200" dirty="0">
              <a:latin typeface="Times New Roman" panose="02020603050405020304" pitchFamily="18" charset="0"/>
              <a:cs typeface="Times New Roman" panose="02020603050405020304" pitchFamily="18" charset="0"/>
            </a:rPr>
            <a:t> de </a:t>
          </a:r>
          <a:r>
            <a:rPr lang="en-US" sz="1700" kern="1200" dirty="0" err="1">
              <a:latin typeface="Times New Roman" panose="02020603050405020304" pitchFamily="18" charset="0"/>
              <a:cs typeface="Times New Roman" panose="02020603050405020304" pitchFamily="18" charset="0"/>
            </a:rPr>
            <a:t>los</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activos</a:t>
          </a:r>
          <a:r>
            <a:rPr lang="en-US" sz="1700" kern="1200" dirty="0">
              <a:latin typeface="Times New Roman" panose="02020603050405020304" pitchFamily="18" charset="0"/>
              <a:cs typeface="Times New Roman" panose="02020603050405020304" pitchFamily="18" charset="0"/>
            </a:rPr>
            <a:t> sea </a:t>
          </a:r>
          <a:r>
            <a:rPr lang="en-US" sz="1700" kern="1200" dirty="0" err="1">
              <a:latin typeface="Times New Roman" panose="02020603050405020304" pitchFamily="18" charset="0"/>
              <a:cs typeface="Times New Roman" panose="02020603050405020304" pitchFamily="18" charset="0"/>
            </a:rPr>
            <a:t>una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compraventa</a:t>
          </a:r>
          <a:r>
            <a:rPr lang="en-US" sz="1700" kern="1200" dirty="0">
              <a:latin typeface="Times New Roman" panose="02020603050405020304" pitchFamily="18" charset="0"/>
              <a:cs typeface="Times New Roman" panose="02020603050405020304" pitchFamily="18" charset="0"/>
            </a:rPr>
            <a:t> o </a:t>
          </a:r>
          <a:r>
            <a:rPr lang="en-US" sz="1700" kern="1200" dirty="0" err="1">
              <a:latin typeface="Times New Roman" panose="02020603050405020304" pitchFamily="18" charset="0"/>
              <a:cs typeface="Times New Roman" panose="02020603050405020304" pitchFamily="18" charset="0"/>
            </a:rPr>
            <a:t>cesión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mediante</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el</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cual</a:t>
          </a:r>
          <a:r>
            <a:rPr lang="en-US" sz="1700" kern="1200" dirty="0">
              <a:latin typeface="Times New Roman" panose="02020603050405020304" pitchFamily="18" charset="0"/>
              <a:cs typeface="Times New Roman" panose="02020603050405020304" pitchFamily="18" charset="0"/>
            </a:rPr>
            <a:t> se </a:t>
          </a:r>
          <a:r>
            <a:rPr lang="en-US" sz="1700" kern="1200" dirty="0" err="1">
              <a:latin typeface="Times New Roman" panose="02020603050405020304" pitchFamily="18" charset="0"/>
              <a:cs typeface="Times New Roman" panose="02020603050405020304" pitchFamily="18" charset="0"/>
            </a:rPr>
            <a:t>transfiere</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el</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dominio</a:t>
          </a:r>
          <a:r>
            <a:rPr lang="en-US" sz="1700" kern="1200" dirty="0">
              <a:latin typeface="Times New Roman" panose="02020603050405020304" pitchFamily="18" charset="0"/>
              <a:cs typeface="Times New Roman" panose="02020603050405020304" pitchFamily="18" charset="0"/>
            </a:rPr>
            <a:t> del </a:t>
          </a:r>
          <a:r>
            <a:rPr lang="en-US" sz="1700" kern="1200" dirty="0" err="1">
              <a:latin typeface="Times New Roman" panose="02020603050405020304" pitchFamily="18" charset="0"/>
              <a:cs typeface="Times New Roman" panose="02020603050405020304" pitchFamily="18" charset="0"/>
            </a:rPr>
            <a:t>referido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activo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quedando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así</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claramente</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expresado</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el</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contrato</a:t>
          </a:r>
          <a:r>
            <a:rPr lang="en-US" sz="1700" kern="1200" dirty="0">
              <a:latin typeface="Times New Roman" panose="02020603050405020304" pitchFamily="18" charset="0"/>
              <a:cs typeface="Times New Roman" panose="02020603050405020304" pitchFamily="18" charset="0"/>
            </a:rPr>
            <a:t> la </a:t>
          </a:r>
          <a:r>
            <a:rPr lang="en-US" sz="1700" kern="1200" dirty="0" err="1">
              <a:latin typeface="Times New Roman" panose="02020603050405020304" pitchFamily="18" charset="0"/>
              <a:cs typeface="Times New Roman" panose="02020603050405020304" pitchFamily="18" charset="0"/>
            </a:rPr>
            <a:t>intención</a:t>
          </a:r>
          <a:r>
            <a:rPr lang="en-US" sz="1700" kern="1200" dirty="0">
              <a:latin typeface="Times New Roman" panose="02020603050405020304" pitchFamily="18" charset="0"/>
              <a:cs typeface="Times New Roman" panose="02020603050405020304" pitchFamily="18" charset="0"/>
            </a:rPr>
            <a:t> de las partes, </a:t>
          </a:r>
          <a:r>
            <a:rPr lang="en-US" sz="1700" kern="1200" dirty="0" err="1">
              <a:latin typeface="Times New Roman" panose="02020603050405020304" pitchFamily="18" charset="0"/>
              <a:cs typeface="Times New Roman" panose="02020603050405020304" pitchFamily="18" charset="0"/>
            </a:rPr>
            <a:t>ello</a:t>
          </a:r>
          <a:r>
            <a:rPr lang="en-US" sz="1700" kern="1200" dirty="0">
              <a:latin typeface="Times New Roman" panose="02020603050405020304" pitchFamily="18" charset="0"/>
              <a:cs typeface="Times New Roman" panose="02020603050405020304" pitchFamily="18" charset="0"/>
            </a:rPr>
            <a:t> sin </a:t>
          </a:r>
          <a:r>
            <a:rPr lang="en-US" sz="1700" kern="1200" dirty="0" err="1">
              <a:latin typeface="Times New Roman" panose="02020603050405020304" pitchFamily="18" charset="0"/>
              <a:cs typeface="Times New Roman" panose="02020603050405020304" pitchFamily="18" charset="0"/>
            </a:rPr>
            <a:t>que</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haya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mediado</a:t>
          </a:r>
          <a:r>
            <a:rPr lang="en-US" sz="1700" kern="1200" dirty="0">
              <a:latin typeface="Times New Roman" panose="02020603050405020304" pitchFamily="18" charset="0"/>
              <a:cs typeface="Times New Roman" panose="02020603050405020304" pitchFamily="18" charset="0"/>
            </a:rPr>
            <a:t> mala </a:t>
          </a:r>
          <a:r>
            <a:rPr lang="en-US" sz="1700" kern="1200" dirty="0" err="1">
              <a:latin typeface="Times New Roman" panose="02020603050405020304" pitchFamily="18" charset="0"/>
              <a:cs typeface="Times New Roman" panose="02020603050405020304" pitchFamily="18" charset="0"/>
            </a:rPr>
            <a:t>fe</a:t>
          </a:r>
          <a:r>
            <a:rPr lang="en-US" sz="1700" kern="1200" dirty="0">
              <a:latin typeface="Times New Roman" panose="02020603050405020304" pitchFamily="18" charset="0"/>
              <a:cs typeface="Times New Roman" panose="02020603050405020304" pitchFamily="18" charset="0"/>
            </a:rPr>
            <a:t> o </a:t>
          </a:r>
          <a:r>
            <a:rPr lang="en-US" sz="1700" kern="1200" dirty="0" err="1">
              <a:latin typeface="Times New Roman" panose="02020603050405020304" pitchFamily="18" charset="0"/>
              <a:cs typeface="Times New Roman" panose="02020603050405020304" pitchFamily="18" charset="0"/>
            </a:rPr>
            <a:t>fraude</a:t>
          </a:r>
          <a:r>
            <a:rPr lang="en-US" sz="1700" kern="1200" dirty="0">
              <a:latin typeface="Times New Roman" panose="02020603050405020304" pitchFamily="18" charset="0"/>
              <a:cs typeface="Times New Roman" panose="02020603050405020304" pitchFamily="18" charset="0"/>
            </a:rPr>
            <a:t>. </a:t>
          </a:r>
        </a:p>
      </dsp:txBody>
      <dsp:txXfrm>
        <a:off x="78404" y="3698493"/>
        <a:ext cx="6743704" cy="14493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E8005-126A-2645-9A00-F6C55D9D0823}">
      <dsp:nvSpPr>
        <dsp:cNvPr id="0" name=""/>
        <dsp:cNvSpPr/>
      </dsp:nvSpPr>
      <dsp:spPr>
        <a:xfrm>
          <a:off x="0" y="57053"/>
          <a:ext cx="5183188" cy="1235519"/>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i="1" kern="1200" noProof="0">
              <a:latin typeface="Times New Roman" panose="02020603050405020304" pitchFamily="18" charset="0"/>
              <a:cs typeface="Times New Roman" panose="02020603050405020304" pitchFamily="18" charset="0"/>
            </a:rPr>
            <a:t>“Persona con derecho a exigir el cumplimiento de un instrumento”</a:t>
          </a:r>
          <a:r>
            <a:rPr lang="es-ES_tradnl" sz="2400" kern="1200" noProof="0">
              <a:latin typeface="Times New Roman" panose="02020603050405020304" pitchFamily="18" charset="0"/>
              <a:cs typeface="Times New Roman" panose="02020603050405020304" pitchFamily="18" charset="0"/>
            </a:rPr>
            <a:t> significa:</a:t>
          </a:r>
        </a:p>
      </dsp:txBody>
      <dsp:txXfrm>
        <a:off x="60313" y="117366"/>
        <a:ext cx="5062562" cy="1114893"/>
      </dsp:txXfrm>
    </dsp:sp>
    <dsp:sp modelId="{067895A6-1796-CF41-BFF9-497400532915}">
      <dsp:nvSpPr>
        <dsp:cNvPr id="0" name=""/>
        <dsp:cNvSpPr/>
      </dsp:nvSpPr>
      <dsp:spPr>
        <a:xfrm>
          <a:off x="0" y="1292573"/>
          <a:ext cx="5183188" cy="2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6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ES_tradnl" sz="1900" kern="1200" noProof="0">
              <a:latin typeface="Times New Roman" panose="02020603050405020304" pitchFamily="18" charset="0"/>
              <a:cs typeface="Times New Roman" panose="02020603050405020304" pitchFamily="18" charset="0"/>
            </a:rPr>
            <a:t>el tenedor del instrumento,</a:t>
          </a:r>
        </a:p>
        <a:p>
          <a:pPr marL="171450" lvl="1" indent="-171450" algn="just" defTabSz="844550">
            <a:lnSpc>
              <a:spcPct val="90000"/>
            </a:lnSpc>
            <a:spcBef>
              <a:spcPct val="0"/>
            </a:spcBef>
            <a:spcAft>
              <a:spcPct val="20000"/>
            </a:spcAft>
            <a:buChar char="•"/>
          </a:pPr>
          <a:r>
            <a:rPr lang="es-ES_tradnl" sz="1900" kern="1200" noProof="0" dirty="0">
              <a:latin typeface="Times New Roman" panose="02020603050405020304" pitchFamily="18" charset="0"/>
              <a:cs typeface="Times New Roman" panose="02020603050405020304" pitchFamily="18" charset="0"/>
            </a:rPr>
            <a:t>una persona que no es tenedor pero está en posesión del instrumento y </a:t>
          </a:r>
          <a:r>
            <a:rPr lang="es-ES_tradnl" sz="1900" b="1" u="sng" kern="1200" noProof="0" dirty="0">
              <a:latin typeface="Times New Roman" panose="02020603050405020304" pitchFamily="18" charset="0"/>
              <a:cs typeface="Times New Roman" panose="02020603050405020304" pitchFamily="18" charset="0"/>
            </a:rPr>
            <a:t>tiene los derechos de un tenedor</a:t>
          </a:r>
          <a:r>
            <a:rPr lang="es-ES_tradnl" sz="1900" kern="1200" noProof="0" dirty="0">
              <a:latin typeface="Times New Roman" panose="02020603050405020304" pitchFamily="18" charset="0"/>
              <a:cs typeface="Times New Roman" panose="02020603050405020304" pitchFamily="18" charset="0"/>
            </a:rPr>
            <a:t>, o </a:t>
          </a:r>
        </a:p>
        <a:p>
          <a:pPr marL="171450" lvl="1" indent="-171450" algn="just" defTabSz="844550">
            <a:lnSpc>
              <a:spcPct val="90000"/>
            </a:lnSpc>
            <a:spcBef>
              <a:spcPct val="0"/>
            </a:spcBef>
            <a:spcAft>
              <a:spcPct val="20000"/>
            </a:spcAft>
            <a:buChar char="•"/>
          </a:pPr>
          <a:r>
            <a:rPr lang="es-ES_tradnl" sz="1900" kern="1200" noProof="0">
              <a:latin typeface="Times New Roman" panose="02020603050405020304" pitchFamily="18" charset="0"/>
              <a:cs typeface="Times New Roman" panose="02020603050405020304" pitchFamily="18" charset="0"/>
            </a:rPr>
            <a:t>una persona que no está en posesión del instrumento pero tiene derecho de exigir el cumplimiento del instrumento de acuerdo con las disposiciones de la Sección 2-309 y de la Sección 2-418(d). </a:t>
          </a:r>
        </a:p>
      </dsp:txBody>
      <dsp:txXfrm>
        <a:off x="0" y="1292573"/>
        <a:ext cx="5183188" cy="2334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FCA95-8D41-414E-ABCD-D8B04E5B1501}">
      <dsp:nvSpPr>
        <dsp:cNvPr id="0" name=""/>
        <dsp:cNvSpPr/>
      </dsp:nvSpPr>
      <dsp:spPr>
        <a:xfrm>
          <a:off x="679050" y="37693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B8B99E-FB1D-40AE-AA80-2E5D978A36B5}">
      <dsp:nvSpPr>
        <dsp:cNvPr id="0" name=""/>
        <dsp:cNvSpPr/>
      </dsp:nvSpPr>
      <dsp:spPr>
        <a:xfrm>
          <a:off x="1081237" y="77912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63CE2B-25FF-4DC1-A7B7-DD68FF8D5F09}">
      <dsp:nvSpPr>
        <dsp:cNvPr id="0" name=""/>
        <dsp:cNvSpPr/>
      </dsp:nvSpPr>
      <dsp:spPr>
        <a:xfrm>
          <a:off x="75768"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s-ES_tradnl" sz="1100" kern="1200" dirty="0"/>
            <a:t>En este caso se levantó la defensa estando pendiente de adjudicación la moción de sentencia sumaria, su dúplica y réplica.</a:t>
          </a:r>
          <a:endParaRPr lang="en-US" sz="1100" kern="1200" dirty="0"/>
        </a:p>
      </dsp:txBody>
      <dsp:txXfrm>
        <a:off x="75768" y="2851938"/>
        <a:ext cx="3093750" cy="720000"/>
      </dsp:txXfrm>
    </dsp:sp>
    <dsp:sp modelId="{A2F06E3C-A8F5-431C-89EA-CB549799E6C3}">
      <dsp:nvSpPr>
        <dsp:cNvPr id="0" name=""/>
        <dsp:cNvSpPr/>
      </dsp:nvSpPr>
      <dsp:spPr>
        <a:xfrm>
          <a:off x="4314206" y="376938"/>
          <a:ext cx="1887187" cy="1887187"/>
        </a:xfrm>
        <a:prstGeom prst="ellipse">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7E9720AD-577A-4616-BA03-DBFA3E278B2C}">
      <dsp:nvSpPr>
        <dsp:cNvPr id="0" name=""/>
        <dsp:cNvSpPr/>
      </dsp:nvSpPr>
      <dsp:spPr>
        <a:xfrm>
          <a:off x="4716393" y="779125"/>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84FEA4-889F-461A-98AF-2BBA28EED862}">
      <dsp:nvSpPr>
        <dsp:cNvPr id="0" name=""/>
        <dsp:cNvSpPr/>
      </dsp:nvSpPr>
      <dsp:spPr>
        <a:xfrm>
          <a:off x="3710925"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s-ES_tradnl" sz="1100" kern="1200">
              <a:solidFill>
                <a:schemeClr val="accent2"/>
              </a:solidFill>
            </a:rPr>
            <a:t>El TPI acogió los fundamentos “correctos” del demandante para conferirle legitimación activa al </a:t>
          </a:r>
          <a:r>
            <a:rPr lang="es-ES_tradnl" sz="1100" i="1" kern="1200" err="1">
              <a:solidFill>
                <a:schemeClr val="accent2"/>
              </a:solidFill>
            </a:rPr>
            <a:t>servicer</a:t>
          </a:r>
          <a:r>
            <a:rPr lang="es-ES_tradnl" sz="1100" kern="1200"/>
            <a:t>.</a:t>
          </a:r>
          <a:endParaRPr lang="en-US" sz="1100" kern="1200"/>
        </a:p>
      </dsp:txBody>
      <dsp:txXfrm>
        <a:off x="3710925" y="2851938"/>
        <a:ext cx="3093750" cy="720000"/>
      </dsp:txXfrm>
    </dsp:sp>
    <dsp:sp modelId="{84FF03B9-3068-41F1-BE12-C19B8C97D475}">
      <dsp:nvSpPr>
        <dsp:cNvPr id="0" name=""/>
        <dsp:cNvSpPr/>
      </dsp:nvSpPr>
      <dsp:spPr>
        <a:xfrm>
          <a:off x="7949362" y="376938"/>
          <a:ext cx="1887187" cy="1887187"/>
        </a:xfrm>
        <a:prstGeom prst="ellipse">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910DE0FC-F028-4979-A785-7A1004FFE3A0}">
      <dsp:nvSpPr>
        <dsp:cNvPr id="0" name=""/>
        <dsp:cNvSpPr/>
      </dsp:nvSpPr>
      <dsp:spPr>
        <a:xfrm>
          <a:off x="8351550" y="779125"/>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BAB9DB-BF3A-47D3-830B-A7261FD801AC}">
      <dsp:nvSpPr>
        <dsp:cNvPr id="0" name=""/>
        <dsp:cNvSpPr/>
      </dsp:nvSpPr>
      <dsp:spPr>
        <a:xfrm>
          <a:off x="7346081"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s-ES_tradnl" sz="1100" kern="1200">
              <a:solidFill>
                <a:schemeClr val="accent2"/>
              </a:solidFill>
            </a:rPr>
            <a:t>Aquí tampoco hay prueba de una cesión o negociación del pagaré con la intención de darle a, </a:t>
          </a:r>
          <a:r>
            <a:rPr lang="es-ES_tradnl" sz="1100" kern="1200" err="1">
              <a:solidFill>
                <a:schemeClr val="accent2"/>
              </a:solidFill>
            </a:rPr>
            <a:t>Firstbank</a:t>
          </a:r>
          <a:r>
            <a:rPr lang="es-ES_tradnl" sz="1100" kern="1200">
              <a:solidFill>
                <a:schemeClr val="accent2"/>
              </a:solidFill>
            </a:rPr>
            <a:t>, legitimación para exigir el cumplimiento del instrumento.</a:t>
          </a:r>
          <a:endParaRPr lang="en-US" sz="1100" kern="1200">
            <a:solidFill>
              <a:schemeClr val="accent2"/>
            </a:solidFill>
          </a:endParaRPr>
        </a:p>
      </dsp:txBody>
      <dsp:txXfrm>
        <a:off x="7346081" y="2851938"/>
        <a:ext cx="3093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28D92-5E1D-AF41-8312-70B6AA35FB60}">
      <dsp:nvSpPr>
        <dsp:cNvPr id="0" name=""/>
        <dsp:cNvSpPr/>
      </dsp:nvSpPr>
      <dsp:spPr>
        <a:xfrm>
          <a:off x="0" y="4286930"/>
          <a:ext cx="5916603" cy="703306"/>
        </a:xfrm>
        <a:prstGeom prst="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El banco </a:t>
          </a:r>
          <a:r>
            <a:rPr lang="en-US" sz="1800" kern="1200" err="1">
              <a:latin typeface="Times New Roman" panose="02020603050405020304" pitchFamily="18" charset="0"/>
              <a:cs typeface="Times New Roman" panose="02020603050405020304" pitchFamily="18" charset="0"/>
            </a:rPr>
            <a:t>continuó</a:t>
          </a:r>
          <a:r>
            <a:rPr lang="en-US" sz="1800" kern="1200">
              <a:latin typeface="Times New Roman" panose="02020603050405020304" pitchFamily="18" charset="0"/>
              <a:cs typeface="Times New Roman" panose="02020603050405020304" pitchFamily="18" charset="0"/>
            </a:rPr>
            <a:t> con </a:t>
          </a:r>
          <a:r>
            <a:rPr lang="en-US" sz="1800" kern="1200" err="1">
              <a:latin typeface="Times New Roman" panose="02020603050405020304" pitchFamily="18" charset="0"/>
              <a:cs typeface="Times New Roman" panose="02020603050405020304" pitchFamily="18" charset="0"/>
            </a:rPr>
            <a:t>su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caso</a:t>
          </a:r>
          <a:r>
            <a:rPr lang="en-US" sz="1800" kern="1200">
              <a:latin typeface="Times New Roman" panose="02020603050405020304" pitchFamily="18" charset="0"/>
              <a:cs typeface="Times New Roman" panose="02020603050405020304" pitchFamily="18" charset="0"/>
            </a:rPr>
            <a:t> y la </a:t>
          </a:r>
          <a:r>
            <a:rPr lang="en-US" sz="1800" kern="1200" err="1">
              <a:latin typeface="Times New Roman" panose="02020603050405020304" pitchFamily="18" charset="0"/>
              <a:cs typeface="Times New Roman" panose="02020603050405020304" pitchFamily="18" charset="0"/>
            </a:rPr>
            <a:t>propiedad</a:t>
          </a:r>
          <a:r>
            <a:rPr lang="en-US" sz="1800" kern="1200">
              <a:latin typeface="Times New Roman" panose="02020603050405020304" pitchFamily="18" charset="0"/>
              <a:cs typeface="Times New Roman" panose="02020603050405020304" pitchFamily="18" charset="0"/>
            </a:rPr>
            <a:t> que </a:t>
          </a:r>
          <a:r>
            <a:rPr lang="en-US" sz="1800" kern="1200" err="1">
              <a:latin typeface="Times New Roman" panose="02020603050405020304" pitchFamily="18" charset="0"/>
              <a:cs typeface="Times New Roman" panose="02020603050405020304" pitchFamily="18" charset="0"/>
            </a:rPr>
            <a:t>aseguraba</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el</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préstamo</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fue</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vendida</a:t>
          </a:r>
          <a:r>
            <a:rPr lang="en-US" sz="1800" kern="1200">
              <a:latin typeface="Times New Roman" panose="02020603050405020304" pitchFamily="18" charset="0"/>
              <a:cs typeface="Times New Roman" panose="02020603050405020304" pitchFamily="18" charset="0"/>
            </a:rPr>
            <a:t> a un </a:t>
          </a:r>
          <a:r>
            <a:rPr lang="en-US" sz="1800" kern="1200" err="1">
              <a:latin typeface="Times New Roman" panose="02020603050405020304" pitchFamily="18" charset="0"/>
              <a:cs typeface="Times New Roman" panose="02020603050405020304" pitchFamily="18" charset="0"/>
            </a:rPr>
            <a:t>tercero</a:t>
          </a:r>
          <a:r>
            <a:rPr lang="en-US" sz="1800" kern="1200">
              <a:latin typeface="Times New Roman" panose="02020603050405020304" pitchFamily="18" charset="0"/>
              <a:cs typeface="Times New Roman" panose="02020603050405020304" pitchFamily="18" charset="0"/>
            </a:rPr>
            <a:t>.</a:t>
          </a:r>
        </a:p>
      </dsp:txBody>
      <dsp:txXfrm>
        <a:off x="0" y="4286930"/>
        <a:ext cx="5916603" cy="703306"/>
      </dsp:txXfrm>
    </dsp:sp>
    <dsp:sp modelId="{65C55B8C-3761-9F46-95DD-0844E94C4E76}">
      <dsp:nvSpPr>
        <dsp:cNvPr id="0" name=""/>
        <dsp:cNvSpPr/>
      </dsp:nvSpPr>
      <dsp:spPr>
        <a:xfrm rot="10800000">
          <a:off x="0" y="3215794"/>
          <a:ext cx="5916603" cy="1081685"/>
        </a:xfrm>
        <a:prstGeom prst="upArrowCallou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latin typeface="Times New Roman" panose="02020603050405020304" pitchFamily="18" charset="0"/>
              <a:cs typeface="Times New Roman" panose="02020603050405020304" pitchFamily="18" charset="0"/>
            </a:rPr>
            <a:t>Los días 2 y 15 de mayo de 2019, </a:t>
          </a:r>
          <a:r>
            <a:rPr lang="en-US" sz="1400" kern="1200" err="1">
              <a:latin typeface="Times New Roman" panose="02020603050405020304" pitchFamily="18" charset="0"/>
              <a:cs typeface="Times New Roman" panose="02020603050405020304" pitchFamily="18" charset="0"/>
            </a:rPr>
            <a:t>el</a:t>
          </a:r>
          <a:r>
            <a:rPr lang="en-US" sz="1400" kern="1200">
              <a:latin typeface="Times New Roman" panose="02020603050405020304" pitchFamily="18" charset="0"/>
              <a:cs typeface="Times New Roman" panose="02020603050405020304" pitchFamily="18" charset="0"/>
            </a:rPr>
            <a:t> TPI </a:t>
          </a:r>
          <a:r>
            <a:rPr lang="en-US" sz="1400" kern="1200" err="1">
              <a:latin typeface="Times New Roman" panose="02020603050405020304" pitchFamily="18" charset="0"/>
              <a:cs typeface="Times New Roman" panose="02020603050405020304" pitchFamily="18" charset="0"/>
            </a:rPr>
            <a:t>denegó</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los</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remedios</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solicitados</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por</a:t>
          </a:r>
          <a:r>
            <a:rPr lang="en-US" sz="1400" kern="1200">
              <a:latin typeface="Times New Roman" panose="02020603050405020304" pitchFamily="18" charset="0"/>
              <a:cs typeface="Times New Roman" panose="02020603050405020304" pitchFamily="18" charset="0"/>
            </a:rPr>
            <a:t> la </a:t>
          </a:r>
          <a:r>
            <a:rPr lang="en-US" sz="1400" kern="1200" err="1">
              <a:latin typeface="Times New Roman" panose="02020603050405020304" pitchFamily="18" charset="0"/>
              <a:cs typeface="Times New Roman" panose="02020603050405020304" pitchFamily="18" charset="0"/>
            </a:rPr>
            <a:t>parte</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aquí</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demandante</a:t>
          </a:r>
          <a:r>
            <a:rPr lang="en-US" sz="1400" kern="1200">
              <a:latin typeface="Times New Roman" panose="02020603050405020304" pitchFamily="18" charset="0"/>
              <a:cs typeface="Times New Roman" panose="02020603050405020304" pitchFamily="18" charset="0"/>
            </a:rPr>
            <a:t>. </a:t>
          </a:r>
        </a:p>
      </dsp:txBody>
      <dsp:txXfrm rot="10800000">
        <a:off x="0" y="3215794"/>
        <a:ext cx="5916603" cy="702846"/>
      </dsp:txXfrm>
    </dsp:sp>
    <dsp:sp modelId="{61167EA3-2743-1042-9DCB-82EA229B6475}">
      <dsp:nvSpPr>
        <dsp:cNvPr id="0" name=""/>
        <dsp:cNvSpPr/>
      </dsp:nvSpPr>
      <dsp:spPr>
        <a:xfrm rot="10800000">
          <a:off x="0" y="2144658"/>
          <a:ext cx="5916603" cy="1081685"/>
        </a:xfrm>
        <a:prstGeom prst="upArrowCallou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latin typeface="Times New Roman" panose="02020603050405020304" pitchFamily="18" charset="0"/>
              <a:cs typeface="Times New Roman" panose="02020603050405020304" pitchFamily="18" charset="0"/>
            </a:rPr>
            <a:t>En banco </a:t>
          </a:r>
          <a:r>
            <a:rPr lang="en-US" sz="1400" kern="1200" err="1">
              <a:latin typeface="Times New Roman" panose="02020603050405020304" pitchFamily="18" charset="0"/>
              <a:cs typeface="Times New Roman" panose="02020603050405020304" pitchFamily="18" charset="0"/>
            </a:rPr>
            <a:t>sostuvo</a:t>
          </a:r>
          <a:r>
            <a:rPr lang="en-US" sz="1400" kern="1200">
              <a:latin typeface="Times New Roman" panose="02020603050405020304" pitchFamily="18" charset="0"/>
              <a:cs typeface="Times New Roman" panose="02020603050405020304" pitchFamily="18" charset="0"/>
            </a:rPr>
            <a:t> que </a:t>
          </a:r>
          <a:r>
            <a:rPr lang="en-US" sz="1400" kern="1200" err="1">
              <a:latin typeface="Times New Roman" panose="02020603050405020304" pitchFamily="18" charset="0"/>
              <a:cs typeface="Times New Roman" panose="02020603050405020304" pitchFamily="18" charset="0"/>
            </a:rPr>
            <a:t>el</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planteamiento</a:t>
          </a:r>
          <a:r>
            <a:rPr lang="en-US" sz="1400" kern="1200">
              <a:latin typeface="Times New Roman" panose="02020603050405020304" pitchFamily="18" charset="0"/>
              <a:cs typeface="Times New Roman" panose="02020603050405020304" pitchFamily="18" charset="0"/>
            </a:rPr>
            <a:t> de Torres Piñol, </a:t>
          </a:r>
          <a:r>
            <a:rPr lang="en-US" sz="1400" kern="1200" err="1">
              <a:latin typeface="Times New Roman" panose="02020603050405020304" pitchFamily="18" charset="0"/>
              <a:cs typeface="Times New Roman" panose="02020603050405020304" pitchFamily="18" charset="0"/>
            </a:rPr>
            <a:t>en</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cuanto</a:t>
          </a:r>
          <a:r>
            <a:rPr lang="en-US" sz="1400" kern="1200">
              <a:latin typeface="Times New Roman" panose="02020603050405020304" pitchFamily="18" charset="0"/>
              <a:cs typeface="Times New Roman" panose="02020603050405020304" pitchFamily="18" charset="0"/>
            </a:rPr>
            <a:t> a las </a:t>
          </a:r>
          <a:r>
            <a:rPr lang="en-US" sz="1400" kern="1200" err="1">
              <a:latin typeface="Times New Roman" panose="02020603050405020304" pitchFamily="18" charset="0"/>
              <a:cs typeface="Times New Roman" panose="02020603050405020304" pitchFamily="18" charset="0"/>
            </a:rPr>
            <a:t>protecciones</a:t>
          </a:r>
          <a:r>
            <a:rPr lang="en-US" sz="1400" kern="1200">
              <a:latin typeface="Times New Roman" panose="02020603050405020304" pitchFamily="18" charset="0"/>
              <a:cs typeface="Times New Roman" panose="02020603050405020304" pitchFamily="18" charset="0"/>
            </a:rPr>
            <a:t> que </a:t>
          </a:r>
          <a:r>
            <a:rPr lang="en-US" sz="1400" kern="1200" err="1">
              <a:latin typeface="Times New Roman" panose="02020603050405020304" pitchFamily="18" charset="0"/>
              <a:cs typeface="Times New Roman" panose="02020603050405020304" pitchFamily="18" charset="0"/>
            </a:rPr>
            <a:t>ofrece</a:t>
          </a:r>
          <a:r>
            <a:rPr lang="en-US" sz="1400" kern="1200">
              <a:latin typeface="Times New Roman" panose="02020603050405020304" pitchFamily="18" charset="0"/>
              <a:cs typeface="Times New Roman" panose="02020603050405020304" pitchFamily="18" charset="0"/>
            </a:rPr>
            <a:t> la ley RESPA y </a:t>
          </a:r>
          <a:r>
            <a:rPr lang="en-US" sz="1400" kern="1200" err="1">
              <a:latin typeface="Times New Roman" panose="02020603050405020304" pitchFamily="18" charset="0"/>
              <a:cs typeface="Times New Roman" panose="02020603050405020304" pitchFamily="18" charset="0"/>
            </a:rPr>
            <a:t>el</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Reglamento</a:t>
          </a:r>
          <a:r>
            <a:rPr lang="en-US" sz="1400" kern="1200">
              <a:latin typeface="Times New Roman" panose="02020603050405020304" pitchFamily="18" charset="0"/>
              <a:cs typeface="Times New Roman" panose="02020603050405020304" pitchFamily="18" charset="0"/>
            </a:rPr>
            <a:t> X, </a:t>
          </a:r>
          <a:r>
            <a:rPr lang="en-US" sz="1400" kern="1200" err="1">
              <a:latin typeface="Times New Roman" panose="02020603050405020304" pitchFamily="18" charset="0"/>
              <a:cs typeface="Times New Roman" panose="02020603050405020304" pitchFamily="18" charset="0"/>
            </a:rPr>
            <a:t>tampoco</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procedía</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en</a:t>
          </a:r>
          <a:r>
            <a:rPr lang="en-US" sz="1400" kern="1200">
              <a:latin typeface="Times New Roman" panose="02020603050405020304" pitchFamily="18" charset="0"/>
              <a:cs typeface="Times New Roman" panose="02020603050405020304" pitchFamily="18" charset="0"/>
            </a:rPr>
            <a:t> derecho </a:t>
          </a:r>
          <a:r>
            <a:rPr lang="en-US" sz="1400" kern="1200" err="1">
              <a:latin typeface="Times New Roman" panose="02020603050405020304" pitchFamily="18" charset="0"/>
              <a:cs typeface="Times New Roman" panose="02020603050405020304" pitchFamily="18" charset="0"/>
            </a:rPr>
            <a:t>pues</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estas</a:t>
          </a:r>
          <a:r>
            <a:rPr lang="en-US" sz="1400" kern="1200">
              <a:latin typeface="Times New Roman" panose="02020603050405020304" pitchFamily="18" charset="0"/>
              <a:cs typeface="Times New Roman" panose="02020603050405020304" pitchFamily="18" charset="0"/>
            </a:rPr>
            <a:t> no </a:t>
          </a:r>
          <a:r>
            <a:rPr lang="en-US" sz="1400" kern="1200" err="1">
              <a:latin typeface="Times New Roman" panose="02020603050405020304" pitchFamily="18" charset="0"/>
              <a:cs typeface="Times New Roman" panose="02020603050405020304" pitchFamily="18" charset="0"/>
            </a:rPr>
            <a:t>eran</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aplicables</a:t>
          </a:r>
          <a:r>
            <a:rPr lang="en-US" sz="1400" kern="1200">
              <a:latin typeface="Times New Roman" panose="02020603050405020304" pitchFamily="18" charset="0"/>
              <a:cs typeface="Times New Roman" panose="02020603050405020304" pitchFamily="18" charset="0"/>
            </a:rPr>
            <a:t> al </a:t>
          </a:r>
          <a:r>
            <a:rPr lang="en-US" sz="1400" kern="1200" err="1">
              <a:latin typeface="Times New Roman" panose="02020603050405020304" pitchFamily="18" charset="0"/>
              <a:cs typeface="Times New Roman" panose="02020603050405020304" pitchFamily="18" charset="0"/>
            </a:rPr>
            <a:t>caso</a:t>
          </a:r>
          <a:r>
            <a:rPr lang="en-US" sz="1400" kern="1200">
              <a:latin typeface="Times New Roman" panose="02020603050405020304" pitchFamily="18" charset="0"/>
              <a:cs typeface="Times New Roman" panose="02020603050405020304" pitchFamily="18" charset="0"/>
            </a:rPr>
            <a:t> del </a:t>
          </a:r>
          <a:r>
            <a:rPr lang="en-US" sz="1400" kern="1200" err="1">
              <a:latin typeface="Times New Roman" panose="02020603050405020304" pitchFamily="18" charset="0"/>
              <a:cs typeface="Times New Roman" panose="02020603050405020304" pitchFamily="18" charset="0"/>
            </a:rPr>
            <a:t>matrimonio</a:t>
          </a:r>
          <a:r>
            <a:rPr lang="en-US" sz="1400" kern="1200">
              <a:latin typeface="Times New Roman" panose="02020603050405020304" pitchFamily="18" charset="0"/>
              <a:cs typeface="Times New Roman" panose="02020603050405020304" pitchFamily="18" charset="0"/>
            </a:rPr>
            <a:t> Torres Piñol.</a:t>
          </a:r>
        </a:p>
      </dsp:txBody>
      <dsp:txXfrm rot="10800000">
        <a:off x="0" y="2144658"/>
        <a:ext cx="5916603" cy="702846"/>
      </dsp:txXfrm>
    </dsp:sp>
    <dsp:sp modelId="{7BDB42E2-8EF1-FC44-A1DA-5B7FD328002D}">
      <dsp:nvSpPr>
        <dsp:cNvPr id="0" name=""/>
        <dsp:cNvSpPr/>
      </dsp:nvSpPr>
      <dsp:spPr>
        <a:xfrm rot="10800000">
          <a:off x="0" y="1073522"/>
          <a:ext cx="5916603" cy="1081685"/>
        </a:xfrm>
        <a:prstGeom prst="upArrowCallou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latin typeface="Times New Roman" panose="02020603050405020304" pitchFamily="18" charset="0"/>
              <a:cs typeface="Times New Roman" panose="02020603050405020304" pitchFamily="18" charset="0"/>
            </a:rPr>
            <a:t>El </a:t>
          </a:r>
          <a:r>
            <a:rPr lang="en-US" sz="1400" kern="1200" err="1">
              <a:latin typeface="Times New Roman" panose="02020603050405020304" pitchFamily="18" charset="0"/>
              <a:cs typeface="Times New Roman" panose="02020603050405020304" pitchFamily="18" charset="0"/>
            </a:rPr>
            <a:t>mismo</a:t>
          </a:r>
          <a:r>
            <a:rPr lang="en-US" sz="1400" kern="1200">
              <a:latin typeface="Times New Roman" panose="02020603050405020304" pitchFamily="18" charset="0"/>
              <a:cs typeface="Times New Roman" panose="02020603050405020304" pitchFamily="18" charset="0"/>
            </a:rPr>
            <a:t> día,  </a:t>
          </a:r>
          <a:r>
            <a:rPr lang="en-US" sz="1400" kern="1200" err="1">
              <a:latin typeface="Times New Roman" panose="02020603050405020304" pitchFamily="18" charset="0"/>
              <a:cs typeface="Times New Roman" panose="02020603050405020304" pitchFamily="18" charset="0"/>
            </a:rPr>
            <a:t>presentaron</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una</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moción</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solicitando</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orden</a:t>
          </a:r>
          <a:r>
            <a:rPr lang="en-US" sz="1400" kern="1200">
              <a:latin typeface="Times New Roman" panose="02020603050405020304" pitchFamily="18" charset="0"/>
              <a:cs typeface="Times New Roman" panose="02020603050405020304" pitchFamily="18" charset="0"/>
            </a:rPr>
            <a:t> de </a:t>
          </a:r>
          <a:r>
            <a:rPr lang="en-US" sz="1400" kern="1200" err="1">
              <a:latin typeface="Times New Roman" panose="02020603050405020304" pitchFamily="18" charset="0"/>
              <a:cs typeface="Times New Roman" panose="02020603050405020304" pitchFamily="18" charset="0"/>
            </a:rPr>
            <a:t>prohibición</a:t>
          </a:r>
          <a:r>
            <a:rPr lang="en-US" sz="1400" kern="1200">
              <a:latin typeface="Times New Roman" panose="02020603050405020304" pitchFamily="18" charset="0"/>
              <a:cs typeface="Times New Roman" panose="02020603050405020304" pitchFamily="18" charset="0"/>
            </a:rPr>
            <a:t> de </a:t>
          </a:r>
          <a:r>
            <a:rPr lang="en-US" sz="1400" kern="1200" err="1">
              <a:latin typeface="Times New Roman" panose="02020603050405020304" pitchFamily="18" charset="0"/>
              <a:cs typeface="Times New Roman" panose="02020603050405020304" pitchFamily="18" charset="0"/>
            </a:rPr>
            <a:t>enajenación</a:t>
          </a:r>
          <a:r>
            <a:rPr lang="en-US" sz="1400" kern="1200">
              <a:latin typeface="Times New Roman" panose="02020603050405020304" pitchFamily="18" charset="0"/>
              <a:cs typeface="Times New Roman" panose="02020603050405020304" pitchFamily="18" charset="0"/>
            </a:rPr>
            <a:t>, para que se </a:t>
          </a:r>
          <a:r>
            <a:rPr lang="en-US" sz="1400" kern="1200" err="1">
              <a:latin typeface="Times New Roman" panose="02020603050405020304" pitchFamily="18" charset="0"/>
              <a:cs typeface="Times New Roman" panose="02020603050405020304" pitchFamily="18" charset="0"/>
            </a:rPr>
            <a:t>prohibiera</a:t>
          </a:r>
          <a:r>
            <a:rPr lang="en-US" sz="1400" kern="1200">
              <a:latin typeface="Times New Roman" panose="02020603050405020304" pitchFamily="18" charset="0"/>
              <a:cs typeface="Times New Roman" panose="02020603050405020304" pitchFamily="18" charset="0"/>
            </a:rPr>
            <a:t> al banco la </a:t>
          </a:r>
          <a:r>
            <a:rPr lang="en-US" sz="1400" kern="1200" err="1">
              <a:latin typeface="Times New Roman" panose="02020603050405020304" pitchFamily="18" charset="0"/>
              <a:cs typeface="Times New Roman" panose="02020603050405020304" pitchFamily="18" charset="0"/>
            </a:rPr>
            <a:t>enajenación</a:t>
          </a:r>
          <a:r>
            <a:rPr lang="en-US" sz="1400" kern="1200">
              <a:latin typeface="Times New Roman" panose="02020603050405020304" pitchFamily="18" charset="0"/>
              <a:cs typeface="Times New Roman" panose="02020603050405020304" pitchFamily="18" charset="0"/>
            </a:rPr>
            <a:t> de la </a:t>
          </a:r>
          <a:r>
            <a:rPr lang="en-US" sz="1400" kern="1200" err="1">
              <a:latin typeface="Times New Roman" panose="02020603050405020304" pitchFamily="18" charset="0"/>
              <a:cs typeface="Times New Roman" panose="02020603050405020304" pitchFamily="18" charset="0"/>
            </a:rPr>
            <a:t>propiedad</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en</a:t>
          </a:r>
          <a:r>
            <a:rPr lang="en-US" sz="1400" kern="1200">
              <a:latin typeface="Times New Roman" panose="02020603050405020304" pitchFamily="18" charset="0"/>
              <a:cs typeface="Times New Roman" panose="02020603050405020304" pitchFamily="18" charset="0"/>
            </a:rPr>
            <a:t> </a:t>
          </a:r>
          <a:r>
            <a:rPr lang="en-US" sz="1400" kern="1200" err="1">
              <a:latin typeface="Times New Roman" panose="02020603050405020304" pitchFamily="18" charset="0"/>
              <a:cs typeface="Times New Roman" panose="02020603050405020304" pitchFamily="18" charset="0"/>
            </a:rPr>
            <a:t>controversia</a:t>
          </a:r>
          <a:r>
            <a:rPr lang="en-US" sz="1400" kern="1200">
              <a:latin typeface="Times New Roman" panose="02020603050405020304" pitchFamily="18" charset="0"/>
              <a:cs typeface="Times New Roman" panose="02020603050405020304" pitchFamily="18" charset="0"/>
            </a:rPr>
            <a:t>.</a:t>
          </a:r>
        </a:p>
      </dsp:txBody>
      <dsp:txXfrm rot="10800000">
        <a:off x="0" y="1073522"/>
        <a:ext cx="5916603" cy="702846"/>
      </dsp:txXfrm>
    </dsp:sp>
    <dsp:sp modelId="{BEEE3212-3BF6-BE4B-B7DB-592354C6B7CC}">
      <dsp:nvSpPr>
        <dsp:cNvPr id="0" name=""/>
        <dsp:cNvSpPr/>
      </dsp:nvSpPr>
      <dsp:spPr>
        <a:xfrm rot="10800000">
          <a:off x="0" y="2386"/>
          <a:ext cx="5916603" cy="1081685"/>
        </a:xfrm>
        <a:prstGeom prst="upArrowCallou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latin typeface="Times New Roman" panose="02020603050405020304" pitchFamily="18" charset="0"/>
              <a:cs typeface="Times New Roman" panose="02020603050405020304" pitchFamily="18" charset="0"/>
            </a:rPr>
            <a:t>El 8 de </a:t>
          </a:r>
          <a:r>
            <a:rPr lang="en-US" sz="1200" kern="1200" err="1">
              <a:latin typeface="Times New Roman" panose="02020603050405020304" pitchFamily="18" charset="0"/>
              <a:cs typeface="Times New Roman" panose="02020603050405020304" pitchFamily="18" charset="0"/>
            </a:rPr>
            <a:t>marzo</a:t>
          </a:r>
          <a:r>
            <a:rPr lang="en-US" sz="1200" kern="1200">
              <a:latin typeface="Times New Roman" panose="02020603050405020304" pitchFamily="18" charset="0"/>
              <a:cs typeface="Times New Roman" panose="02020603050405020304" pitchFamily="18" charset="0"/>
            </a:rPr>
            <a:t> de 2019, </a:t>
          </a:r>
          <a:r>
            <a:rPr lang="en-US" sz="1200" kern="1200" err="1">
              <a:latin typeface="Times New Roman" panose="02020603050405020304" pitchFamily="18" charset="0"/>
              <a:cs typeface="Times New Roman" panose="02020603050405020304" pitchFamily="18" charset="0"/>
            </a:rPr>
            <a:t>los</a:t>
          </a:r>
          <a:r>
            <a:rPr lang="en-US" sz="1200" kern="1200">
              <a:latin typeface="Times New Roman" panose="02020603050405020304" pitchFamily="18" charset="0"/>
              <a:cs typeface="Times New Roman" panose="02020603050405020304" pitchFamily="18" charset="0"/>
            </a:rPr>
            <a:t> </a:t>
          </a:r>
          <a:r>
            <a:rPr lang="en-US" sz="1200" kern="1200" err="1">
              <a:latin typeface="Times New Roman" panose="02020603050405020304" pitchFamily="18" charset="0"/>
              <a:cs typeface="Times New Roman" panose="02020603050405020304" pitchFamily="18" charset="0"/>
            </a:rPr>
            <a:t>esposos</a:t>
          </a:r>
          <a:r>
            <a:rPr lang="en-US" sz="1200" kern="1200">
              <a:latin typeface="Times New Roman" panose="02020603050405020304" pitchFamily="18" charset="0"/>
              <a:cs typeface="Times New Roman" panose="02020603050405020304" pitchFamily="18" charset="0"/>
            </a:rPr>
            <a:t> Torres Piñol </a:t>
          </a:r>
          <a:r>
            <a:rPr lang="en-US" sz="1200" kern="1200" err="1">
              <a:latin typeface="Times New Roman" panose="02020603050405020304" pitchFamily="18" charset="0"/>
              <a:cs typeface="Times New Roman" panose="02020603050405020304" pitchFamily="18" charset="0"/>
            </a:rPr>
            <a:t>presentaron</a:t>
          </a:r>
          <a:r>
            <a:rPr lang="en-US" sz="1200" kern="1200">
              <a:latin typeface="Times New Roman" panose="02020603050405020304" pitchFamily="18" charset="0"/>
              <a:cs typeface="Times New Roman" panose="02020603050405020304" pitchFamily="18" charset="0"/>
            </a:rPr>
            <a:t> </a:t>
          </a:r>
          <a:r>
            <a:rPr lang="en-US" sz="1200" kern="1200" err="1">
              <a:latin typeface="Times New Roman" panose="02020603050405020304" pitchFamily="18" charset="0"/>
              <a:cs typeface="Times New Roman" panose="02020603050405020304" pitchFamily="18" charset="0"/>
            </a:rPr>
            <a:t>un</a:t>
          </a:r>
          <a:r>
            <a:rPr lang="en-US" sz="1200" i="1" kern="1200" err="1">
              <a:latin typeface="Times New Roman" panose="02020603050405020304" pitchFamily="18" charset="0"/>
              <a:cs typeface="Times New Roman" panose="02020603050405020304" pitchFamily="18" charset="0"/>
            </a:rPr>
            <a:t>a</a:t>
          </a:r>
          <a:r>
            <a:rPr lang="en-US" sz="1200" i="1" kern="1200">
              <a:latin typeface="Times New Roman" panose="02020603050405020304" pitchFamily="18" charset="0"/>
              <a:cs typeface="Times New Roman" panose="02020603050405020304" pitchFamily="18" charset="0"/>
            </a:rPr>
            <a:t> </a:t>
          </a:r>
          <a:r>
            <a:rPr lang="en-US" sz="1200" i="1" kern="1200" err="1">
              <a:latin typeface="Times New Roman" panose="02020603050405020304" pitchFamily="18" charset="0"/>
              <a:cs typeface="Times New Roman" panose="02020603050405020304" pitchFamily="18" charset="0"/>
            </a:rPr>
            <a:t>Moción</a:t>
          </a:r>
          <a:r>
            <a:rPr lang="en-US" sz="1200" i="1" kern="1200">
              <a:latin typeface="Times New Roman" panose="02020603050405020304" pitchFamily="18" charset="0"/>
              <a:cs typeface="Times New Roman" panose="02020603050405020304" pitchFamily="18" charset="0"/>
            </a:rPr>
            <a:t> </a:t>
          </a:r>
          <a:r>
            <a:rPr lang="en-US" sz="1200" i="1" kern="1200" err="1">
              <a:latin typeface="Times New Roman" panose="02020603050405020304" pitchFamily="18" charset="0"/>
              <a:cs typeface="Times New Roman" panose="02020603050405020304" pitchFamily="18" charset="0"/>
            </a:rPr>
            <a:t>Solicitando</a:t>
          </a:r>
          <a:r>
            <a:rPr lang="en-US" sz="1200" i="1" kern="1200">
              <a:latin typeface="Times New Roman" panose="02020603050405020304" pitchFamily="18" charset="0"/>
              <a:cs typeface="Times New Roman" panose="02020603050405020304" pitchFamily="18" charset="0"/>
            </a:rPr>
            <a:t> Remedios</a:t>
          </a:r>
          <a:r>
            <a:rPr lang="en-US" sz="1200" kern="1200">
              <a:latin typeface="Times New Roman" panose="02020603050405020304" pitchFamily="18" charset="0"/>
              <a:cs typeface="Times New Roman" panose="02020603050405020304" pitchFamily="18" charset="0"/>
            </a:rPr>
            <a:t> </a:t>
          </a:r>
          <a:r>
            <a:rPr lang="en-US" sz="1200" i="1" kern="1200">
              <a:latin typeface="Times New Roman" panose="02020603050405020304" pitchFamily="18" charset="0"/>
              <a:cs typeface="Times New Roman" panose="02020603050405020304" pitchFamily="18" charset="0"/>
            </a:rPr>
            <a:t>Bajo la </a:t>
          </a:r>
          <a:r>
            <a:rPr lang="en-US" sz="1200" i="1" kern="1200" err="1">
              <a:latin typeface="Times New Roman" panose="02020603050405020304" pitchFamily="18" charset="0"/>
              <a:cs typeface="Times New Roman" panose="02020603050405020304" pitchFamily="18" charset="0"/>
            </a:rPr>
            <a:t>regla</a:t>
          </a:r>
          <a:r>
            <a:rPr lang="en-US" sz="1200" i="1" kern="1200">
              <a:latin typeface="Times New Roman" panose="02020603050405020304" pitchFamily="18" charset="0"/>
              <a:cs typeface="Times New Roman" panose="02020603050405020304" pitchFamily="18" charset="0"/>
            </a:rPr>
            <a:t> 49.2 de las de </a:t>
          </a:r>
          <a:r>
            <a:rPr lang="en-US" sz="1200" i="1" kern="1200" err="1">
              <a:latin typeface="Times New Roman" panose="02020603050405020304" pitchFamily="18" charset="0"/>
              <a:cs typeface="Times New Roman" panose="02020603050405020304" pitchFamily="18" charset="0"/>
            </a:rPr>
            <a:t>Procedimiento</a:t>
          </a:r>
          <a:r>
            <a:rPr lang="en-US" sz="1200" i="1" kern="1200">
              <a:latin typeface="Times New Roman" panose="02020603050405020304" pitchFamily="18" charset="0"/>
              <a:cs typeface="Times New Roman" panose="02020603050405020304" pitchFamily="18" charset="0"/>
            </a:rPr>
            <a:t> C</a:t>
          </a:r>
          <a:r>
            <a:rPr lang="en-US" sz="1200" kern="1200">
              <a:latin typeface="Times New Roman" panose="02020603050405020304" pitchFamily="18" charset="0"/>
              <a:cs typeface="Times New Roman" panose="02020603050405020304" pitchFamily="18" charset="0"/>
            </a:rPr>
            <a:t>ivil, </a:t>
          </a:r>
          <a:r>
            <a:rPr lang="en-US" sz="1200" kern="1200" err="1">
              <a:latin typeface="Times New Roman" panose="02020603050405020304" pitchFamily="18" charset="0"/>
              <a:cs typeface="Times New Roman" panose="02020603050405020304" pitchFamily="18" charset="0"/>
            </a:rPr>
            <a:t>en</a:t>
          </a:r>
          <a:r>
            <a:rPr lang="en-US" sz="1200" kern="1200">
              <a:latin typeface="Times New Roman" panose="02020603050405020304" pitchFamily="18" charset="0"/>
              <a:cs typeface="Times New Roman" panose="02020603050405020304" pitchFamily="18" charset="0"/>
            </a:rPr>
            <a:t> la que </a:t>
          </a:r>
          <a:r>
            <a:rPr lang="en-US" sz="1200" kern="1200" err="1">
              <a:latin typeface="Times New Roman" panose="02020603050405020304" pitchFamily="18" charset="0"/>
              <a:cs typeface="Times New Roman" panose="02020603050405020304" pitchFamily="18" charset="0"/>
            </a:rPr>
            <a:t>sostuvieron</a:t>
          </a:r>
          <a:r>
            <a:rPr lang="en-US" sz="1200" kern="1200">
              <a:latin typeface="Times New Roman" panose="02020603050405020304" pitchFamily="18" charset="0"/>
              <a:cs typeface="Times New Roman" panose="02020603050405020304" pitchFamily="18" charset="0"/>
            </a:rPr>
            <a:t> que la </a:t>
          </a:r>
          <a:r>
            <a:rPr lang="en-US" sz="1200" kern="1200" err="1">
              <a:latin typeface="Times New Roman" panose="02020603050405020304" pitchFamily="18" charset="0"/>
              <a:cs typeface="Times New Roman" panose="02020603050405020304" pitchFamily="18" charset="0"/>
            </a:rPr>
            <a:t>sentencia</a:t>
          </a:r>
          <a:r>
            <a:rPr lang="en-US" sz="1200" kern="1200">
              <a:latin typeface="Times New Roman" panose="02020603050405020304" pitchFamily="18" charset="0"/>
              <a:cs typeface="Times New Roman" panose="02020603050405020304" pitchFamily="18" charset="0"/>
            </a:rPr>
            <a:t> </a:t>
          </a:r>
          <a:r>
            <a:rPr lang="en-US" sz="1200" kern="1200" err="1">
              <a:latin typeface="Times New Roman" panose="02020603050405020304" pitchFamily="18" charset="0"/>
              <a:cs typeface="Times New Roman" panose="02020603050405020304" pitchFamily="18" charset="0"/>
            </a:rPr>
            <a:t>emitida</a:t>
          </a:r>
          <a:r>
            <a:rPr lang="en-US" sz="1200" kern="1200">
              <a:latin typeface="Times New Roman" panose="02020603050405020304" pitchFamily="18" charset="0"/>
              <a:cs typeface="Times New Roman" panose="02020603050405020304" pitchFamily="18" charset="0"/>
            </a:rPr>
            <a:t> era </a:t>
          </a:r>
          <a:r>
            <a:rPr lang="en-US" sz="1200" kern="1200" err="1">
              <a:latin typeface="Times New Roman" panose="02020603050405020304" pitchFamily="18" charset="0"/>
              <a:cs typeface="Times New Roman" panose="02020603050405020304" pitchFamily="18" charset="0"/>
            </a:rPr>
            <a:t>nula</a:t>
          </a:r>
          <a:r>
            <a:rPr lang="en-US" sz="1200" kern="1200">
              <a:latin typeface="Times New Roman" panose="02020603050405020304" pitchFamily="18" charset="0"/>
              <a:cs typeface="Times New Roman" panose="02020603050405020304" pitchFamily="18" charset="0"/>
            </a:rPr>
            <a:t> </a:t>
          </a:r>
          <a:r>
            <a:rPr lang="en-US" sz="1200" kern="1200" err="1">
              <a:latin typeface="Times New Roman" panose="02020603050405020304" pitchFamily="18" charset="0"/>
              <a:cs typeface="Times New Roman" panose="02020603050405020304" pitchFamily="18" charset="0"/>
            </a:rPr>
            <a:t>por</a:t>
          </a:r>
          <a:r>
            <a:rPr lang="en-US" sz="1200" kern="1200">
              <a:latin typeface="Times New Roman" panose="02020603050405020304" pitchFamily="18" charset="0"/>
              <a:cs typeface="Times New Roman" panose="02020603050405020304" pitchFamily="18" charset="0"/>
            </a:rPr>
            <a:t> </a:t>
          </a:r>
          <a:r>
            <a:rPr lang="en-US" sz="1200" kern="1200" err="1">
              <a:latin typeface="Times New Roman" panose="02020603050405020304" pitchFamily="18" charset="0"/>
              <a:cs typeface="Times New Roman" panose="02020603050405020304" pitchFamily="18" charset="0"/>
            </a:rPr>
            <a:t>haber</a:t>
          </a:r>
          <a:r>
            <a:rPr lang="en-US" sz="1200" kern="1200">
              <a:latin typeface="Times New Roman" panose="02020603050405020304" pitchFamily="18" charset="0"/>
              <a:cs typeface="Times New Roman" panose="02020603050405020304" pitchFamily="18" charset="0"/>
            </a:rPr>
            <a:t> </a:t>
          </a:r>
          <a:r>
            <a:rPr lang="en-US" sz="1200" kern="1200" err="1">
              <a:latin typeface="Times New Roman" panose="02020603050405020304" pitchFamily="18" charset="0"/>
              <a:cs typeface="Times New Roman" panose="02020603050405020304" pitchFamily="18" charset="0"/>
            </a:rPr>
            <a:t>sido</a:t>
          </a:r>
          <a:r>
            <a:rPr lang="en-US" sz="1200" kern="1200">
              <a:latin typeface="Times New Roman" panose="02020603050405020304" pitchFamily="18" charset="0"/>
              <a:cs typeface="Times New Roman" panose="02020603050405020304" pitchFamily="18" charset="0"/>
            </a:rPr>
            <a:t> </a:t>
          </a:r>
          <a:r>
            <a:rPr lang="en-US" sz="1200" kern="1200" err="1">
              <a:latin typeface="Times New Roman" panose="02020603050405020304" pitchFamily="18" charset="0"/>
              <a:cs typeface="Times New Roman" panose="02020603050405020304" pitchFamily="18" charset="0"/>
            </a:rPr>
            <a:t>dictada</a:t>
          </a:r>
          <a:r>
            <a:rPr lang="en-US" sz="1200" kern="1200">
              <a:latin typeface="Times New Roman" panose="02020603050405020304" pitchFamily="18" charset="0"/>
              <a:cs typeface="Times New Roman" panose="02020603050405020304" pitchFamily="18" charset="0"/>
            </a:rPr>
            <a:t> </a:t>
          </a:r>
          <a:r>
            <a:rPr lang="en-US" sz="1200" kern="1200" err="1">
              <a:latin typeface="Times New Roman" panose="02020603050405020304" pitchFamily="18" charset="0"/>
              <a:cs typeface="Times New Roman" panose="02020603050405020304" pitchFamily="18" charset="0"/>
            </a:rPr>
            <a:t>en</a:t>
          </a:r>
          <a:r>
            <a:rPr lang="en-US" sz="1200" kern="1200">
              <a:latin typeface="Times New Roman" panose="02020603050405020304" pitchFamily="18" charset="0"/>
              <a:cs typeface="Times New Roman" panose="02020603050405020304" pitchFamily="18" charset="0"/>
            </a:rPr>
            <a:t> </a:t>
          </a:r>
          <a:r>
            <a:rPr lang="en-US" sz="1200" kern="1200" err="1">
              <a:latin typeface="Times New Roman" panose="02020603050405020304" pitchFamily="18" charset="0"/>
              <a:cs typeface="Times New Roman" panose="02020603050405020304" pitchFamily="18" charset="0"/>
            </a:rPr>
            <a:t>contravención</a:t>
          </a:r>
          <a:r>
            <a:rPr lang="en-US" sz="1200" kern="1200">
              <a:latin typeface="Times New Roman" panose="02020603050405020304" pitchFamily="18" charset="0"/>
              <a:cs typeface="Times New Roman" panose="02020603050405020304" pitchFamily="18" charset="0"/>
            </a:rPr>
            <a:t> a las </a:t>
          </a:r>
          <a:r>
            <a:rPr lang="en-US" sz="1200" kern="1200" err="1">
              <a:latin typeface="Times New Roman" panose="02020603050405020304" pitchFamily="18" charset="0"/>
              <a:cs typeface="Times New Roman" panose="02020603050405020304" pitchFamily="18" charset="0"/>
            </a:rPr>
            <a:t>disposiciones</a:t>
          </a:r>
          <a:r>
            <a:rPr lang="en-US" sz="1200" kern="1200">
              <a:latin typeface="Times New Roman" panose="02020603050405020304" pitchFamily="18" charset="0"/>
              <a:cs typeface="Times New Roman" panose="02020603050405020304" pitchFamily="18" charset="0"/>
            </a:rPr>
            <a:t> de la ley Federal RESPA y </a:t>
          </a:r>
          <a:r>
            <a:rPr lang="en-US" sz="1200" kern="1200" err="1">
              <a:latin typeface="Times New Roman" panose="02020603050405020304" pitchFamily="18" charset="0"/>
              <a:cs typeface="Times New Roman" panose="02020603050405020304" pitchFamily="18" charset="0"/>
            </a:rPr>
            <a:t>el</a:t>
          </a:r>
          <a:r>
            <a:rPr lang="en-US" sz="1200" kern="1200">
              <a:latin typeface="Times New Roman" panose="02020603050405020304" pitchFamily="18" charset="0"/>
              <a:cs typeface="Times New Roman" panose="02020603050405020304" pitchFamily="18" charset="0"/>
            </a:rPr>
            <a:t> </a:t>
          </a:r>
          <a:r>
            <a:rPr lang="en-US" sz="1200" kern="1200" err="1">
              <a:latin typeface="Times New Roman" panose="02020603050405020304" pitchFamily="18" charset="0"/>
              <a:cs typeface="Times New Roman" panose="02020603050405020304" pitchFamily="18" charset="0"/>
            </a:rPr>
            <a:t>Reglamento</a:t>
          </a:r>
          <a:r>
            <a:rPr lang="en-US" sz="1200" kern="1200">
              <a:latin typeface="Times New Roman" panose="02020603050405020304" pitchFamily="18" charset="0"/>
              <a:cs typeface="Times New Roman" panose="02020603050405020304" pitchFamily="18" charset="0"/>
            </a:rPr>
            <a:t> X. </a:t>
          </a:r>
        </a:p>
      </dsp:txBody>
      <dsp:txXfrm rot="10800000">
        <a:off x="0" y="2386"/>
        <a:ext cx="5916603" cy="7028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5A22D-C8AF-7444-822B-F3AA213F3D68}">
      <dsp:nvSpPr>
        <dsp:cNvPr id="0" name=""/>
        <dsp:cNvSpPr/>
      </dsp:nvSpPr>
      <dsp:spPr>
        <a:xfrm>
          <a:off x="0" y="0"/>
          <a:ext cx="8938260" cy="1776994"/>
        </a:xfrm>
        <a:prstGeom prst="roundRect">
          <a:avLst>
            <a:gd name="adj" fmla="val 10000"/>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ES_tradnl" sz="3600" kern="1200" dirty="0">
              <a:latin typeface="Times New Roman" panose="02020603050405020304" pitchFamily="18" charset="0"/>
              <a:cs typeface="Times New Roman" panose="02020603050405020304" pitchFamily="18" charset="0"/>
            </a:rPr>
            <a:t>Si ganan un argumento así y necesitan un proyecto de resolución, pueden usar el de este caso.</a:t>
          </a:r>
          <a:endParaRPr lang="en-US" sz="3600" kern="1200" dirty="0">
            <a:latin typeface="Times New Roman" panose="02020603050405020304" pitchFamily="18" charset="0"/>
            <a:cs typeface="Times New Roman" panose="02020603050405020304" pitchFamily="18" charset="0"/>
          </a:endParaRPr>
        </a:p>
      </dsp:txBody>
      <dsp:txXfrm>
        <a:off x="52046" y="52046"/>
        <a:ext cx="7101598" cy="1672902"/>
      </dsp:txXfrm>
    </dsp:sp>
    <dsp:sp modelId="{D64FE594-2A69-B749-AF26-40DBB52D8102}">
      <dsp:nvSpPr>
        <dsp:cNvPr id="0" name=""/>
        <dsp:cNvSpPr/>
      </dsp:nvSpPr>
      <dsp:spPr>
        <a:xfrm>
          <a:off x="1577340" y="2171881"/>
          <a:ext cx="8938260" cy="1776994"/>
        </a:xfrm>
        <a:prstGeom prst="roundRect">
          <a:avLst>
            <a:gd name="adj" fmla="val 10000"/>
          </a:avLst>
        </a:prstGeom>
        <a:solidFill>
          <a:schemeClr val="accent2">
            <a:shade val="80000"/>
            <a:hueOff val="-455004"/>
            <a:satOff val="8510"/>
            <a:lumOff val="271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ES_tradnl" sz="3600" kern="1200" dirty="0">
              <a:latin typeface="Times New Roman" panose="02020603050405020304" pitchFamily="18" charset="0"/>
              <a:cs typeface="Times New Roman" panose="02020603050405020304" pitchFamily="18" charset="0"/>
            </a:rPr>
            <a:t>OJO: No hagan como </a:t>
          </a:r>
          <a:r>
            <a:rPr lang="es-ES_tradnl" sz="3600" kern="1200" dirty="0" err="1">
              <a:latin typeface="Times New Roman" panose="02020603050405020304" pitchFamily="18" charset="0"/>
              <a:cs typeface="Times New Roman" panose="02020603050405020304" pitchFamily="18" charset="0"/>
            </a:rPr>
            <a:t>Celink</a:t>
          </a:r>
          <a:r>
            <a:rPr lang="es-ES_tradnl" sz="3600" kern="1200" dirty="0">
              <a:latin typeface="Times New Roman" panose="02020603050405020304" pitchFamily="18" charset="0"/>
              <a:cs typeface="Times New Roman" panose="02020603050405020304" pitchFamily="18" charset="0"/>
            </a:rPr>
            <a:t> y </a:t>
          </a:r>
          <a:r>
            <a:rPr lang="es-ES_tradnl" sz="3600" kern="1200" dirty="0" err="1">
              <a:latin typeface="Times New Roman" panose="02020603050405020304" pitchFamily="18" charset="0"/>
              <a:cs typeface="Times New Roman" panose="02020603050405020304" pitchFamily="18" charset="0"/>
            </a:rPr>
            <a:t>ajustenlo</a:t>
          </a:r>
          <a:r>
            <a:rPr lang="es-ES_tradnl" sz="3600" kern="1200" dirty="0">
              <a:latin typeface="Times New Roman" panose="02020603050405020304" pitchFamily="18" charset="0"/>
              <a:cs typeface="Times New Roman" panose="02020603050405020304" pitchFamily="18" charset="0"/>
            </a:rPr>
            <a:t> a sus hechos.</a:t>
          </a:r>
          <a:endParaRPr lang="en-US" sz="3600" kern="1200" dirty="0">
            <a:latin typeface="Times New Roman" panose="02020603050405020304" pitchFamily="18" charset="0"/>
            <a:cs typeface="Times New Roman" panose="02020603050405020304" pitchFamily="18" charset="0"/>
          </a:endParaRPr>
        </a:p>
      </dsp:txBody>
      <dsp:txXfrm>
        <a:off x="1629386" y="2223927"/>
        <a:ext cx="6101781" cy="1672902"/>
      </dsp:txXfrm>
    </dsp:sp>
    <dsp:sp modelId="{04766FF8-855C-0542-9F46-2E43C1DBE6D3}">
      <dsp:nvSpPr>
        <dsp:cNvPr id="0" name=""/>
        <dsp:cNvSpPr/>
      </dsp:nvSpPr>
      <dsp:spPr>
        <a:xfrm>
          <a:off x="7783213" y="1396914"/>
          <a:ext cx="1155046" cy="1155046"/>
        </a:xfrm>
        <a:prstGeom prst="downArrow">
          <a:avLst>
            <a:gd name="adj1" fmla="val 55000"/>
            <a:gd name="adj2" fmla="val 45000"/>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043098" y="1396914"/>
        <a:ext cx="635276" cy="8691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AA259-06E3-88DC-F357-C04932B600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405DFB71-7FD1-7EF1-8415-AE14D88941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8A0C0C56-E021-39E4-92B1-46E168BEFD52}"/>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5" name="Footer Placeholder 4">
            <a:extLst>
              <a:ext uri="{FF2B5EF4-FFF2-40B4-BE49-F238E27FC236}">
                <a16:creationId xmlns:a16="http://schemas.microsoft.com/office/drawing/2014/main" id="{63F985D2-5E31-0836-866D-58F4D330C92D}"/>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CE9383C6-C3C7-A9E7-4920-5A8F9DF99D10}"/>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1696877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5E2FD-D4BA-D7C2-E72E-2A7C69E234E8}"/>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0F12D553-9984-1EFC-8E2A-7451E3900F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D92E02DC-F29C-CAFF-8A88-59D3914B039B}"/>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5" name="Footer Placeholder 4">
            <a:extLst>
              <a:ext uri="{FF2B5EF4-FFF2-40B4-BE49-F238E27FC236}">
                <a16:creationId xmlns:a16="http://schemas.microsoft.com/office/drawing/2014/main" id="{7FA2E135-AAFE-3FAE-CE98-9645F546FBE4}"/>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8001E7AB-8B66-573A-D7DF-12F240EB3B49}"/>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41058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FAA83B-8DC1-7DC6-E715-4AF84B9D5F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C29A3753-A2F4-E76F-B39E-5E621C16CE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0D1FB39A-24F6-6CB5-93AB-4E847BB4BF74}"/>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5" name="Footer Placeholder 4">
            <a:extLst>
              <a:ext uri="{FF2B5EF4-FFF2-40B4-BE49-F238E27FC236}">
                <a16:creationId xmlns:a16="http://schemas.microsoft.com/office/drawing/2014/main" id="{E83D1459-A8E9-B054-970D-75C84D3A087B}"/>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3AE1E8B2-9171-EC24-4887-42288E9769A3}"/>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492365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8E5E-8FD7-EE1F-101D-99396650BBAD}"/>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8D9A678A-0226-AFE9-E8BC-43EB8EC213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2A4A20EB-4CBF-811A-0C08-A5E2AE0CBA35}"/>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5" name="Footer Placeholder 4">
            <a:extLst>
              <a:ext uri="{FF2B5EF4-FFF2-40B4-BE49-F238E27FC236}">
                <a16:creationId xmlns:a16="http://schemas.microsoft.com/office/drawing/2014/main" id="{577804BC-DD98-A975-5F18-1AECFEDA3131}"/>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A487450E-22DC-BC65-E4B4-F9C4912F88B6}"/>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620298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93D1-C2DD-8B5A-647C-C41AEB6A60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D0BD86C1-A145-A48B-4684-DA9CC2A807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5F08BD-3155-F0F5-679A-4ABC51559869}"/>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5" name="Footer Placeholder 4">
            <a:extLst>
              <a:ext uri="{FF2B5EF4-FFF2-40B4-BE49-F238E27FC236}">
                <a16:creationId xmlns:a16="http://schemas.microsoft.com/office/drawing/2014/main" id="{25C9FF70-6CE9-7433-7F58-E60748F98164}"/>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B86CCEAA-A078-FFB4-ED7C-6AF45B792A7F}"/>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1307695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953E-23C5-14C9-E45B-608102F9D0F1}"/>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094CF4EB-F0FF-91D9-3F8C-098E77D660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76465C58-25EE-7CA9-6AF7-265A1841B0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80109770-691D-3538-CBE3-183E2180B89D}"/>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6" name="Footer Placeholder 5">
            <a:extLst>
              <a:ext uri="{FF2B5EF4-FFF2-40B4-BE49-F238E27FC236}">
                <a16:creationId xmlns:a16="http://schemas.microsoft.com/office/drawing/2014/main" id="{638D46A0-E4F3-6CA6-052D-7D0109146536}"/>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8FBC32B6-E21A-1338-C91D-5D6C8B352CB0}"/>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2143056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1041F-6C66-439A-FBC7-20258E97EFC8}"/>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20443990-5997-C935-45CF-5EE93870DE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8A6962-0C8B-04A1-83EC-2F3E7EA725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AB489AD7-CF92-9A83-BEAA-587EC1B643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F0EF5C-7FB5-A1BF-559A-9EB2065C6E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3ECE8D7C-8498-6ECC-A360-B6447EAA66A0}"/>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8" name="Footer Placeholder 7">
            <a:extLst>
              <a:ext uri="{FF2B5EF4-FFF2-40B4-BE49-F238E27FC236}">
                <a16:creationId xmlns:a16="http://schemas.microsoft.com/office/drawing/2014/main" id="{82AD016C-3F96-B1F3-0ED4-55ED5BBBA716}"/>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C0FD3299-10AA-D425-487B-5B684D6F2E7E}"/>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398209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0F16-32B1-F009-B331-B5367B651F98}"/>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498F5324-0717-A90A-ED02-4170BE11325C}"/>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4" name="Footer Placeholder 3">
            <a:extLst>
              <a:ext uri="{FF2B5EF4-FFF2-40B4-BE49-F238E27FC236}">
                <a16:creationId xmlns:a16="http://schemas.microsoft.com/office/drawing/2014/main" id="{843802FA-7635-3A43-AC5B-0F186426920D}"/>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2122E87F-2B86-579D-C6A8-35B73EFD5E77}"/>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48611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5E3E7-867A-CDA9-9C95-68EF606DF136}"/>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3" name="Footer Placeholder 2">
            <a:extLst>
              <a:ext uri="{FF2B5EF4-FFF2-40B4-BE49-F238E27FC236}">
                <a16:creationId xmlns:a16="http://schemas.microsoft.com/office/drawing/2014/main" id="{058A4D90-75F6-5302-3C1F-EC4FEB9F5E1B}"/>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6373D155-EDC5-1286-A490-363650DCBAD2}"/>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339574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806ED-11AE-A8C6-2F53-423C79A2BB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60A85745-075E-0212-862B-14088AADF4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5B8C226F-0291-7515-5F38-93BB5ED61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5FDF7-3891-78A4-4D23-827E9ED6A6F6}"/>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6" name="Footer Placeholder 5">
            <a:extLst>
              <a:ext uri="{FF2B5EF4-FFF2-40B4-BE49-F238E27FC236}">
                <a16:creationId xmlns:a16="http://schemas.microsoft.com/office/drawing/2014/main" id="{4C7F035B-717B-EA5C-53BA-8F131B5AFE97}"/>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17055F74-2DF8-8515-E138-D16769E6C9A3}"/>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291097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284A-53CE-3B75-5FF5-094456EB2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939B9E45-8010-E8E6-A422-808524D862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5CB9539E-9B86-AC64-4617-19643D8B5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0EE998-F5CB-4D90-5372-58B4917502FF}"/>
              </a:ext>
            </a:extLst>
          </p:cNvPr>
          <p:cNvSpPr>
            <a:spLocks noGrp="1"/>
          </p:cNvSpPr>
          <p:nvPr>
            <p:ph type="dt" sz="half" idx="10"/>
          </p:nvPr>
        </p:nvSpPr>
        <p:spPr/>
        <p:txBody>
          <a:bodyPr/>
          <a:lstStyle/>
          <a:p>
            <a:fld id="{8D3D3825-D3C8-7E4E-A3EB-4E86FD28878C}" type="datetimeFigureOut">
              <a:rPr lang="es-ES_tradnl" smtClean="0"/>
              <a:t>17/2/26</a:t>
            </a:fld>
            <a:endParaRPr lang="es-ES_tradnl"/>
          </a:p>
        </p:txBody>
      </p:sp>
      <p:sp>
        <p:nvSpPr>
          <p:cNvPr id="6" name="Footer Placeholder 5">
            <a:extLst>
              <a:ext uri="{FF2B5EF4-FFF2-40B4-BE49-F238E27FC236}">
                <a16:creationId xmlns:a16="http://schemas.microsoft.com/office/drawing/2014/main" id="{269038C9-CD2E-B970-51D2-0DCFD5AA3992}"/>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6FFEE055-513B-4EF6-0FFB-72DE6A58707B}"/>
              </a:ext>
            </a:extLst>
          </p:cNvPr>
          <p:cNvSpPr>
            <a:spLocks noGrp="1"/>
          </p:cNvSpPr>
          <p:nvPr>
            <p:ph type="sldNum" sz="quarter" idx="12"/>
          </p:nvPr>
        </p:nvSpPr>
        <p:spPr/>
        <p:txBody>
          <a:body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204079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A7061F-9727-3C7B-E225-E88C105B75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ACF9957D-BE6F-3FAC-D7DE-D990A13CB2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A9819573-53DE-C818-CBAB-1DAC345FA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3D3825-D3C8-7E4E-A3EB-4E86FD28878C}" type="datetimeFigureOut">
              <a:rPr lang="es-ES_tradnl" smtClean="0"/>
              <a:t>17/2/26</a:t>
            </a:fld>
            <a:endParaRPr lang="es-ES_tradnl"/>
          </a:p>
        </p:txBody>
      </p:sp>
      <p:sp>
        <p:nvSpPr>
          <p:cNvPr id="5" name="Footer Placeholder 4">
            <a:extLst>
              <a:ext uri="{FF2B5EF4-FFF2-40B4-BE49-F238E27FC236}">
                <a16:creationId xmlns:a16="http://schemas.microsoft.com/office/drawing/2014/main" id="{FB11D74E-D987-3475-80B2-3AF1AD0B3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_tradnl"/>
          </a:p>
        </p:txBody>
      </p:sp>
      <p:sp>
        <p:nvSpPr>
          <p:cNvPr id="6" name="Slide Number Placeholder 5">
            <a:extLst>
              <a:ext uri="{FF2B5EF4-FFF2-40B4-BE49-F238E27FC236}">
                <a16:creationId xmlns:a16="http://schemas.microsoft.com/office/drawing/2014/main" id="{209E6A5C-3728-342D-8E68-C48E58F65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958B5A-9CC0-FD45-9FD0-494D4F50D95F}" type="slidenum">
              <a:rPr lang="es-ES_tradnl" smtClean="0"/>
              <a:t>‹#›</a:t>
            </a:fld>
            <a:endParaRPr lang="es-ES_tradnl"/>
          </a:p>
        </p:txBody>
      </p:sp>
    </p:spTree>
    <p:extLst>
      <p:ext uri="{BB962C8B-B14F-4D97-AF65-F5344CB8AC3E}">
        <p14:creationId xmlns:p14="http://schemas.microsoft.com/office/powerpoint/2010/main" val="3989591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ublicdomainpictures.net/en/view-image.php?image=141060&amp;picture=home-is-where-the-heart-is" TargetMode="External"/><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hyperlink" Target="https://seascapecapital.com/blog/why-credit-scores-matter-when-selling-mortgage-notes/" TargetMode="External"/><Relationship Id="rId2" Type="http://schemas.openxmlformats.org/officeDocument/2006/relationships/image" Target="../media/image68.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thebluediamondgallery.com/real-estate/h/home-loan.html" TargetMode="External"/><Relationship Id="rId2" Type="http://schemas.openxmlformats.org/officeDocument/2006/relationships/image" Target="../media/image69.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pxhere.com/en/photo/1550239" TargetMode="External"/><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hyperlink" Target="http://stackoverflow.com/questions/1727028/how-to-edit-one-specific-row-in-microsoft-sql-server-management-studio-2008" TargetMode="External"/><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www.rawpixel.com/search/temporary" TargetMode="External"/><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hyperlink" Target="https://commons.wikimedia.org/wiki/Category:Shmuel_Yosef_Agnon_on_new_sheqel_banknotes" TargetMode="External"/><Relationship Id="rId2" Type="http://schemas.openxmlformats.org/officeDocument/2006/relationships/image" Target="../media/image73.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thebluediamondgallery.com/handwriting/r/reverse.html" TargetMode="External"/><Relationship Id="rId2" Type="http://schemas.openxmlformats.org/officeDocument/2006/relationships/image" Target="../media/image74.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www.picserver.org/highway-signs2/r/reverse.html" TargetMode="External"/><Relationship Id="rId2" Type="http://schemas.openxmlformats.org/officeDocument/2006/relationships/image" Target="../media/image75.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linkedin.com/pulse/liquiditywhat-liquidity-henry-adams?tl=en" TargetMode="External"/><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thebluediamondgallery.com/legal/legislation.html" TargetMode="External"/><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commons.wikimedia.org/wiki/Category:Blocked_shot_(basketball)" TargetMode="External"/><Relationship Id="rId2" Type="http://schemas.openxmlformats.org/officeDocument/2006/relationships/image" Target="../media/image77.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kenscourses.com/tc2027fall2016/syndicated/type-your-username-and-password-here/" TargetMode="External"/><Relationship Id="rId2" Type="http://schemas.openxmlformats.org/officeDocument/2006/relationships/image" Target="../media/image78.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careerfairconnection.com/?p=15452" TargetMode="External"/><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hyperlink" Target="https://svgsilh.com/image/297629.html"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www.picserver.org/j/judgment.html"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s://welostherintransit.blogspot.com/2009/07/" TargetMode="External"/><Relationship Id="rId2" Type="http://schemas.openxmlformats.org/officeDocument/2006/relationships/image" Target="../media/image84.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thebluediamondgallery.com/legal/real-estate-law.html" TargetMode="External"/><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loonylabs.org/tag/email/" TargetMode="External"/><Relationship Id="rId2" Type="http://schemas.openxmlformats.org/officeDocument/2006/relationships/image" Target="../media/image85.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hyperlink" Target="https://openclipart.org/detail/110" TargetMode="External"/><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hyperlink" Target="https://www.picpedia.org/keyboard/e/errors.html" TargetMode="External"/><Relationship Id="rId2" Type="http://schemas.openxmlformats.org/officeDocument/2006/relationships/image" Target="../media/image87.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svgsilh.com/image/146018.html" TargetMode="External"/><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hyperlink" Target="https://cualeslarealidad.blogspot.com/2012/04/organizando-la-lectura.html" TargetMode="External"/><Relationship Id="rId2" Type="http://schemas.openxmlformats.org/officeDocument/2006/relationships/image" Target="../media/image89.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freshfromthe.com/2018/03/supernatural-13x16-scoobynatural.html" TargetMode="External"/><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stackoverflow.com/questions/43663046/excel-automation-error-run-time-error-2147417848-80010108" TargetMode="External"/><Relationship Id="rId2" Type="http://schemas.openxmlformats.org/officeDocument/2006/relationships/image" Target="../media/image90.pn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groundup.org.za/article/woman-wrongly-sentenced-to-16-years-for-drug-dealing-must-be-immediately-released/" TargetMode="External"/><Relationship Id="rId2" Type="http://schemas.openxmlformats.org/officeDocument/2006/relationships/image" Target="../media/image91.jpg"/><Relationship Id="rId1" Type="http://schemas.openxmlformats.org/officeDocument/2006/relationships/slideLayout" Target="../slideLayouts/slideLayout4.xml"/><Relationship Id="rId4" Type="http://schemas.openxmlformats.org/officeDocument/2006/relationships/hyperlink" Target="https://creativecommons.org/licenses/by-nd/3.0/"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barrymcguire.ca/2018/01/15/seller-doesnt-have-leases-for-tenants/" TargetMode="External"/><Relationship Id="rId2" Type="http://schemas.openxmlformats.org/officeDocument/2006/relationships/image" Target="../media/image92.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deliria.it/the-big-short-recensione/" TargetMode="External"/><Relationship Id="rId2" Type="http://schemas.openxmlformats.org/officeDocument/2006/relationships/image" Target="../media/image93.jpg"/><Relationship Id="rId1" Type="http://schemas.openxmlformats.org/officeDocument/2006/relationships/slideLayout" Target="../slideLayouts/slideLayout4.xml"/><Relationship Id="rId6" Type="http://schemas.openxmlformats.org/officeDocument/2006/relationships/hyperlink" Target="https://creativecommons.org/licenses/by-nc-sa/3.0/"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ukrainianlaw.blogspot.com/2016/08/how-to-effectively-manage-tenant-behind.html" TargetMode="External"/><Relationship Id="rId2" Type="http://schemas.openxmlformats.org/officeDocument/2006/relationships/image" Target="../media/image96.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jobsanger.blogspot.com/2011/06/homeowners-foreclose-on-bank.html" TargetMode="External"/><Relationship Id="rId2" Type="http://schemas.openxmlformats.org/officeDocument/2006/relationships/image" Target="../media/image97.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mailto:rivera@lawyerspsc.com" TargetMode="External"/><Relationship Id="rId2" Type="http://schemas.openxmlformats.org/officeDocument/2006/relationships/hyperlink" Target="mailto:criveradejesusjd@gmail.com" TargetMode="External"/><Relationship Id="rId1" Type="http://schemas.openxmlformats.org/officeDocument/2006/relationships/slideLayout" Target="../slideLayouts/slideLayout4.xml"/><Relationship Id="rId5" Type="http://schemas.openxmlformats.org/officeDocument/2006/relationships/hyperlink" Target="https://pxhere.com/id/photo/912311" TargetMode="External"/><Relationship Id="rId4" Type="http://schemas.openxmlformats.org/officeDocument/2006/relationships/image" Target="../media/image98.jp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en/question-question-mark-response-1015308/" TargetMode="External"/><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thebluediamondgallery.com/handwriting/s/statute-of-limitations.html" TargetMode="External"/><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andidcover.net/in-five-years-rebecca-serle/" TargetMode="External"/><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hyperlink" Target="https://creativecommons.org/licenses/by-nd/3.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The_Lincoln_Lawyer_(TV_series)" TargetMode="External"/><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picserver.org/j/jurisdiction.html"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xhibitdev.wordpress.com/2014/10/29/outsourcing-the-curatorial-impulse-part-one/"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thebluediamondgallery.com/legal/mediation.html" TargetMode="External"/><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teachertoolkit.co.uk/2015/01/04/thirty-words-cpd-in-30-seconds-by-teachertoolkit/" TargetMode="External"/><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teachertoolkit.co.uk/2015/01/04/thirty-words-cpd-in-30-seconds-by-teachertoolkit/" TargetMode="External"/><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teachertoolkit.co.uk/2015/01/04/thirty-words-cpd-in-30-seconds-by-teachertoolkit/" TargetMode="External"/><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teachertoolkit.co.uk/2015/01/04/thirty-words-cpd-in-30-seconds-by-teachertoolkit/" TargetMode="External"/><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foto.wuestenigel.com/beliebte-soziales-netzwerk-von-mark-zuckerberg/" TargetMode="External"/><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opensource.com/open-organization/17/9/exercise-in-transparent-decisions" TargetMode="External"/><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ixabay.com/en/wrong-button-orange-icon-symbol-1713027/"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archivodeinalbis.blogspot.com/2017/01/las-sedes-del-tribunal-supremo-espanol.html" TargetMode="External"/><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wrong-button-orange-icon-symbol-1713027/"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thebluediamondgallery.com/handwriting/c/comply.html" TargetMode="External"/><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lickr.com/photos/lwr/7891056958" TargetMode="External"/><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publicdomainpictures.net/view-image.php?image=22201&amp;picture=pushing" TargetMode="External"/><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hyperlink" Target="https://www.law.cornell.edu/definitions/index.php?width=840&amp;height=800&amp;iframe=true&amp;def_id=f59f29fc751d682f980caf74bd589ef4&amp;term_occur=999&amp;term_src=Title:12:Chapter:X:Part:1024:Subpart:C:1024.35" TargetMode="External"/><Relationship Id="rId7" Type="http://schemas.openxmlformats.org/officeDocument/2006/relationships/hyperlink" Target="https://www.flickr.com/photos/nickwebb/3016498475/in/photolist-5AykUp-5BQ3EB-5pxJLr-7Te2kN-5ycqEA-2GKVFF-61RweK-c6yRKJ-doKQan-68MTqV-6Hm7rf-9cn7qX-7e2kW8-9igMsp-9igMrP-9ijSeq-kmuv3-9GnwU-9ijSdL-39Poa-ecxmHG-M7kET-6A6nxy-7pQMnR-68XxPA-6Hm8HL-6GZAsi-6crFnQ-9igMne-9igMmB-9igMkK-9igMkg-9ijS7Y-9pe1F4-9pe1Dg-9ph4Hw-9ijS7d-9ijS6m-9igMh6-9ijS4S-9ph4Cm-9ph4uA-9pe1c4-9pe14k-9ph3GC-9pdZwP-9pdZuX-9pdZsK-9pdZm6-5euF2U" TargetMode="External"/><Relationship Id="rId2" Type="http://schemas.openxmlformats.org/officeDocument/2006/relationships/hyperlink" Target="https://www.law.cornell.edu/definitions/index.php?width=840&amp;height=800&amp;iframe=true&amp;def_id=03997d45ea562f6a8db6a408c4aa8305&amp;term_occur=999&amp;term_src=Title:12:Chapter:X:Part:1024:Subpart:C:1024.35" TargetMode="Externa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hyperlink" Target="https://www.law.cornell.edu/definitions/index.php?width=840&amp;height=800&amp;iframe=true&amp;def_id=b969d08da0115bb62ed01aa3f793c374&amp;term_occur=999&amp;term_src=Title:12:Chapter:X:Part:1024:Subpart:C:1024.35" TargetMode="External"/><Relationship Id="rId4" Type="http://schemas.openxmlformats.org/officeDocument/2006/relationships/hyperlink" Target="https://www.law.cornell.edu/definitions/index.php?width=840&amp;height=800&amp;iframe=true&amp;def_id=be5cef0bb76c0c1f894b1d798f934ee7&amp;term_occur=999&amp;term_src=Title:12:Chapter:X:Part:1024:Subpart:C:1024.35"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stopforeclosurefraud.wordpress.com/forensic-audit-fmi-securitization/" TargetMode="External"/><Relationship Id="rId3" Type="http://schemas.openxmlformats.org/officeDocument/2006/relationships/hyperlink" Target="https://www.law.cornell.edu/cfr/text/12/1024.39" TargetMode="External"/><Relationship Id="rId7" Type="http://schemas.openxmlformats.org/officeDocument/2006/relationships/image" Target="../media/image28.jpg"/><Relationship Id="rId2" Type="http://schemas.openxmlformats.org/officeDocument/2006/relationships/hyperlink" Target="https://www.law.cornell.edu/definitions/index.php?width=840&amp;height=800&amp;iframe=true&amp;def_id=ccdcd44d3ef4b9a3e232e65ad435f6b3&amp;term_occur=999&amp;term_src=Title:12:Chapter:X:Part:1024:Subpart:C:1024.35" TargetMode="External"/><Relationship Id="rId1" Type="http://schemas.openxmlformats.org/officeDocument/2006/relationships/slideLayout" Target="../slideLayouts/slideLayout4.xml"/><Relationship Id="rId6" Type="http://schemas.openxmlformats.org/officeDocument/2006/relationships/hyperlink" Target="https://www.law.cornell.edu/definitions/index.php?width=840&amp;height=800&amp;iframe=true&amp;def_id=f058967a3d1efb4f5d765994b0ead7d3&amp;term_occur=999&amp;term_src=Title:12:Chapter:X:Part:1024:Subpart:C:1024.35" TargetMode="External"/><Relationship Id="rId5" Type="http://schemas.openxmlformats.org/officeDocument/2006/relationships/hyperlink" Target="https://www.law.cornell.edu/definitions/index.php?width=840&amp;height=800&amp;iframe=true&amp;def_id=f59f29fc751d682f980caf74bd589ef4&amp;term_occur=999&amp;term_src=Title:12:Chapter:X:Part:1024:Subpart:C:1024.35" TargetMode="External"/><Relationship Id="rId4" Type="http://schemas.openxmlformats.org/officeDocument/2006/relationships/hyperlink" Target="https://www.law.cornell.edu/definitions/index.php?width=840&amp;height=800&amp;iframe=true&amp;def_id=b969d08da0115bb62ed01aa3f793c374&amp;term_occur=999&amp;term_src=Title:12:Chapter:X:Part:1024:Subpart:C:1024.35" TargetMode="External"/><Relationship Id="rId9" Type="http://schemas.openxmlformats.org/officeDocument/2006/relationships/hyperlink" Target="https://creativecommons.org/licenses/by/3.0/"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flickr.com/photos/kjetilhr/470512616/"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flickr.com/photos/87913776@N00/3494004845/" TargetMode="External"/><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4.xml"/><Relationship Id="rId4" Type="http://schemas.openxmlformats.org/officeDocument/2006/relationships/hyperlink" Target="https://id.linkedin.com/pulse/why-do-mba-ian-hawkings-2lage?tl=i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flickr.com/photos/deathtogutenberg/6864234031" TargetMode="External"/><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propublica.org/article/freddie-mac-offers-relief-to-homeowners-dealing-with-chinese-drywall" TargetMode="External"/><Relationship Id="rId2" Type="http://schemas.openxmlformats.org/officeDocument/2006/relationships/image" Target="../media/image33.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freebie.photography/office/slides/note.htm" TargetMode="External"/><Relationship Id="rId2" Type="http://schemas.openxmlformats.org/officeDocument/2006/relationships/image" Target="../media/image35.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cato.org/cato-handbook-policymakers/cato-handbook-policymakers-9th-edition-2022/securities-regulation" TargetMode="External"/><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libreshot.com/ar/shopping-sale/" TargetMode="External"/><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inmonews.es/pisos-com-espana-4-cada-10-viviendas-compraron-contado-2023/" TargetMode="External"/><Relationship Id="rId2" Type="http://schemas.openxmlformats.org/officeDocument/2006/relationships/image" Target="../media/image38.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hyperlink" Target="https://www.vanguardlawyers.ca/blog/independent-vs-dependent-contractors-in-ontario"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quoteinspector.com/images/credit/credit-card-cut-scissors/"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thebluediamondgallery.com/handwriting/o/ownership.html" TargetMode="External"/><Relationship Id="rId2" Type="http://schemas.openxmlformats.org/officeDocument/2006/relationships/image" Target="../media/image40.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e110fall2020.wordpress.com/category/assignments/page/2/" TargetMode="External"/><Relationship Id="rId2" Type="http://schemas.openxmlformats.org/officeDocument/2006/relationships/image" Target="../media/image41.jpg"/><Relationship Id="rId1" Type="http://schemas.openxmlformats.org/officeDocument/2006/relationships/slideLayout" Target="../slideLayouts/slideLayout4.xml"/><Relationship Id="rId4" Type="http://schemas.openxmlformats.org/officeDocument/2006/relationships/hyperlink" Target="https://creativecommons.org/licenses/by-nc/3.0/"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picpedia.org/highway-signs/a/assignment.html" TargetMode="External"/><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es/financiera-educaci%C3%B3n-financiera-2065895/"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flickr.com/photos/quinnanya/4092066466/" TargetMode="External"/><Relationship Id="rId2" Type="http://schemas.openxmlformats.org/officeDocument/2006/relationships/image" Target="../media/image44.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blogdelhipertenso.blogspot.com/2015/03/14-de-marzo-dia-europeo-de-prevencion.html" TargetMode="External"/><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ampbellpropertymanagement.com/blog/2021/06/28/handling-property-insurance-claims-watch-the-webinar/" TargetMode="External"/><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hyperlink" Target="https://creativecommons.org/licenses/by-nd/3.0/"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footbasket.com/2012/03/best-ever-series-why-tim-duncan-is.html" TargetMode="External"/><Relationship Id="rId2" Type="http://schemas.openxmlformats.org/officeDocument/2006/relationships/image" Target="../media/image46.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namu.wiki/w/%C3%AA%C2%B7%C2%B8%C3%AB%C2%A6%C2%B0%C3%AA%C2%B3%C2%A0%C3%AD%C2%8A%C2%B8" TargetMode="External"/><Relationship Id="rId2" Type="http://schemas.openxmlformats.org/officeDocument/2006/relationships/image" Target="../media/image47.jp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medicaljane.com/directory/professional/joe-smith/" TargetMode="External"/><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medicaljane.com/directory/professional/joe-smith/" TargetMode="External"/><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medicaljane.com/directory/professional/joe-smith/" TargetMode="External"/><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medicaljane.com/directory/professional/joe-smith/" TargetMode="External"/><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care-female-hand-heart-hold-84637/" TargetMode="Externa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molovinskyonallentown.blogspot.com/2014/03/bernie-and-wayne.html" TargetMode="External"/><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pixabay.com/en/tartan-track-career-runway-2678544/"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nthrolactology.com/category/milk-sharing-2/" TargetMode="External"/><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www.geeky-guide.com/2018/04/tv-series-of-unfortunate-events-season.html" TargetMode="External"/><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flickr.com/photos/8026448@N06/8455080503" TargetMode="External"/><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hyperlink" Target="https://creativecommons.org/licenses/by-nd/3.0/"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pixabay.com/en/one-hundred-percent-complete-stamp-459227/" TargetMode="Externa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https://www.picserver.org/highway-signs2/l/liquidity.html" TargetMode="External"/><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flickr.com/photos/ep_jhu/4226493681/" TargetMode="External"/><Relationship Id="rId2" Type="http://schemas.openxmlformats.org/officeDocument/2006/relationships/image" Target="../media/image64.jpg"/><Relationship Id="rId1" Type="http://schemas.openxmlformats.org/officeDocument/2006/relationships/slideLayout" Target="../slideLayouts/slideLayout4.xml"/><Relationship Id="rId4" Type="http://schemas.openxmlformats.org/officeDocument/2006/relationships/hyperlink" Target="https://creativecommons.org/licenses/by-nc/3.0/"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contrainformacion.es/peritos-del-banco-de-espana-el-popular-era-viable-en-la-ampliacion-de-2016/" TargetMode="External"/><Relationship Id="rId2" Type="http://schemas.openxmlformats.org/officeDocument/2006/relationships/image" Target="../media/image65.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nickwebb/3016498475/in/photolist-5AykUp-5BQ3EB-5pxJLr-7Te2kN-5ycqEA-2GKVFF-61RweK-c6yRKJ-doKQan-68MTqV-6Hm7rf-9cn7qX-7e2kW8-9igMsp-9igMrP-9ijSeq-kmuv3-9GnwU-9ijSdL-39Poa-ecxmHG-M7kET-6A6nxy-7pQMnR-68XxPA-6Hm8HL-6GZAsi-6crFnQ-9igMne-9igMmB-9igMkK-9igMkg-9ijS7Y-9pe1F4-9pe1Dg-9ph4Hw-9ijS7d-9ijS6m-9igMh6-9ijS4S-9ph4Cm-9ph4uA-9pe1c4-9pe14k-9ph3GC-9pdZwP-9pdZuX-9pdZsK-9pdZm6-5euF2U" TargetMode="External"/><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pexels.com/photo/balloon-colorful-hot-air-balloon-1156523/"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plainbibleteaching.com/2009/12/09/what-is-truth/" TargetMode="External"/><Relationship Id="rId2" Type="http://schemas.openxmlformats.org/officeDocument/2006/relationships/image" Target="../media/image67.jp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sX0" fmla="*/ 0 w 5649003"/>
              <a:gd name="csY0" fmla="*/ 5325836 h 10651671"/>
              <a:gd name="csX1" fmla="*/ 2824502 w 5649003"/>
              <a:gd name="csY1" fmla="*/ 0 h 10651671"/>
              <a:gd name="csX2" fmla="*/ 5649004 w 5649003"/>
              <a:gd name="csY2" fmla="*/ 5325836 h 10651671"/>
              <a:gd name="csX3" fmla="*/ 2824502 w 5649003"/>
              <a:gd name="csY3" fmla="*/ 10651672 h 10651671"/>
              <a:gd name="csX4" fmla="*/ 0 w 5649003"/>
              <a:gd name="csY4" fmla="*/ 5325836 h 10651671"/>
            </a:gdLst>
            <a:ahLst/>
            <a:cxnLst>
              <a:cxn ang="0">
                <a:pos x="csX0" y="csY0"/>
              </a:cxn>
              <a:cxn ang="0">
                <a:pos x="csX1" y="csY1"/>
              </a:cxn>
              <a:cxn ang="0">
                <a:pos x="csX2" y="csY2"/>
              </a:cxn>
              <a:cxn ang="0">
                <a:pos x="csX3" y="csY3"/>
              </a:cxn>
              <a:cxn ang="0">
                <a:pos x="csX4" y="cs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1ABD31-018B-66AF-E683-D529B04D956B}"/>
              </a:ext>
            </a:extLst>
          </p:cNvPr>
          <p:cNvSpPr>
            <a:spLocks noGrp="1"/>
          </p:cNvSpPr>
          <p:nvPr>
            <p:ph type="ctrTitle"/>
          </p:nvPr>
        </p:nvSpPr>
        <p:spPr>
          <a:xfrm>
            <a:off x="2066544" y="1911096"/>
            <a:ext cx="8055864" cy="2076651"/>
          </a:xfrm>
        </p:spPr>
        <p:txBody>
          <a:bodyPr anchor="b">
            <a:noAutofit/>
          </a:bodyPr>
          <a:lstStyle/>
          <a:p>
            <a:r>
              <a:rPr lang="es-ES_tradnl" sz="4000" dirty="0">
                <a:solidFill>
                  <a:srgbClr val="FFFFFF"/>
                </a:solidFill>
                <a:latin typeface="Times New Roman" panose="02020603050405020304" pitchFamily="18" charset="0"/>
                <a:cs typeface="Times New Roman" panose="02020603050405020304" pitchFamily="18" charset="0"/>
              </a:rPr>
              <a:t>Ejecuciones de Hipoteca y el Tribunal de Apelaciones: análisis crítico y su uso como fuente persuasiva</a:t>
            </a:r>
          </a:p>
        </p:txBody>
      </p:sp>
      <p:sp>
        <p:nvSpPr>
          <p:cNvPr id="3" name="Subtitle 2">
            <a:extLst>
              <a:ext uri="{FF2B5EF4-FFF2-40B4-BE49-F238E27FC236}">
                <a16:creationId xmlns:a16="http://schemas.microsoft.com/office/drawing/2014/main" id="{8A8CAB38-209F-38E7-C191-55B13AC64720}"/>
              </a:ext>
            </a:extLst>
          </p:cNvPr>
          <p:cNvSpPr>
            <a:spLocks noGrp="1"/>
          </p:cNvSpPr>
          <p:nvPr>
            <p:ph type="subTitle" idx="1"/>
          </p:nvPr>
        </p:nvSpPr>
        <p:spPr>
          <a:xfrm>
            <a:off x="3227832" y="4353507"/>
            <a:ext cx="5733288" cy="932688"/>
          </a:xfrm>
        </p:spPr>
        <p:txBody>
          <a:bodyPr>
            <a:normAutofit/>
          </a:bodyPr>
          <a:lstStyle/>
          <a:p>
            <a:r>
              <a:rPr lang="es-ES_tradnl" dirty="0">
                <a:solidFill>
                  <a:srgbClr val="FFFFFF"/>
                </a:solidFill>
                <a:latin typeface="Times New Roman" panose="02020603050405020304" pitchFamily="18" charset="0"/>
                <a:cs typeface="Times New Roman" panose="02020603050405020304" pitchFamily="18" charset="0"/>
              </a:rPr>
              <a:t>Lcdo. Carlos Luis Rivera de Jesús, J.D., M.A.</a:t>
            </a:r>
          </a:p>
        </p:txBody>
      </p:sp>
      <p:sp>
        <p:nvSpPr>
          <p:cNvPr id="12"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4864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black and red text with a house and a heart&#10;&#10;AI-generated content may be incorrect.">
            <a:extLst>
              <a:ext uri="{FF2B5EF4-FFF2-40B4-BE49-F238E27FC236}">
                <a16:creationId xmlns:a16="http://schemas.microsoft.com/office/drawing/2014/main" id="{548944B6-87EA-2F1F-32C6-58F554DCDE2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64988" y="2234547"/>
            <a:ext cx="3368969" cy="2388905"/>
          </a:xfrm>
          <a:prstGeom prst="rect">
            <a:avLst/>
          </a:prstGeom>
        </p:spPr>
      </p:pic>
      <p:sp>
        <p:nvSpPr>
          <p:cNvPr id="20" name="Freeform: Shape 12">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BA33F25-7DE6-0ADC-9565-E861B74EC4A9}"/>
              </a:ext>
            </a:extLst>
          </p:cNvPr>
          <p:cNvSpPr>
            <a:spLocks noGrp="1"/>
          </p:cNvSpPr>
          <p:nvPr>
            <p:ph type="title"/>
          </p:nvPr>
        </p:nvSpPr>
        <p:spPr>
          <a:xfrm>
            <a:off x="5742361" y="1224788"/>
            <a:ext cx="5337270" cy="930951"/>
          </a:xfrm>
        </p:spPr>
        <p:txBody>
          <a:bodyPr vert="horz" lIns="91440" tIns="45720" rIns="91440" bIns="45720" rtlCol="0" anchor="b">
            <a:normAutofit/>
          </a:bodyPr>
          <a:lstStyle/>
          <a:p>
            <a:r>
              <a:rPr lang="en-US" sz="2800" kern="1200">
                <a:solidFill>
                  <a:srgbClr val="FFFFFF"/>
                </a:solidFill>
                <a:latin typeface="Times New Roman" panose="02020603050405020304" pitchFamily="18" charset="0"/>
                <a:cs typeface="Times New Roman" panose="02020603050405020304" pitchFamily="18" charset="0"/>
              </a:rPr>
              <a:t>BPPR v. Vega Franqui, Vega Ortiz y la SLG, KLAN202200689</a:t>
            </a:r>
          </a:p>
        </p:txBody>
      </p:sp>
      <p:sp>
        <p:nvSpPr>
          <p:cNvPr id="21"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sX0" fmla="*/ 0 w 5029200"/>
              <a:gd name="csY0" fmla="*/ 0 h 18288"/>
              <a:gd name="csX1" fmla="*/ 528066 w 5029200"/>
              <a:gd name="csY1" fmla="*/ 0 h 18288"/>
              <a:gd name="csX2" fmla="*/ 1207008 w 5029200"/>
              <a:gd name="csY2" fmla="*/ 0 h 18288"/>
              <a:gd name="csX3" fmla="*/ 1785366 w 5029200"/>
              <a:gd name="csY3" fmla="*/ 0 h 18288"/>
              <a:gd name="csX4" fmla="*/ 2313432 w 5029200"/>
              <a:gd name="csY4" fmla="*/ 0 h 18288"/>
              <a:gd name="csX5" fmla="*/ 2992374 w 5029200"/>
              <a:gd name="csY5" fmla="*/ 0 h 18288"/>
              <a:gd name="csX6" fmla="*/ 3621024 w 5029200"/>
              <a:gd name="csY6" fmla="*/ 0 h 18288"/>
              <a:gd name="csX7" fmla="*/ 4249674 w 5029200"/>
              <a:gd name="csY7" fmla="*/ 0 h 18288"/>
              <a:gd name="csX8" fmla="*/ 5029200 w 5029200"/>
              <a:gd name="csY8" fmla="*/ 0 h 18288"/>
              <a:gd name="csX9" fmla="*/ 5029200 w 5029200"/>
              <a:gd name="csY9" fmla="*/ 18288 h 18288"/>
              <a:gd name="csX10" fmla="*/ 4501134 w 5029200"/>
              <a:gd name="csY10" fmla="*/ 18288 h 18288"/>
              <a:gd name="csX11" fmla="*/ 4023360 w 5029200"/>
              <a:gd name="csY11" fmla="*/ 18288 h 18288"/>
              <a:gd name="csX12" fmla="*/ 3344418 w 5029200"/>
              <a:gd name="csY12" fmla="*/ 18288 h 18288"/>
              <a:gd name="csX13" fmla="*/ 2816352 w 5029200"/>
              <a:gd name="csY13" fmla="*/ 18288 h 18288"/>
              <a:gd name="csX14" fmla="*/ 2137410 w 5029200"/>
              <a:gd name="csY14" fmla="*/ 18288 h 18288"/>
              <a:gd name="csX15" fmla="*/ 1408176 w 5029200"/>
              <a:gd name="csY15" fmla="*/ 18288 h 18288"/>
              <a:gd name="csX16" fmla="*/ 829818 w 5029200"/>
              <a:gd name="csY16" fmla="*/ 18288 h 18288"/>
              <a:gd name="csX17" fmla="*/ 0 w 5029200"/>
              <a:gd name="csY17" fmla="*/ 18288 h 18288"/>
              <a:gd name="csX18" fmla="*/ 0 w 5029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0CB16A-C7C0-DE10-F187-C665E944374E}"/>
              </a:ext>
            </a:extLst>
          </p:cNvPr>
          <p:cNvSpPr>
            <a:spLocks noGrp="1"/>
          </p:cNvSpPr>
          <p:nvPr>
            <p:ph sz="half" idx="1"/>
          </p:nvPr>
        </p:nvSpPr>
        <p:spPr>
          <a:xfrm>
            <a:off x="5759354" y="2798064"/>
            <a:ext cx="5461095" cy="3417611"/>
          </a:xfrm>
        </p:spPr>
        <p:txBody>
          <a:bodyPr vert="horz" lIns="91440" tIns="45720" rIns="91440" bIns="45720" rtlCol="0" anchor="t">
            <a:normAutofit/>
          </a:bodyPr>
          <a:lstStyle/>
          <a:p>
            <a:pPr algn="just"/>
            <a:r>
              <a:rPr lang="es-ES_tradnl" sz="1200" noProof="0">
                <a:solidFill>
                  <a:srgbClr val="FFFFFF"/>
                </a:solidFill>
                <a:latin typeface="Times New Roman" panose="02020603050405020304" pitchFamily="18" charset="0"/>
                <a:cs typeface="Times New Roman" panose="02020603050405020304" pitchFamily="18" charset="0"/>
              </a:rPr>
              <a:t>La Ley Núm. 195-2011, </a:t>
            </a:r>
            <a:r>
              <a:rPr lang="es-ES_tradnl" sz="1200" i="1" noProof="0">
                <a:solidFill>
                  <a:srgbClr val="FFFFFF"/>
                </a:solidFill>
                <a:latin typeface="Times New Roman" panose="02020603050405020304" pitchFamily="18" charset="0"/>
                <a:cs typeface="Times New Roman" panose="02020603050405020304" pitchFamily="18" charset="0"/>
              </a:rPr>
              <a:t>Ley del Derecho a la Protección del Hogar</a:t>
            </a:r>
            <a:r>
              <a:rPr lang="es-ES_tradnl" sz="1200" noProof="0">
                <a:solidFill>
                  <a:srgbClr val="FFFFFF"/>
                </a:solidFill>
                <a:latin typeface="Times New Roman" panose="02020603050405020304" pitchFamily="18" charset="0"/>
                <a:cs typeface="Times New Roman" panose="02020603050405020304" pitchFamily="18" charset="0"/>
              </a:rPr>
              <a:t> </a:t>
            </a:r>
            <a:r>
              <a:rPr lang="es-ES_tradnl" sz="1200" i="1" noProof="0">
                <a:solidFill>
                  <a:srgbClr val="FFFFFF"/>
                </a:solidFill>
                <a:latin typeface="Times New Roman" panose="02020603050405020304" pitchFamily="18" charset="0"/>
                <a:cs typeface="Times New Roman" panose="02020603050405020304" pitchFamily="18" charset="0"/>
              </a:rPr>
              <a:t>Principal y el Hogar Familiar</a:t>
            </a:r>
            <a:r>
              <a:rPr lang="es-ES_tradnl" sz="1200" noProof="0">
                <a:solidFill>
                  <a:srgbClr val="FFFFFF"/>
                </a:solidFill>
                <a:latin typeface="Times New Roman" panose="02020603050405020304" pitchFamily="18" charset="0"/>
                <a:cs typeface="Times New Roman" panose="02020603050405020304" pitchFamily="18" charset="0"/>
              </a:rPr>
              <a:t>, 31 LPRA </a:t>
            </a:r>
            <a:r>
              <a:rPr lang="es-ES_tradnl" sz="1200" noProof="0" err="1">
                <a:solidFill>
                  <a:srgbClr val="FFFFFF"/>
                </a:solidFill>
                <a:latin typeface="Times New Roman" panose="02020603050405020304" pitchFamily="18" charset="0"/>
                <a:cs typeface="Times New Roman" panose="02020603050405020304" pitchFamily="18" charset="0"/>
              </a:rPr>
              <a:t>secs</a:t>
            </a:r>
            <a:r>
              <a:rPr lang="es-ES_tradnl" sz="1200" noProof="0">
                <a:solidFill>
                  <a:srgbClr val="FFFFFF"/>
                </a:solidFill>
                <a:latin typeface="Times New Roman" panose="02020603050405020304" pitchFamily="18" charset="0"/>
                <a:cs typeface="Times New Roman" panose="02020603050405020304" pitchFamily="18" charset="0"/>
              </a:rPr>
              <a:t>. 1858-1858k, ( . . . ). Salvo unas excepciones puntuales, </a:t>
            </a:r>
            <a:r>
              <a:rPr lang="es-ES_tradnl" sz="1200" b="1" noProof="0">
                <a:solidFill>
                  <a:srgbClr val="FFFFFF"/>
                </a:solidFill>
                <a:latin typeface="Times New Roman" panose="02020603050405020304" pitchFamily="18" charset="0"/>
                <a:cs typeface="Times New Roman" panose="02020603050405020304" pitchFamily="18" charset="0"/>
              </a:rPr>
              <a:t>este</a:t>
            </a:r>
            <a:r>
              <a:rPr lang="es-ES_tradnl" sz="1200" noProof="0">
                <a:solidFill>
                  <a:srgbClr val="FFFFFF"/>
                </a:solidFill>
                <a:latin typeface="Times New Roman" panose="02020603050405020304" pitchFamily="18" charset="0"/>
                <a:cs typeface="Times New Roman" panose="02020603050405020304" pitchFamily="18" charset="0"/>
              </a:rPr>
              <a:t> </a:t>
            </a:r>
            <a:r>
              <a:rPr lang="es-ES_tradnl" sz="1200" b="1" noProof="0">
                <a:solidFill>
                  <a:srgbClr val="FFFFFF"/>
                </a:solidFill>
                <a:latin typeface="Times New Roman" panose="02020603050405020304" pitchFamily="18" charset="0"/>
                <a:cs typeface="Times New Roman" panose="02020603050405020304" pitchFamily="18" charset="0"/>
              </a:rPr>
              <a:t>derecho protege a la propiedad de embargo, sentencia o ejecución ejercitada para el pago de todas las deudas</a:t>
            </a:r>
            <a:r>
              <a:rPr lang="es-ES_tradnl" sz="1200" noProof="0">
                <a:solidFill>
                  <a:srgbClr val="FFFFFF"/>
                </a:solidFill>
                <a:latin typeface="Times New Roman" panose="02020603050405020304" pitchFamily="18" charset="0"/>
                <a:cs typeface="Times New Roman" panose="02020603050405020304" pitchFamily="18" charset="0"/>
              </a:rPr>
              <a:t>. </a:t>
            </a:r>
          </a:p>
          <a:p>
            <a:pPr algn="just"/>
            <a:r>
              <a:rPr lang="es-ES_tradnl" sz="1200" noProof="0">
                <a:solidFill>
                  <a:srgbClr val="FFFFFF"/>
                </a:solidFill>
                <a:latin typeface="Times New Roman" panose="02020603050405020304" pitchFamily="18" charset="0"/>
                <a:cs typeface="Times New Roman" panose="02020603050405020304" pitchFamily="18" charset="0"/>
              </a:rPr>
              <a:t>Como ejemplo de las referidas excepciones, el derecho no opera, entre otros, contra el acreedor hipotecario. 31 LPRA sec. 1858a (a).</a:t>
            </a:r>
          </a:p>
          <a:p>
            <a:pPr algn="just"/>
            <a:r>
              <a:rPr lang="es-ES_tradnl" sz="1200" noProof="0">
                <a:solidFill>
                  <a:srgbClr val="FFFFFF"/>
                </a:solidFill>
                <a:latin typeface="Times New Roman" panose="02020603050405020304" pitchFamily="18" charset="0"/>
                <a:cs typeface="Times New Roman" panose="02020603050405020304" pitchFamily="18" charset="0"/>
              </a:rPr>
              <a:t>[A]l acreedor hipotecario le aplica la Ley Núm. 184-2012, conocida como </a:t>
            </a:r>
            <a:r>
              <a:rPr lang="es-ES_tradnl" sz="1200" i="1" noProof="0">
                <a:solidFill>
                  <a:srgbClr val="FFFFFF"/>
                </a:solidFill>
                <a:latin typeface="Times New Roman" panose="02020603050405020304" pitchFamily="18" charset="0"/>
                <a:cs typeface="Times New Roman" panose="02020603050405020304" pitchFamily="18" charset="0"/>
              </a:rPr>
              <a:t>Ley para Mediación Compulsoria y Preservación de tu</a:t>
            </a:r>
            <a:r>
              <a:rPr lang="es-ES_tradnl" sz="1200" noProof="0">
                <a:solidFill>
                  <a:srgbClr val="FFFFFF"/>
                </a:solidFill>
                <a:latin typeface="Times New Roman" panose="02020603050405020304" pitchFamily="18" charset="0"/>
                <a:cs typeface="Times New Roman" panose="02020603050405020304" pitchFamily="18" charset="0"/>
              </a:rPr>
              <a:t> </a:t>
            </a:r>
            <a:r>
              <a:rPr lang="es-ES_tradnl" sz="1200" i="1" noProof="0">
                <a:solidFill>
                  <a:srgbClr val="FFFFFF"/>
                </a:solidFill>
                <a:latin typeface="Times New Roman" panose="02020603050405020304" pitchFamily="18" charset="0"/>
                <a:cs typeface="Times New Roman" panose="02020603050405020304" pitchFamily="18" charset="0"/>
              </a:rPr>
              <a:t>Hogar en los Procesos de Ejecuciones de Hipotecas de una Vivienda</a:t>
            </a:r>
            <a:r>
              <a:rPr lang="es-ES_tradnl" sz="1200" noProof="0">
                <a:solidFill>
                  <a:srgbClr val="FFFFFF"/>
                </a:solidFill>
                <a:latin typeface="Times New Roman" panose="02020603050405020304" pitchFamily="18" charset="0"/>
                <a:cs typeface="Times New Roman" panose="02020603050405020304" pitchFamily="18" charset="0"/>
              </a:rPr>
              <a:t> </a:t>
            </a:r>
            <a:r>
              <a:rPr lang="es-ES_tradnl" sz="1200" i="1" noProof="0">
                <a:solidFill>
                  <a:srgbClr val="FFFFFF"/>
                </a:solidFill>
                <a:latin typeface="Times New Roman" panose="02020603050405020304" pitchFamily="18" charset="0"/>
                <a:cs typeface="Times New Roman" panose="02020603050405020304" pitchFamily="18" charset="0"/>
              </a:rPr>
              <a:t>Principal</a:t>
            </a:r>
            <a:r>
              <a:rPr lang="es-ES_tradnl" sz="1200" noProof="0">
                <a:solidFill>
                  <a:srgbClr val="FFFFFF"/>
                </a:solidFill>
                <a:latin typeface="Times New Roman" panose="02020603050405020304" pitchFamily="18" charset="0"/>
                <a:cs typeface="Times New Roman" panose="02020603050405020304" pitchFamily="18" charset="0"/>
              </a:rPr>
              <a:t>, 32 LPRA </a:t>
            </a:r>
            <a:r>
              <a:rPr lang="es-ES_tradnl" sz="1200" noProof="0" err="1">
                <a:solidFill>
                  <a:srgbClr val="FFFFFF"/>
                </a:solidFill>
                <a:latin typeface="Times New Roman" panose="02020603050405020304" pitchFamily="18" charset="0"/>
                <a:cs typeface="Times New Roman" panose="02020603050405020304" pitchFamily="18" charset="0"/>
              </a:rPr>
              <a:t>secs</a:t>
            </a:r>
            <a:r>
              <a:rPr lang="es-ES_tradnl" sz="1200" noProof="0">
                <a:solidFill>
                  <a:srgbClr val="FFFFFF"/>
                </a:solidFill>
                <a:latin typeface="Times New Roman" panose="02020603050405020304" pitchFamily="18" charset="0"/>
                <a:cs typeface="Times New Roman" panose="02020603050405020304" pitchFamily="18" charset="0"/>
              </a:rPr>
              <a:t>. 2881-2886. La legislación fue creada con el propósito de establecer un proceso compulsorio de mediación entre el acreedor hipotecario y el deudor</a:t>
            </a:r>
            <a:r>
              <a:rPr lang="es-ES_tradnl" sz="1200" b="1" noProof="0">
                <a:solidFill>
                  <a:srgbClr val="FFFFFF"/>
                </a:solidFill>
                <a:latin typeface="Times New Roman" panose="02020603050405020304" pitchFamily="18" charset="0"/>
                <a:cs typeface="Times New Roman" panose="02020603050405020304" pitchFamily="18" charset="0"/>
              </a:rPr>
              <a:t> en los procesos de ejecución de</a:t>
            </a:r>
            <a:r>
              <a:rPr lang="es-ES_tradnl" sz="1200" noProof="0">
                <a:solidFill>
                  <a:srgbClr val="FFFFFF"/>
                </a:solidFill>
                <a:latin typeface="Times New Roman" panose="02020603050405020304" pitchFamily="18" charset="0"/>
                <a:cs typeface="Times New Roman" panose="02020603050405020304" pitchFamily="18" charset="0"/>
              </a:rPr>
              <a:t> </a:t>
            </a:r>
            <a:r>
              <a:rPr lang="es-ES_tradnl" sz="1200" b="1" noProof="0">
                <a:solidFill>
                  <a:srgbClr val="FFFFFF"/>
                </a:solidFill>
                <a:latin typeface="Times New Roman" panose="02020603050405020304" pitchFamily="18" charset="0"/>
                <a:cs typeface="Times New Roman" panose="02020603050405020304" pitchFamily="18" charset="0"/>
              </a:rPr>
              <a:t>hipoteca de cualquier propiedad de vivienda principal</a:t>
            </a:r>
            <a:r>
              <a:rPr lang="es-ES_tradnl" sz="1200" noProof="0">
                <a:solidFill>
                  <a:srgbClr val="FFFFFF"/>
                </a:solidFill>
                <a:latin typeface="Times New Roman" panose="02020603050405020304" pitchFamily="18" charset="0"/>
                <a:cs typeface="Times New Roman" panose="02020603050405020304" pitchFamily="18" charset="0"/>
              </a:rPr>
              <a:t> en Puerto Rico por cualquier entidad bancaria. Véase, </a:t>
            </a:r>
            <a:r>
              <a:rPr lang="es-ES_tradnl" sz="1200" i="1" noProof="0">
                <a:solidFill>
                  <a:srgbClr val="FFFFFF"/>
                </a:solidFill>
                <a:latin typeface="Times New Roman" panose="02020603050405020304" pitchFamily="18" charset="0"/>
                <a:cs typeface="Times New Roman" panose="02020603050405020304" pitchFamily="18" charset="0"/>
              </a:rPr>
              <a:t>Exposición de Motivos</a:t>
            </a:r>
            <a:r>
              <a:rPr lang="es-ES_tradnl" sz="1200" noProof="0">
                <a:solidFill>
                  <a:srgbClr val="FFFFFF"/>
                </a:solidFill>
                <a:latin typeface="Times New Roman" panose="02020603050405020304" pitchFamily="18" charset="0"/>
                <a:cs typeface="Times New Roman" panose="02020603050405020304" pitchFamily="18" charset="0"/>
              </a:rPr>
              <a:t>, Ley Núm. 184-2012; </a:t>
            </a:r>
            <a:r>
              <a:rPr lang="es-ES_tradnl" sz="1200" i="1" noProof="0">
                <a:solidFill>
                  <a:srgbClr val="FFFFFF"/>
                </a:solidFill>
                <a:latin typeface="Times New Roman" panose="02020603050405020304" pitchFamily="18" charset="0"/>
                <a:cs typeface="Times New Roman" panose="02020603050405020304" pitchFamily="18" charset="0"/>
              </a:rPr>
              <a:t>Franklin </a:t>
            </a:r>
            <a:r>
              <a:rPr lang="es-ES_tradnl" sz="1200" i="1" noProof="0" err="1">
                <a:solidFill>
                  <a:srgbClr val="FFFFFF"/>
                </a:solidFill>
                <a:latin typeface="Times New Roman" panose="02020603050405020304" pitchFamily="18" charset="0"/>
                <a:cs typeface="Times New Roman" panose="02020603050405020304" pitchFamily="18" charset="0"/>
              </a:rPr>
              <a:t>Credit</a:t>
            </a:r>
            <a:r>
              <a:rPr lang="es-ES_tradnl" sz="1200" i="1" noProof="0">
                <a:solidFill>
                  <a:srgbClr val="FFFFFF"/>
                </a:solidFill>
                <a:latin typeface="Times New Roman" panose="02020603050405020304" pitchFamily="18" charset="0"/>
                <a:cs typeface="Times New Roman" panose="02020603050405020304" pitchFamily="18" charset="0"/>
              </a:rPr>
              <a:t> Management Corp. v. George </a:t>
            </a:r>
            <a:r>
              <a:rPr lang="es-ES_tradnl" sz="1200" i="1" noProof="0" err="1">
                <a:solidFill>
                  <a:srgbClr val="FFFFFF"/>
                </a:solidFill>
                <a:latin typeface="Times New Roman" panose="02020603050405020304" pitchFamily="18" charset="0"/>
                <a:cs typeface="Times New Roman" panose="02020603050405020304" pitchFamily="18" charset="0"/>
              </a:rPr>
              <a:t>Riviello</a:t>
            </a:r>
            <a:r>
              <a:rPr lang="es-ES_tradnl" sz="1200" noProof="0">
                <a:solidFill>
                  <a:srgbClr val="FFFFFF"/>
                </a:solidFill>
                <a:latin typeface="Times New Roman" panose="02020603050405020304" pitchFamily="18" charset="0"/>
                <a:cs typeface="Times New Roman" panose="02020603050405020304" pitchFamily="18" charset="0"/>
              </a:rPr>
              <a:t>, 2022 TSPR 70, 209 DPR __ (2022), </a:t>
            </a:r>
            <a:r>
              <a:rPr lang="es-ES_tradnl" sz="1200" i="1" noProof="0">
                <a:solidFill>
                  <a:srgbClr val="FFFFFF"/>
                </a:solidFill>
                <a:latin typeface="Times New Roman" panose="02020603050405020304" pitchFamily="18" charset="0"/>
                <a:cs typeface="Times New Roman" panose="02020603050405020304" pitchFamily="18" charset="0"/>
              </a:rPr>
              <a:t>Scotiabank de Puerto Rico v. Rosario</a:t>
            </a:r>
            <a:r>
              <a:rPr lang="es-ES_tradnl" sz="1200" noProof="0">
                <a:solidFill>
                  <a:srgbClr val="FFFFFF"/>
                </a:solidFill>
                <a:latin typeface="Times New Roman" panose="02020603050405020304" pitchFamily="18" charset="0"/>
                <a:cs typeface="Times New Roman" panose="02020603050405020304" pitchFamily="18" charset="0"/>
              </a:rPr>
              <a:t> </a:t>
            </a:r>
            <a:r>
              <a:rPr lang="es-ES_tradnl" sz="1200" i="1" noProof="0">
                <a:solidFill>
                  <a:srgbClr val="FFFFFF"/>
                </a:solidFill>
                <a:latin typeface="Times New Roman" panose="02020603050405020304" pitchFamily="18" charset="0"/>
                <a:cs typeface="Times New Roman" panose="02020603050405020304" pitchFamily="18" charset="0"/>
              </a:rPr>
              <a:t>Ramos</a:t>
            </a:r>
            <a:r>
              <a:rPr lang="es-ES_tradnl" sz="1200" noProof="0">
                <a:solidFill>
                  <a:srgbClr val="FFFFFF"/>
                </a:solidFill>
                <a:latin typeface="Times New Roman" panose="02020603050405020304" pitchFamily="18" charset="0"/>
                <a:cs typeface="Times New Roman" panose="02020603050405020304" pitchFamily="18" charset="0"/>
              </a:rPr>
              <a:t>, 205 DPR 537, 548-549 (2020)</a:t>
            </a:r>
          </a:p>
        </p:txBody>
      </p:sp>
    </p:spTree>
    <p:extLst>
      <p:ext uri="{BB962C8B-B14F-4D97-AF65-F5344CB8AC3E}">
        <p14:creationId xmlns:p14="http://schemas.microsoft.com/office/powerpoint/2010/main" val="204882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7489C-F940-A02B-232D-F671BF657FBE}"/>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4600" kern="1200">
                <a:solidFill>
                  <a:schemeClr val="tx1"/>
                </a:solidFill>
                <a:latin typeface="Times New Roman" panose="02020603050405020304" pitchFamily="18" charset="0"/>
                <a:cs typeface="Times New Roman" panose="02020603050405020304" pitchFamily="18" charset="0"/>
              </a:rPr>
              <a:t>El </a:t>
            </a:r>
            <a:r>
              <a:rPr lang="en-US" sz="4600" kern="1200" err="1">
                <a:solidFill>
                  <a:schemeClr val="tx1"/>
                </a:solidFill>
                <a:latin typeface="Times New Roman" panose="02020603050405020304" pitchFamily="18" charset="0"/>
                <a:cs typeface="Times New Roman" panose="02020603050405020304" pitchFamily="18" charset="0"/>
              </a:rPr>
              <a:t>Pagaré</a:t>
            </a:r>
            <a:r>
              <a:rPr lang="en-US" sz="4600" kern="1200">
                <a:solidFill>
                  <a:schemeClr val="tx1"/>
                </a:solidFill>
                <a:latin typeface="Times New Roman" panose="02020603050405020304" pitchFamily="18" charset="0"/>
                <a:cs typeface="Times New Roman" panose="02020603050405020304" pitchFamily="18" charset="0"/>
              </a:rPr>
              <a:t>, dispone lo </a:t>
            </a:r>
            <a:r>
              <a:rPr lang="en-US" sz="4600" kern="1200" err="1">
                <a:solidFill>
                  <a:schemeClr val="tx1"/>
                </a:solidFill>
                <a:latin typeface="Times New Roman" panose="02020603050405020304" pitchFamily="18" charset="0"/>
                <a:cs typeface="Times New Roman" panose="02020603050405020304" pitchFamily="18" charset="0"/>
              </a:rPr>
              <a:t>siguiente</a:t>
            </a:r>
            <a:r>
              <a:rPr lang="en-US" sz="4600" kern="1200">
                <a:solidFill>
                  <a:schemeClr val="tx1"/>
                </a:solidFill>
                <a:latin typeface="Times New Roman" panose="02020603050405020304" pitchFamily="18" charset="0"/>
                <a:cs typeface="Times New Roman" panose="02020603050405020304" pitchFamily="18" charset="0"/>
              </a:rPr>
              <a:t>: </a:t>
            </a:r>
          </a:p>
        </p:txBody>
      </p:sp>
      <p:pic>
        <p:nvPicPr>
          <p:cNvPr id="6" name="Content Placeholder 5" descr="Text&#10;&#10;AI-generated content may be incorrect.">
            <a:extLst>
              <a:ext uri="{FF2B5EF4-FFF2-40B4-BE49-F238E27FC236}">
                <a16:creationId xmlns:a16="http://schemas.microsoft.com/office/drawing/2014/main" id="{26A6B52E-52A7-AE90-7EC9-EE0F9785D8F4}"/>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30936" y="1607069"/>
            <a:ext cx="5458968" cy="3643861"/>
          </a:xfrm>
          <a:prstGeom prst="rect">
            <a:avLst/>
          </a:prstGeom>
        </p:spPr>
      </p:pic>
      <p:sp>
        <p:nvSpPr>
          <p:cNvPr id="1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EBB89A-58D3-7BE0-858F-B22DD161E99A}"/>
              </a:ext>
            </a:extLst>
          </p:cNvPr>
          <p:cNvSpPr>
            <a:spLocks noGrp="1"/>
          </p:cNvSpPr>
          <p:nvPr>
            <p:ph sz="half" idx="1"/>
          </p:nvPr>
        </p:nvSpPr>
        <p:spPr>
          <a:xfrm>
            <a:off x="6739128" y="2664886"/>
            <a:ext cx="4515026" cy="3550789"/>
          </a:xfrm>
        </p:spPr>
        <p:txBody>
          <a:bodyPr vert="horz" lIns="91440" tIns="45720" rIns="91440" bIns="45720" rtlCol="0" anchor="t">
            <a:normAutofit/>
          </a:bodyPr>
          <a:lstStyle/>
          <a:p>
            <a:pPr algn="just"/>
            <a:r>
              <a:rPr lang="es-ES_tradnl" sz="1400" noProof="0">
                <a:latin typeface="Times New Roman" panose="02020603050405020304" pitchFamily="18" charset="0"/>
                <a:cs typeface="Times New Roman" panose="02020603050405020304" pitchFamily="18" charset="0"/>
              </a:rPr>
              <a:t>Por valor recibido, el (los) suscribiente (s) (“Deudor”) promete (n) pagar a RG PREMIER BANK OF PUERTO RICO o  a  su  orden,  la  suma  de  TWENTY-SIX THOUSAND  EIGHT  HUNDRED  AND  00/100 DÓLARES, con intereses sobre el balance insoluto de principal desde la fecha de este Pagaré, hasta su  pago a razón del SIX AND 62500/10000 por ciento anual. El principal e intereses serán pagaderos en RG PREMIER  BANK  OF  PUERTO  RICO  RG  PLAZA BUILDING 280 PIÑERO AVE. SAN JUAN, PR 0091 o en cualquier  otro  lugar  que  el  tenedor  de  este  Pagaré indique  por  escrito, en  plazos  mensuales  y consecutivos de ONE HUNDRED SEVENTY-ONE AND 60/100 dólares (US $171.60) en el primer (1er) día  de cada mes comenzando en octubre de 2005 hasta  que se pague totalmente la deuda evidenciada por el presente,  si  no  antes  pagada,  quedará  vencida  y pagadera en 1 de septiembre de 2020.</a:t>
            </a:r>
          </a:p>
        </p:txBody>
      </p:sp>
      <p:sp>
        <p:nvSpPr>
          <p:cNvPr id="7" name="TextBox 6">
            <a:extLst>
              <a:ext uri="{FF2B5EF4-FFF2-40B4-BE49-F238E27FC236}">
                <a16:creationId xmlns:a16="http://schemas.microsoft.com/office/drawing/2014/main" id="{544BB306-FDAF-5F07-8104-8931D6A3EB7D}"/>
              </a:ext>
            </a:extLst>
          </p:cNvPr>
          <p:cNvSpPr txBox="1"/>
          <p:nvPr/>
        </p:nvSpPr>
        <p:spPr>
          <a:xfrm>
            <a:off x="3657828" y="5050875"/>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seascapecapital.com/blog/why-credit-scores-matter-when-selling-mortgage-not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252745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A3CC75-FBBD-9DAE-2C07-3157CB8A7E40}"/>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2200">
                <a:latin typeface="Times New Roman" panose="02020603050405020304" pitchFamily="18" charset="0"/>
                <a:cs typeface="Times New Roman" panose="02020603050405020304" pitchFamily="18" charset="0"/>
              </a:rPr>
              <a:t>L</a:t>
            </a:r>
            <a:r>
              <a:rPr lang="en-US" sz="2200" kern="1200">
                <a:solidFill>
                  <a:schemeClr val="tx1"/>
                </a:solidFill>
                <a:latin typeface="Times New Roman" panose="02020603050405020304" pitchFamily="18" charset="0"/>
                <a:cs typeface="Times New Roman" panose="02020603050405020304" pitchFamily="18" charset="0"/>
              </a:rPr>
              <a:t>a  </a:t>
            </a:r>
            <a:r>
              <a:rPr lang="en-US" sz="2200" kern="1200" err="1">
                <a:solidFill>
                  <a:schemeClr val="tx1"/>
                </a:solidFill>
                <a:latin typeface="Times New Roman" panose="02020603050405020304" pitchFamily="18" charset="0"/>
                <a:cs typeface="Times New Roman" panose="02020603050405020304" pitchFamily="18" charset="0"/>
              </a:rPr>
              <a:t>Escritura</a:t>
            </a:r>
            <a:r>
              <a:rPr lang="en-US" sz="2200" kern="1200">
                <a:solidFill>
                  <a:schemeClr val="tx1"/>
                </a:solidFill>
                <a:latin typeface="Times New Roman" panose="02020603050405020304" pitchFamily="18" charset="0"/>
                <a:cs typeface="Times New Roman" panose="02020603050405020304" pitchFamily="18" charset="0"/>
              </a:rPr>
              <a:t>  </a:t>
            </a:r>
            <a:r>
              <a:rPr lang="en-US" sz="2200" kern="1200" err="1">
                <a:solidFill>
                  <a:schemeClr val="tx1"/>
                </a:solidFill>
                <a:latin typeface="Times New Roman" panose="02020603050405020304" pitchFamily="18" charset="0"/>
                <a:cs typeface="Times New Roman" panose="02020603050405020304" pitchFamily="18" charset="0"/>
              </a:rPr>
              <a:t>Núm</a:t>
            </a:r>
            <a:r>
              <a:rPr lang="en-US" sz="2200" kern="1200">
                <a:solidFill>
                  <a:schemeClr val="tx1"/>
                </a:solidFill>
                <a:latin typeface="Times New Roman" panose="02020603050405020304" pitchFamily="18" charset="0"/>
                <a:cs typeface="Times New Roman" panose="02020603050405020304" pitchFamily="18" charset="0"/>
              </a:rPr>
              <a:t>.  159  de  Segunda  </a:t>
            </a:r>
            <a:r>
              <a:rPr lang="en-US" sz="2200" kern="1200" err="1">
                <a:solidFill>
                  <a:schemeClr val="tx1"/>
                </a:solidFill>
                <a:latin typeface="Times New Roman" panose="02020603050405020304" pitchFamily="18" charset="0"/>
                <a:cs typeface="Times New Roman" panose="02020603050405020304" pitchFamily="18" charset="0"/>
              </a:rPr>
              <a:t>Hipoteca</a:t>
            </a:r>
            <a:r>
              <a:rPr lang="en-US" sz="2200" kern="1200">
                <a:solidFill>
                  <a:schemeClr val="tx1"/>
                </a:solidFill>
                <a:latin typeface="Times New Roman" panose="02020603050405020304" pitchFamily="18" charset="0"/>
                <a:cs typeface="Times New Roman" panose="02020603050405020304" pitchFamily="18" charset="0"/>
              </a:rPr>
              <a:t>, </a:t>
            </a:r>
            <a:r>
              <a:rPr lang="en-US" sz="2200" kern="1200" err="1">
                <a:solidFill>
                  <a:schemeClr val="tx1"/>
                </a:solidFill>
                <a:latin typeface="Times New Roman" panose="02020603050405020304" pitchFamily="18" charset="0"/>
                <a:cs typeface="Times New Roman" panose="02020603050405020304" pitchFamily="18" charset="0"/>
              </a:rPr>
              <a:t>respecto</a:t>
            </a:r>
            <a:r>
              <a:rPr lang="en-US" sz="2200" kern="1200">
                <a:solidFill>
                  <a:schemeClr val="tx1"/>
                </a:solidFill>
                <a:latin typeface="Times New Roman" panose="02020603050405020304" pitchFamily="18" charset="0"/>
                <a:cs typeface="Times New Roman" panose="02020603050405020304" pitchFamily="18" charset="0"/>
              </a:rPr>
              <a:t> a las </a:t>
            </a:r>
            <a:r>
              <a:rPr lang="en-US" sz="2200" kern="1200" err="1">
                <a:solidFill>
                  <a:schemeClr val="tx1"/>
                </a:solidFill>
                <a:latin typeface="Times New Roman" panose="02020603050405020304" pitchFamily="18" charset="0"/>
                <a:cs typeface="Times New Roman" panose="02020603050405020304" pitchFamily="18" charset="0"/>
              </a:rPr>
              <a:t>condiciones</a:t>
            </a:r>
            <a:r>
              <a:rPr lang="en-US" sz="2200" kern="1200">
                <a:solidFill>
                  <a:schemeClr val="tx1"/>
                </a:solidFill>
                <a:latin typeface="Times New Roman" panose="02020603050405020304" pitchFamily="18" charset="0"/>
                <a:cs typeface="Times New Roman" panose="02020603050405020304" pitchFamily="18" charset="0"/>
              </a:rPr>
              <a:t> </a:t>
            </a:r>
            <a:r>
              <a:rPr lang="en-US" sz="2200" kern="1200" err="1">
                <a:solidFill>
                  <a:schemeClr val="tx1"/>
                </a:solidFill>
                <a:latin typeface="Times New Roman" panose="02020603050405020304" pitchFamily="18" charset="0"/>
                <a:cs typeface="Times New Roman" panose="02020603050405020304" pitchFamily="18" charset="0"/>
              </a:rPr>
              <a:t>acordadas</a:t>
            </a:r>
            <a:r>
              <a:rPr lang="en-US" sz="2200" kern="1200">
                <a:solidFill>
                  <a:schemeClr val="tx1"/>
                </a:solidFill>
                <a:latin typeface="Times New Roman" panose="02020603050405020304" pitchFamily="18" charset="0"/>
                <a:cs typeface="Times New Roman" panose="02020603050405020304" pitchFamily="18" charset="0"/>
              </a:rPr>
              <a:t> entre las partes, </a:t>
            </a:r>
            <a:r>
              <a:rPr lang="en-US" sz="2200" kern="1200" err="1">
                <a:solidFill>
                  <a:schemeClr val="tx1"/>
                </a:solidFill>
                <a:latin typeface="Times New Roman" panose="02020603050405020304" pitchFamily="18" charset="0"/>
                <a:cs typeface="Times New Roman" panose="02020603050405020304" pitchFamily="18" charset="0"/>
              </a:rPr>
              <a:t>disponía</a:t>
            </a:r>
            <a:r>
              <a:rPr lang="en-US" sz="2200" kern="1200">
                <a:solidFill>
                  <a:schemeClr val="tx1"/>
                </a:solidFill>
                <a:latin typeface="Times New Roman" panose="02020603050405020304" pitchFamily="18" charset="0"/>
                <a:cs typeface="Times New Roman" panose="02020603050405020304" pitchFamily="18" charset="0"/>
              </a:rPr>
              <a:t> lo </a:t>
            </a:r>
            <a:r>
              <a:rPr lang="en-US" sz="2200" kern="1200" err="1">
                <a:solidFill>
                  <a:schemeClr val="tx1"/>
                </a:solidFill>
                <a:latin typeface="Times New Roman" panose="02020603050405020304" pitchFamily="18" charset="0"/>
                <a:cs typeface="Times New Roman" panose="02020603050405020304" pitchFamily="18" charset="0"/>
              </a:rPr>
              <a:t>siguiente</a:t>
            </a:r>
            <a:r>
              <a:rPr lang="en-US" sz="2200" kern="1200">
                <a:solidFill>
                  <a:schemeClr val="tx1"/>
                </a:solidFill>
                <a:latin typeface="Times New Roman" panose="02020603050405020304" pitchFamily="18" charset="0"/>
                <a:cs typeface="Times New Roman" panose="02020603050405020304" pitchFamily="18" charset="0"/>
              </a:rPr>
              <a:t>:</a:t>
            </a:r>
          </a:p>
        </p:txBody>
      </p:sp>
      <p:pic>
        <p:nvPicPr>
          <p:cNvPr id="6" name="Content Placeholder 5" descr="A stack of paper money next to a calculator and a keyboard&#10;&#10;AI-generated content may be incorrect.">
            <a:extLst>
              <a:ext uri="{FF2B5EF4-FFF2-40B4-BE49-F238E27FC236}">
                <a16:creationId xmlns:a16="http://schemas.microsoft.com/office/drawing/2014/main" id="{4BFE6F4F-8122-345B-0BDF-74625D8D1FB8}"/>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30936" y="1607069"/>
            <a:ext cx="5458968" cy="3643861"/>
          </a:xfrm>
          <a:prstGeom prst="rect">
            <a:avLst/>
          </a:prstGeom>
        </p:spPr>
      </p:pic>
      <p:sp>
        <p:nvSpPr>
          <p:cNvPr id="1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08AD29-156C-9700-B8BD-F2EB947FE322}"/>
              </a:ext>
            </a:extLst>
          </p:cNvPr>
          <p:cNvSpPr>
            <a:spLocks noGrp="1"/>
          </p:cNvSpPr>
          <p:nvPr>
            <p:ph sz="half" idx="1"/>
          </p:nvPr>
        </p:nvSpPr>
        <p:spPr>
          <a:xfrm>
            <a:off x="6739128" y="2664886"/>
            <a:ext cx="4818888" cy="3550789"/>
          </a:xfrm>
        </p:spPr>
        <p:txBody>
          <a:bodyPr vert="horz" lIns="91440" tIns="45720" rIns="91440" bIns="45720" rtlCol="0" anchor="t">
            <a:normAutofit/>
          </a:bodyPr>
          <a:lstStyle/>
          <a:p>
            <a:pPr algn="just"/>
            <a:r>
              <a:rPr lang="en-US" sz="1700">
                <a:latin typeface="Times New Roman" panose="02020603050405020304" pitchFamily="18" charset="0"/>
                <a:cs typeface="Times New Roman" panose="02020603050405020304" pitchFamily="18" charset="0"/>
              </a:rPr>
              <a:t>SEGUNDO: </a:t>
            </a:r>
            <a:r>
              <a:rPr lang="en-US" sz="1700" err="1">
                <a:latin typeface="Times New Roman" panose="02020603050405020304" pitchFamily="18" charset="0"/>
                <a:cs typeface="Times New Roman" panose="02020603050405020304" pitchFamily="18" charset="0"/>
              </a:rPr>
              <a:t>Que</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el</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deudor</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adeuda</a:t>
            </a:r>
            <a:r>
              <a:rPr lang="en-US" sz="1700">
                <a:latin typeface="Times New Roman" panose="02020603050405020304" pitchFamily="18" charset="0"/>
                <a:cs typeface="Times New Roman" panose="02020603050405020304" pitchFamily="18" charset="0"/>
              </a:rPr>
              <a:t> al </a:t>
            </a:r>
            <a:r>
              <a:rPr lang="en-US" sz="1700" err="1">
                <a:latin typeface="Times New Roman" panose="02020603050405020304" pitchFamily="18" charset="0"/>
                <a:cs typeface="Times New Roman" panose="02020603050405020304" pitchFamily="18" charset="0"/>
              </a:rPr>
              <a:t>Prestador</a:t>
            </a:r>
            <a:r>
              <a:rPr lang="en-US" sz="1700">
                <a:latin typeface="Times New Roman" panose="02020603050405020304" pitchFamily="18" charset="0"/>
                <a:cs typeface="Times New Roman" panose="02020603050405020304" pitchFamily="18" charset="0"/>
              </a:rPr>
              <a:t> la </a:t>
            </a:r>
            <a:r>
              <a:rPr lang="en-US" sz="1700" err="1">
                <a:latin typeface="Times New Roman" panose="02020603050405020304" pitchFamily="18" charset="0"/>
                <a:cs typeface="Times New Roman" panose="02020603050405020304" pitchFamily="18" charset="0"/>
              </a:rPr>
              <a:t>suma</a:t>
            </a:r>
            <a:r>
              <a:rPr lang="en-US" sz="1700">
                <a:latin typeface="Times New Roman" panose="02020603050405020304" pitchFamily="18" charset="0"/>
                <a:cs typeface="Times New Roman" panose="02020603050405020304" pitchFamily="18" charset="0"/>
              </a:rPr>
              <a:t> principal  de TWENTY-SIX THOUSAND EIGHT HUNDRED DOLLARS con </a:t>
            </a:r>
            <a:r>
              <a:rPr lang="en-US" sz="1700" err="1">
                <a:latin typeface="Times New Roman" panose="02020603050405020304" pitchFamily="18" charset="0"/>
                <a:cs typeface="Times New Roman" panose="02020603050405020304" pitchFamily="18" charset="0"/>
              </a:rPr>
              <a:t>interés</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sobre</a:t>
            </a:r>
            <a:r>
              <a:rPr lang="en-US" sz="1700">
                <a:latin typeface="Times New Roman" panose="02020603050405020304" pitchFamily="18" charset="0"/>
                <a:cs typeface="Times New Roman" panose="02020603050405020304" pitchFamily="18" charset="0"/>
              </a:rPr>
              <a:t> la </a:t>
            </a:r>
            <a:r>
              <a:rPr lang="en-US" sz="1700" err="1">
                <a:latin typeface="Times New Roman" panose="02020603050405020304" pitchFamily="18" charset="0"/>
                <a:cs typeface="Times New Roman" panose="02020603050405020304" pitchFamily="18" charset="0"/>
              </a:rPr>
              <a:t>misma</a:t>
            </a:r>
            <a:r>
              <a:rPr lang="en-US" sz="1700">
                <a:latin typeface="Times New Roman" panose="02020603050405020304" pitchFamily="18" charset="0"/>
                <a:cs typeface="Times New Roman" panose="02020603050405020304" pitchFamily="18" charset="0"/>
              </a:rPr>
              <a:t> a </a:t>
            </a:r>
            <a:r>
              <a:rPr lang="en-US" sz="1700" err="1">
                <a:latin typeface="Times New Roman" panose="02020603050405020304" pitchFamily="18" charset="0"/>
                <a:cs typeface="Times New Roman" panose="02020603050405020304" pitchFamily="18" charset="0"/>
              </a:rPr>
              <a:t>razón</a:t>
            </a:r>
            <a:r>
              <a:rPr lang="en-US" sz="1700">
                <a:latin typeface="Times New Roman" panose="02020603050405020304" pitchFamily="18" charset="0"/>
                <a:cs typeface="Times New Roman" panose="02020603050405020304" pitchFamily="18" charset="0"/>
              </a:rPr>
              <a:t> del six point six two five (6.625%) </a:t>
            </a:r>
            <a:r>
              <a:rPr lang="en-US" sz="1700" err="1">
                <a:latin typeface="Times New Roman" panose="02020603050405020304" pitchFamily="18" charset="0"/>
                <a:cs typeface="Times New Roman" panose="02020603050405020304" pitchFamily="18" charset="0"/>
              </a:rPr>
              <a:t>por</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ciento</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anual</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cuya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deuda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esta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evidenciada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por</a:t>
            </a:r>
            <a:r>
              <a:rPr lang="en-US" sz="1700">
                <a:latin typeface="Times New Roman" panose="02020603050405020304" pitchFamily="18" charset="0"/>
                <a:cs typeface="Times New Roman" panose="02020603050405020304" pitchFamily="18" charset="0"/>
              </a:rPr>
              <a:t> un </a:t>
            </a:r>
            <a:r>
              <a:rPr lang="en-US" sz="1700" err="1">
                <a:latin typeface="Times New Roman" panose="02020603050405020304" pitchFamily="18" charset="0"/>
                <a:cs typeface="Times New Roman" panose="02020603050405020304" pitchFamily="18" charset="0"/>
              </a:rPr>
              <a:t>pagaré</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pagadero</a:t>
            </a:r>
            <a:r>
              <a:rPr lang="en-US" sz="1700">
                <a:latin typeface="Times New Roman" panose="02020603050405020304" pitchFamily="18" charset="0"/>
                <a:cs typeface="Times New Roman" panose="02020603050405020304" pitchFamily="18" charset="0"/>
              </a:rPr>
              <a:t> al </a:t>
            </a:r>
            <a:r>
              <a:rPr lang="en-US" sz="1700" err="1">
                <a:latin typeface="Times New Roman" panose="02020603050405020304" pitchFamily="18" charset="0"/>
                <a:cs typeface="Times New Roman" panose="02020603050405020304" pitchFamily="18" charset="0"/>
              </a:rPr>
              <a:t>Prestador</a:t>
            </a:r>
            <a:r>
              <a:rPr lang="en-US" sz="1700">
                <a:latin typeface="Times New Roman" panose="02020603050405020304" pitchFamily="18" charset="0"/>
                <a:cs typeface="Times New Roman" panose="02020603050405020304" pitchFamily="18" charset="0"/>
              </a:rPr>
              <a:t>, o a </a:t>
            </a:r>
            <a:r>
              <a:rPr lang="en-US" sz="1700" err="1">
                <a:latin typeface="Times New Roman" panose="02020603050405020304" pitchFamily="18" charset="0"/>
                <a:cs typeface="Times New Roman" panose="02020603050405020304" pitchFamily="18" charset="0"/>
              </a:rPr>
              <a:t>su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orden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fechado</a:t>
            </a:r>
            <a:r>
              <a:rPr lang="en-US" sz="1700">
                <a:latin typeface="Times New Roman" panose="02020603050405020304" pitchFamily="18" charset="0"/>
                <a:cs typeface="Times New Roman" panose="02020603050405020304" pitchFamily="18" charset="0"/>
              </a:rPr>
              <a:t> August, twenty (20) two thousand five (2005) (</a:t>
            </a:r>
            <a:r>
              <a:rPr lang="en-US" sz="1700" err="1">
                <a:latin typeface="Times New Roman" panose="02020603050405020304" pitchFamily="18" charset="0"/>
                <a:cs typeface="Times New Roman" panose="02020603050405020304" pitchFamily="18" charset="0"/>
              </a:rPr>
              <a:t>en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adelante</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el</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Pagaré</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en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el</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cual</a:t>
            </a:r>
            <a:r>
              <a:rPr lang="en-US" sz="1700">
                <a:latin typeface="Times New Roman" panose="02020603050405020304" pitchFamily="18" charset="0"/>
                <a:cs typeface="Times New Roman" panose="02020603050405020304" pitchFamily="18" charset="0"/>
              </a:rPr>
              <a:t> se dispone para </a:t>
            </a:r>
            <a:r>
              <a:rPr lang="en-US" sz="1700" err="1">
                <a:latin typeface="Times New Roman" panose="02020603050405020304" pitchFamily="18" charset="0"/>
                <a:cs typeface="Times New Roman" panose="02020603050405020304" pitchFamily="18" charset="0"/>
              </a:rPr>
              <a:t>el</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pago</a:t>
            </a:r>
            <a:r>
              <a:rPr lang="en-US" sz="1700">
                <a:latin typeface="Times New Roman" panose="02020603050405020304" pitchFamily="18" charset="0"/>
                <a:cs typeface="Times New Roman" panose="02020603050405020304" pitchFamily="18" charset="0"/>
              </a:rPr>
              <a:t> de </a:t>
            </a:r>
            <a:r>
              <a:rPr lang="en-US" sz="1700" err="1">
                <a:latin typeface="Times New Roman" panose="02020603050405020304" pitchFamily="18" charset="0"/>
                <a:cs typeface="Times New Roman" panose="02020603050405020304" pitchFamily="18" charset="0"/>
              </a:rPr>
              <a:t>plazos</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mensuales</a:t>
            </a:r>
            <a:r>
              <a:rPr lang="en-US" sz="1700">
                <a:latin typeface="Times New Roman" panose="02020603050405020304" pitchFamily="18" charset="0"/>
                <a:cs typeface="Times New Roman" panose="02020603050405020304" pitchFamily="18" charset="0"/>
              </a:rPr>
              <a:t> de principal e </a:t>
            </a:r>
            <a:r>
              <a:rPr lang="en-US" sz="1700" err="1">
                <a:latin typeface="Times New Roman" panose="02020603050405020304" pitchFamily="18" charset="0"/>
                <a:cs typeface="Times New Roman" panose="02020603050405020304" pitchFamily="18" charset="0"/>
              </a:rPr>
              <a:t>intereses</a:t>
            </a:r>
            <a:r>
              <a:rPr lang="en-US" sz="1700">
                <a:latin typeface="Times New Roman" panose="02020603050405020304" pitchFamily="18" charset="0"/>
                <a:cs typeface="Times New Roman" panose="02020603050405020304" pitchFamily="18" charset="0"/>
              </a:rPr>
              <a:t> con </a:t>
            </a:r>
            <a:r>
              <a:rPr lang="en-US" sz="1700" err="1">
                <a:latin typeface="Times New Roman" panose="02020603050405020304" pitchFamily="18" charset="0"/>
                <a:cs typeface="Times New Roman" panose="02020603050405020304" pitchFamily="18" charset="0"/>
              </a:rPr>
              <a:t>el</a:t>
            </a:r>
            <a:r>
              <a:rPr lang="en-US" sz="1700">
                <a:latin typeface="Times New Roman" panose="02020603050405020304" pitchFamily="18" charset="0"/>
                <a:cs typeface="Times New Roman" panose="02020603050405020304" pitchFamily="18" charset="0"/>
              </a:rPr>
              <a:t> balance de la </a:t>
            </a:r>
            <a:r>
              <a:rPr lang="en-US" sz="1700" err="1">
                <a:latin typeface="Times New Roman" panose="02020603050405020304" pitchFamily="18" charset="0"/>
                <a:cs typeface="Times New Roman" panose="02020603050405020304" pitchFamily="18" charset="0"/>
              </a:rPr>
              <a:t>deuda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si</a:t>
            </a:r>
            <a:r>
              <a:rPr lang="en-US" sz="1700">
                <a:latin typeface="Times New Roman" panose="02020603050405020304" pitchFamily="18" charset="0"/>
                <a:cs typeface="Times New Roman" panose="02020603050405020304" pitchFamily="18" charset="0"/>
              </a:rPr>
              <a:t> no ha </a:t>
            </a:r>
            <a:r>
              <a:rPr lang="en-US" sz="1700" err="1">
                <a:latin typeface="Times New Roman" panose="02020603050405020304" pitchFamily="18" charset="0"/>
                <a:cs typeface="Times New Roman" panose="02020603050405020304" pitchFamily="18" charset="0"/>
              </a:rPr>
              <a:t>sido</a:t>
            </a:r>
            <a:r>
              <a:rPr lang="en-US" sz="1700">
                <a:latin typeface="Times New Roman" panose="02020603050405020304" pitchFamily="18" charset="0"/>
                <a:cs typeface="Times New Roman" panose="02020603050405020304" pitchFamily="18" charset="0"/>
              </a:rPr>
              <a:t> antes </a:t>
            </a:r>
            <a:r>
              <a:rPr lang="en-US" sz="1700" err="1">
                <a:latin typeface="Times New Roman" panose="02020603050405020304" pitchFamily="18" charset="0"/>
                <a:cs typeface="Times New Roman" panose="02020603050405020304" pitchFamily="18" charset="0"/>
              </a:rPr>
              <a:t>satisfecho</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vencedero</a:t>
            </a:r>
            <a:r>
              <a:rPr lang="en-US" sz="1700">
                <a:latin typeface="Times New Roman" panose="02020603050405020304" pitchFamily="18" charset="0"/>
                <a:cs typeface="Times New Roman" panose="02020603050405020304" pitchFamily="18" charset="0"/>
              </a:rPr>
              <a:t> y </a:t>
            </a:r>
            <a:r>
              <a:rPr lang="en-US" sz="1700" err="1">
                <a:latin typeface="Times New Roman" panose="02020603050405020304" pitchFamily="18" charset="0"/>
                <a:cs typeface="Times New Roman" panose="02020603050405020304" pitchFamily="18" charset="0"/>
              </a:rPr>
              <a:t>pagadero</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el</a:t>
            </a:r>
            <a:r>
              <a:rPr lang="en-US" sz="1700">
                <a:latin typeface="Times New Roman" panose="02020603050405020304" pitchFamily="18" charset="0"/>
                <a:cs typeface="Times New Roman" panose="02020603050405020304" pitchFamily="18" charset="0"/>
              </a:rPr>
              <a:t> September, two thousand twenty (2020).</a:t>
            </a:r>
          </a:p>
        </p:txBody>
      </p:sp>
      <p:sp>
        <p:nvSpPr>
          <p:cNvPr id="7" name="TextBox 6">
            <a:extLst>
              <a:ext uri="{FF2B5EF4-FFF2-40B4-BE49-F238E27FC236}">
                <a16:creationId xmlns:a16="http://schemas.microsoft.com/office/drawing/2014/main" id="{73F611CB-492D-813E-CAB7-603C97ED0443}"/>
              </a:ext>
            </a:extLst>
          </p:cNvPr>
          <p:cNvSpPr txBox="1"/>
          <p:nvPr/>
        </p:nvSpPr>
        <p:spPr>
          <a:xfrm>
            <a:off x="3657828" y="5050875"/>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hebluediamondgallery.com/real-estate/h/home-loa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324739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733C1-8881-11D3-D5A7-531A6F68B298}"/>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latin typeface="Times New Roman" panose="02020603050405020304" pitchFamily="18" charset="0"/>
                <a:cs typeface="Times New Roman" panose="02020603050405020304" pitchFamily="18" charset="0"/>
              </a:rPr>
              <a:t>Oriental Bank v. Figueroa Marcano, et. </a:t>
            </a:r>
            <a:r>
              <a:rPr lang="en-US" sz="4600" err="1">
                <a:latin typeface="Times New Roman" panose="02020603050405020304" pitchFamily="18" charset="0"/>
                <a:cs typeface="Times New Roman" panose="02020603050405020304" pitchFamily="18" charset="0"/>
              </a:rPr>
              <a:t>als</a:t>
            </a:r>
            <a:r>
              <a:rPr lang="en-US" sz="4600">
                <a:latin typeface="Times New Roman" panose="02020603050405020304" pitchFamily="18" charset="0"/>
                <a:cs typeface="Times New Roman" panose="02020603050405020304" pitchFamily="18" charset="0"/>
              </a:rPr>
              <a:t>. KLAN202300547</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4A232B-C859-309A-6D2D-FA16355520A0}"/>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algn="just"/>
            <a:r>
              <a:rPr lang="es-ES_tradnl" sz="1900" noProof="0">
                <a:latin typeface="Times New Roman" panose="02020603050405020304" pitchFamily="18" charset="0"/>
                <a:cs typeface="Times New Roman" panose="02020603050405020304" pitchFamily="18" charset="0"/>
              </a:rPr>
              <a:t>De un análisis de lo anterior, concluimos, al igual que el TPI, que no surge cláusula o disposición alguna que disponga que debía realizarse un pago global por la cantidad de $19,609.28 como uno final del Pagaré. En este caso, las cláusulas estipuladas entre ambas partes  son  claras  y  detalladas  en  cuanto  a  las  cantidades,  la frecuencia de los pagos, el interés y la cantidad a satisfacer una vez finalizado el término del Pagaré. Incluso, de la comparecencia de Oriental en la Réplica a Oposición de Sentencia Sumaria, surge que estos aceptaron que ni de la Escritura de Hipoteca ni del Pagaré Hipotecario existe alguna disposición, cláusula o condición que la cantidad en controversia debía ser satisfecha como pago final al culminar el préstamo hipotecario.</a:t>
            </a:r>
          </a:p>
        </p:txBody>
      </p:sp>
      <p:pic>
        <p:nvPicPr>
          <p:cNvPr id="6" name="Content Placeholder 5" descr="A picture containing text, indoor&#10;&#10;AI-generated content may be incorrect.">
            <a:extLst>
              <a:ext uri="{FF2B5EF4-FFF2-40B4-BE49-F238E27FC236}">
                <a16:creationId xmlns:a16="http://schemas.microsoft.com/office/drawing/2014/main" id="{C1C46E50-A59A-E64E-F64F-9884752BF2DC}"/>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9985" r="31811"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007932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2E97A-4BA0-38B1-AD88-FA54B82D0926}"/>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Times New Roman" panose="02020603050405020304" pitchFamily="18" charset="0"/>
                <a:cs typeface="Times New Roman" panose="02020603050405020304" pitchFamily="18" charset="0"/>
              </a:rPr>
              <a:t>Oriental Bank v. Figueroa Marcano, et. </a:t>
            </a:r>
            <a:r>
              <a:rPr lang="en-US" sz="3000" kern="1200" err="1">
                <a:solidFill>
                  <a:schemeClr val="tx1"/>
                </a:solidFill>
                <a:latin typeface="Times New Roman" panose="02020603050405020304" pitchFamily="18" charset="0"/>
                <a:cs typeface="Times New Roman" panose="02020603050405020304" pitchFamily="18" charset="0"/>
              </a:rPr>
              <a:t>als</a:t>
            </a:r>
            <a:r>
              <a:rPr lang="en-US" sz="3000" kern="1200">
                <a:solidFill>
                  <a:schemeClr val="tx1"/>
                </a:solidFill>
                <a:latin typeface="Times New Roman" panose="02020603050405020304" pitchFamily="18" charset="0"/>
                <a:cs typeface="Times New Roman" panose="02020603050405020304" pitchFamily="18" charset="0"/>
              </a:rPr>
              <a:t>. KLAN202300547</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970F07-3ACC-74DF-7706-AFFA0635C254}"/>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1500" noProof="0">
                <a:latin typeface="Times New Roman" panose="02020603050405020304" pitchFamily="18" charset="0"/>
                <a:cs typeface="Times New Roman" panose="02020603050405020304" pitchFamily="18" charset="0"/>
              </a:rPr>
              <a:t>Es importante destacar que nuestro más alto foro en </a:t>
            </a:r>
            <a:r>
              <a:rPr lang="es-ES_tradnl" sz="1500" noProof="0" err="1">
                <a:latin typeface="Times New Roman" panose="02020603050405020304" pitchFamily="18" charset="0"/>
                <a:cs typeface="Times New Roman" panose="02020603050405020304" pitchFamily="18" charset="0"/>
              </a:rPr>
              <a:t>First</a:t>
            </a:r>
            <a:r>
              <a:rPr lang="es-ES_tradnl" sz="1500" noProof="0">
                <a:latin typeface="Times New Roman" panose="02020603050405020304" pitchFamily="18" charset="0"/>
                <a:cs typeface="Times New Roman" panose="02020603050405020304" pitchFamily="18" charset="0"/>
              </a:rPr>
              <a:t> Bank v. Registradora, 208 DPR 64 (2021), estableció que “para modificar  una  hipoteca  es  necesario  hacerlo  constar  mediante escritura pública”.</a:t>
            </a:r>
          </a:p>
          <a:p>
            <a:pPr algn="just"/>
            <a:r>
              <a:rPr lang="es-ES_tradnl" sz="1500" noProof="0">
                <a:latin typeface="Times New Roman" panose="02020603050405020304" pitchFamily="18" charset="0"/>
                <a:cs typeface="Times New Roman" panose="02020603050405020304" pitchFamily="18" charset="0"/>
              </a:rPr>
              <a:t>A tales efectos, en este caso al no haber un documento firmado  por  el  matrimonio  Figueroa  Padilla  que  constara  en escritura  pública  en  el  cual  se  modificara  o  añadiera  alguna condición a las ya establecidas en el Pagaré firmado por ambas partes o que dispusiera la cantidad de $19,609.28 como pago final global a satisfacerse, no tienen validez ni fundamento jurídico las alegaciones de Oriental. Por lo tanto, Oriental no puso en posición a este Tribunal para poder concluir que procedía la ejecución de hipoteca.</a:t>
            </a:r>
          </a:p>
        </p:txBody>
      </p:sp>
      <p:pic>
        <p:nvPicPr>
          <p:cNvPr id="6" name="Content Placeholder 5" descr="Table&#10;&#10;AI-generated content may be incorrect.">
            <a:extLst>
              <a:ext uri="{FF2B5EF4-FFF2-40B4-BE49-F238E27FC236}">
                <a16:creationId xmlns:a16="http://schemas.microsoft.com/office/drawing/2014/main" id="{2BECAC7D-7052-3C6A-1A05-DF99376AB769}"/>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322784"/>
            <a:ext cx="5458968" cy="4212431"/>
          </a:xfrm>
          <a:prstGeom prst="rect">
            <a:avLst/>
          </a:prstGeom>
        </p:spPr>
      </p:pic>
      <p:sp>
        <p:nvSpPr>
          <p:cNvPr id="7" name="TextBox 6">
            <a:extLst>
              <a:ext uri="{FF2B5EF4-FFF2-40B4-BE49-F238E27FC236}">
                <a16:creationId xmlns:a16="http://schemas.microsoft.com/office/drawing/2014/main" id="{739E5029-782D-609C-31E7-C73B151F08CB}"/>
              </a:ext>
            </a:extLst>
          </p:cNvPr>
          <p:cNvSpPr txBox="1"/>
          <p:nvPr/>
        </p:nvSpPr>
        <p:spPr>
          <a:xfrm>
            <a:off x="9125940" y="533516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ackoverflow.com/questions/1727028/how-to-edit-one-specific-row-in-microsoft-sql-server-management-studio-200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450580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F833D-1A56-16DA-B148-D81B7D4C7C9E}"/>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3000" kern="1200">
                <a:solidFill>
                  <a:schemeClr val="tx1"/>
                </a:solidFill>
                <a:latin typeface="Times New Roman" panose="02020603050405020304" pitchFamily="18" charset="0"/>
                <a:cs typeface="Times New Roman" panose="02020603050405020304" pitchFamily="18" charset="0"/>
              </a:rPr>
              <a:t>Oriental Bank v. Figueroa Marcano, et. </a:t>
            </a:r>
            <a:r>
              <a:rPr lang="en-US" sz="3000" kern="1200" err="1">
                <a:solidFill>
                  <a:schemeClr val="tx1"/>
                </a:solidFill>
                <a:latin typeface="Times New Roman" panose="02020603050405020304" pitchFamily="18" charset="0"/>
                <a:cs typeface="Times New Roman" panose="02020603050405020304" pitchFamily="18" charset="0"/>
              </a:rPr>
              <a:t>als</a:t>
            </a:r>
            <a:r>
              <a:rPr lang="en-US" sz="3000" kern="1200">
                <a:solidFill>
                  <a:schemeClr val="tx1"/>
                </a:solidFill>
                <a:latin typeface="Times New Roman" panose="02020603050405020304" pitchFamily="18" charset="0"/>
                <a:cs typeface="Times New Roman" panose="02020603050405020304" pitchFamily="18" charset="0"/>
              </a:rPr>
              <a:t>. KLAN202300547</a:t>
            </a:r>
          </a:p>
        </p:txBody>
      </p:sp>
      <p:pic>
        <p:nvPicPr>
          <p:cNvPr id="6" name="Content Placeholder 5" descr="A picture containing text&#10;&#10;AI-generated content may be incorrect.">
            <a:extLst>
              <a:ext uri="{FF2B5EF4-FFF2-40B4-BE49-F238E27FC236}">
                <a16:creationId xmlns:a16="http://schemas.microsoft.com/office/drawing/2014/main" id="{38B438EA-C656-C004-868F-2225791B6BB3}"/>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30936" y="1791310"/>
            <a:ext cx="5458968" cy="3275380"/>
          </a:xfrm>
          <a:prstGeom prst="rect">
            <a:avLst/>
          </a:prstGeom>
        </p:spPr>
      </p:pic>
      <p:sp>
        <p:nvSpPr>
          <p:cNvPr id="1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BCDB07-2634-8D5B-55D7-4367FECC1976}"/>
              </a:ext>
            </a:extLst>
          </p:cNvPr>
          <p:cNvSpPr>
            <a:spLocks noGrp="1"/>
          </p:cNvSpPr>
          <p:nvPr>
            <p:ph sz="half" idx="1"/>
          </p:nvPr>
        </p:nvSpPr>
        <p:spPr>
          <a:xfrm>
            <a:off x="6739128" y="2664886"/>
            <a:ext cx="4818888" cy="3550789"/>
          </a:xfrm>
        </p:spPr>
        <p:txBody>
          <a:bodyPr vert="horz" lIns="91440" tIns="45720" rIns="91440" bIns="45720" rtlCol="0" anchor="t">
            <a:normAutofit/>
          </a:bodyPr>
          <a:lstStyle/>
          <a:p>
            <a:pPr algn="just"/>
            <a:r>
              <a:rPr lang="es-ES_tradnl" sz="1700" noProof="0">
                <a:latin typeface="Times New Roman" panose="02020603050405020304" pitchFamily="18" charset="0"/>
                <a:cs typeface="Times New Roman" panose="02020603050405020304" pitchFamily="18" charset="0"/>
              </a:rPr>
              <a:t>Por  los  fundamentos  antes  expuestos,  se  modifica  la Sentencia Parcial emitida por el TPI únicamente a los siguientes efectos: </a:t>
            </a:r>
          </a:p>
          <a:p>
            <a:pPr algn="just"/>
            <a:r>
              <a:rPr lang="es-ES_tradnl" sz="1700" noProof="0">
                <a:latin typeface="Times New Roman" panose="02020603050405020304" pitchFamily="18" charset="0"/>
                <a:cs typeface="Times New Roman" panose="02020603050405020304" pitchFamily="18" charset="0"/>
              </a:rPr>
              <a:t>Se elimina la sanción económica de diez mil ($10,000.00) según  fue  impuesta  a  Oriental  Bank  en  esta  etapa  de  los procedimientos, se elimina la determinación de que Oriental Bank cancelará el pagaré hipotecario a su costo y se modifica para que dicha  cancelación  sea  a  costo  del  matrimonio  Figueroa-Padilla conforme pactado en la Escritura 159, inciso 21.  Así modificada se confirma. </a:t>
            </a:r>
          </a:p>
        </p:txBody>
      </p:sp>
    </p:spTree>
    <p:extLst>
      <p:ext uri="{BB962C8B-B14F-4D97-AF65-F5344CB8AC3E}">
        <p14:creationId xmlns:p14="http://schemas.microsoft.com/office/powerpoint/2010/main" val="1558402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DD4C501-837B-694F-15A3-0448A1403FF2}"/>
              </a:ext>
            </a:extLst>
          </p:cNvPr>
          <p:cNvSpPr>
            <a:spLocks noGrp="1"/>
          </p:cNvSpPr>
          <p:nvPr>
            <p:ph type="ctrTitle"/>
          </p:nvPr>
        </p:nvSpPr>
        <p:spPr>
          <a:xfrm>
            <a:off x="838200" y="1122362"/>
            <a:ext cx="6281928" cy="4135437"/>
          </a:xfrm>
        </p:spPr>
        <p:txBody>
          <a:bodyPr>
            <a:normAutofit/>
          </a:bodyPr>
          <a:lstStyle/>
          <a:p>
            <a:pPr algn="l"/>
            <a:r>
              <a:rPr lang="es-ES_tradnl" sz="4800" dirty="0" err="1">
                <a:latin typeface="Times New Roman" panose="02020603050405020304" pitchFamily="18" charset="0"/>
                <a:cs typeface="Times New Roman" panose="02020603050405020304" pitchFamily="18" charset="0"/>
              </a:rPr>
              <a:t>Celink</a:t>
            </a:r>
            <a:r>
              <a:rPr lang="es-ES_tradnl" sz="4800" dirty="0">
                <a:latin typeface="Times New Roman" panose="02020603050405020304" pitchFamily="18" charset="0"/>
                <a:cs typeface="Times New Roman" panose="02020603050405020304" pitchFamily="18" charset="0"/>
              </a:rPr>
              <a:t> v. </a:t>
            </a:r>
            <a:r>
              <a:rPr lang="es-ES_tradnl" sz="4800" dirty="0" err="1">
                <a:latin typeface="Times New Roman" panose="02020603050405020304" pitchFamily="18" charset="0"/>
                <a:cs typeface="Times New Roman" panose="02020603050405020304" pitchFamily="18" charset="0"/>
              </a:rPr>
              <a:t>Sucn</a:t>
            </a:r>
            <a:r>
              <a:rPr lang="es-ES_tradnl" sz="4800" dirty="0">
                <a:latin typeface="Times New Roman" panose="02020603050405020304" pitchFamily="18" charset="0"/>
                <a:cs typeface="Times New Roman" panose="02020603050405020304" pitchFamily="18" charset="0"/>
              </a:rPr>
              <a:t>. </a:t>
            </a:r>
            <a:r>
              <a:rPr lang="es-ES_tradnl" sz="4800" dirty="0" err="1">
                <a:latin typeface="Times New Roman" panose="02020603050405020304" pitchFamily="18" charset="0"/>
                <a:cs typeface="Times New Roman" panose="02020603050405020304" pitchFamily="18" charset="0"/>
              </a:rPr>
              <a:t>Angleró</a:t>
            </a:r>
            <a:endParaRPr lang="es-ES_tradnl" sz="48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sX0" fmla="*/ 0 w 3647661"/>
              <a:gd name="csY0" fmla="*/ 0 h 4436126"/>
              <a:gd name="csX1" fmla="*/ 498514 w 3647661"/>
              <a:gd name="csY1" fmla="*/ 0 h 4436126"/>
              <a:gd name="csX2" fmla="*/ 1069981 w 3647661"/>
              <a:gd name="csY2" fmla="*/ 0 h 4436126"/>
              <a:gd name="csX3" fmla="*/ 1714401 w 3647661"/>
              <a:gd name="csY3" fmla="*/ 0 h 4436126"/>
              <a:gd name="csX4" fmla="*/ 2285868 w 3647661"/>
              <a:gd name="csY4" fmla="*/ 0 h 4436126"/>
              <a:gd name="csX5" fmla="*/ 2784381 w 3647661"/>
              <a:gd name="csY5" fmla="*/ 0 h 4436126"/>
              <a:gd name="csX6" fmla="*/ 3647661 w 3647661"/>
              <a:gd name="csY6" fmla="*/ 0 h 4436126"/>
              <a:gd name="csX7" fmla="*/ 3647661 w 3647661"/>
              <a:gd name="csY7" fmla="*/ 633732 h 4436126"/>
              <a:gd name="csX8" fmla="*/ 3647661 w 3647661"/>
              <a:gd name="csY8" fmla="*/ 1267465 h 4436126"/>
              <a:gd name="csX9" fmla="*/ 3647661 w 3647661"/>
              <a:gd name="csY9" fmla="*/ 1768113 h 4436126"/>
              <a:gd name="csX10" fmla="*/ 3647661 w 3647661"/>
              <a:gd name="csY10" fmla="*/ 2446207 h 4436126"/>
              <a:gd name="csX11" fmla="*/ 3647661 w 3647661"/>
              <a:gd name="csY11" fmla="*/ 2946855 h 4436126"/>
              <a:gd name="csX12" fmla="*/ 3647661 w 3647661"/>
              <a:gd name="csY12" fmla="*/ 3580587 h 4436126"/>
              <a:gd name="csX13" fmla="*/ 3647661 w 3647661"/>
              <a:gd name="csY13" fmla="*/ 4436126 h 4436126"/>
              <a:gd name="csX14" fmla="*/ 3039718 w 3647661"/>
              <a:gd name="csY14" fmla="*/ 4436126 h 4436126"/>
              <a:gd name="csX15" fmla="*/ 2431774 w 3647661"/>
              <a:gd name="csY15" fmla="*/ 4436126 h 4436126"/>
              <a:gd name="csX16" fmla="*/ 1823831 w 3647661"/>
              <a:gd name="csY16" fmla="*/ 4436126 h 4436126"/>
              <a:gd name="csX17" fmla="*/ 1288840 w 3647661"/>
              <a:gd name="csY17" fmla="*/ 4436126 h 4436126"/>
              <a:gd name="csX18" fmla="*/ 607943 w 3647661"/>
              <a:gd name="csY18" fmla="*/ 4436126 h 4436126"/>
              <a:gd name="csX19" fmla="*/ 0 w 3647661"/>
              <a:gd name="csY19" fmla="*/ 4436126 h 4436126"/>
              <a:gd name="csX20" fmla="*/ 0 w 3647661"/>
              <a:gd name="csY20" fmla="*/ 3758032 h 4436126"/>
              <a:gd name="csX21" fmla="*/ 0 w 3647661"/>
              <a:gd name="csY21" fmla="*/ 3035578 h 4436126"/>
              <a:gd name="csX22" fmla="*/ 0 w 3647661"/>
              <a:gd name="csY22" fmla="*/ 2401845 h 4436126"/>
              <a:gd name="csX23" fmla="*/ 0 w 3647661"/>
              <a:gd name="csY23" fmla="*/ 1768113 h 4436126"/>
              <a:gd name="csX24" fmla="*/ 0 w 3647661"/>
              <a:gd name="csY24" fmla="*/ 1178742 h 4436126"/>
              <a:gd name="csX25" fmla="*/ 0 w 3647661"/>
              <a:gd name="csY25" fmla="*/ 589371 h 4436126"/>
              <a:gd name="csX26" fmla="*/ 0 w 3647661"/>
              <a:gd name="csY26" fmla="*/ 0 h 4436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39BA71AA-7939-2D35-4EBC-C99E8A7750C4}"/>
              </a:ext>
            </a:extLst>
          </p:cNvPr>
          <p:cNvSpPr>
            <a:spLocks noGrp="1"/>
          </p:cNvSpPr>
          <p:nvPr>
            <p:ph type="subTitle" idx="1"/>
          </p:nvPr>
        </p:nvSpPr>
        <p:spPr>
          <a:xfrm>
            <a:off x="7928114" y="1232452"/>
            <a:ext cx="3200400" cy="3850919"/>
          </a:xfrm>
        </p:spPr>
        <p:txBody>
          <a:bodyPr anchor="b">
            <a:normAutofit/>
          </a:bodyPr>
          <a:lstStyle/>
          <a:p>
            <a:pPr algn="l"/>
            <a:r>
              <a:rPr lang="es-ES_tradnl" dirty="0">
                <a:solidFill>
                  <a:srgbClr val="FFFFFF"/>
                </a:solidFill>
                <a:latin typeface="Times New Roman" panose="02020603050405020304" pitchFamily="18" charset="0"/>
                <a:cs typeface="Times New Roman" panose="02020603050405020304" pitchFamily="18" charset="0"/>
              </a:rPr>
              <a:t>TA2025CE00573</a:t>
            </a:r>
          </a:p>
        </p:txBody>
      </p:sp>
      <p:sp>
        <p:nvSpPr>
          <p:cNvPr id="15"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sX0" fmla="*/ 0 w 6281928"/>
              <a:gd name="csY0" fmla="*/ 0 h 18288"/>
              <a:gd name="csX1" fmla="*/ 572353 w 6281928"/>
              <a:gd name="csY1" fmla="*/ 0 h 18288"/>
              <a:gd name="csX2" fmla="*/ 1207526 w 6281928"/>
              <a:gd name="csY2" fmla="*/ 0 h 18288"/>
              <a:gd name="csX3" fmla="*/ 1779880 w 6281928"/>
              <a:gd name="csY3" fmla="*/ 0 h 18288"/>
              <a:gd name="csX4" fmla="*/ 2540691 w 6281928"/>
              <a:gd name="csY4" fmla="*/ 0 h 18288"/>
              <a:gd name="csX5" fmla="*/ 3238683 w 6281928"/>
              <a:gd name="csY5" fmla="*/ 0 h 18288"/>
              <a:gd name="csX6" fmla="*/ 3936675 w 6281928"/>
              <a:gd name="csY6" fmla="*/ 0 h 18288"/>
              <a:gd name="csX7" fmla="*/ 4760305 w 6281928"/>
              <a:gd name="csY7" fmla="*/ 0 h 18288"/>
              <a:gd name="csX8" fmla="*/ 5521117 w 6281928"/>
              <a:gd name="csY8" fmla="*/ 0 h 18288"/>
              <a:gd name="csX9" fmla="*/ 6281928 w 6281928"/>
              <a:gd name="csY9" fmla="*/ 0 h 18288"/>
              <a:gd name="csX10" fmla="*/ 6281928 w 6281928"/>
              <a:gd name="csY10" fmla="*/ 18288 h 18288"/>
              <a:gd name="csX11" fmla="*/ 5772394 w 6281928"/>
              <a:gd name="csY11" fmla="*/ 18288 h 18288"/>
              <a:gd name="csX12" fmla="*/ 5200040 w 6281928"/>
              <a:gd name="csY12" fmla="*/ 18288 h 18288"/>
              <a:gd name="csX13" fmla="*/ 4439229 w 6281928"/>
              <a:gd name="csY13" fmla="*/ 18288 h 18288"/>
              <a:gd name="csX14" fmla="*/ 3615599 w 6281928"/>
              <a:gd name="csY14" fmla="*/ 18288 h 18288"/>
              <a:gd name="csX15" fmla="*/ 2980426 w 6281928"/>
              <a:gd name="csY15" fmla="*/ 18288 h 18288"/>
              <a:gd name="csX16" fmla="*/ 2156795 w 6281928"/>
              <a:gd name="csY16" fmla="*/ 18288 h 18288"/>
              <a:gd name="csX17" fmla="*/ 1584442 w 6281928"/>
              <a:gd name="csY17" fmla="*/ 18288 h 18288"/>
              <a:gd name="csX18" fmla="*/ 1074908 w 6281928"/>
              <a:gd name="csY18" fmla="*/ 18288 h 18288"/>
              <a:gd name="csX19" fmla="*/ 0 w 6281928"/>
              <a:gd name="csY19" fmla="*/ 18288 h 18288"/>
              <a:gd name="csX20" fmla="*/ 0 w 6281928"/>
              <a:gd name="csY2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299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4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E0EBB7-3EDF-4FFC-906D-3BCD31A72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5B220B-4DCE-7635-636B-C94415AFB9F0}"/>
              </a:ext>
            </a:extLst>
          </p:cNvPr>
          <p:cNvSpPr>
            <a:spLocks noGrp="1"/>
          </p:cNvSpPr>
          <p:nvPr>
            <p:ph type="title"/>
          </p:nvPr>
        </p:nvSpPr>
        <p:spPr>
          <a:xfrm>
            <a:off x="1073889" y="1108134"/>
            <a:ext cx="4003680" cy="887819"/>
          </a:xfrm>
        </p:spPr>
        <p:txBody>
          <a:bodyPr vert="horz" lIns="91440" tIns="45720" rIns="91440" bIns="45720" rtlCol="0" anchor="b">
            <a:normAutofit/>
          </a:bodyPr>
          <a:lstStyle/>
          <a:p>
            <a:pPr algn="ctr"/>
            <a:r>
              <a:rPr lang="en-US" sz="1600" dirty="0">
                <a:latin typeface="Times New Roman" panose="02020603050405020304" pitchFamily="18" charset="0"/>
                <a:cs typeface="Times New Roman" panose="02020603050405020304" pitchFamily="18" charset="0"/>
              </a:rPr>
              <a:t>Celink v. </a:t>
            </a:r>
            <a:r>
              <a:rPr lang="en-US" sz="1600" dirty="0" err="1">
                <a:latin typeface="Times New Roman" panose="02020603050405020304" pitchFamily="18" charset="0"/>
                <a:cs typeface="Times New Roman" panose="02020603050405020304" pitchFamily="18" charset="0"/>
              </a:rPr>
              <a:t>Sucn</a:t>
            </a:r>
            <a:r>
              <a:rPr lang="en-US" sz="1600" dirty="0">
                <a:latin typeface="Times New Roman" panose="02020603050405020304" pitchFamily="18" charset="0"/>
                <a:cs typeface="Times New Roman" panose="02020603050405020304" pitchFamily="18" charset="0"/>
              </a:rPr>
              <a:t>. Santiago Angleró, TA2025CE00573</a:t>
            </a:r>
          </a:p>
        </p:txBody>
      </p:sp>
      <p:sp>
        <p:nvSpPr>
          <p:cNvPr id="3" name="Content Placeholder 2">
            <a:extLst>
              <a:ext uri="{FF2B5EF4-FFF2-40B4-BE49-F238E27FC236}">
                <a16:creationId xmlns:a16="http://schemas.microsoft.com/office/drawing/2014/main" id="{17C0CD49-5351-6F95-48D9-665B4A028C2C}"/>
              </a:ext>
            </a:extLst>
          </p:cNvPr>
          <p:cNvSpPr>
            <a:spLocks noGrp="1"/>
          </p:cNvSpPr>
          <p:nvPr>
            <p:ph sz="half" idx="1"/>
          </p:nvPr>
        </p:nvSpPr>
        <p:spPr>
          <a:xfrm>
            <a:off x="1073889" y="2388521"/>
            <a:ext cx="4003680" cy="3440469"/>
          </a:xfrm>
        </p:spPr>
        <p:txBody>
          <a:bodyPr vert="horz" lIns="91440" tIns="45720" rIns="91440" bIns="45720" rtlCol="0" anchor="t">
            <a:normAutofit fontScale="92500" lnSpcReduction="10000"/>
          </a:bodyPr>
          <a:lstStyle/>
          <a:p>
            <a:pPr algn="just"/>
            <a:r>
              <a:rPr lang="en-US" sz="1400" dirty="0">
                <a:latin typeface="Times New Roman" panose="02020603050405020304" pitchFamily="18" charset="0"/>
                <a:cs typeface="Times New Roman" panose="02020603050405020304" pitchFamily="18" charset="0"/>
              </a:rPr>
              <a:t>El 18 de mayo de 2022, REVERSE MORTGAGE FUNDING, LLC </a:t>
            </a:r>
            <a:r>
              <a:rPr lang="en-US" sz="1400" dirty="0" err="1">
                <a:latin typeface="Times New Roman" panose="02020603050405020304" pitchFamily="18" charset="0"/>
                <a:cs typeface="Times New Roman" panose="02020603050405020304" pitchFamily="18" charset="0"/>
              </a:rPr>
              <a:t>presentó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una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demanda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sobre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ejecución</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hipoteca</a:t>
            </a:r>
            <a:r>
              <a:rPr lang="en-US" sz="1400" dirty="0">
                <a:latin typeface="Times New Roman" panose="02020603050405020304" pitchFamily="18" charset="0"/>
                <a:cs typeface="Times New Roman" panose="02020603050405020304" pitchFamily="18" charset="0"/>
              </a:rPr>
              <a:t> in rem.</a:t>
            </a:r>
          </a:p>
          <a:p>
            <a:pPr algn="just"/>
            <a:r>
              <a:rPr lang="en-US" sz="1400" dirty="0">
                <a:latin typeface="Times New Roman" panose="02020603050405020304" pitchFamily="18" charset="0"/>
                <a:cs typeface="Times New Roman" panose="02020603050405020304" pitchFamily="18" charset="0"/>
              </a:rPr>
              <a:t>En </a:t>
            </a:r>
            <a:r>
              <a:rPr lang="en-US" sz="1400" dirty="0" err="1">
                <a:latin typeface="Times New Roman" panose="02020603050405020304" pitchFamily="18" charset="0"/>
                <a:cs typeface="Times New Roman" panose="02020603050405020304" pitchFamily="18" charset="0"/>
              </a:rPr>
              <a:t>esencia</a:t>
            </a:r>
            <a:r>
              <a:rPr lang="en-US" sz="1400" dirty="0">
                <a:latin typeface="Times New Roman" panose="02020603050405020304" pitchFamily="18" charset="0"/>
                <a:cs typeface="Times New Roman" panose="02020603050405020304" pitchFamily="18" charset="0"/>
              </a:rPr>
              <a:t>, se </a:t>
            </a:r>
            <a:r>
              <a:rPr lang="en-US" sz="1400" dirty="0" err="1">
                <a:latin typeface="Times New Roman" panose="02020603050405020304" pitchFamily="18" charset="0"/>
                <a:cs typeface="Times New Roman" panose="02020603050405020304" pitchFamily="18" charset="0"/>
              </a:rPr>
              <a:t>alegó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se  </a:t>
            </a:r>
            <a:r>
              <a:rPr lang="en-US" sz="1400" dirty="0" err="1">
                <a:latin typeface="Times New Roman" panose="02020603050405020304" pitchFamily="18" charset="0"/>
                <a:cs typeface="Times New Roman" panose="02020603050405020304" pitchFamily="18" charset="0"/>
              </a:rPr>
              <a:t>estableció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el</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pago</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una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suma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equivalente</a:t>
            </a:r>
            <a:r>
              <a:rPr lang="en-US" sz="1400" dirty="0">
                <a:latin typeface="Times New Roman" panose="02020603050405020304" pitchFamily="18" charset="0"/>
                <a:cs typeface="Times New Roman" panose="02020603050405020304" pitchFamily="18" charset="0"/>
              </a:rPr>
              <a:t> al </a:t>
            </a:r>
            <a:r>
              <a:rPr lang="en-US" sz="1400" dirty="0" err="1">
                <a:latin typeface="Times New Roman" panose="02020603050405020304" pitchFamily="18" charset="0"/>
                <a:cs typeface="Times New Roman" panose="02020603050405020304" pitchFamily="18" charset="0"/>
              </a:rPr>
              <a:t>diez</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por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ciento</a:t>
            </a:r>
            <a:r>
              <a:rPr lang="en-US" sz="1400" dirty="0">
                <a:latin typeface="Times New Roman" panose="02020603050405020304" pitchFamily="18" charset="0"/>
                <a:cs typeface="Times New Roman" panose="02020603050405020304" pitchFamily="18" charset="0"/>
              </a:rPr>
              <a:t> (10.00%) del principal original, para </a:t>
            </a:r>
            <a:r>
              <a:rPr lang="en-US" sz="1400" dirty="0" err="1">
                <a:latin typeface="Times New Roman" panose="02020603050405020304" pitchFamily="18" charset="0"/>
                <a:cs typeface="Times New Roman" panose="02020603050405020304" pitchFamily="18" charset="0"/>
              </a:rPr>
              <a:t>costas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gastos</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honorarios</a:t>
            </a:r>
            <a:r>
              <a:rPr lang="en-US" sz="1400" dirty="0">
                <a:latin typeface="Times New Roman" panose="02020603050405020304" pitchFamily="18" charset="0"/>
                <a:cs typeface="Times New Roman" panose="02020603050405020304" pitchFamily="18" charset="0"/>
              </a:rPr>
              <a:t> de abogado </a:t>
            </a:r>
            <a:r>
              <a:rPr lang="en-US" sz="1400" dirty="0" err="1">
                <a:latin typeface="Times New Roman" panose="02020603050405020304" pitchFamily="18" charset="0"/>
                <a:cs typeface="Times New Roman" panose="02020603050405020304" pitchFamily="18" charset="0"/>
              </a:rPr>
              <a:t>en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caso</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reclamación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por</a:t>
            </a:r>
            <a:r>
              <a:rPr lang="en-US" sz="1400" dirty="0">
                <a:latin typeface="Times New Roman" panose="02020603050405020304" pitchFamily="18" charset="0"/>
                <a:cs typeface="Times New Roman" panose="02020603050405020304" pitchFamily="18" charset="0"/>
              </a:rPr>
              <a:t> la  </a:t>
            </a:r>
            <a:r>
              <a:rPr lang="en-US" sz="1400" dirty="0" err="1">
                <a:latin typeface="Times New Roman" panose="02020603050405020304" pitchFamily="18" charset="0"/>
                <a:cs typeface="Times New Roman" panose="02020603050405020304" pitchFamily="18" charset="0"/>
              </a:rPr>
              <a:t>vía</a:t>
            </a:r>
            <a:r>
              <a:rPr lang="en-US" sz="1400" dirty="0">
                <a:latin typeface="Times New Roman" panose="02020603050405020304" pitchFamily="18" charset="0"/>
                <a:cs typeface="Times New Roman" panose="02020603050405020304" pitchFamily="18" charset="0"/>
              </a:rPr>
              <a:t>  judicial.</a:t>
            </a:r>
          </a:p>
          <a:p>
            <a:pPr algn="just"/>
            <a:r>
              <a:rPr lang="en-US" sz="1400" dirty="0" err="1">
                <a:latin typeface="Times New Roman" panose="02020603050405020304" pitchFamily="18" charset="0"/>
                <a:cs typeface="Times New Roman" panose="02020603050405020304" pitchFamily="18" charset="0"/>
              </a:rPr>
              <a:t>Señaló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además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al  30  de  </a:t>
            </a:r>
            <a:r>
              <a:rPr lang="en-US" sz="1400" dirty="0" err="1">
                <a:latin typeface="Times New Roman" panose="02020603050405020304" pitchFamily="18" charset="0"/>
                <a:cs typeface="Times New Roman" panose="02020603050405020304" pitchFamily="18" charset="0"/>
              </a:rPr>
              <a:t>abril</a:t>
            </a:r>
            <a:r>
              <a:rPr lang="en-US" sz="1400" dirty="0">
                <a:latin typeface="Times New Roman" panose="02020603050405020304" pitchFamily="18" charset="0"/>
                <a:cs typeface="Times New Roman" panose="02020603050405020304" pitchFamily="18" charset="0"/>
              </a:rPr>
              <a:t>  de  2022,  la  </a:t>
            </a:r>
            <a:r>
              <a:rPr lang="en-US" sz="1400" dirty="0" err="1">
                <a:latin typeface="Times New Roman" panose="02020603050405020304" pitchFamily="18" charset="0"/>
                <a:cs typeface="Times New Roman" panose="02020603050405020304" pitchFamily="18" charset="0"/>
              </a:rPr>
              <a:t>deuda</a:t>
            </a:r>
            <a:r>
              <a:rPr lang="en-US" sz="1400" dirty="0">
                <a:latin typeface="Times New Roman" panose="02020603050405020304" pitchFamily="18" charset="0"/>
                <a:cs typeface="Times New Roman" panose="02020603050405020304" pitchFamily="18" charset="0"/>
              </a:rPr>
              <a:t> principal </a:t>
            </a:r>
            <a:r>
              <a:rPr lang="en-US" sz="1400" dirty="0" err="1">
                <a:latin typeface="Times New Roman" panose="02020603050405020304" pitchFamily="18" charset="0"/>
                <a:cs typeface="Times New Roman" panose="02020603050405020304" pitchFamily="18" charset="0"/>
              </a:rPr>
              <a:t>ascendía</a:t>
            </a:r>
            <a:r>
              <a:rPr lang="en-US" sz="1400" dirty="0">
                <a:latin typeface="Times New Roman" panose="02020603050405020304" pitchFamily="18" charset="0"/>
                <a:cs typeface="Times New Roman" panose="02020603050405020304" pitchFamily="18" charset="0"/>
              </a:rPr>
              <a:t> a $253,993.67, </a:t>
            </a:r>
            <a:r>
              <a:rPr lang="en-US" sz="1400" dirty="0" err="1">
                <a:latin typeface="Times New Roman" panose="02020603050405020304" pitchFamily="18" charset="0"/>
                <a:cs typeface="Times New Roman" panose="02020603050405020304" pitchFamily="18" charset="0"/>
              </a:rPr>
              <a:t>más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intereses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sobre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dicha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cuantía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por</a:t>
            </a:r>
            <a:r>
              <a:rPr lang="en-US" sz="1400" dirty="0">
                <a:latin typeface="Times New Roman" panose="02020603050405020304" pitchFamily="18" charset="0"/>
                <a:cs typeface="Times New Roman" panose="02020603050405020304" pitchFamily="18" charset="0"/>
              </a:rPr>
              <a:t>  $29,110.56,  </a:t>
            </a:r>
            <a:r>
              <a:rPr lang="en-US" sz="1400" dirty="0" err="1">
                <a:latin typeface="Times New Roman" panose="02020603050405020304" pitchFamily="18" charset="0"/>
                <a:cs typeface="Times New Roman" panose="02020603050405020304" pitchFamily="18" charset="0"/>
              </a:rPr>
              <a:t>los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cuales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continúan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acumulándose</a:t>
            </a:r>
            <a:r>
              <a:rPr lang="en-US" sz="1400" dirty="0">
                <a:latin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cs typeface="Times New Roman" panose="02020603050405020304" pitchFamily="18" charset="0"/>
              </a:rPr>
              <a:t>razón</a:t>
            </a:r>
            <a:r>
              <a:rPr lang="en-US" sz="1400" dirty="0">
                <a:latin typeface="Times New Roman" panose="02020603050405020304" pitchFamily="18" charset="0"/>
                <a:cs typeface="Times New Roman" panose="02020603050405020304" pitchFamily="18" charset="0"/>
              </a:rPr>
              <a:t> de la </a:t>
            </a:r>
            <a:r>
              <a:rPr lang="en-US" sz="1400" dirty="0" err="1">
                <a:latin typeface="Times New Roman" panose="02020603050405020304" pitchFamily="18" charset="0"/>
                <a:cs typeface="Times New Roman" panose="02020603050405020304" pitchFamily="18" charset="0"/>
              </a:rPr>
              <a:t>tasa</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interés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corriente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el</a:t>
            </a:r>
            <a:r>
              <a:rPr lang="en-US" sz="1400" dirty="0">
                <a:latin typeface="Times New Roman" panose="02020603050405020304" pitchFamily="18" charset="0"/>
                <a:cs typeface="Times New Roman" panose="02020603050405020304" pitchFamily="18" charset="0"/>
              </a:rPr>
              <a:t> mercado; </a:t>
            </a:r>
            <a:r>
              <a:rPr lang="en-US" sz="1400" dirty="0" err="1">
                <a:latin typeface="Times New Roman" panose="02020603050405020304" pitchFamily="18" charset="0"/>
                <a:cs typeface="Times New Roman" panose="02020603050405020304" pitchFamily="18" charset="0"/>
              </a:rPr>
              <a:t>así</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como</a:t>
            </a:r>
            <a:r>
              <a:rPr lang="en-US" sz="1400" dirty="0">
                <a:latin typeface="Times New Roman" panose="02020603050405020304" pitchFamily="18" charset="0"/>
                <a:cs typeface="Times New Roman" panose="02020603050405020304" pitchFamily="18" charset="0"/>
              </a:rPr>
              <a:t> la </a:t>
            </a:r>
            <a:r>
              <a:rPr lang="en-US" sz="1400" dirty="0" err="1">
                <a:latin typeface="Times New Roman" panose="02020603050405020304" pitchFamily="18" charset="0"/>
                <a:cs typeface="Times New Roman" panose="02020603050405020304" pitchFamily="18" charset="0"/>
              </a:rPr>
              <a:t>suma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estipulada</a:t>
            </a:r>
            <a:r>
              <a:rPr lang="en-US" sz="1400" dirty="0">
                <a:latin typeface="Times New Roman" panose="02020603050405020304" pitchFamily="18" charset="0"/>
                <a:cs typeface="Times New Roman" panose="02020603050405020304" pitchFamily="18" charset="0"/>
              </a:rPr>
              <a:t> de $24,700, para </a:t>
            </a:r>
            <a:r>
              <a:rPr lang="en-US" sz="1400" dirty="0" err="1">
                <a:latin typeface="Times New Roman" panose="02020603050405020304" pitchFamily="18" charset="0"/>
                <a:cs typeface="Times New Roman" panose="02020603050405020304" pitchFamily="18" charset="0"/>
              </a:rPr>
              <a:t>gastos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costas</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honorarios</a:t>
            </a:r>
            <a:r>
              <a:rPr lang="en-US" sz="1400" dirty="0">
                <a:latin typeface="Times New Roman" panose="02020603050405020304" pitchFamily="18" charset="0"/>
                <a:cs typeface="Times New Roman" panose="02020603050405020304" pitchFamily="18" charset="0"/>
              </a:rPr>
              <a:t> de abogado. </a:t>
            </a:r>
            <a:r>
              <a:rPr lang="en-US" sz="1400" dirty="0" err="1">
                <a:latin typeface="Times New Roman" panose="02020603050405020304" pitchFamily="18" charset="0"/>
                <a:cs typeface="Times New Roman" panose="02020603050405020304" pitchFamily="18" charset="0"/>
              </a:rPr>
              <a:t>Manifestó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la </a:t>
            </a:r>
            <a:r>
              <a:rPr lang="en-US" sz="1400" dirty="0" err="1">
                <a:latin typeface="Times New Roman" panose="02020603050405020304" pitchFamily="18" charset="0"/>
                <a:cs typeface="Times New Roman" panose="02020603050405020304" pitchFamily="18" charset="0"/>
              </a:rPr>
              <a:t>deuda</a:t>
            </a:r>
            <a:r>
              <a:rPr lang="en-US" sz="1400" dirty="0">
                <a:latin typeface="Times New Roman" panose="02020603050405020304" pitchFamily="18" charset="0"/>
                <a:cs typeface="Times New Roman" panose="02020603050405020304" pitchFamily="18" charset="0"/>
              </a:rPr>
              <a:t> se </a:t>
            </a:r>
            <a:r>
              <a:rPr lang="en-US" sz="1400" dirty="0" err="1">
                <a:latin typeface="Times New Roman" panose="02020603050405020304" pitchFamily="18" charset="0"/>
                <a:cs typeface="Times New Roman" panose="02020603050405020304" pitchFamily="18" charset="0"/>
              </a:rPr>
              <a:t>encuentra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vencida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líquida</a:t>
            </a:r>
            <a:r>
              <a:rPr lang="en-US" sz="1400" dirty="0">
                <a:latin typeface="Times New Roman" panose="02020603050405020304" pitchFamily="18" charset="0"/>
                <a:cs typeface="Times New Roman" panose="02020603050405020304" pitchFamily="18" charset="0"/>
              </a:rPr>
              <a:t> y es </a:t>
            </a:r>
            <a:r>
              <a:rPr lang="en-US" sz="1400" dirty="0" err="1">
                <a:latin typeface="Times New Roman" panose="02020603050405020304" pitchFamily="18" charset="0"/>
                <a:cs typeface="Times New Roman" panose="02020603050405020304" pitchFamily="18" charset="0"/>
              </a:rPr>
              <a:t>exigible</a:t>
            </a:r>
            <a:r>
              <a:rPr lang="en-US" sz="1400" dirty="0">
                <a:latin typeface="Times New Roman" panose="02020603050405020304" pitchFamily="18" charset="0"/>
                <a:cs typeface="Times New Roman" panose="02020603050405020304" pitchFamily="18" charset="0"/>
              </a:rPr>
              <a:t>.</a:t>
            </a:r>
          </a:p>
          <a:p>
            <a:pPr algn="just"/>
            <a:r>
              <a:rPr lang="en-US" sz="1400" dirty="0">
                <a:latin typeface="Times New Roman" panose="02020603050405020304" pitchFamily="18" charset="0"/>
                <a:cs typeface="Times New Roman" panose="02020603050405020304" pitchFamily="18" charset="0"/>
              </a:rPr>
              <a:t>CELINK </a:t>
            </a:r>
            <a:r>
              <a:rPr lang="en-US" sz="1400" dirty="0" err="1">
                <a:latin typeface="Times New Roman" panose="02020603050405020304" pitchFamily="18" charset="0"/>
                <a:cs typeface="Times New Roman" panose="02020603050405020304" pitchFamily="18" charset="0"/>
              </a:rPr>
              <a:t>presentó</a:t>
            </a:r>
            <a:r>
              <a:rPr lang="en-US" sz="1400" dirty="0">
                <a:latin typeface="Times New Roman" panose="02020603050405020304" pitchFamily="18" charset="0"/>
                <a:cs typeface="Times New Roman" panose="02020603050405020304" pitchFamily="18" charset="0"/>
              </a:rPr>
              <a:t> ante </a:t>
            </a:r>
            <a:r>
              <a:rPr lang="en-US" sz="1400" dirty="0" err="1">
                <a:latin typeface="Times New Roman" panose="02020603050405020304" pitchFamily="18" charset="0"/>
                <a:cs typeface="Times New Roman" panose="02020603050405020304" pitchFamily="18" charset="0"/>
              </a:rPr>
              <a:t>el</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foro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recurrido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una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Moción</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Sentencia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Sumaria</a:t>
            </a:r>
            <a:r>
              <a:rPr lang="en-US" sz="1400" dirty="0">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F25F397F-5BF8-43B6-8679-E2C8E2ABFC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currency&#10;&#10;AI-generated content may be incorrect.">
            <a:extLst>
              <a:ext uri="{FF2B5EF4-FFF2-40B4-BE49-F238E27FC236}">
                <a16:creationId xmlns:a16="http://schemas.microsoft.com/office/drawing/2014/main" id="{6229C5A1-E3B8-A526-1480-D62D312D0D96}"/>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20122" r="4517" b="1"/>
          <a:stretch>
            <a:fillRect/>
          </a:stretch>
        </p:blipFill>
        <p:spPr>
          <a:xfrm>
            <a:off x="7869308" y="1793934"/>
            <a:ext cx="2549382" cy="3270132"/>
          </a:xfrm>
          <a:prstGeom prst="rect">
            <a:avLst/>
          </a:prstGeom>
        </p:spPr>
      </p:pic>
      <p:sp>
        <p:nvSpPr>
          <p:cNvPr id="7" name="TextBox 6">
            <a:extLst>
              <a:ext uri="{FF2B5EF4-FFF2-40B4-BE49-F238E27FC236}">
                <a16:creationId xmlns:a16="http://schemas.microsoft.com/office/drawing/2014/main" id="{26C8D5E1-5DE3-20F3-B2A2-CA30034F8AD2}"/>
              </a:ext>
            </a:extLst>
          </p:cNvPr>
          <p:cNvSpPr txBox="1"/>
          <p:nvPr/>
        </p:nvSpPr>
        <p:spPr>
          <a:xfrm>
            <a:off x="7986614" y="4864011"/>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commons.wikimedia.org/wiki/Category:Shmuel_Yosef_Agnon_on_new_sheqel_banknotes">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3283336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F3372-6CAD-0352-8A9F-90112BDA6242}"/>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3400" kern="1200" dirty="0">
                <a:solidFill>
                  <a:schemeClr val="tx1"/>
                </a:solidFill>
                <a:latin typeface="Times New Roman" panose="02020603050405020304" pitchFamily="18" charset="0"/>
                <a:cs typeface="Times New Roman" panose="02020603050405020304" pitchFamily="18" charset="0"/>
              </a:rPr>
              <a:t>Celink v. </a:t>
            </a:r>
            <a:r>
              <a:rPr lang="en-US" sz="3400" kern="1200" dirty="0" err="1">
                <a:solidFill>
                  <a:schemeClr val="tx1"/>
                </a:solidFill>
                <a:latin typeface="Times New Roman" panose="02020603050405020304" pitchFamily="18" charset="0"/>
                <a:cs typeface="Times New Roman" panose="02020603050405020304" pitchFamily="18" charset="0"/>
              </a:rPr>
              <a:t>Sucn</a:t>
            </a:r>
            <a:r>
              <a:rPr lang="en-US" sz="3400" kern="1200" dirty="0">
                <a:solidFill>
                  <a:schemeClr val="tx1"/>
                </a:solidFill>
                <a:latin typeface="Times New Roman" panose="02020603050405020304" pitchFamily="18" charset="0"/>
                <a:cs typeface="Times New Roman" panose="02020603050405020304" pitchFamily="18" charset="0"/>
              </a:rPr>
              <a:t>. Santiago Angleró, TA2025CE00573</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CCBA24-7AEB-CD1B-6502-6A6E7DE117AA}"/>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n-US" sz="1200" dirty="0" err="1">
                <a:latin typeface="Times New Roman" panose="02020603050405020304" pitchFamily="18" charset="0"/>
                <a:cs typeface="Times New Roman" panose="02020603050405020304" pitchFamily="18" charset="0"/>
              </a:rPr>
              <a:t>Así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pues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solicitó</a:t>
            </a:r>
            <a:r>
              <a:rPr lang="en-US" sz="1200" dirty="0">
                <a:latin typeface="Times New Roman" panose="02020603050405020304" pitchFamily="18" charset="0"/>
                <a:cs typeface="Times New Roman" panose="02020603050405020304" pitchFamily="18" charset="0"/>
              </a:rPr>
              <a:t> al </a:t>
            </a:r>
            <a:r>
              <a:rPr lang="en-US" sz="1200" dirty="0" err="1">
                <a:latin typeface="Times New Roman" panose="02020603050405020304" pitchFamily="18" charset="0"/>
                <a:cs typeface="Times New Roman" panose="02020603050405020304" pitchFamily="18" charset="0"/>
              </a:rPr>
              <a:t>foro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primario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ordene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el</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pago</a:t>
            </a:r>
            <a:r>
              <a:rPr lang="en-US" sz="1200" dirty="0">
                <a:latin typeface="Times New Roman" panose="02020603050405020304" pitchFamily="18" charset="0"/>
                <a:cs typeface="Times New Roman" panose="02020603050405020304" pitchFamily="18" charset="0"/>
              </a:rPr>
              <a:t> de las </a:t>
            </a:r>
            <a:r>
              <a:rPr lang="en-US" sz="1200" dirty="0" err="1">
                <a:latin typeface="Times New Roman" panose="02020603050405020304" pitchFamily="18" charset="0"/>
                <a:cs typeface="Times New Roman" panose="02020603050405020304" pitchFamily="18" charset="0"/>
              </a:rPr>
              <a:t>sumas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adeudadas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especificadas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en</a:t>
            </a:r>
            <a:r>
              <a:rPr lang="en-US" sz="1200" dirty="0">
                <a:latin typeface="Times New Roman" panose="02020603050405020304" pitchFamily="18" charset="0"/>
                <a:cs typeface="Times New Roman" panose="02020603050405020304" pitchFamily="18" charset="0"/>
              </a:rPr>
              <a:t> la </a:t>
            </a:r>
            <a:r>
              <a:rPr lang="en-US" sz="1200" dirty="0" err="1">
                <a:latin typeface="Times New Roman" panose="02020603050405020304" pitchFamily="18" charset="0"/>
                <a:cs typeface="Times New Roman" panose="02020603050405020304" pitchFamily="18" charset="0"/>
              </a:rPr>
              <a:t>Declaración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Jurada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mediante</a:t>
            </a:r>
            <a:r>
              <a:rPr lang="en-US" sz="1200" dirty="0">
                <a:latin typeface="Times New Roman" panose="02020603050405020304" pitchFamily="18" charset="0"/>
                <a:cs typeface="Times New Roman" panose="02020603050405020304" pitchFamily="18" charset="0"/>
              </a:rPr>
              <a:t> la </a:t>
            </a:r>
            <a:r>
              <a:rPr lang="en-US" sz="1200" dirty="0" err="1">
                <a:latin typeface="Times New Roman" panose="02020603050405020304" pitchFamily="18" charset="0"/>
                <a:cs typeface="Times New Roman" panose="02020603050405020304" pitchFamily="18" charset="0"/>
              </a:rPr>
              <a:t>ejecución</a:t>
            </a:r>
            <a:r>
              <a:rPr lang="en-US" sz="1200" dirty="0">
                <a:latin typeface="Times New Roman" panose="02020603050405020304" pitchFamily="18" charset="0"/>
                <a:cs typeface="Times New Roman" panose="02020603050405020304" pitchFamily="18" charset="0"/>
              </a:rPr>
              <a:t>  de  la  </a:t>
            </a:r>
            <a:r>
              <a:rPr lang="en-US" sz="1200" dirty="0" err="1">
                <a:latin typeface="Times New Roman" panose="02020603050405020304" pitchFamily="18" charset="0"/>
                <a:cs typeface="Times New Roman" panose="02020603050405020304" pitchFamily="18" charset="0"/>
              </a:rPr>
              <a:t>hipoteca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recae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sobre</a:t>
            </a:r>
            <a:r>
              <a:rPr lang="en-US" sz="1200" dirty="0">
                <a:latin typeface="Times New Roman" panose="02020603050405020304" pitchFamily="18" charset="0"/>
                <a:cs typeface="Times New Roman" panose="02020603050405020304" pitchFamily="18" charset="0"/>
              </a:rPr>
              <a:t>  la  </a:t>
            </a:r>
            <a:r>
              <a:rPr lang="en-US" sz="1200" dirty="0" err="1">
                <a:latin typeface="Times New Roman" panose="02020603050405020304" pitchFamily="18" charset="0"/>
                <a:cs typeface="Times New Roman" panose="02020603050405020304" pitchFamily="18" charset="0"/>
              </a:rPr>
              <a:t>propiedad</a:t>
            </a:r>
            <a:r>
              <a:rPr lang="en-US" sz="1200" dirty="0">
                <a:latin typeface="Times New Roman" panose="02020603050405020304" pitchFamily="18" charset="0"/>
                <a:cs typeface="Times New Roman" panose="02020603050405020304" pitchFamily="18" charset="0"/>
              </a:rPr>
              <a:t>  de  la </a:t>
            </a:r>
            <a:r>
              <a:rPr lang="en-US" sz="1200" dirty="0" err="1">
                <a:latin typeface="Times New Roman" panose="02020603050405020304" pitchFamily="18" charset="0"/>
                <a:cs typeface="Times New Roman" panose="02020603050405020304" pitchFamily="18" charset="0"/>
              </a:rPr>
              <a:t>recurrida</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El  6  de  </a:t>
            </a:r>
            <a:r>
              <a:rPr lang="en-US" sz="1200" dirty="0" err="1">
                <a:latin typeface="Times New Roman" panose="02020603050405020304" pitchFamily="18" charset="0"/>
                <a:cs typeface="Times New Roman" panose="02020603050405020304" pitchFamily="18" charset="0"/>
              </a:rPr>
              <a:t>noviembre</a:t>
            </a:r>
            <a:r>
              <a:rPr lang="en-US" sz="1200" dirty="0">
                <a:latin typeface="Times New Roman" panose="02020603050405020304" pitchFamily="18" charset="0"/>
                <a:cs typeface="Times New Roman" panose="02020603050405020304" pitchFamily="18" charset="0"/>
              </a:rPr>
              <a:t>  de  2024,  la  </a:t>
            </a:r>
            <a:r>
              <a:rPr lang="en-US" sz="1200" dirty="0" err="1">
                <a:latin typeface="Times New Roman" panose="02020603050405020304" pitchFamily="18" charset="0"/>
                <a:cs typeface="Times New Roman" panose="02020603050405020304" pitchFamily="18" charset="0"/>
              </a:rPr>
              <a:t>recurrida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presentó</a:t>
            </a:r>
            <a:r>
              <a:rPr lang="en-US" sz="1200" dirty="0">
                <a:latin typeface="Times New Roman" panose="02020603050405020304" pitchFamily="18" charset="0"/>
                <a:cs typeface="Times New Roman" panose="02020603050405020304" pitchFamily="18" charset="0"/>
              </a:rPr>
              <a:t>  la </a:t>
            </a:r>
            <a:r>
              <a:rPr lang="en-US" sz="1200" dirty="0" err="1">
                <a:latin typeface="Times New Roman" panose="02020603050405020304" pitchFamily="18" charset="0"/>
                <a:cs typeface="Times New Roman" panose="02020603050405020304" pitchFamily="18" charset="0"/>
              </a:rPr>
              <a:t>correspondiente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oposición</a:t>
            </a:r>
            <a:r>
              <a:rPr lang="en-US" sz="1200" dirty="0">
                <a:latin typeface="Times New Roman" panose="02020603050405020304" pitchFamily="18" charset="0"/>
                <a:cs typeface="Times New Roman" panose="02020603050405020304" pitchFamily="18" charset="0"/>
              </a:rPr>
              <a:t>  al  </a:t>
            </a:r>
            <a:r>
              <a:rPr lang="en-US" sz="1200" dirty="0" err="1">
                <a:latin typeface="Times New Roman" panose="02020603050405020304" pitchFamily="18" charset="0"/>
                <a:cs typeface="Times New Roman" panose="02020603050405020304" pitchFamily="18" charset="0"/>
              </a:rPr>
              <a:t>antedicho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petitorio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desestimatorio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sumario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Sobre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este</a:t>
            </a:r>
            <a:r>
              <a:rPr lang="en-US" sz="1200" dirty="0">
                <a:latin typeface="Times New Roman" panose="02020603050405020304" pitchFamily="18" charset="0"/>
                <a:cs typeface="Times New Roman" panose="02020603050405020304" pitchFamily="18" charset="0"/>
              </a:rPr>
              <a:t> particular, </a:t>
            </a:r>
            <a:r>
              <a:rPr lang="en-US" sz="1200" dirty="0" err="1">
                <a:latin typeface="Times New Roman" panose="02020603050405020304" pitchFamily="18" charset="0"/>
                <a:cs typeface="Times New Roman" panose="02020603050405020304" pitchFamily="18" charset="0"/>
              </a:rPr>
              <a:t>argumentó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los</a:t>
            </a:r>
            <a:r>
              <a:rPr lang="en-US" sz="1200" dirty="0">
                <a:latin typeface="Times New Roman" panose="02020603050405020304" pitchFamily="18" charset="0"/>
                <a:cs typeface="Times New Roman" panose="02020603050405020304" pitchFamily="18" charset="0"/>
              </a:rPr>
              <a:t> $24,700 para </a:t>
            </a:r>
            <a:r>
              <a:rPr lang="en-US" sz="1200" dirty="0" err="1">
                <a:latin typeface="Times New Roman" panose="02020603050405020304" pitchFamily="18" charset="0"/>
                <a:cs typeface="Times New Roman" panose="02020603050405020304" pitchFamily="18" charset="0"/>
              </a:rPr>
              <a:t>costas</a:t>
            </a:r>
            <a:r>
              <a:rPr lang="en-US" sz="1200" dirty="0">
                <a:latin typeface="Times New Roman" panose="02020603050405020304" pitchFamily="18" charset="0"/>
                <a:cs typeface="Times New Roman" panose="02020603050405020304" pitchFamily="18" charset="0"/>
              </a:rPr>
              <a:t> y </a:t>
            </a:r>
            <a:r>
              <a:rPr lang="en-US" sz="1200" dirty="0" err="1">
                <a:latin typeface="Times New Roman" panose="02020603050405020304" pitchFamily="18" charset="0"/>
                <a:cs typeface="Times New Roman" panose="02020603050405020304" pitchFamily="18" charset="0"/>
              </a:rPr>
              <a:t>gastos</a:t>
            </a:r>
            <a:r>
              <a:rPr lang="en-US" sz="1200" dirty="0">
                <a:latin typeface="Times New Roman" panose="02020603050405020304" pitchFamily="18" charset="0"/>
                <a:cs typeface="Times New Roman" panose="02020603050405020304" pitchFamily="18" charset="0"/>
              </a:rPr>
              <a:t> de </a:t>
            </a:r>
            <a:r>
              <a:rPr lang="en-US" sz="1200" dirty="0" err="1">
                <a:latin typeface="Times New Roman" panose="02020603050405020304" pitchFamily="18" charset="0"/>
                <a:cs typeface="Times New Roman" panose="02020603050405020304" pitchFamily="18" charset="0"/>
              </a:rPr>
              <a:t>honorarios</a:t>
            </a:r>
            <a:r>
              <a:rPr lang="en-US" sz="1200" dirty="0">
                <a:latin typeface="Times New Roman" panose="02020603050405020304" pitchFamily="18" charset="0"/>
                <a:cs typeface="Times New Roman" panose="02020603050405020304" pitchFamily="18" charset="0"/>
              </a:rPr>
              <a:t> no son  </a:t>
            </a:r>
            <a:r>
              <a:rPr lang="en-US" sz="1200" dirty="0" err="1">
                <a:latin typeface="Times New Roman" panose="02020603050405020304" pitchFamily="18" charset="0"/>
                <a:cs typeface="Times New Roman" panose="02020603050405020304" pitchFamily="18" charset="0"/>
              </a:rPr>
              <a:t>demostrados</a:t>
            </a:r>
            <a:r>
              <a:rPr lang="en-US" sz="1200" dirty="0">
                <a:latin typeface="Times New Roman" panose="02020603050405020304" pitchFamily="18" charset="0"/>
                <a:cs typeface="Times New Roman" panose="02020603050405020304" pitchFamily="18" charset="0"/>
              </a:rPr>
              <a:t> y </a:t>
            </a:r>
            <a:r>
              <a:rPr lang="en-US" sz="1200" dirty="0" err="1">
                <a:latin typeface="Times New Roman" panose="02020603050405020304" pitchFamily="18" charset="0"/>
                <a:cs typeface="Times New Roman" panose="02020603050405020304" pitchFamily="18" charset="0"/>
              </a:rPr>
              <a:t>detallados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en</a:t>
            </a:r>
            <a:r>
              <a:rPr lang="en-US" sz="1200" dirty="0">
                <a:latin typeface="Times New Roman" panose="02020603050405020304" pitchFamily="18" charset="0"/>
                <a:cs typeface="Times New Roman" panose="02020603050405020304" pitchFamily="18" charset="0"/>
              </a:rPr>
              <a:t> la </a:t>
            </a:r>
            <a:r>
              <a:rPr lang="en-US" sz="1200" dirty="0" err="1">
                <a:latin typeface="Times New Roman" panose="02020603050405020304" pitchFamily="18" charset="0"/>
                <a:cs typeface="Times New Roman" panose="02020603050405020304" pitchFamily="18" charset="0"/>
              </a:rPr>
              <a:t>Declaración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Jurada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como</a:t>
            </a:r>
            <a:r>
              <a:rPr lang="en-US" sz="1200" dirty="0">
                <a:latin typeface="Times New Roman" panose="02020603050405020304" pitchFamily="18" charset="0"/>
                <a:cs typeface="Times New Roman" panose="02020603050405020304" pitchFamily="18" charset="0"/>
              </a:rPr>
              <a:t> un “actually performed” de forma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el</a:t>
            </a:r>
            <a:r>
              <a:rPr lang="en-US" sz="1200" dirty="0">
                <a:latin typeface="Times New Roman" panose="02020603050405020304" pitchFamily="18" charset="0"/>
                <a:cs typeface="Times New Roman" panose="02020603050405020304" pitchFamily="18" charset="0"/>
              </a:rPr>
              <a:t> TPI </a:t>
            </a:r>
            <a:r>
              <a:rPr lang="en-US" sz="1200" dirty="0" err="1">
                <a:latin typeface="Times New Roman" panose="02020603050405020304" pitchFamily="18" charset="0"/>
                <a:cs typeface="Times New Roman" panose="02020603050405020304" pitchFamily="18" charset="0"/>
              </a:rPr>
              <a:t>pueda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concederles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el</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remedio</a:t>
            </a:r>
            <a:r>
              <a:rPr lang="en-US" sz="1200" dirty="0">
                <a:latin typeface="Times New Roman" panose="02020603050405020304" pitchFamily="18" charset="0"/>
                <a:cs typeface="Times New Roman" panose="02020603050405020304" pitchFamily="18" charset="0"/>
              </a:rPr>
              <a:t>.  También  se  </a:t>
            </a:r>
            <a:r>
              <a:rPr lang="en-US" sz="1200" dirty="0" err="1">
                <a:latin typeface="Times New Roman" panose="02020603050405020304" pitchFamily="18" charset="0"/>
                <a:cs typeface="Times New Roman" panose="02020603050405020304" pitchFamily="18" charset="0"/>
              </a:rPr>
              <a:t>indicó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los</a:t>
            </a:r>
            <a:r>
              <a:rPr lang="en-US" sz="1200" dirty="0">
                <a:latin typeface="Times New Roman" panose="02020603050405020304" pitchFamily="18" charset="0"/>
                <a:cs typeface="Times New Roman" panose="02020603050405020304" pitchFamily="18" charset="0"/>
              </a:rPr>
              <a:t>  $400  </a:t>
            </a:r>
            <a:r>
              <a:rPr lang="en-US" sz="1200" dirty="0" err="1">
                <a:latin typeface="Times New Roman" panose="02020603050405020304" pitchFamily="18" charset="0"/>
                <a:cs typeface="Times New Roman" panose="02020603050405020304" pitchFamily="18" charset="0"/>
              </a:rPr>
              <a:t>por</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inspecciones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contraviene</a:t>
            </a:r>
            <a:r>
              <a:rPr lang="en-US" sz="1200" dirty="0">
                <a:latin typeface="Times New Roman" panose="02020603050405020304" pitchFamily="18" charset="0"/>
                <a:cs typeface="Times New Roman" panose="02020603050405020304" pitchFamily="18" charset="0"/>
              </a:rPr>
              <a:t>   lo   </a:t>
            </a:r>
            <a:r>
              <a:rPr lang="en-US" sz="1200" dirty="0" err="1">
                <a:latin typeface="Times New Roman" panose="02020603050405020304" pitchFamily="18" charset="0"/>
                <a:cs typeface="Times New Roman" panose="02020603050405020304" pitchFamily="18" charset="0"/>
              </a:rPr>
              <a:t>dispuesto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el</a:t>
            </a:r>
            <a:r>
              <a:rPr lang="en-US" sz="1200" dirty="0">
                <a:latin typeface="Times New Roman" panose="02020603050405020304" pitchFamily="18" charset="0"/>
                <a:cs typeface="Times New Roman" panose="02020603050405020304" pitchFamily="18" charset="0"/>
              </a:rPr>
              <a:t>   Inspection   and preservation of properties. 24 CFR Ch. II, part 206, Sec. 206.140.</a:t>
            </a:r>
          </a:p>
          <a:p>
            <a:pPr algn="just"/>
            <a:r>
              <a:rPr lang="en-US" sz="1200" dirty="0">
                <a:latin typeface="Times New Roman" panose="02020603050405020304" pitchFamily="18" charset="0"/>
                <a:cs typeface="Times New Roman" panose="02020603050405020304" pitchFamily="18" charset="0"/>
              </a:rPr>
              <a:t>Por  </a:t>
            </a:r>
            <a:r>
              <a:rPr lang="en-US" sz="1200" dirty="0" err="1">
                <a:latin typeface="Times New Roman" panose="02020603050405020304" pitchFamily="18" charset="0"/>
                <a:cs typeface="Times New Roman" panose="02020603050405020304" pitchFamily="18" charset="0"/>
              </a:rPr>
              <a:t>su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parte</a:t>
            </a:r>
            <a:r>
              <a:rPr lang="en-US" sz="1200" dirty="0">
                <a:latin typeface="Times New Roman" panose="02020603050405020304" pitchFamily="18" charset="0"/>
                <a:cs typeface="Times New Roman" panose="02020603050405020304" pitchFamily="18" charset="0"/>
              </a:rPr>
              <a:t>,  la  </a:t>
            </a:r>
            <a:r>
              <a:rPr lang="en-US" sz="1200" dirty="0" err="1">
                <a:latin typeface="Times New Roman" panose="02020603050405020304" pitchFamily="18" charset="0"/>
                <a:cs typeface="Times New Roman" panose="02020603050405020304" pitchFamily="18" charset="0"/>
              </a:rPr>
              <a:t>recurrida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especificó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existen</a:t>
            </a:r>
            <a:r>
              <a:rPr lang="en-US" sz="1200" dirty="0">
                <a:latin typeface="Times New Roman" panose="02020603050405020304" pitchFamily="18" charset="0"/>
                <a:cs typeface="Times New Roman" panose="02020603050405020304" pitchFamily="18" charset="0"/>
              </a:rPr>
              <a:t>  las </a:t>
            </a:r>
            <a:r>
              <a:rPr lang="en-US" sz="1200" dirty="0" err="1">
                <a:latin typeface="Times New Roman" panose="02020603050405020304" pitchFamily="18" charset="0"/>
                <a:cs typeface="Times New Roman" panose="02020603050405020304" pitchFamily="18" charset="0"/>
              </a:rPr>
              <a:t>siguientes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controversias</a:t>
            </a:r>
            <a:r>
              <a:rPr lang="en-US" sz="1200" dirty="0">
                <a:latin typeface="Times New Roman" panose="02020603050405020304" pitchFamily="18" charset="0"/>
                <a:cs typeface="Times New Roman" panose="02020603050405020304" pitchFamily="18" charset="0"/>
              </a:rPr>
              <a:t>:  (1)  se  </a:t>
            </a:r>
            <a:r>
              <a:rPr lang="en-US" sz="1200" dirty="0" err="1">
                <a:latin typeface="Times New Roman" panose="02020603050405020304" pitchFamily="18" charset="0"/>
                <a:cs typeface="Times New Roman" panose="02020603050405020304" pitchFamily="18" charset="0"/>
              </a:rPr>
              <a:t>haya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solicitado</a:t>
            </a:r>
            <a:r>
              <a:rPr lang="en-US" sz="1200" dirty="0">
                <a:latin typeface="Times New Roman" panose="02020603050405020304" pitchFamily="18" charset="0"/>
                <a:cs typeface="Times New Roman" panose="02020603050405020304" pitchFamily="18" charset="0"/>
              </a:rPr>
              <a:t>  un  </a:t>
            </a:r>
            <a:r>
              <a:rPr lang="en-US" sz="1200" dirty="0" err="1">
                <a:latin typeface="Times New Roman" panose="02020603050405020304" pitchFamily="18" charset="0"/>
                <a:cs typeface="Times New Roman" panose="02020603050405020304" pitchFamily="18" charset="0"/>
              </a:rPr>
              <a:t>remedio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solidario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una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acción</a:t>
            </a:r>
            <a:r>
              <a:rPr lang="en-US" sz="1200" dirty="0">
                <a:latin typeface="Times New Roman" panose="02020603050405020304" pitchFamily="18" charset="0"/>
                <a:cs typeface="Times New Roman" panose="02020603050405020304" pitchFamily="18" charset="0"/>
              </a:rPr>
              <a:t> in rem </a:t>
            </a:r>
            <a:r>
              <a:rPr lang="en-US" sz="1200" dirty="0" err="1">
                <a:latin typeface="Times New Roman" panose="02020603050405020304" pitchFamily="18" charset="0"/>
                <a:cs typeface="Times New Roman" panose="02020603050405020304" pitchFamily="18" charset="0"/>
              </a:rPr>
              <a:t>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contravención</a:t>
            </a:r>
            <a:r>
              <a:rPr lang="en-US" sz="1200" dirty="0">
                <a:latin typeface="Times New Roman" panose="02020603050405020304" pitchFamily="18" charset="0"/>
                <a:cs typeface="Times New Roman" panose="02020603050405020304" pitchFamily="18" charset="0"/>
              </a:rPr>
              <a:t> a la FDCPA; y (2) la </a:t>
            </a:r>
            <a:r>
              <a:rPr lang="en-US" sz="1200" dirty="0" err="1">
                <a:latin typeface="Times New Roman" panose="02020603050405020304" pitchFamily="18" charset="0"/>
                <a:cs typeface="Times New Roman" panose="02020603050405020304" pitchFamily="18" charset="0"/>
              </a:rPr>
              <a:t>liquidez</a:t>
            </a:r>
            <a:r>
              <a:rPr lang="en-US" sz="1200" dirty="0">
                <a:latin typeface="Times New Roman" panose="02020603050405020304" pitchFamily="18" charset="0"/>
                <a:cs typeface="Times New Roman" panose="02020603050405020304" pitchFamily="18" charset="0"/>
              </a:rPr>
              <a:t> de la </a:t>
            </a:r>
            <a:r>
              <a:rPr lang="en-US" sz="1200" dirty="0" err="1">
                <a:latin typeface="Times New Roman" panose="02020603050405020304" pitchFamily="18" charset="0"/>
                <a:cs typeface="Times New Roman" panose="02020603050405020304" pitchFamily="18" charset="0"/>
              </a:rPr>
              <a:t>demanda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debido</a:t>
            </a:r>
            <a:r>
              <a:rPr lang="en-US" sz="1200" dirty="0">
                <a:latin typeface="Times New Roman" panose="02020603050405020304" pitchFamily="18" charset="0"/>
                <a:cs typeface="Times New Roman" panose="02020603050405020304" pitchFamily="18" charset="0"/>
              </a:rPr>
              <a:t> a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se </a:t>
            </a:r>
            <a:r>
              <a:rPr lang="en-US" sz="1200" dirty="0" err="1">
                <a:latin typeface="Times New Roman" panose="02020603050405020304" pitchFamily="18" charset="0"/>
                <a:cs typeface="Times New Roman" panose="02020603050405020304" pitchFamily="18" charset="0"/>
              </a:rPr>
              <a:t>solicita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en</a:t>
            </a:r>
            <a:r>
              <a:rPr lang="en-US" sz="1200" dirty="0">
                <a:latin typeface="Times New Roman" panose="02020603050405020304" pitchFamily="18" charset="0"/>
                <a:cs typeface="Times New Roman" panose="02020603050405020304" pitchFamily="18" charset="0"/>
              </a:rPr>
              <a:t> la </a:t>
            </a:r>
            <a:r>
              <a:rPr lang="en-US" sz="1200" dirty="0" err="1">
                <a:latin typeface="Times New Roman" panose="02020603050405020304" pitchFamily="18" charset="0"/>
                <a:cs typeface="Times New Roman" panose="02020603050405020304" pitchFamily="18" charset="0"/>
              </a:rPr>
              <a:t>Declaración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Jurada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gastos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no </a:t>
            </a:r>
            <a:r>
              <a:rPr lang="en-US" sz="1200" dirty="0" err="1">
                <a:latin typeface="Times New Roman" panose="02020603050405020304" pitchFamily="18" charset="0"/>
                <a:cs typeface="Times New Roman" panose="02020603050405020304" pitchFamily="18" charset="0"/>
              </a:rPr>
              <a:t>proceden</a:t>
            </a:r>
            <a:r>
              <a:rPr lang="en-US" sz="1200" dirty="0">
                <a:latin typeface="Times New Roman" panose="02020603050405020304" pitchFamily="18" charset="0"/>
                <a:cs typeface="Times New Roman" panose="02020603050405020304" pitchFamily="18" charset="0"/>
              </a:rPr>
              <a:t> y también </a:t>
            </a:r>
            <a:r>
              <a:rPr lang="en-US" sz="1200" dirty="0" err="1">
                <a:latin typeface="Times New Roman" panose="02020603050405020304" pitchFamily="18" charset="0"/>
                <a:cs typeface="Times New Roman" panose="02020603050405020304" pitchFamily="18" charset="0"/>
              </a:rPr>
              <a:t>procura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exceso</a:t>
            </a:r>
            <a:r>
              <a:rPr lang="en-US" sz="1200" dirty="0">
                <a:latin typeface="Times New Roman" panose="02020603050405020304" pitchFamily="18" charset="0"/>
                <a:cs typeface="Times New Roman" panose="02020603050405020304" pitchFamily="18" charset="0"/>
              </a:rPr>
              <a:t> de </a:t>
            </a:r>
            <a:r>
              <a:rPr lang="en-US" sz="1200" dirty="0" err="1">
                <a:latin typeface="Times New Roman" panose="02020603050405020304" pitchFamily="18" charset="0"/>
                <a:cs typeface="Times New Roman" panose="02020603050405020304" pitchFamily="18" charset="0"/>
              </a:rPr>
              <a:t>los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honorarios</a:t>
            </a:r>
            <a:r>
              <a:rPr lang="en-US" sz="1200" dirty="0">
                <a:latin typeface="Times New Roman" panose="02020603050405020304" pitchFamily="18" charset="0"/>
                <a:cs typeface="Times New Roman" panose="02020603050405020304" pitchFamily="18" charset="0"/>
              </a:rPr>
              <a:t> de abogado. </a:t>
            </a:r>
          </a:p>
          <a:p>
            <a:pPr algn="just"/>
            <a:r>
              <a:rPr lang="en-US" sz="1200" dirty="0">
                <a:latin typeface="Times New Roman" panose="02020603050405020304" pitchFamily="18" charset="0"/>
                <a:cs typeface="Times New Roman" panose="02020603050405020304" pitchFamily="18" charset="0"/>
              </a:rPr>
              <a:t>No se </a:t>
            </a:r>
            <a:r>
              <a:rPr lang="en-US" sz="1200" dirty="0" err="1">
                <a:latin typeface="Times New Roman" panose="02020603050405020304" pitchFamily="18" charset="0"/>
                <a:cs typeface="Times New Roman" panose="02020603050405020304" pitchFamily="18" charset="0"/>
              </a:rPr>
              <a:t>incluyó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algún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documento</a:t>
            </a:r>
            <a:r>
              <a:rPr lang="en-US" sz="1200" dirty="0">
                <a:latin typeface="Times New Roman" panose="02020603050405020304" pitchFamily="18" charset="0"/>
                <a:cs typeface="Times New Roman" panose="02020603050405020304" pitchFamily="18" charset="0"/>
              </a:rPr>
              <a:t> con la </a:t>
            </a:r>
            <a:r>
              <a:rPr lang="en-US" sz="1200" dirty="0" err="1">
                <a:latin typeface="Times New Roman" panose="02020603050405020304" pitchFamily="18" charset="0"/>
                <a:cs typeface="Times New Roman" panose="02020603050405020304" pitchFamily="18" charset="0"/>
              </a:rPr>
              <a:t>moción</a:t>
            </a:r>
            <a:r>
              <a:rPr lang="en-US" sz="1200" dirty="0">
                <a:latin typeface="Times New Roman" panose="02020603050405020304" pitchFamily="18" charset="0"/>
                <a:cs typeface="Times New Roman" panose="02020603050405020304" pitchFamily="18" charset="0"/>
              </a:rPr>
              <a:t>. </a:t>
            </a:r>
          </a:p>
        </p:txBody>
      </p:sp>
      <p:pic>
        <p:nvPicPr>
          <p:cNvPr id="6" name="Content Placeholder 5" descr="A hand writing a word&#10;&#10;AI-generated content may be incorrect.">
            <a:extLst>
              <a:ext uri="{FF2B5EF4-FFF2-40B4-BE49-F238E27FC236}">
                <a16:creationId xmlns:a16="http://schemas.microsoft.com/office/drawing/2014/main" id="{4E74D667-92CE-E856-F093-807658ACCB72}"/>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
        <p:nvSpPr>
          <p:cNvPr id="7" name="TextBox 6">
            <a:extLst>
              <a:ext uri="{FF2B5EF4-FFF2-40B4-BE49-F238E27FC236}">
                <a16:creationId xmlns:a16="http://schemas.microsoft.com/office/drawing/2014/main" id="{557C86C9-FE8F-CC1C-2E70-B90EF67280A0}"/>
              </a:ext>
            </a:extLst>
          </p:cNvPr>
          <p:cNvSpPr txBox="1"/>
          <p:nvPr/>
        </p:nvSpPr>
        <p:spPr>
          <a:xfrm>
            <a:off x="9125940" y="5050875"/>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thebluediamondgallery.com/handwriting/r/reverse.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3167257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5D3E04-AAF9-4044-E7CD-9F8612588491}"/>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pPr algn="ctr"/>
            <a:r>
              <a:rPr lang="en-US" sz="3400" kern="1200" dirty="0">
                <a:solidFill>
                  <a:schemeClr val="tx1"/>
                </a:solidFill>
                <a:latin typeface="Times New Roman" panose="02020603050405020304" pitchFamily="18" charset="0"/>
                <a:cs typeface="Times New Roman" panose="02020603050405020304" pitchFamily="18" charset="0"/>
              </a:rPr>
              <a:t>Celink v. </a:t>
            </a:r>
            <a:r>
              <a:rPr lang="en-US" sz="3400" kern="1200" dirty="0" err="1">
                <a:solidFill>
                  <a:schemeClr val="tx1"/>
                </a:solidFill>
                <a:latin typeface="Times New Roman" panose="02020603050405020304" pitchFamily="18" charset="0"/>
                <a:cs typeface="Times New Roman" panose="02020603050405020304" pitchFamily="18" charset="0"/>
              </a:rPr>
              <a:t>Sucn</a:t>
            </a:r>
            <a:r>
              <a:rPr lang="en-US" sz="3400" kern="1200" dirty="0">
                <a:solidFill>
                  <a:schemeClr val="tx1"/>
                </a:solidFill>
                <a:latin typeface="Times New Roman" panose="02020603050405020304" pitchFamily="18" charset="0"/>
                <a:cs typeface="Times New Roman" panose="02020603050405020304" pitchFamily="18" charset="0"/>
              </a:rPr>
              <a:t>. Santiago Angleró, TA2025CE00573</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F1AF3D-FC26-B023-C74C-44689B4B7874}"/>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1400" noProof="0" dirty="0" err="1">
                <a:latin typeface="Times New Roman" panose="02020603050405020304" pitchFamily="18" charset="0"/>
                <a:cs typeface="Times New Roman" panose="02020603050405020304" pitchFamily="18" charset="0"/>
              </a:rPr>
              <a:t>Celink</a:t>
            </a:r>
            <a:r>
              <a:rPr lang="es-ES_tradnl" sz="1400" noProof="0" dirty="0">
                <a:latin typeface="Times New Roman" panose="02020603050405020304" pitchFamily="18" charset="0"/>
                <a:cs typeface="Times New Roman" panose="02020603050405020304" pitchFamily="18" charset="0"/>
              </a:rPr>
              <a:t> presentó Moción Suplementaria a Solicitud   de   Sentencia   Sumaria Respecto al cobro de los honorarios de abogado, CELINK planteó  que  no  ha  violentado  las  disposiciones  del  FDCPA  en cuanto a la reclamación de los mismos y que de los documentos suscritos por el causante está claro que él consintió y se obligó, al constituir el pagaré e hipoteca, a cumplir con todos los términos y condiciones suscritos. Lo que incluye el pago de costas y gastos, incluyendo honorarios de abogado razonables y acostumbrados, e incurridos para obligar al cumplimiento del Pagaré Hipotecario.</a:t>
            </a:r>
          </a:p>
          <a:p>
            <a:pPr algn="just"/>
            <a:r>
              <a:rPr lang="es-ES_tradnl" sz="1400" noProof="0" dirty="0">
                <a:latin typeface="Times New Roman" panose="02020603050405020304" pitchFamily="18" charset="0"/>
                <a:cs typeface="Times New Roman" panose="02020603050405020304" pitchFamily="18" charset="0"/>
              </a:rPr>
              <a:t>La Sra. Santiago presentó Solicitud de Desglose &amp; en Oposición adujo que en la moción CELINK no anejó desglose alguno de los gastos ni se añadió argumentos a su petición sumaria, simplemente la parte peticionaria se limitó a replicar a sus planteamientos e inducir a error al tribunal. </a:t>
            </a:r>
          </a:p>
        </p:txBody>
      </p:sp>
      <p:pic>
        <p:nvPicPr>
          <p:cNvPr id="6" name="Content Placeholder 5" descr="A green street sign with white text&#10;&#10;AI-generated content may be incorrect.">
            <a:extLst>
              <a:ext uri="{FF2B5EF4-FFF2-40B4-BE49-F238E27FC236}">
                <a16:creationId xmlns:a16="http://schemas.microsoft.com/office/drawing/2014/main" id="{8D3ACF1A-E8A8-8696-8849-DA400CEB4085}"/>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
        <p:nvSpPr>
          <p:cNvPr id="7" name="TextBox 6">
            <a:extLst>
              <a:ext uri="{FF2B5EF4-FFF2-40B4-BE49-F238E27FC236}">
                <a16:creationId xmlns:a16="http://schemas.microsoft.com/office/drawing/2014/main" id="{2678F0B9-4CAE-D914-D27A-F6C23F9CA9E6}"/>
              </a:ext>
            </a:extLst>
          </p:cNvPr>
          <p:cNvSpPr txBox="1"/>
          <p:nvPr/>
        </p:nvSpPr>
        <p:spPr>
          <a:xfrm>
            <a:off x="9125940" y="5050875"/>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picserver.org/highway-signs2/r/reverse.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1434012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A3D8D2-8FC2-8F53-975A-26D836EBCDC7}"/>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ctr"/>
            <a:r>
              <a:rPr lang="en-US" sz="2400" kern="1200" dirty="0">
                <a:solidFill>
                  <a:schemeClr val="tx1"/>
                </a:solidFill>
                <a:latin typeface="Times New Roman" panose="02020603050405020304" pitchFamily="18" charset="0"/>
                <a:cs typeface="Times New Roman" panose="02020603050405020304" pitchFamily="18" charset="0"/>
              </a:rPr>
              <a:t>Celink v. </a:t>
            </a:r>
            <a:r>
              <a:rPr lang="en-US" sz="2400" kern="1200" dirty="0" err="1">
                <a:solidFill>
                  <a:schemeClr val="tx1"/>
                </a:solidFill>
                <a:latin typeface="Times New Roman" panose="02020603050405020304" pitchFamily="18" charset="0"/>
                <a:cs typeface="Times New Roman" panose="02020603050405020304" pitchFamily="18" charset="0"/>
              </a:rPr>
              <a:t>Sucn</a:t>
            </a:r>
            <a:r>
              <a:rPr lang="en-US" sz="2400" kern="1200" dirty="0">
                <a:solidFill>
                  <a:schemeClr val="tx1"/>
                </a:solidFill>
                <a:latin typeface="Times New Roman" panose="02020603050405020304" pitchFamily="18" charset="0"/>
                <a:cs typeface="Times New Roman" panose="02020603050405020304" pitchFamily="18" charset="0"/>
              </a:rPr>
              <a:t>. Santiago Angleró, TA2025CE00573</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D88D79-9404-6160-BC01-A78FF9E525C1}"/>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n-US" sz="1500" dirty="0">
                <a:latin typeface="Times New Roman" panose="02020603050405020304" pitchFamily="18" charset="0"/>
                <a:cs typeface="Times New Roman" panose="02020603050405020304" pitchFamily="18" charset="0"/>
              </a:rPr>
              <a:t>El </a:t>
            </a:r>
            <a:r>
              <a:rPr lang="en-US" sz="1500" dirty="0" err="1">
                <a:latin typeface="Times New Roman" panose="02020603050405020304" pitchFamily="18" charset="0"/>
                <a:cs typeface="Times New Roman" panose="02020603050405020304" pitchFamily="18" charset="0"/>
              </a:rPr>
              <a:t>foro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primario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emitió</a:t>
            </a:r>
            <a:r>
              <a:rPr lang="en-US" sz="1500" dirty="0">
                <a:latin typeface="Times New Roman" panose="02020603050405020304" pitchFamily="18" charset="0"/>
                <a:cs typeface="Times New Roman" panose="02020603050405020304" pitchFamily="18" charset="0"/>
              </a:rPr>
              <a:t> la </a:t>
            </a:r>
            <a:r>
              <a:rPr lang="en-US" sz="1500" dirty="0" err="1">
                <a:latin typeface="Times New Roman" panose="02020603050405020304" pitchFamily="18" charset="0"/>
                <a:cs typeface="Times New Roman" panose="02020603050405020304" pitchFamily="18" charset="0"/>
              </a:rPr>
              <a:t>Resolución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objetada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en</a:t>
            </a:r>
            <a:r>
              <a:rPr lang="en-US" sz="1500" dirty="0">
                <a:latin typeface="Times New Roman" panose="02020603050405020304" pitchFamily="18" charset="0"/>
                <a:cs typeface="Times New Roman" panose="02020603050405020304" pitchFamily="18" charset="0"/>
              </a:rPr>
              <a:t> la </a:t>
            </a:r>
            <a:r>
              <a:rPr lang="en-US" sz="1500" dirty="0" err="1">
                <a:latin typeface="Times New Roman" panose="02020603050405020304" pitchFamily="18" charset="0"/>
                <a:cs typeface="Times New Roman" panose="02020603050405020304" pitchFamily="18" charset="0"/>
              </a:rPr>
              <a:t>que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coligió</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que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existen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controversias</a:t>
            </a:r>
            <a:r>
              <a:rPr lang="en-US" sz="1500" dirty="0">
                <a:latin typeface="Times New Roman" panose="02020603050405020304" pitchFamily="18" charset="0"/>
                <a:cs typeface="Times New Roman" panose="02020603050405020304" pitchFamily="18" charset="0"/>
              </a:rPr>
              <a:t> de </a:t>
            </a:r>
            <a:r>
              <a:rPr lang="en-US" sz="1500" dirty="0" err="1">
                <a:latin typeface="Times New Roman" panose="02020603050405020304" pitchFamily="18" charset="0"/>
                <a:cs typeface="Times New Roman" panose="02020603050405020304" pitchFamily="18" charset="0"/>
              </a:rPr>
              <a:t>hechos</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respecto</a:t>
            </a:r>
            <a:r>
              <a:rPr lang="en-US" sz="1500" dirty="0">
                <a:latin typeface="Times New Roman" panose="02020603050405020304" pitchFamily="18" charset="0"/>
                <a:cs typeface="Times New Roman" panose="02020603050405020304" pitchFamily="18" charset="0"/>
              </a:rPr>
              <a:t> a la </a:t>
            </a:r>
            <a:r>
              <a:rPr lang="en-US" sz="1500" dirty="0" err="1">
                <a:latin typeface="Times New Roman" panose="02020603050405020304" pitchFamily="18" charset="0"/>
                <a:cs typeface="Times New Roman" panose="02020603050405020304" pitchFamily="18" charset="0"/>
              </a:rPr>
              <a:t>liquidez</a:t>
            </a:r>
            <a:r>
              <a:rPr lang="en-US" sz="1500" dirty="0">
                <a:latin typeface="Times New Roman" panose="02020603050405020304" pitchFamily="18" charset="0"/>
                <a:cs typeface="Times New Roman" panose="02020603050405020304" pitchFamily="18" charset="0"/>
              </a:rPr>
              <a:t> de la </a:t>
            </a:r>
            <a:r>
              <a:rPr lang="en-US" sz="1500" dirty="0" err="1">
                <a:latin typeface="Times New Roman" panose="02020603050405020304" pitchFamily="18" charset="0"/>
                <a:cs typeface="Times New Roman" panose="02020603050405020304" pitchFamily="18" charset="0"/>
              </a:rPr>
              <a:t>deuda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por</a:t>
            </a:r>
            <a:r>
              <a:rPr lang="en-US" sz="1500" dirty="0">
                <a:latin typeface="Times New Roman" panose="02020603050405020304" pitchFamily="18" charset="0"/>
                <a:cs typeface="Times New Roman" panose="02020603050405020304" pitchFamily="18" charset="0"/>
              </a:rPr>
              <a:t> lo </a:t>
            </a:r>
            <a:r>
              <a:rPr lang="en-US" sz="1500" dirty="0" err="1">
                <a:latin typeface="Times New Roman" panose="02020603050405020304" pitchFamily="18" charset="0"/>
                <a:cs typeface="Times New Roman" panose="02020603050405020304" pitchFamily="18" charset="0"/>
              </a:rPr>
              <a:t>que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el</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caso</a:t>
            </a:r>
            <a:r>
              <a:rPr lang="en-US" sz="1500" dirty="0">
                <a:latin typeface="Times New Roman" panose="02020603050405020304" pitchFamily="18" charset="0"/>
                <a:cs typeface="Times New Roman" panose="02020603050405020304" pitchFamily="18" charset="0"/>
              </a:rPr>
              <a:t> no </a:t>
            </a:r>
            <a:r>
              <a:rPr lang="en-US" sz="1500" dirty="0" err="1">
                <a:latin typeface="Times New Roman" panose="02020603050405020304" pitchFamily="18" charset="0"/>
                <a:cs typeface="Times New Roman" panose="02020603050405020304" pitchFamily="18" charset="0"/>
              </a:rPr>
              <a:t>puede</a:t>
            </a:r>
            <a:r>
              <a:rPr lang="en-US" sz="1500" dirty="0">
                <a:latin typeface="Times New Roman" panose="02020603050405020304" pitchFamily="18" charset="0"/>
                <a:cs typeface="Times New Roman" panose="02020603050405020304" pitchFamily="18" charset="0"/>
              </a:rPr>
              <a:t> ser </a:t>
            </a:r>
            <a:r>
              <a:rPr lang="en-US" sz="1500" dirty="0" err="1">
                <a:latin typeface="Times New Roman" panose="02020603050405020304" pitchFamily="18" charset="0"/>
                <a:cs typeface="Times New Roman" panose="02020603050405020304" pitchFamily="18" charset="0"/>
              </a:rPr>
              <a:t>resuelto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sumariamente</a:t>
            </a:r>
            <a:r>
              <a:rPr lang="en-US" sz="1500" dirty="0">
                <a:latin typeface="Times New Roman" panose="02020603050405020304" pitchFamily="18" charset="0"/>
                <a:cs typeface="Times New Roman" panose="02020603050405020304" pitchFamily="18" charset="0"/>
              </a:rPr>
              <a:t>. En </a:t>
            </a:r>
            <a:r>
              <a:rPr lang="en-US" sz="1500" dirty="0" err="1">
                <a:latin typeface="Times New Roman" panose="02020603050405020304" pitchFamily="18" charset="0"/>
                <a:cs typeface="Times New Roman" panose="02020603050405020304" pitchFamily="18" charset="0"/>
              </a:rPr>
              <a:t>consecuencia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declaró</a:t>
            </a:r>
            <a:r>
              <a:rPr lang="en-US" sz="1500" dirty="0">
                <a:latin typeface="Times New Roman" panose="02020603050405020304" pitchFamily="18" charset="0"/>
                <a:cs typeface="Times New Roman" panose="02020603050405020304" pitchFamily="18" charset="0"/>
              </a:rPr>
              <a:t> No ha </a:t>
            </a:r>
            <a:r>
              <a:rPr lang="en-US" sz="1500" dirty="0" err="1">
                <a:latin typeface="Times New Roman" panose="02020603050405020304" pitchFamily="18" charset="0"/>
                <a:cs typeface="Times New Roman" panose="02020603050405020304" pitchFamily="18" charset="0"/>
              </a:rPr>
              <a:t>lugar</a:t>
            </a:r>
            <a:r>
              <a:rPr lang="en-US" sz="1500" dirty="0">
                <a:latin typeface="Times New Roman" panose="02020603050405020304" pitchFamily="18" charset="0"/>
                <a:cs typeface="Times New Roman" panose="02020603050405020304" pitchFamily="18" charset="0"/>
              </a:rPr>
              <a:t> a la </a:t>
            </a:r>
            <a:r>
              <a:rPr lang="en-US" sz="1500" dirty="0" err="1">
                <a:latin typeface="Times New Roman" panose="02020603050405020304" pitchFamily="18" charset="0"/>
                <a:cs typeface="Times New Roman" panose="02020603050405020304" pitchFamily="18" charset="0"/>
              </a:rPr>
              <a:t>Moción</a:t>
            </a:r>
            <a:r>
              <a:rPr lang="en-US" sz="1500" dirty="0">
                <a:latin typeface="Times New Roman" panose="02020603050405020304" pitchFamily="18" charset="0"/>
                <a:cs typeface="Times New Roman" panose="02020603050405020304" pitchFamily="18" charset="0"/>
              </a:rPr>
              <a:t> de </a:t>
            </a:r>
            <a:r>
              <a:rPr lang="en-US" sz="1500" dirty="0" err="1">
                <a:latin typeface="Times New Roman" panose="02020603050405020304" pitchFamily="18" charset="0"/>
                <a:cs typeface="Times New Roman" panose="02020603050405020304" pitchFamily="18" charset="0"/>
              </a:rPr>
              <a:t>Sentencia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Sumaria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presentada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por</a:t>
            </a:r>
            <a:r>
              <a:rPr lang="en-US" sz="1500" dirty="0">
                <a:latin typeface="Times New Roman" panose="02020603050405020304" pitchFamily="18" charset="0"/>
                <a:cs typeface="Times New Roman" panose="02020603050405020304" pitchFamily="18" charset="0"/>
              </a:rPr>
              <a:t> la </a:t>
            </a:r>
            <a:r>
              <a:rPr lang="en-US" sz="1500" dirty="0" err="1">
                <a:latin typeface="Times New Roman" panose="02020603050405020304" pitchFamily="18" charset="0"/>
                <a:cs typeface="Times New Roman" panose="02020603050405020304" pitchFamily="18" charset="0"/>
              </a:rPr>
              <a:t>parte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peticionaria</a:t>
            </a:r>
            <a:r>
              <a:rPr lang="en-US" sz="1500" dirty="0">
                <a:latin typeface="Times New Roman" panose="02020603050405020304" pitchFamily="18" charset="0"/>
                <a:cs typeface="Times New Roman" panose="02020603050405020304" pitchFamily="18" charset="0"/>
              </a:rPr>
              <a:t>.</a:t>
            </a:r>
          </a:p>
          <a:p>
            <a:pPr algn="just"/>
            <a:r>
              <a:rPr lang="en-US" sz="1500" dirty="0">
                <a:latin typeface="Times New Roman" panose="02020603050405020304" pitchFamily="18" charset="0"/>
                <a:cs typeface="Times New Roman" panose="02020603050405020304" pitchFamily="18" charset="0"/>
              </a:rPr>
              <a:t>A </a:t>
            </a:r>
            <a:r>
              <a:rPr lang="en-US" sz="1500" dirty="0" err="1">
                <a:latin typeface="Times New Roman" panose="02020603050405020304" pitchFamily="18" charset="0"/>
                <a:cs typeface="Times New Roman" panose="02020603050405020304" pitchFamily="18" charset="0"/>
              </a:rPr>
              <a:t>su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vez</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razonó</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que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existe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controversia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sobre</a:t>
            </a:r>
            <a:r>
              <a:rPr lang="en-US" sz="1500" dirty="0">
                <a:latin typeface="Times New Roman" panose="02020603050405020304" pitchFamily="18" charset="0"/>
                <a:cs typeface="Times New Roman" panose="02020603050405020304" pitchFamily="18" charset="0"/>
              </a:rPr>
              <a:t> “La </a:t>
            </a:r>
            <a:r>
              <a:rPr lang="en-US" sz="1500" dirty="0" err="1">
                <a:latin typeface="Times New Roman" panose="02020603050405020304" pitchFamily="18" charset="0"/>
                <a:cs typeface="Times New Roman" panose="02020603050405020304" pitchFamily="18" charset="0"/>
              </a:rPr>
              <a:t>deuda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reclamada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por</a:t>
            </a:r>
            <a:r>
              <a:rPr lang="en-US" sz="1500" dirty="0">
                <a:latin typeface="Times New Roman" panose="02020603050405020304" pitchFamily="18" charset="0"/>
                <a:cs typeface="Times New Roman" panose="02020603050405020304" pitchFamily="18" charset="0"/>
              </a:rPr>
              <a:t> la </a:t>
            </a:r>
            <a:r>
              <a:rPr lang="en-US" sz="1500" dirty="0" err="1">
                <a:latin typeface="Times New Roman" panose="02020603050405020304" pitchFamily="18" charset="0"/>
                <a:cs typeface="Times New Roman" panose="02020603050405020304" pitchFamily="18" charset="0"/>
              </a:rPr>
              <a:t>suma</a:t>
            </a:r>
            <a:r>
              <a:rPr lang="en-US" sz="1500" dirty="0">
                <a:latin typeface="Times New Roman" panose="02020603050405020304" pitchFamily="18" charset="0"/>
                <a:cs typeface="Times New Roman" panose="02020603050405020304" pitchFamily="18" charset="0"/>
              </a:rPr>
              <a:t> principal de $253,993.67, </a:t>
            </a:r>
            <a:r>
              <a:rPr lang="en-US" sz="1500" dirty="0" err="1">
                <a:latin typeface="Times New Roman" panose="02020603050405020304" pitchFamily="18" charset="0"/>
                <a:cs typeface="Times New Roman" panose="02020603050405020304" pitchFamily="18" charset="0"/>
              </a:rPr>
              <a:t>más</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los</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intereses</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sobre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dicha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suma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en</a:t>
            </a:r>
            <a:r>
              <a:rPr lang="en-US" sz="1500" dirty="0">
                <a:latin typeface="Times New Roman" panose="02020603050405020304" pitchFamily="18" charset="0"/>
                <a:cs typeface="Times New Roman" panose="02020603050405020304" pitchFamily="18" charset="0"/>
              </a:rPr>
              <a:t> la </a:t>
            </a:r>
            <a:r>
              <a:rPr lang="en-US" sz="1500" dirty="0" err="1">
                <a:latin typeface="Times New Roman" panose="02020603050405020304" pitchFamily="18" charset="0"/>
                <a:cs typeface="Times New Roman" panose="02020603050405020304" pitchFamily="18" charset="0"/>
              </a:rPr>
              <a:t>cantidad</a:t>
            </a:r>
            <a:r>
              <a:rPr lang="en-US" sz="1500" dirty="0">
                <a:latin typeface="Times New Roman" panose="02020603050405020304" pitchFamily="18" charset="0"/>
                <a:cs typeface="Times New Roman" panose="02020603050405020304" pitchFamily="18" charset="0"/>
              </a:rPr>
              <a:t> de $31,377.38, </a:t>
            </a:r>
            <a:r>
              <a:rPr lang="en-US" sz="1500" dirty="0" err="1">
                <a:latin typeface="Times New Roman" panose="02020603050405020304" pitchFamily="18" charset="0"/>
                <a:cs typeface="Times New Roman" panose="02020603050405020304" pitchFamily="18" charset="0"/>
              </a:rPr>
              <a:t>los</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cuales</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continuarán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acumulándose</a:t>
            </a:r>
            <a:r>
              <a:rPr lang="en-US" sz="1500" dirty="0">
                <a:latin typeface="Times New Roman" panose="02020603050405020304" pitchFamily="18" charset="0"/>
                <a:cs typeface="Times New Roman" panose="02020603050405020304" pitchFamily="18" charset="0"/>
              </a:rPr>
              <a:t> al 3.93% hasta </a:t>
            </a:r>
            <a:r>
              <a:rPr lang="en-US" sz="1500" dirty="0" err="1">
                <a:latin typeface="Times New Roman" panose="02020603050405020304" pitchFamily="18" charset="0"/>
                <a:cs typeface="Times New Roman" panose="02020603050405020304" pitchFamily="18" charset="0"/>
              </a:rPr>
              <a:t>su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completo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pago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más</a:t>
            </a:r>
            <a:r>
              <a:rPr lang="en-US" sz="1500" dirty="0">
                <a:latin typeface="Times New Roman" panose="02020603050405020304" pitchFamily="18" charset="0"/>
                <a:cs typeface="Times New Roman" panose="02020603050405020304" pitchFamily="18" charset="0"/>
              </a:rPr>
              <a:t> la </a:t>
            </a:r>
            <a:r>
              <a:rPr lang="en-US" sz="1500" dirty="0" err="1">
                <a:latin typeface="Times New Roman" panose="02020603050405020304" pitchFamily="18" charset="0"/>
                <a:cs typeface="Times New Roman" panose="02020603050405020304" pitchFamily="18" charset="0"/>
              </a:rPr>
              <a:t>suma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equivalente</a:t>
            </a:r>
            <a:r>
              <a:rPr lang="en-US" sz="1500" dirty="0">
                <a:latin typeface="Times New Roman" panose="02020603050405020304" pitchFamily="18" charset="0"/>
                <a:cs typeface="Times New Roman" panose="02020603050405020304" pitchFamily="18" charset="0"/>
              </a:rPr>
              <a:t> a $24,700.00 para </a:t>
            </a:r>
            <a:r>
              <a:rPr lang="en-US" sz="1500" dirty="0" err="1">
                <a:latin typeface="Times New Roman" panose="02020603050405020304" pitchFamily="18" charset="0"/>
                <a:cs typeface="Times New Roman" panose="02020603050405020304" pitchFamily="18" charset="0"/>
              </a:rPr>
              <a:t>gastos</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costas</a:t>
            </a:r>
            <a:r>
              <a:rPr lang="en-US" sz="1500" dirty="0">
                <a:latin typeface="Times New Roman" panose="02020603050405020304" pitchFamily="18" charset="0"/>
                <a:cs typeface="Times New Roman" panose="02020603050405020304" pitchFamily="18" charset="0"/>
              </a:rPr>
              <a:t> y </a:t>
            </a:r>
            <a:r>
              <a:rPr lang="en-US" sz="1500" dirty="0" err="1">
                <a:latin typeface="Times New Roman" panose="02020603050405020304" pitchFamily="18" charset="0"/>
                <a:cs typeface="Times New Roman" panose="02020603050405020304" pitchFamily="18" charset="0"/>
              </a:rPr>
              <a:t>honorarios</a:t>
            </a:r>
            <a:r>
              <a:rPr lang="en-US" sz="1500" dirty="0">
                <a:latin typeface="Times New Roman" panose="02020603050405020304" pitchFamily="18" charset="0"/>
                <a:cs typeface="Times New Roman" panose="02020603050405020304" pitchFamily="18" charset="0"/>
              </a:rPr>
              <a:t>  de  abogado  </a:t>
            </a:r>
            <a:r>
              <a:rPr lang="en-US" sz="1500" dirty="0" err="1">
                <a:latin typeface="Times New Roman" panose="02020603050405020304" pitchFamily="18" charset="0"/>
                <a:cs typeface="Times New Roman" panose="02020603050405020304" pitchFamily="18" charset="0"/>
              </a:rPr>
              <a:t>según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pactados</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por</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cantidad</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razonable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según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su</a:t>
            </a:r>
            <a:r>
              <a:rPr lang="en-US" sz="1500" dirty="0">
                <a:latin typeface="Times New Roman" panose="02020603050405020304" pitchFamily="18" charset="0"/>
                <a:cs typeface="Times New Roman" panose="02020603050405020304" pitchFamily="18" charset="0"/>
              </a:rPr>
              <a:t> valor </a:t>
            </a:r>
            <a:r>
              <a:rPr lang="en-US" sz="1500" dirty="0" err="1">
                <a:latin typeface="Times New Roman" panose="02020603050405020304" pitchFamily="18" charset="0"/>
                <a:cs typeface="Times New Roman" panose="02020603050405020304" pitchFamily="18" charset="0"/>
              </a:rPr>
              <a:t>en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el</a:t>
            </a:r>
            <a:r>
              <a:rPr lang="en-US" sz="1500" dirty="0">
                <a:latin typeface="Times New Roman" panose="02020603050405020304" pitchFamily="18" charset="0"/>
                <a:cs typeface="Times New Roman" panose="02020603050405020304" pitchFamily="18" charset="0"/>
              </a:rPr>
              <a:t> mercado.”</a:t>
            </a:r>
          </a:p>
        </p:txBody>
      </p:sp>
      <p:pic>
        <p:nvPicPr>
          <p:cNvPr id="6" name="Content Placeholder 5" descr="A close-up of a dry river bed&#10;&#10;AI-generated content may be incorrect.">
            <a:extLst>
              <a:ext uri="{FF2B5EF4-FFF2-40B4-BE49-F238E27FC236}">
                <a16:creationId xmlns:a16="http://schemas.microsoft.com/office/drawing/2014/main" id="{CAFE6852-415B-2457-E951-9CAA54FE49AD}"/>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381887"/>
            <a:ext cx="5458968" cy="4094226"/>
          </a:xfrm>
          <a:prstGeom prst="rect">
            <a:avLst/>
          </a:prstGeom>
        </p:spPr>
      </p:pic>
    </p:spTree>
    <p:extLst>
      <p:ext uri="{BB962C8B-B14F-4D97-AF65-F5344CB8AC3E}">
        <p14:creationId xmlns:p14="http://schemas.microsoft.com/office/powerpoint/2010/main" val="3936573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DCB1CE-9E56-5EE3-1E2A-BCBE60EAC9A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2400" kern="1200">
                <a:solidFill>
                  <a:schemeClr val="tx1"/>
                </a:solidFill>
                <a:latin typeface="Times New Roman" panose="02020603050405020304" pitchFamily="18" charset="0"/>
                <a:cs typeface="Times New Roman" panose="02020603050405020304" pitchFamily="18" charset="0"/>
              </a:rPr>
              <a:t>BPPR v. Vega Franqui, Vega Ortiz y la SLG, KLAN202200689</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ECC60F-9E37-9E1B-C8FE-166894B2E4D7}"/>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2000" noProof="0">
                <a:latin typeface="Times New Roman" panose="02020603050405020304" pitchFamily="18" charset="0"/>
                <a:cs typeface="Times New Roman" panose="02020603050405020304" pitchFamily="18" charset="0"/>
              </a:rPr>
              <a:t>La legislación dispone también que la celebración de una vista o acto de mediación compulsorio es un requisito jurisdiccional en casos donde se trate de una propiedad que constituya la vivienda principal del deudor.</a:t>
            </a:r>
          </a:p>
          <a:p>
            <a:pPr algn="just"/>
            <a:r>
              <a:rPr lang="es-ES_tradnl" sz="2000" noProof="0">
                <a:latin typeface="Times New Roman" panose="02020603050405020304" pitchFamily="18" charset="0"/>
                <a:cs typeface="Times New Roman" panose="02020603050405020304" pitchFamily="18" charset="0"/>
              </a:rPr>
              <a:t>Ahora, según surge de la propia letra de la ley, </a:t>
            </a:r>
            <a:r>
              <a:rPr lang="es-ES_tradnl" sz="2000" b="1" noProof="0">
                <a:latin typeface="Times New Roman" panose="02020603050405020304" pitchFamily="18" charset="0"/>
                <a:cs typeface="Times New Roman" panose="02020603050405020304" pitchFamily="18" charset="0"/>
              </a:rPr>
              <a:t>el procedimiento se</a:t>
            </a:r>
            <a:r>
              <a:rPr lang="es-ES_tradnl" sz="2000" noProof="0">
                <a:latin typeface="Times New Roman" panose="02020603050405020304" pitchFamily="18" charset="0"/>
                <a:cs typeface="Times New Roman" panose="02020603050405020304" pitchFamily="18" charset="0"/>
              </a:rPr>
              <a:t> </a:t>
            </a:r>
            <a:r>
              <a:rPr lang="es-ES_tradnl" sz="2000" b="1" noProof="0">
                <a:latin typeface="Times New Roman" panose="02020603050405020304" pitchFamily="18" charset="0"/>
                <a:cs typeface="Times New Roman" panose="02020603050405020304" pitchFamily="18" charset="0"/>
              </a:rPr>
              <a:t>impone únicamente en los litigios de ejecución de hipoteca</a:t>
            </a:r>
            <a:r>
              <a:rPr lang="es-ES_tradnl" sz="2000" noProof="0">
                <a:latin typeface="Times New Roman" panose="02020603050405020304" pitchFamily="18" charset="0"/>
                <a:cs typeface="Times New Roman" panose="02020603050405020304" pitchFamily="18" charset="0"/>
              </a:rPr>
              <a:t>. </a:t>
            </a:r>
            <a:r>
              <a:rPr lang="es-ES_tradnl" sz="2000" i="1" noProof="0">
                <a:latin typeface="Times New Roman" panose="02020603050405020304" pitchFamily="18" charset="0"/>
                <a:cs typeface="Times New Roman" panose="02020603050405020304" pitchFamily="18" charset="0"/>
              </a:rPr>
              <a:t>Bco.</a:t>
            </a:r>
            <a:r>
              <a:rPr lang="es-ES_tradnl" sz="2000" noProof="0">
                <a:latin typeface="Times New Roman" panose="02020603050405020304" pitchFamily="18" charset="0"/>
                <a:cs typeface="Times New Roman" panose="02020603050405020304" pitchFamily="18" charset="0"/>
              </a:rPr>
              <a:t> </a:t>
            </a:r>
            <a:r>
              <a:rPr lang="es-ES_tradnl" sz="2000" i="1" noProof="0">
                <a:latin typeface="Times New Roman" panose="02020603050405020304" pitchFamily="18" charset="0"/>
                <a:cs typeface="Times New Roman" panose="02020603050405020304" pitchFamily="18" charset="0"/>
              </a:rPr>
              <a:t>Santander v. Correa García</a:t>
            </a:r>
            <a:r>
              <a:rPr lang="es-ES_tradnl" sz="2000" noProof="0">
                <a:latin typeface="Times New Roman" panose="02020603050405020304" pitchFamily="18" charset="0"/>
                <a:cs typeface="Times New Roman" panose="02020603050405020304" pitchFamily="18" charset="0"/>
              </a:rPr>
              <a:t>, </a:t>
            </a:r>
            <a:r>
              <a:rPr lang="es-ES_tradnl" sz="2000" i="1" noProof="0">
                <a:latin typeface="Times New Roman" panose="02020603050405020304" pitchFamily="18" charset="0"/>
                <a:cs typeface="Times New Roman" panose="02020603050405020304" pitchFamily="18" charset="0"/>
              </a:rPr>
              <a:t>supra</a:t>
            </a:r>
            <a:r>
              <a:rPr lang="es-ES_tradnl" sz="2000" noProof="0">
                <a:latin typeface="Times New Roman" panose="02020603050405020304" pitchFamily="18" charset="0"/>
                <a:cs typeface="Times New Roman" panose="02020603050405020304" pitchFamily="18" charset="0"/>
              </a:rPr>
              <a:t>, págs. 461-462.</a:t>
            </a:r>
          </a:p>
        </p:txBody>
      </p:sp>
      <p:pic>
        <p:nvPicPr>
          <p:cNvPr id="6" name="Content Placeholder 5" descr="A gavel and a sign on a table&#10;&#10;AI-generated content may be incorrect.">
            <a:extLst>
              <a:ext uri="{FF2B5EF4-FFF2-40B4-BE49-F238E27FC236}">
                <a16:creationId xmlns:a16="http://schemas.microsoft.com/office/drawing/2014/main" id="{EFE355E3-C7D2-0473-F2F6-14FCE1C52843}"/>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
        <p:nvSpPr>
          <p:cNvPr id="7" name="TextBox 6">
            <a:extLst>
              <a:ext uri="{FF2B5EF4-FFF2-40B4-BE49-F238E27FC236}">
                <a16:creationId xmlns:a16="http://schemas.microsoft.com/office/drawing/2014/main" id="{AC0D550B-9137-CB8C-02CC-056F1FCB44D8}"/>
              </a:ext>
            </a:extLst>
          </p:cNvPr>
          <p:cNvSpPr txBox="1"/>
          <p:nvPr/>
        </p:nvSpPr>
        <p:spPr>
          <a:xfrm>
            <a:off x="9125940" y="5050875"/>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thebluediamondgallery.com/legal/legislation.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3413752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9DB4C37-E738-AC1C-5328-9B7F0045B036}"/>
              </a:ext>
            </a:extLst>
          </p:cNvPr>
          <p:cNvSpPr>
            <a:spLocks noGrp="1"/>
          </p:cNvSpPr>
          <p:nvPr>
            <p:ph type="title"/>
          </p:nvPr>
        </p:nvSpPr>
        <p:spPr>
          <a:xfrm>
            <a:off x="838200" y="365125"/>
            <a:ext cx="10515600" cy="1325563"/>
          </a:xfrm>
        </p:spPr>
        <p:txBody>
          <a:bodyPr>
            <a:normAutofit/>
          </a:bodyPr>
          <a:lstStyle/>
          <a:p>
            <a:r>
              <a:rPr lang="es-ES_tradnl" sz="5400">
                <a:latin typeface="Times New Roman" panose="02020603050405020304" pitchFamily="18" charset="0"/>
                <a:cs typeface="Times New Roman" panose="02020603050405020304" pitchFamily="18" charset="0"/>
              </a:rPr>
              <a:t>Citando la resolución del TPI</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623F75A1-F406-B5CC-AD43-9BB012A5821D}"/>
              </a:ext>
            </a:extLst>
          </p:cNvPr>
          <p:cNvSpPr>
            <a:spLocks noGrp="1"/>
          </p:cNvSpPr>
          <p:nvPr>
            <p:ph idx="1"/>
          </p:nvPr>
        </p:nvSpPr>
        <p:spPr>
          <a:xfrm>
            <a:off x="838200" y="1929384"/>
            <a:ext cx="10515600" cy="4251960"/>
          </a:xfrm>
        </p:spPr>
        <p:txBody>
          <a:bodyPr>
            <a:normAutofit/>
          </a:bodyPr>
          <a:lstStyle/>
          <a:p>
            <a:r>
              <a:rPr lang="es-ES_tradnl" sz="1500" dirty="0">
                <a:latin typeface="Times New Roman" panose="02020603050405020304" pitchFamily="18" charset="0"/>
                <a:cs typeface="Times New Roman" panose="02020603050405020304" pitchFamily="18" charset="0"/>
              </a:rPr>
              <a:t>Sobre este particular, el TPI razonó que:</a:t>
            </a:r>
          </a:p>
          <a:p>
            <a:r>
              <a:rPr lang="es-ES_tradnl" sz="1500" dirty="0">
                <a:latin typeface="Times New Roman" panose="02020603050405020304" pitchFamily="18" charset="0"/>
                <a:cs typeface="Times New Roman" panose="02020603050405020304" pitchFamily="18" charset="0"/>
              </a:rPr>
              <a:t>Luego  de  revisado  la  totalidad  del  expediente judicial,   de   las   alegaciones   de   las   partes,   los documentos  anejados  y  a  tenor  con  el  estado  de Derecho vigente procedemos a resolver. Estamos antes [sic] un caso en donde existe controversia en relación a la cuantía total de la deuda exigida. </a:t>
            </a:r>
          </a:p>
          <a:p>
            <a:r>
              <a:rPr lang="es-ES_tradnl" sz="1500" dirty="0">
                <a:latin typeface="Times New Roman" panose="02020603050405020304" pitchFamily="18" charset="0"/>
                <a:cs typeface="Times New Roman" panose="02020603050405020304" pitchFamily="18" charset="0"/>
              </a:rPr>
              <a:t>El pagaré relacionado a este caso dispone, en lo pertinente que: </a:t>
            </a:r>
          </a:p>
          <a:p>
            <a:r>
              <a:rPr lang="es-ES_tradnl" sz="1500" dirty="0">
                <a:latin typeface="Times New Roman" panose="02020603050405020304" pitchFamily="18" charset="0"/>
                <a:cs typeface="Times New Roman" panose="02020603050405020304" pitchFamily="18" charset="0"/>
              </a:rPr>
              <a:t>8. Si el acreedor hipotecario ha exigido el pago total inmediato,    según   descrito    anteriormente    podrá requerir al Deudor Hipotecario el pago de costas y gastos, incluyendo honorarios de abogado razonables y   acostumbrados,   e   incurridos   para   obligar   al cumplimiento del pagaré hipotecario. [ . . . ]. Énfasis nuestro. </a:t>
            </a:r>
          </a:p>
          <a:p>
            <a:r>
              <a:rPr lang="es-ES_tradnl" sz="1500" dirty="0">
                <a:latin typeface="Times New Roman" panose="02020603050405020304" pitchFamily="18" charset="0"/>
                <a:cs typeface="Times New Roman" panose="02020603050405020304" pitchFamily="18" charset="0"/>
              </a:rPr>
              <a:t>Por su parte, de la declaración jurada presentada por la parte demandante en su Moción de Sentencia Sumaria indica que las siguientes cantidades, ( . . . )</a:t>
            </a:r>
          </a:p>
          <a:p>
            <a:r>
              <a:rPr lang="es-ES_tradnl" sz="1500" dirty="0">
                <a:latin typeface="Times New Roman" panose="02020603050405020304" pitchFamily="18" charset="0"/>
                <a:cs typeface="Times New Roman" panose="02020603050405020304" pitchFamily="18" charset="0"/>
              </a:rPr>
              <a:t>El demandante reclama una suma equivalente al 10%  del  balance  original  para  costas,  gastos  y honorarios  de  abogado  aun  cuando  el  pagaré no dispone tal porciento por honorarios de abogado. El pagaré  no  dispone  una  cuantía  de  diez  por  ciento  (10%)  como  honorarios  de  abogados,  sino  que claramente indica que se cobrarán costas, gastos y honorarios de abogado razonables y acostumbrados e incurridos  para  obligar  al  cumplimiento  del  pagaré hipotecario.  De  la  declaración  jurada  no  surge evidencia de estas costas, gastos y honorarios de abogado ni la forma en [qué] fueron computados. El demandante  se  limita  a  informar  estos  gastos  sin detallar la forma en que fueron computados por lo que  se requiere el desfile de prueba sobre el particular. (Énfasis nuestro)</a:t>
            </a:r>
          </a:p>
        </p:txBody>
      </p:sp>
    </p:spTree>
    <p:extLst>
      <p:ext uri="{BB962C8B-B14F-4D97-AF65-F5344CB8AC3E}">
        <p14:creationId xmlns:p14="http://schemas.microsoft.com/office/powerpoint/2010/main" val="3561437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men playing basketball&#10;&#10;AI-generated content may be incorrect.">
            <a:extLst>
              <a:ext uri="{FF2B5EF4-FFF2-40B4-BE49-F238E27FC236}">
                <a16:creationId xmlns:a16="http://schemas.microsoft.com/office/drawing/2014/main" id="{1A454081-477D-8F5D-DF8E-689B6706EB8B}"/>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806938" y="965199"/>
            <a:ext cx="3285068" cy="4927602"/>
          </a:xfrm>
          <a:prstGeom prst="rect">
            <a:avLst/>
          </a:prstGeom>
        </p:spPr>
      </p:pic>
      <p:sp>
        <p:nvSpPr>
          <p:cNvPr id="14" name="Freeform: Shape 13">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AE10244-B9B9-B643-4174-045A582E449C}"/>
              </a:ext>
            </a:extLst>
          </p:cNvPr>
          <p:cNvSpPr>
            <a:spLocks noGrp="1"/>
          </p:cNvSpPr>
          <p:nvPr>
            <p:ph type="title"/>
          </p:nvPr>
        </p:nvSpPr>
        <p:spPr>
          <a:xfrm>
            <a:off x="5759354" y="457201"/>
            <a:ext cx="5337270" cy="1835911"/>
          </a:xfrm>
        </p:spPr>
        <p:txBody>
          <a:bodyPr vert="horz" lIns="91440" tIns="45720" rIns="91440" bIns="45720" rtlCol="0" anchor="b">
            <a:normAutofit/>
          </a:bodyPr>
          <a:lstStyle/>
          <a:p>
            <a:r>
              <a:rPr lang="en-US" sz="3600" kern="1200" dirty="0">
                <a:solidFill>
                  <a:srgbClr val="FFFFFF"/>
                </a:solidFill>
                <a:latin typeface="Times New Roman" panose="02020603050405020304" pitchFamily="18" charset="0"/>
                <a:cs typeface="Times New Roman" panose="02020603050405020304" pitchFamily="18" charset="0"/>
              </a:rPr>
              <a:t>El TA </a:t>
            </a:r>
            <a:r>
              <a:rPr lang="en-US" sz="3600" kern="1200" dirty="0" err="1">
                <a:solidFill>
                  <a:srgbClr val="FFFFFF"/>
                </a:solidFill>
                <a:latin typeface="Times New Roman" panose="02020603050405020304" pitchFamily="18" charset="0"/>
                <a:cs typeface="Times New Roman" panose="02020603050405020304" pitchFamily="18" charset="0"/>
              </a:rPr>
              <a:t>en</a:t>
            </a:r>
            <a:r>
              <a:rPr lang="en-US" sz="3600" kern="1200" dirty="0">
                <a:solidFill>
                  <a:srgbClr val="FFFFFF"/>
                </a:solidFill>
                <a:latin typeface="Times New Roman" panose="02020603050405020304" pitchFamily="18" charset="0"/>
                <a:cs typeface="Times New Roman" panose="02020603050405020304" pitchFamily="18" charset="0"/>
              </a:rPr>
              <a:t> </a:t>
            </a:r>
            <a:r>
              <a:rPr lang="en-US" sz="3600" kern="1200" dirty="0" err="1">
                <a:solidFill>
                  <a:srgbClr val="FFFFFF"/>
                </a:solidFill>
                <a:latin typeface="Times New Roman" panose="02020603050405020304" pitchFamily="18" charset="0"/>
                <a:cs typeface="Times New Roman" panose="02020603050405020304" pitchFamily="18" charset="0"/>
              </a:rPr>
              <a:t>su</a:t>
            </a:r>
            <a:r>
              <a:rPr lang="en-US" sz="3600" kern="1200" dirty="0">
                <a:solidFill>
                  <a:srgbClr val="FFFFFF"/>
                </a:solidFill>
                <a:latin typeface="Times New Roman" panose="02020603050405020304" pitchFamily="18" charset="0"/>
                <a:cs typeface="Times New Roman" panose="02020603050405020304" pitchFamily="18" charset="0"/>
              </a:rPr>
              <a:t> </a:t>
            </a:r>
            <a:r>
              <a:rPr lang="en-US" sz="3600" kern="1200" dirty="0" err="1">
                <a:solidFill>
                  <a:srgbClr val="FFFFFF"/>
                </a:solidFill>
                <a:latin typeface="Times New Roman" panose="02020603050405020304" pitchFamily="18" charset="0"/>
                <a:cs typeface="Times New Roman" panose="02020603050405020304" pitchFamily="18" charset="0"/>
              </a:rPr>
              <a:t>resolución</a:t>
            </a:r>
            <a:r>
              <a:rPr lang="en-US" sz="3600" kern="1200" dirty="0">
                <a:solidFill>
                  <a:srgbClr val="FFFFFF"/>
                </a:solidFill>
                <a:latin typeface="Times New Roman" panose="02020603050405020304" pitchFamily="18" charset="0"/>
                <a:cs typeface="Times New Roman" panose="02020603050405020304" pitchFamily="18" charset="0"/>
              </a:rPr>
              <a:t> </a:t>
            </a:r>
            <a:r>
              <a:rPr lang="en-US" sz="3600" kern="1200" dirty="0" err="1">
                <a:solidFill>
                  <a:srgbClr val="FFFFFF"/>
                </a:solidFill>
                <a:latin typeface="Times New Roman" panose="02020603050405020304" pitchFamily="18" charset="0"/>
                <a:cs typeface="Times New Roman" panose="02020603050405020304" pitchFamily="18" charset="0"/>
              </a:rPr>
              <a:t>denegando</a:t>
            </a:r>
            <a:r>
              <a:rPr lang="en-US" sz="3600" kern="1200" dirty="0">
                <a:solidFill>
                  <a:srgbClr val="FFFFFF"/>
                </a:solidFill>
                <a:latin typeface="Times New Roman" panose="02020603050405020304" pitchFamily="18" charset="0"/>
                <a:cs typeface="Times New Roman" panose="02020603050405020304" pitchFamily="18" charset="0"/>
              </a:rPr>
              <a:t> la </a:t>
            </a:r>
            <a:r>
              <a:rPr lang="en-US" sz="3600" kern="1200" dirty="0" err="1">
                <a:solidFill>
                  <a:srgbClr val="FFFFFF"/>
                </a:solidFill>
                <a:latin typeface="Times New Roman" panose="02020603050405020304" pitchFamily="18" charset="0"/>
                <a:cs typeface="Times New Roman" panose="02020603050405020304" pitchFamily="18" charset="0"/>
              </a:rPr>
              <a:t>expedición</a:t>
            </a:r>
            <a:r>
              <a:rPr lang="en-US" sz="3600" kern="1200" dirty="0">
                <a:solidFill>
                  <a:srgbClr val="FFFFFF"/>
                </a:solidFill>
                <a:latin typeface="Times New Roman" panose="02020603050405020304" pitchFamily="18" charset="0"/>
                <a:cs typeface="Times New Roman" panose="02020603050405020304" pitchFamily="18" charset="0"/>
              </a:rPr>
              <a:t> del auto:</a:t>
            </a:r>
          </a:p>
        </p:txBody>
      </p:sp>
      <p:sp>
        <p:nvSpPr>
          <p:cNvPr id="16"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sX0" fmla="*/ 0 w 5029200"/>
              <a:gd name="csY0" fmla="*/ 0 h 18288"/>
              <a:gd name="csX1" fmla="*/ 528066 w 5029200"/>
              <a:gd name="csY1" fmla="*/ 0 h 18288"/>
              <a:gd name="csX2" fmla="*/ 1207008 w 5029200"/>
              <a:gd name="csY2" fmla="*/ 0 h 18288"/>
              <a:gd name="csX3" fmla="*/ 1785366 w 5029200"/>
              <a:gd name="csY3" fmla="*/ 0 h 18288"/>
              <a:gd name="csX4" fmla="*/ 2313432 w 5029200"/>
              <a:gd name="csY4" fmla="*/ 0 h 18288"/>
              <a:gd name="csX5" fmla="*/ 2992374 w 5029200"/>
              <a:gd name="csY5" fmla="*/ 0 h 18288"/>
              <a:gd name="csX6" fmla="*/ 3621024 w 5029200"/>
              <a:gd name="csY6" fmla="*/ 0 h 18288"/>
              <a:gd name="csX7" fmla="*/ 4249674 w 5029200"/>
              <a:gd name="csY7" fmla="*/ 0 h 18288"/>
              <a:gd name="csX8" fmla="*/ 5029200 w 5029200"/>
              <a:gd name="csY8" fmla="*/ 0 h 18288"/>
              <a:gd name="csX9" fmla="*/ 5029200 w 5029200"/>
              <a:gd name="csY9" fmla="*/ 18288 h 18288"/>
              <a:gd name="csX10" fmla="*/ 4501134 w 5029200"/>
              <a:gd name="csY10" fmla="*/ 18288 h 18288"/>
              <a:gd name="csX11" fmla="*/ 4023360 w 5029200"/>
              <a:gd name="csY11" fmla="*/ 18288 h 18288"/>
              <a:gd name="csX12" fmla="*/ 3344418 w 5029200"/>
              <a:gd name="csY12" fmla="*/ 18288 h 18288"/>
              <a:gd name="csX13" fmla="*/ 2816352 w 5029200"/>
              <a:gd name="csY13" fmla="*/ 18288 h 18288"/>
              <a:gd name="csX14" fmla="*/ 2137410 w 5029200"/>
              <a:gd name="csY14" fmla="*/ 18288 h 18288"/>
              <a:gd name="csX15" fmla="*/ 1408176 w 5029200"/>
              <a:gd name="csY15" fmla="*/ 18288 h 18288"/>
              <a:gd name="csX16" fmla="*/ 829818 w 5029200"/>
              <a:gd name="csY16" fmla="*/ 18288 h 18288"/>
              <a:gd name="csX17" fmla="*/ 0 w 5029200"/>
              <a:gd name="csY17" fmla="*/ 18288 h 18288"/>
              <a:gd name="csX18" fmla="*/ 0 w 5029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004739-1936-3362-FF71-349193E6605F}"/>
              </a:ext>
            </a:extLst>
          </p:cNvPr>
          <p:cNvSpPr>
            <a:spLocks noGrp="1"/>
          </p:cNvSpPr>
          <p:nvPr>
            <p:ph sz="half" idx="1"/>
          </p:nvPr>
        </p:nvSpPr>
        <p:spPr>
          <a:xfrm>
            <a:off x="5759354" y="2798064"/>
            <a:ext cx="5461095" cy="3417611"/>
          </a:xfrm>
        </p:spPr>
        <p:txBody>
          <a:bodyPr vert="horz" lIns="91440" tIns="45720" rIns="91440" bIns="45720" rtlCol="0" anchor="t">
            <a:normAutofit/>
          </a:bodyPr>
          <a:lstStyle/>
          <a:p>
            <a:pPr algn="just"/>
            <a:r>
              <a:rPr lang="en-US" sz="1200" dirty="0">
                <a:solidFill>
                  <a:srgbClr val="FFFFFF"/>
                </a:solidFill>
                <a:latin typeface="Times New Roman" panose="02020603050405020304" pitchFamily="18" charset="0"/>
                <a:cs typeface="Times New Roman" panose="02020603050405020304" pitchFamily="18" charset="0"/>
              </a:rPr>
              <a:t>En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Pagaré</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Hipotecario</a:t>
            </a:r>
            <a:r>
              <a:rPr lang="en-US" sz="1200" dirty="0">
                <a:solidFill>
                  <a:srgbClr val="FFFFFF"/>
                </a:solidFill>
                <a:latin typeface="Times New Roman" panose="02020603050405020304" pitchFamily="18" charset="0"/>
                <a:cs typeface="Times New Roman" panose="02020603050405020304" pitchFamily="18" charset="0"/>
              </a:rPr>
              <a:t>  (Primer  </a:t>
            </a:r>
            <a:r>
              <a:rPr lang="en-US" sz="1200" dirty="0" err="1">
                <a:solidFill>
                  <a:srgbClr val="FFFFFF"/>
                </a:solidFill>
                <a:latin typeface="Times New Roman" panose="02020603050405020304" pitchFamily="18" charset="0"/>
                <a:cs typeface="Times New Roman" panose="02020603050405020304" pitchFamily="18" charset="0"/>
              </a:rPr>
              <a:t>Pagaré</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Hipotecario</a:t>
            </a:r>
            <a:r>
              <a:rPr lang="en-US" sz="1200" dirty="0">
                <a:solidFill>
                  <a:srgbClr val="FFFFFF"/>
                </a:solidFill>
                <a:latin typeface="Times New Roman" panose="02020603050405020304" pitchFamily="18" charset="0"/>
                <a:cs typeface="Times New Roman" panose="02020603050405020304" pitchFamily="18" charset="0"/>
              </a:rPr>
              <a:t>  con Tasa de </a:t>
            </a:r>
            <a:r>
              <a:rPr lang="en-US" sz="1200" dirty="0" err="1">
                <a:solidFill>
                  <a:srgbClr val="FFFFFF"/>
                </a:solidFill>
                <a:latin typeface="Times New Roman" panose="02020603050405020304" pitchFamily="18" charset="0"/>
                <a:cs typeface="Times New Roman" panose="02020603050405020304" pitchFamily="18" charset="0"/>
              </a:rPr>
              <a:t>Interés</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Ajustable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Conversión</a:t>
            </a:r>
            <a:r>
              <a:rPr lang="en-US" sz="1200" dirty="0">
                <a:solidFill>
                  <a:srgbClr val="FFFFFF"/>
                </a:solidFill>
                <a:latin typeface="Times New Roman" panose="02020603050405020304" pitchFamily="18" charset="0"/>
                <a:cs typeface="Times New Roman" panose="02020603050405020304" pitchFamily="18" charset="0"/>
              </a:rPr>
              <a:t> del Capital </a:t>
            </a:r>
            <a:r>
              <a:rPr lang="en-US" sz="1200" dirty="0" err="1">
                <a:solidFill>
                  <a:srgbClr val="FFFFFF"/>
                </a:solidFill>
                <a:latin typeface="Times New Roman" panose="02020603050405020304" pitchFamily="18" charset="0"/>
                <a:cs typeface="Times New Roman" panose="02020603050405020304" pitchFamily="18" charset="0"/>
              </a:rPr>
              <a:t>Acumulado</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en</a:t>
            </a:r>
            <a:r>
              <a:rPr lang="en-US" sz="1200" dirty="0">
                <a:solidFill>
                  <a:srgbClr val="FFFFFF"/>
                </a:solidFill>
                <a:latin typeface="Times New Roman" panose="02020603050405020304" pitchFamily="18" charset="0"/>
                <a:cs typeface="Times New Roman" panose="02020603050405020304" pitchFamily="18" charset="0"/>
              </a:rPr>
              <a:t> la Vivienda) </a:t>
            </a:r>
            <a:r>
              <a:rPr lang="en-US" sz="1200" dirty="0" err="1">
                <a:solidFill>
                  <a:srgbClr val="FFFFFF"/>
                </a:solidFill>
                <a:latin typeface="Times New Roman" panose="02020603050405020304" pitchFamily="18" charset="0"/>
                <a:cs typeface="Times New Roman" panose="02020603050405020304" pitchFamily="18" charset="0"/>
              </a:rPr>
              <a:t>suscrito</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21 de </a:t>
            </a:r>
            <a:r>
              <a:rPr lang="en-US" sz="1200" dirty="0" err="1">
                <a:solidFill>
                  <a:srgbClr val="FFFFFF"/>
                </a:solidFill>
                <a:latin typeface="Times New Roman" panose="02020603050405020304" pitchFamily="18" charset="0"/>
                <a:cs typeface="Times New Roman" panose="02020603050405020304" pitchFamily="18" charset="0"/>
              </a:rPr>
              <a:t>agosto</a:t>
            </a:r>
            <a:r>
              <a:rPr lang="en-US" sz="1200" dirty="0">
                <a:solidFill>
                  <a:srgbClr val="FFFFFF"/>
                </a:solidFill>
                <a:latin typeface="Times New Roman" panose="02020603050405020304" pitchFamily="18" charset="0"/>
                <a:cs typeface="Times New Roman" panose="02020603050405020304" pitchFamily="18" charset="0"/>
              </a:rPr>
              <a:t> de 2008, </a:t>
            </a:r>
            <a:r>
              <a:rPr lang="en-US" sz="1200" dirty="0" err="1">
                <a:solidFill>
                  <a:srgbClr val="FFFFFF"/>
                </a:solidFill>
                <a:latin typeface="Times New Roman" panose="02020603050405020304" pitchFamily="18" charset="0"/>
                <a:cs typeface="Times New Roman" panose="02020603050405020304" pitchFamily="18" charset="0"/>
              </a:rPr>
              <a:t>por</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señor</a:t>
            </a:r>
            <a:r>
              <a:rPr lang="en-US" sz="1200" dirty="0">
                <a:solidFill>
                  <a:srgbClr val="FFFFFF"/>
                </a:solidFill>
                <a:latin typeface="Times New Roman" panose="02020603050405020304" pitchFamily="18" charset="0"/>
                <a:cs typeface="Times New Roman" panose="02020603050405020304" pitchFamily="18" charset="0"/>
              </a:rPr>
              <a:t> Santiago Angleró </a:t>
            </a:r>
            <a:r>
              <a:rPr lang="en-US" sz="1200" dirty="0" err="1">
                <a:solidFill>
                  <a:srgbClr val="FFFFFF"/>
                </a:solidFill>
                <a:latin typeface="Times New Roman" panose="02020603050405020304" pitchFamily="18" charset="0"/>
                <a:cs typeface="Times New Roman" panose="02020603050405020304" pitchFamily="18" charset="0"/>
              </a:rPr>
              <a:t>por</a:t>
            </a:r>
            <a:r>
              <a:rPr lang="en-US" sz="1200" dirty="0">
                <a:solidFill>
                  <a:srgbClr val="FFFFFF"/>
                </a:solidFill>
                <a:latin typeface="Times New Roman" panose="02020603050405020304" pitchFamily="18" charset="0"/>
                <a:cs typeface="Times New Roman" panose="02020603050405020304" pitchFamily="18" charset="0"/>
              </a:rPr>
              <a:t> $247,000, se </a:t>
            </a:r>
            <a:r>
              <a:rPr lang="en-US" sz="1200" dirty="0" err="1">
                <a:solidFill>
                  <a:srgbClr val="FFFFFF"/>
                </a:solidFill>
                <a:latin typeface="Times New Roman" panose="02020603050405020304" pitchFamily="18" charset="0"/>
                <a:cs typeface="Times New Roman" panose="02020603050405020304" pitchFamily="18" charset="0"/>
              </a:rPr>
              <a:t>estableció</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que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si</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acreedor</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exige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pago</a:t>
            </a:r>
            <a:r>
              <a:rPr lang="en-US" sz="1200" dirty="0">
                <a:solidFill>
                  <a:srgbClr val="FFFFFF"/>
                </a:solidFill>
                <a:latin typeface="Times New Roman" panose="02020603050405020304" pitchFamily="18" charset="0"/>
                <a:cs typeface="Times New Roman" panose="02020603050405020304" pitchFamily="18" charset="0"/>
              </a:rPr>
              <a:t> total  </a:t>
            </a:r>
            <a:r>
              <a:rPr lang="en-US" sz="1200" dirty="0" err="1">
                <a:solidFill>
                  <a:srgbClr val="FFFFFF"/>
                </a:solidFill>
                <a:latin typeface="Times New Roman" panose="02020603050405020304" pitchFamily="18" charset="0"/>
                <a:cs typeface="Times New Roman" panose="02020603050405020304" pitchFamily="18" charset="0"/>
              </a:rPr>
              <a:t>puede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requerir</a:t>
            </a:r>
            <a:r>
              <a:rPr lang="en-US" sz="1200" dirty="0">
                <a:solidFill>
                  <a:srgbClr val="FFFFFF"/>
                </a:solidFill>
                <a:latin typeface="Times New Roman" panose="02020603050405020304" pitchFamily="18" charset="0"/>
                <a:cs typeface="Times New Roman" panose="02020603050405020304" pitchFamily="18" charset="0"/>
              </a:rPr>
              <a:t>  al  </a:t>
            </a:r>
            <a:r>
              <a:rPr lang="en-US" sz="1200" dirty="0" err="1">
                <a:solidFill>
                  <a:srgbClr val="FFFFFF"/>
                </a:solidFill>
                <a:latin typeface="Times New Roman" panose="02020603050405020304" pitchFamily="18" charset="0"/>
                <a:cs typeface="Times New Roman" panose="02020603050405020304" pitchFamily="18" charset="0"/>
              </a:rPr>
              <a:t>deudor</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pago</a:t>
            </a:r>
            <a:r>
              <a:rPr lang="en-US" sz="1200" dirty="0">
                <a:solidFill>
                  <a:srgbClr val="FFFFFF"/>
                </a:solidFill>
                <a:latin typeface="Times New Roman" panose="02020603050405020304" pitchFamily="18" charset="0"/>
                <a:cs typeface="Times New Roman" panose="02020603050405020304" pitchFamily="18" charset="0"/>
              </a:rPr>
              <a:t>  de  </a:t>
            </a:r>
            <a:r>
              <a:rPr lang="en-US" sz="1200" dirty="0" err="1">
                <a:solidFill>
                  <a:srgbClr val="FFFFFF"/>
                </a:solidFill>
                <a:latin typeface="Times New Roman" panose="02020603050405020304" pitchFamily="18" charset="0"/>
                <a:cs typeface="Times New Roman" panose="02020603050405020304" pitchFamily="18" charset="0"/>
              </a:rPr>
              <a:t>costas</a:t>
            </a:r>
            <a:r>
              <a:rPr lang="en-US" sz="1200" dirty="0">
                <a:solidFill>
                  <a:srgbClr val="FFFFFF"/>
                </a:solidFill>
                <a:latin typeface="Times New Roman" panose="02020603050405020304" pitchFamily="18" charset="0"/>
                <a:cs typeface="Times New Roman" panose="02020603050405020304" pitchFamily="18" charset="0"/>
              </a:rPr>
              <a:t>  y  </a:t>
            </a:r>
            <a:r>
              <a:rPr lang="en-US" sz="1200" dirty="0" err="1">
                <a:solidFill>
                  <a:srgbClr val="FFFFFF"/>
                </a:solidFill>
                <a:latin typeface="Times New Roman" panose="02020603050405020304" pitchFamily="18" charset="0"/>
                <a:cs typeface="Times New Roman" panose="02020603050405020304" pitchFamily="18" charset="0"/>
              </a:rPr>
              <a:t>gastos</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incluyendo</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honorarios</a:t>
            </a:r>
            <a:r>
              <a:rPr lang="en-US" sz="1200" dirty="0">
                <a:solidFill>
                  <a:srgbClr val="FFFFFF"/>
                </a:solidFill>
                <a:latin typeface="Times New Roman" panose="02020603050405020304" pitchFamily="18" charset="0"/>
                <a:cs typeface="Times New Roman" panose="02020603050405020304" pitchFamily="18" charset="0"/>
              </a:rPr>
              <a:t> de abogado </a:t>
            </a:r>
            <a:r>
              <a:rPr lang="en-US" sz="1200" dirty="0" err="1">
                <a:solidFill>
                  <a:srgbClr val="FFFFFF"/>
                </a:solidFill>
                <a:latin typeface="Times New Roman" panose="02020603050405020304" pitchFamily="18" charset="0"/>
                <a:cs typeface="Times New Roman" panose="02020603050405020304" pitchFamily="18" charset="0"/>
              </a:rPr>
              <a:t>razonables</a:t>
            </a:r>
            <a:r>
              <a:rPr lang="en-US" sz="1200" dirty="0">
                <a:solidFill>
                  <a:srgbClr val="FFFFFF"/>
                </a:solidFill>
                <a:latin typeface="Times New Roman" panose="02020603050405020304" pitchFamily="18" charset="0"/>
                <a:cs typeface="Times New Roman" panose="02020603050405020304" pitchFamily="18" charset="0"/>
              </a:rPr>
              <a:t> y </a:t>
            </a:r>
            <a:r>
              <a:rPr lang="en-US" sz="1200" dirty="0" err="1">
                <a:solidFill>
                  <a:srgbClr val="FFFFFF"/>
                </a:solidFill>
                <a:latin typeface="Times New Roman" panose="02020603050405020304" pitchFamily="18" charset="0"/>
                <a:cs typeface="Times New Roman" panose="02020603050405020304" pitchFamily="18" charset="0"/>
              </a:rPr>
              <a:t>acostumbrados</a:t>
            </a:r>
            <a:r>
              <a:rPr lang="en-US" sz="1200" dirty="0">
                <a:solidFill>
                  <a:srgbClr val="FFFFFF"/>
                </a:solidFill>
                <a:latin typeface="Times New Roman" panose="02020603050405020304" pitchFamily="18" charset="0"/>
                <a:cs typeface="Times New Roman" panose="02020603050405020304" pitchFamily="18" charset="0"/>
              </a:rPr>
              <a:t> e   </a:t>
            </a:r>
            <a:r>
              <a:rPr lang="en-US" sz="1200" dirty="0" err="1">
                <a:solidFill>
                  <a:srgbClr val="FFFFFF"/>
                </a:solidFill>
                <a:latin typeface="Times New Roman" panose="02020603050405020304" pitchFamily="18" charset="0"/>
                <a:cs typeface="Times New Roman" panose="02020603050405020304" pitchFamily="18" charset="0"/>
              </a:rPr>
              <a:t>incurridos</a:t>
            </a:r>
            <a:r>
              <a:rPr lang="en-US" sz="1200" dirty="0">
                <a:solidFill>
                  <a:srgbClr val="FFFFFF"/>
                </a:solidFill>
                <a:latin typeface="Times New Roman" panose="02020603050405020304" pitchFamily="18" charset="0"/>
                <a:cs typeface="Times New Roman" panose="02020603050405020304" pitchFamily="18" charset="0"/>
              </a:rPr>
              <a:t>   para   </a:t>
            </a:r>
            <a:r>
              <a:rPr lang="en-US" sz="1200" dirty="0" err="1">
                <a:solidFill>
                  <a:srgbClr val="FFFFFF"/>
                </a:solidFill>
                <a:latin typeface="Times New Roman" panose="02020603050405020304" pitchFamily="18" charset="0"/>
                <a:cs typeface="Times New Roman" panose="02020603050405020304" pitchFamily="18" charset="0"/>
              </a:rPr>
              <a:t>obligar</a:t>
            </a:r>
            <a:r>
              <a:rPr lang="en-US" sz="1200" dirty="0">
                <a:solidFill>
                  <a:srgbClr val="FFFFFF"/>
                </a:solidFill>
                <a:latin typeface="Times New Roman" panose="02020603050405020304" pitchFamily="18" charset="0"/>
                <a:cs typeface="Times New Roman" panose="02020603050405020304" pitchFamily="18" charset="0"/>
              </a:rPr>
              <a:t>   al   </a:t>
            </a:r>
            <a:r>
              <a:rPr lang="en-US" sz="1200" dirty="0" err="1">
                <a:solidFill>
                  <a:srgbClr val="FFFFFF"/>
                </a:solidFill>
                <a:latin typeface="Times New Roman" panose="02020603050405020304" pitchFamily="18" charset="0"/>
                <a:cs typeface="Times New Roman" panose="02020603050405020304" pitchFamily="18" charset="0"/>
              </a:rPr>
              <a:t>cumplimiento</a:t>
            </a:r>
            <a:r>
              <a:rPr lang="en-US" sz="1200" dirty="0">
                <a:solidFill>
                  <a:srgbClr val="FFFFFF"/>
                </a:solidFill>
                <a:latin typeface="Times New Roman" panose="02020603050405020304" pitchFamily="18" charset="0"/>
                <a:cs typeface="Times New Roman" panose="02020603050405020304" pitchFamily="18" charset="0"/>
              </a:rPr>
              <a:t>   del   </a:t>
            </a:r>
            <a:r>
              <a:rPr lang="en-US" sz="1200" dirty="0" err="1">
                <a:solidFill>
                  <a:srgbClr val="FFFFFF"/>
                </a:solidFill>
                <a:latin typeface="Times New Roman" panose="02020603050405020304" pitchFamily="18" charset="0"/>
                <a:cs typeface="Times New Roman" panose="02020603050405020304" pitchFamily="18" charset="0"/>
              </a:rPr>
              <a:t>Pagaré</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Hipotecario</a:t>
            </a:r>
            <a:r>
              <a:rPr lang="en-US" sz="1200" dirty="0">
                <a:solidFill>
                  <a:srgbClr val="FFFFFF"/>
                </a:solidFill>
                <a:latin typeface="Times New Roman" panose="02020603050405020304" pitchFamily="18" charset="0"/>
                <a:cs typeface="Times New Roman" panose="02020603050405020304" pitchFamily="18" charset="0"/>
              </a:rPr>
              <a:t>. </a:t>
            </a:r>
          </a:p>
          <a:p>
            <a:pPr algn="just"/>
            <a:r>
              <a:rPr lang="en-US" sz="1200" dirty="0" err="1">
                <a:solidFill>
                  <a:srgbClr val="FFFFFF"/>
                </a:solidFill>
                <a:latin typeface="Times New Roman" panose="02020603050405020304" pitchFamily="18" charset="0"/>
                <a:cs typeface="Times New Roman" panose="02020603050405020304" pitchFamily="18" charset="0"/>
              </a:rPr>
              <a:t>Asimismo</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en</a:t>
            </a:r>
            <a:r>
              <a:rPr lang="en-US" sz="1200" dirty="0">
                <a:solidFill>
                  <a:srgbClr val="FFFFFF"/>
                </a:solidFill>
                <a:latin typeface="Times New Roman" panose="02020603050405020304" pitchFamily="18" charset="0"/>
                <a:cs typeface="Times New Roman" panose="02020603050405020304" pitchFamily="18" charset="0"/>
              </a:rPr>
              <a:t> la </a:t>
            </a:r>
            <a:r>
              <a:rPr lang="en-US" sz="1200" dirty="0" err="1">
                <a:solidFill>
                  <a:srgbClr val="FFFFFF"/>
                </a:solidFill>
                <a:latin typeface="Times New Roman" panose="02020603050405020304" pitchFamily="18" charset="0"/>
                <a:cs typeface="Times New Roman" panose="02020603050405020304" pitchFamily="18" charset="0"/>
              </a:rPr>
              <a:t>Escritura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sobre</a:t>
            </a:r>
            <a:r>
              <a:rPr lang="en-US" sz="1200" dirty="0">
                <a:solidFill>
                  <a:srgbClr val="FFFFFF"/>
                </a:solidFill>
                <a:latin typeface="Times New Roman" panose="02020603050405020304" pitchFamily="18" charset="0"/>
                <a:cs typeface="Times New Roman" panose="02020603050405020304" pitchFamily="18" charset="0"/>
              </a:rPr>
              <a:t> Primera </a:t>
            </a:r>
            <a:r>
              <a:rPr lang="en-US" sz="1200" dirty="0" err="1">
                <a:solidFill>
                  <a:srgbClr val="FFFFFF"/>
                </a:solidFill>
                <a:latin typeface="Times New Roman" panose="02020603050405020304" pitchFamily="18" charset="0"/>
                <a:cs typeface="Times New Roman" panose="02020603050405020304" pitchFamily="18" charset="0"/>
              </a:rPr>
              <a:t>Hipoteca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Núm</a:t>
            </a:r>
            <a:r>
              <a:rPr lang="en-US" sz="1200" dirty="0">
                <a:solidFill>
                  <a:srgbClr val="FFFFFF"/>
                </a:solidFill>
                <a:latin typeface="Times New Roman" panose="02020603050405020304" pitchFamily="18" charset="0"/>
                <a:cs typeface="Times New Roman" panose="02020603050405020304" pitchFamily="18" charset="0"/>
              </a:rPr>
              <a:t>. 188 </a:t>
            </a:r>
            <a:r>
              <a:rPr lang="en-US" sz="1200" dirty="0" err="1">
                <a:solidFill>
                  <a:srgbClr val="FFFFFF"/>
                </a:solidFill>
                <a:latin typeface="Times New Roman" panose="02020603050405020304" pitchFamily="18" charset="0"/>
                <a:cs typeface="Times New Roman" panose="02020603050405020304" pitchFamily="18" charset="0"/>
              </a:rPr>
              <a:t>otorgada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21 de </a:t>
            </a:r>
            <a:r>
              <a:rPr lang="en-US" sz="1200" dirty="0" err="1">
                <a:solidFill>
                  <a:srgbClr val="FFFFFF"/>
                </a:solidFill>
                <a:latin typeface="Times New Roman" panose="02020603050405020304" pitchFamily="18" charset="0"/>
                <a:cs typeface="Times New Roman" panose="02020603050405020304" pitchFamily="18" charset="0"/>
              </a:rPr>
              <a:t>agosto</a:t>
            </a:r>
            <a:r>
              <a:rPr lang="en-US" sz="1200" dirty="0">
                <a:solidFill>
                  <a:srgbClr val="FFFFFF"/>
                </a:solidFill>
                <a:latin typeface="Times New Roman" panose="02020603050405020304" pitchFamily="18" charset="0"/>
                <a:cs typeface="Times New Roman" panose="02020603050405020304" pitchFamily="18" charset="0"/>
              </a:rPr>
              <a:t> de 2008 </a:t>
            </a:r>
            <a:r>
              <a:rPr lang="en-US" sz="1200" dirty="0" err="1">
                <a:solidFill>
                  <a:srgbClr val="FFFFFF"/>
                </a:solidFill>
                <a:latin typeface="Times New Roman" panose="02020603050405020304" pitchFamily="18" charset="0"/>
                <a:cs typeface="Times New Roman" panose="02020603050405020304" pitchFamily="18" charset="0"/>
              </a:rPr>
              <a:t>por</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causante</a:t>
            </a:r>
            <a:r>
              <a:rPr lang="en-US" sz="1200" dirty="0">
                <a:solidFill>
                  <a:srgbClr val="FFFFFF"/>
                </a:solidFill>
                <a:latin typeface="Times New Roman" panose="02020603050405020304" pitchFamily="18" charset="0"/>
                <a:cs typeface="Times New Roman" panose="02020603050405020304" pitchFamily="18" charset="0"/>
              </a:rPr>
              <a:t> y THE MONEY HOUSE, INC, ante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Notario </a:t>
            </a:r>
            <a:r>
              <a:rPr lang="en-US" sz="1200" dirty="0" err="1">
                <a:solidFill>
                  <a:srgbClr val="FFFFFF"/>
                </a:solidFill>
                <a:latin typeface="Times New Roman" panose="02020603050405020304" pitchFamily="18" charset="0"/>
                <a:cs typeface="Times New Roman" panose="02020603050405020304" pitchFamily="18" charset="0"/>
              </a:rPr>
              <a:t>Lcdo</a:t>
            </a:r>
            <a:r>
              <a:rPr lang="en-US" sz="1200" dirty="0">
                <a:solidFill>
                  <a:srgbClr val="FFFFFF"/>
                </a:solidFill>
                <a:latin typeface="Times New Roman" panose="02020603050405020304" pitchFamily="18" charset="0"/>
                <a:cs typeface="Times New Roman" panose="02020603050405020304" pitchFamily="18" charset="0"/>
              </a:rPr>
              <a:t>. Raúl Rivera Burgos, se </a:t>
            </a:r>
            <a:r>
              <a:rPr lang="en-US" sz="1200" dirty="0" err="1">
                <a:solidFill>
                  <a:srgbClr val="FFFFFF"/>
                </a:solidFill>
                <a:latin typeface="Times New Roman" panose="02020603050405020304" pitchFamily="18" charset="0"/>
                <a:cs typeface="Times New Roman" panose="02020603050405020304" pitchFamily="18" charset="0"/>
              </a:rPr>
              <a:t>estipuló</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que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deudor</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viene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obligado</a:t>
            </a:r>
            <a:r>
              <a:rPr lang="en-US" sz="1200" dirty="0">
                <a:solidFill>
                  <a:srgbClr val="FFFFFF"/>
                </a:solidFill>
                <a:latin typeface="Times New Roman" panose="02020603050405020304" pitchFamily="18" charset="0"/>
                <a:cs typeface="Times New Roman" panose="02020603050405020304" pitchFamily="18" charset="0"/>
              </a:rPr>
              <a:t> a </a:t>
            </a:r>
            <a:r>
              <a:rPr lang="en-US" sz="1200" dirty="0" err="1">
                <a:solidFill>
                  <a:srgbClr val="FFFFFF"/>
                </a:solidFill>
                <a:latin typeface="Times New Roman" panose="02020603050405020304" pitchFamily="18" charset="0"/>
                <a:cs typeface="Times New Roman" panose="02020603050405020304" pitchFamily="18" charset="0"/>
              </a:rPr>
              <a:t>satisfacer</a:t>
            </a:r>
            <a:r>
              <a:rPr lang="en-US" sz="1200" dirty="0">
                <a:solidFill>
                  <a:srgbClr val="FFFFFF"/>
                </a:solidFill>
                <a:latin typeface="Times New Roman" panose="02020603050405020304" pitchFamily="18" charset="0"/>
                <a:cs typeface="Times New Roman" panose="02020603050405020304" pitchFamily="18" charset="0"/>
              </a:rPr>
              <a:t>, entre </a:t>
            </a:r>
            <a:r>
              <a:rPr lang="en-US" sz="1200" dirty="0" err="1">
                <a:solidFill>
                  <a:srgbClr val="FFFFFF"/>
                </a:solidFill>
                <a:latin typeface="Times New Roman" panose="02020603050405020304" pitchFamily="18" charset="0"/>
                <a:cs typeface="Times New Roman" panose="02020603050405020304" pitchFamily="18" charset="0"/>
              </a:rPr>
              <a:t>otras</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cuantías</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pago</a:t>
            </a:r>
            <a:r>
              <a:rPr lang="en-US" sz="1200" dirty="0">
                <a:solidFill>
                  <a:srgbClr val="FFFFFF"/>
                </a:solidFill>
                <a:latin typeface="Times New Roman" panose="02020603050405020304" pitchFamily="18" charset="0"/>
                <a:cs typeface="Times New Roman" panose="02020603050405020304" pitchFamily="18" charset="0"/>
              </a:rPr>
              <a:t> de </a:t>
            </a:r>
            <a:r>
              <a:rPr lang="en-US" sz="1200" dirty="0" err="1">
                <a:solidFill>
                  <a:srgbClr val="FFFFFF"/>
                </a:solidFill>
                <a:latin typeface="Times New Roman" panose="02020603050405020304" pitchFamily="18" charset="0"/>
                <a:cs typeface="Times New Roman" panose="02020603050405020304" pitchFamily="18" charset="0"/>
              </a:rPr>
              <a:t>una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cantidad</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líquida</a:t>
            </a:r>
            <a:r>
              <a:rPr lang="en-US" sz="1200" dirty="0">
                <a:solidFill>
                  <a:srgbClr val="FFFFFF"/>
                </a:solidFill>
                <a:latin typeface="Times New Roman" panose="02020603050405020304" pitchFamily="18" charset="0"/>
                <a:cs typeface="Times New Roman" panose="02020603050405020304" pitchFamily="18" charset="0"/>
              </a:rPr>
              <a:t> de $24,700, </a:t>
            </a:r>
            <a:r>
              <a:rPr lang="en-US" sz="1200" dirty="0" err="1">
                <a:solidFill>
                  <a:srgbClr val="FFFFFF"/>
                </a:solidFill>
                <a:latin typeface="Times New Roman" panose="02020603050405020304" pitchFamily="18" charset="0"/>
                <a:cs typeface="Times New Roman" panose="02020603050405020304" pitchFamily="18" charset="0"/>
              </a:rPr>
              <a:t>que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este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asume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pagar</a:t>
            </a:r>
            <a:r>
              <a:rPr lang="en-US" sz="1200" dirty="0">
                <a:solidFill>
                  <a:srgbClr val="FFFFFF"/>
                </a:solidFill>
                <a:latin typeface="Times New Roman" panose="02020603050405020304" pitchFamily="18" charset="0"/>
                <a:cs typeface="Times New Roman" panose="02020603050405020304" pitchFamily="18" charset="0"/>
              </a:rPr>
              <a:t>   sin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requerimiento</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previo</a:t>
            </a:r>
            <a:r>
              <a:rPr lang="en-US" sz="1200" dirty="0">
                <a:solidFill>
                  <a:srgbClr val="FFFFFF"/>
                </a:solidFill>
                <a:latin typeface="Times New Roman" panose="02020603050405020304" pitchFamily="18" charset="0"/>
                <a:cs typeface="Times New Roman" panose="02020603050405020304" pitchFamily="18" charset="0"/>
              </a:rPr>
              <a:t>   de   </a:t>
            </a:r>
            <a:r>
              <a:rPr lang="en-US" sz="1200" dirty="0" err="1">
                <a:solidFill>
                  <a:srgbClr val="FFFFFF"/>
                </a:solidFill>
                <a:latin typeface="Times New Roman" panose="02020603050405020304" pitchFamily="18" charset="0"/>
                <a:cs typeface="Times New Roman" panose="02020603050405020304" pitchFamily="18" charset="0"/>
              </a:rPr>
              <a:t>liquidación</a:t>
            </a:r>
            <a:r>
              <a:rPr lang="en-US" sz="1200" dirty="0">
                <a:solidFill>
                  <a:srgbClr val="FFFFFF"/>
                </a:solidFill>
                <a:latin typeface="Times New Roman" panose="02020603050405020304" pitchFamily="18" charset="0"/>
                <a:cs typeface="Times New Roman" panose="02020603050405020304" pitchFamily="18" charset="0"/>
              </a:rPr>
              <a:t>   y </a:t>
            </a:r>
            <a:r>
              <a:rPr lang="en-US" sz="1200" dirty="0" err="1">
                <a:solidFill>
                  <a:srgbClr val="FFFFFF"/>
                </a:solidFill>
                <a:latin typeface="Times New Roman" panose="02020603050405020304" pitchFamily="18" charset="0"/>
                <a:cs typeface="Times New Roman" panose="02020603050405020304" pitchFamily="18" charset="0"/>
              </a:rPr>
              <a:t>aprobación</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por</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parte</a:t>
            </a:r>
            <a:r>
              <a:rPr lang="en-US" sz="1200" dirty="0">
                <a:solidFill>
                  <a:srgbClr val="FFFFFF"/>
                </a:solidFill>
                <a:latin typeface="Times New Roman" panose="02020603050405020304" pitchFamily="18" charset="0"/>
                <a:cs typeface="Times New Roman" panose="02020603050405020304" pitchFamily="18" charset="0"/>
              </a:rPr>
              <a:t> del Tribunal para </a:t>
            </a:r>
            <a:r>
              <a:rPr lang="en-US" sz="1200" dirty="0" err="1">
                <a:solidFill>
                  <a:srgbClr val="FFFFFF"/>
                </a:solidFill>
                <a:latin typeface="Times New Roman" panose="02020603050405020304" pitchFamily="18" charset="0"/>
                <a:cs typeface="Times New Roman" panose="02020603050405020304" pitchFamily="18" charset="0"/>
              </a:rPr>
              <a:t>cubrir</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costas</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gastos</a:t>
            </a:r>
            <a:r>
              <a:rPr lang="en-US" sz="1200" dirty="0">
                <a:solidFill>
                  <a:srgbClr val="FFFFFF"/>
                </a:solidFill>
                <a:latin typeface="Times New Roman" panose="02020603050405020304" pitchFamily="18" charset="0"/>
                <a:cs typeface="Times New Roman" panose="02020603050405020304" pitchFamily="18" charset="0"/>
              </a:rPr>
              <a:t> y </a:t>
            </a:r>
            <a:r>
              <a:rPr lang="en-US" sz="1200" dirty="0" err="1">
                <a:solidFill>
                  <a:srgbClr val="FFFFFF"/>
                </a:solidFill>
                <a:latin typeface="Times New Roman" panose="02020603050405020304" pitchFamily="18" charset="0"/>
                <a:cs typeface="Times New Roman" panose="02020603050405020304" pitchFamily="18" charset="0"/>
              </a:rPr>
              <a:t>honorarios</a:t>
            </a:r>
            <a:r>
              <a:rPr lang="en-US" sz="1200" dirty="0">
                <a:solidFill>
                  <a:srgbClr val="FFFFFF"/>
                </a:solidFill>
                <a:latin typeface="Times New Roman" panose="02020603050405020304" pitchFamily="18" charset="0"/>
                <a:cs typeface="Times New Roman" panose="02020603050405020304" pitchFamily="18" charset="0"/>
              </a:rPr>
              <a:t> de abogado </a:t>
            </a:r>
            <a:r>
              <a:rPr lang="en-US" sz="1200" dirty="0" err="1">
                <a:solidFill>
                  <a:srgbClr val="FFFFFF"/>
                </a:solidFill>
                <a:latin typeface="Times New Roman" panose="02020603050405020304" pitchFamily="18" charset="0"/>
                <a:cs typeface="Times New Roman" panose="02020603050405020304" pitchFamily="18" charset="0"/>
              </a:rPr>
              <a:t>en</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caso</a:t>
            </a:r>
            <a:r>
              <a:rPr lang="en-US" sz="1200" dirty="0">
                <a:solidFill>
                  <a:srgbClr val="FFFFFF"/>
                </a:solidFill>
                <a:latin typeface="Times New Roman" panose="02020603050405020304" pitchFamily="18" charset="0"/>
                <a:cs typeface="Times New Roman" panose="02020603050405020304" pitchFamily="18" charset="0"/>
              </a:rPr>
              <a:t> de </a:t>
            </a:r>
            <a:r>
              <a:rPr lang="en-US" sz="1200" dirty="0" err="1">
                <a:solidFill>
                  <a:srgbClr val="FFFFFF"/>
                </a:solidFill>
                <a:latin typeface="Times New Roman" panose="02020603050405020304" pitchFamily="18" charset="0"/>
                <a:cs typeface="Times New Roman" panose="02020603050405020304" pitchFamily="18" charset="0"/>
              </a:rPr>
              <a:t>que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tenedor</a:t>
            </a:r>
            <a:r>
              <a:rPr lang="en-US" sz="1200" dirty="0">
                <a:solidFill>
                  <a:srgbClr val="FFFFFF"/>
                </a:solidFill>
                <a:latin typeface="Times New Roman" panose="02020603050405020304" pitchFamily="18" charset="0"/>
                <a:cs typeface="Times New Roman" panose="02020603050405020304" pitchFamily="18" charset="0"/>
              </a:rPr>
              <a:t> del  Primer </a:t>
            </a:r>
            <a:r>
              <a:rPr lang="en-US" sz="1200" dirty="0" err="1">
                <a:solidFill>
                  <a:srgbClr val="FFFFFF"/>
                </a:solidFill>
                <a:latin typeface="Times New Roman" panose="02020603050405020304" pitchFamily="18" charset="0"/>
                <a:cs typeface="Times New Roman" panose="02020603050405020304" pitchFamily="18" charset="0"/>
              </a:rPr>
              <a:t>Pagaré</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tenga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que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proceder</a:t>
            </a:r>
            <a:r>
              <a:rPr lang="en-US" sz="1200" dirty="0">
                <a:solidFill>
                  <a:srgbClr val="FFFFFF"/>
                </a:solidFill>
                <a:latin typeface="Times New Roman" panose="02020603050405020304" pitchFamily="18" charset="0"/>
                <a:cs typeface="Times New Roman" panose="02020603050405020304" pitchFamily="18" charset="0"/>
              </a:rPr>
              <a:t>  con  la  </a:t>
            </a:r>
            <a:r>
              <a:rPr lang="en-US" sz="1200" dirty="0" err="1">
                <a:solidFill>
                  <a:srgbClr val="FFFFFF"/>
                </a:solidFill>
                <a:latin typeface="Times New Roman" panose="02020603050405020304" pitchFamily="18" charset="0"/>
                <a:cs typeface="Times New Roman" panose="02020603050405020304" pitchFamily="18" charset="0"/>
              </a:rPr>
              <a:t>ejecución</a:t>
            </a:r>
            <a:r>
              <a:rPr lang="en-US" sz="1200" dirty="0">
                <a:solidFill>
                  <a:srgbClr val="FFFFFF"/>
                </a:solidFill>
                <a:latin typeface="Times New Roman" panose="02020603050405020304" pitchFamily="18" charset="0"/>
                <a:cs typeface="Times New Roman" panose="02020603050405020304" pitchFamily="18" charset="0"/>
              </a:rPr>
              <a:t>  de  la  </a:t>
            </a:r>
            <a:r>
              <a:rPr lang="en-US" sz="1200" dirty="0" err="1">
                <a:solidFill>
                  <a:srgbClr val="FFFFFF"/>
                </a:solidFill>
                <a:latin typeface="Times New Roman" panose="02020603050405020304" pitchFamily="18" charset="0"/>
                <a:cs typeface="Times New Roman" panose="02020603050405020304" pitchFamily="18" charset="0"/>
              </a:rPr>
              <a:t>hipoteca</a:t>
            </a:r>
            <a:r>
              <a:rPr lang="en-US" sz="1200" dirty="0">
                <a:solidFill>
                  <a:srgbClr val="FFFFFF"/>
                </a:solidFill>
                <a:latin typeface="Times New Roman" panose="02020603050405020304" pitchFamily="18" charset="0"/>
                <a:cs typeface="Times New Roman" panose="02020603050405020304" pitchFamily="18" charset="0"/>
              </a:rPr>
              <a:t>  o </a:t>
            </a:r>
            <a:r>
              <a:rPr lang="en-US" sz="1200" dirty="0" err="1">
                <a:solidFill>
                  <a:srgbClr val="FFFFFF"/>
                </a:solidFill>
                <a:latin typeface="Times New Roman" panose="02020603050405020304" pitchFamily="18" charset="0"/>
                <a:cs typeface="Times New Roman" panose="02020603050405020304" pitchFamily="18" charset="0"/>
              </a:rPr>
              <a:t>procedimientos</a:t>
            </a:r>
            <a:r>
              <a:rPr lang="en-US" sz="1200" dirty="0">
                <a:solidFill>
                  <a:srgbClr val="FFFFFF"/>
                </a:solidFill>
                <a:latin typeface="Times New Roman" panose="02020603050405020304" pitchFamily="18" charset="0"/>
                <a:cs typeface="Times New Roman" panose="02020603050405020304" pitchFamily="18" charset="0"/>
              </a:rPr>
              <a:t> para </a:t>
            </a:r>
            <a:r>
              <a:rPr lang="en-US" sz="1200" dirty="0" err="1">
                <a:solidFill>
                  <a:srgbClr val="FFFFFF"/>
                </a:solidFill>
                <a:latin typeface="Times New Roman" panose="02020603050405020304" pitchFamily="18" charset="0"/>
                <a:cs typeface="Times New Roman" panose="02020603050405020304" pitchFamily="18" charset="0"/>
              </a:rPr>
              <a:t>el</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cobro</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por</a:t>
            </a:r>
            <a:r>
              <a:rPr lang="en-US" sz="1200" dirty="0">
                <a:solidFill>
                  <a:srgbClr val="FFFFFF"/>
                </a:solidFill>
                <a:latin typeface="Times New Roman" panose="02020603050405020304" pitchFamily="18" charset="0"/>
                <a:cs typeface="Times New Roman" panose="02020603050405020304" pitchFamily="18" charset="0"/>
              </a:rPr>
              <a:t> la </a:t>
            </a:r>
            <a:r>
              <a:rPr lang="en-US" sz="1200" dirty="0" err="1">
                <a:solidFill>
                  <a:srgbClr val="FFFFFF"/>
                </a:solidFill>
                <a:latin typeface="Times New Roman" panose="02020603050405020304" pitchFamily="18" charset="0"/>
                <a:cs typeface="Times New Roman" panose="02020603050405020304" pitchFamily="18" charset="0"/>
              </a:rPr>
              <a:t>vía</a:t>
            </a:r>
            <a:r>
              <a:rPr lang="en-US" sz="1200" dirty="0">
                <a:solidFill>
                  <a:srgbClr val="FFFFFF"/>
                </a:solidFill>
                <a:latin typeface="Times New Roman" panose="02020603050405020304" pitchFamily="18" charset="0"/>
                <a:cs typeface="Times New Roman" panose="02020603050405020304" pitchFamily="18" charset="0"/>
              </a:rPr>
              <a:t> judicial. </a:t>
            </a:r>
          </a:p>
          <a:p>
            <a:pPr algn="just"/>
            <a:r>
              <a:rPr lang="en-US" sz="1200" dirty="0">
                <a:solidFill>
                  <a:srgbClr val="FFFFFF"/>
                </a:solidFill>
                <a:latin typeface="Times New Roman" panose="02020603050405020304" pitchFamily="18" charset="0"/>
                <a:cs typeface="Times New Roman" panose="02020603050405020304" pitchFamily="18" charset="0"/>
              </a:rPr>
              <a:t>Por </a:t>
            </a:r>
            <a:r>
              <a:rPr lang="en-US" sz="1200" dirty="0" err="1">
                <a:solidFill>
                  <a:srgbClr val="FFFFFF"/>
                </a:solidFill>
                <a:latin typeface="Times New Roman" panose="02020603050405020304" pitchFamily="18" charset="0"/>
                <a:cs typeface="Times New Roman" panose="02020603050405020304" pitchFamily="18" charset="0"/>
              </a:rPr>
              <a:t>su</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parte</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en</a:t>
            </a:r>
            <a:r>
              <a:rPr lang="en-US" sz="1200" dirty="0">
                <a:solidFill>
                  <a:srgbClr val="FFFFFF"/>
                </a:solidFill>
                <a:latin typeface="Times New Roman" panose="02020603050405020304" pitchFamily="18" charset="0"/>
                <a:cs typeface="Times New Roman" panose="02020603050405020304" pitchFamily="18" charset="0"/>
              </a:rPr>
              <a:t> la </a:t>
            </a:r>
            <a:r>
              <a:rPr lang="en-US" sz="1200" dirty="0" err="1">
                <a:solidFill>
                  <a:srgbClr val="FFFFFF"/>
                </a:solidFill>
                <a:latin typeface="Times New Roman" panose="02020603050405020304" pitchFamily="18" charset="0"/>
                <a:cs typeface="Times New Roman" panose="02020603050405020304" pitchFamily="18" charset="0"/>
              </a:rPr>
              <a:t>Declaración</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Jurada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suscrita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por</a:t>
            </a:r>
            <a:r>
              <a:rPr lang="en-US" sz="1200" dirty="0">
                <a:solidFill>
                  <a:srgbClr val="FFFFFF"/>
                </a:solidFill>
                <a:latin typeface="Times New Roman" panose="02020603050405020304" pitchFamily="18" charset="0"/>
                <a:cs typeface="Times New Roman" panose="02020603050405020304" pitchFamily="18" charset="0"/>
              </a:rPr>
              <a:t> Desiree Scavo, </a:t>
            </a:r>
            <a:r>
              <a:rPr lang="en-US" sz="1200" dirty="0" err="1">
                <a:solidFill>
                  <a:srgbClr val="FFFFFF"/>
                </a:solidFill>
                <a:latin typeface="Times New Roman" panose="02020603050405020304" pitchFamily="18" charset="0"/>
                <a:cs typeface="Times New Roman" panose="02020603050405020304" pitchFamily="18" charset="0"/>
              </a:rPr>
              <a:t>incluida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como</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anejo</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en</a:t>
            </a:r>
            <a:r>
              <a:rPr lang="en-US" sz="1200" dirty="0">
                <a:solidFill>
                  <a:srgbClr val="FFFFFF"/>
                </a:solidFill>
                <a:latin typeface="Times New Roman" panose="02020603050405020304" pitchFamily="18" charset="0"/>
                <a:cs typeface="Times New Roman" panose="02020603050405020304" pitchFamily="18" charset="0"/>
              </a:rPr>
              <a:t> la </a:t>
            </a:r>
            <a:r>
              <a:rPr lang="en-US" sz="1200" dirty="0" err="1">
                <a:solidFill>
                  <a:srgbClr val="FFFFFF"/>
                </a:solidFill>
                <a:latin typeface="Times New Roman" panose="02020603050405020304" pitchFamily="18" charset="0"/>
                <a:cs typeface="Times New Roman" panose="02020603050405020304" pitchFamily="18" charset="0"/>
              </a:rPr>
              <a:t>Moción</a:t>
            </a:r>
            <a:r>
              <a:rPr lang="en-US" sz="1200" dirty="0">
                <a:solidFill>
                  <a:srgbClr val="FFFFFF"/>
                </a:solidFill>
                <a:latin typeface="Times New Roman" panose="02020603050405020304" pitchFamily="18" charset="0"/>
                <a:cs typeface="Times New Roman" panose="02020603050405020304" pitchFamily="18" charset="0"/>
              </a:rPr>
              <a:t> de </a:t>
            </a:r>
            <a:r>
              <a:rPr lang="en-US" sz="1200" dirty="0" err="1">
                <a:solidFill>
                  <a:srgbClr val="FFFFFF"/>
                </a:solidFill>
                <a:latin typeface="Times New Roman" panose="02020603050405020304" pitchFamily="18" charset="0"/>
                <a:cs typeface="Times New Roman" panose="02020603050405020304" pitchFamily="18" charset="0"/>
              </a:rPr>
              <a:t>Sentencia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Sumaria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instada</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por</a:t>
            </a:r>
            <a:r>
              <a:rPr lang="en-US" sz="1200" dirty="0">
                <a:solidFill>
                  <a:srgbClr val="FFFFFF"/>
                </a:solidFill>
                <a:latin typeface="Times New Roman" panose="02020603050405020304" pitchFamily="18" charset="0"/>
                <a:cs typeface="Times New Roman" panose="02020603050405020304" pitchFamily="18" charset="0"/>
              </a:rPr>
              <a:t>   CELINK,   se   </a:t>
            </a:r>
            <a:r>
              <a:rPr lang="en-US" sz="1200" dirty="0" err="1">
                <a:solidFill>
                  <a:srgbClr val="FFFFFF"/>
                </a:solidFill>
                <a:latin typeface="Times New Roman" panose="02020603050405020304" pitchFamily="18" charset="0"/>
                <a:cs typeface="Times New Roman" panose="02020603050405020304" pitchFamily="18" charset="0"/>
              </a:rPr>
              <a:t>incluyeron</a:t>
            </a:r>
            <a:r>
              <a:rPr lang="en-US" sz="1200" dirty="0">
                <a:solidFill>
                  <a:srgbClr val="FFFFFF"/>
                </a:solidFill>
                <a:latin typeface="Times New Roman" panose="02020603050405020304" pitchFamily="18" charset="0"/>
                <a:cs typeface="Times New Roman" panose="02020603050405020304" pitchFamily="18" charset="0"/>
              </a:rPr>
              <a:t>   las   </a:t>
            </a:r>
            <a:r>
              <a:rPr lang="en-US" sz="1200" dirty="0" err="1">
                <a:solidFill>
                  <a:srgbClr val="FFFFFF"/>
                </a:solidFill>
                <a:latin typeface="Times New Roman" panose="02020603050405020304" pitchFamily="18" charset="0"/>
                <a:cs typeface="Times New Roman" panose="02020603050405020304" pitchFamily="18" charset="0"/>
              </a:rPr>
              <a:t>siguientes</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partidas</a:t>
            </a:r>
            <a:r>
              <a:rPr lang="en-US" sz="1200" dirty="0">
                <a:solidFill>
                  <a:srgbClr val="FFFFFF"/>
                </a:solidFill>
                <a:latin typeface="Times New Roman" panose="02020603050405020304" pitchFamily="18" charset="0"/>
                <a:cs typeface="Times New Roman" panose="02020603050405020304" pitchFamily="18" charset="0"/>
              </a:rPr>
              <a:t> </a:t>
            </a:r>
            <a:r>
              <a:rPr lang="en-US" sz="1200" dirty="0" err="1">
                <a:solidFill>
                  <a:srgbClr val="FFFFFF"/>
                </a:solidFill>
                <a:latin typeface="Times New Roman" panose="02020603050405020304" pitchFamily="18" charset="0"/>
                <a:cs typeface="Times New Roman" panose="02020603050405020304" pitchFamily="18" charset="0"/>
              </a:rPr>
              <a:t>adeudadas</a:t>
            </a:r>
            <a:r>
              <a:rPr lang="en-US" sz="1200" dirty="0">
                <a:solidFill>
                  <a:srgbClr val="FFFFFF"/>
                </a:solidFill>
                <a:latin typeface="Times New Roman" panose="02020603050405020304" pitchFamily="18" charset="0"/>
                <a:cs typeface="Times New Roman" panose="02020603050405020304" pitchFamily="18" charset="0"/>
              </a:rPr>
              <a:t>: ( . . . ).</a:t>
            </a:r>
          </a:p>
        </p:txBody>
      </p:sp>
      <p:sp>
        <p:nvSpPr>
          <p:cNvPr id="7" name="TextBox 6">
            <a:extLst>
              <a:ext uri="{FF2B5EF4-FFF2-40B4-BE49-F238E27FC236}">
                <a16:creationId xmlns:a16="http://schemas.microsoft.com/office/drawing/2014/main" id="{87FE2C4D-6B42-1706-762F-0621789801F8}"/>
              </a:ext>
            </a:extLst>
          </p:cNvPr>
          <p:cNvSpPr txBox="1"/>
          <p:nvPr/>
        </p:nvSpPr>
        <p:spPr>
          <a:xfrm>
            <a:off x="1659930" y="5692746"/>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commons.wikimedia.org/wiki/Category:Blocked_shot_(basketbal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4263580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D8929-363C-60FC-5125-4410849299D1}"/>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3400" kern="1200" dirty="0">
                <a:solidFill>
                  <a:schemeClr val="tx1"/>
                </a:solidFill>
                <a:latin typeface="Times New Roman" panose="02020603050405020304" pitchFamily="18" charset="0"/>
                <a:cs typeface="Times New Roman" panose="02020603050405020304" pitchFamily="18" charset="0"/>
              </a:rPr>
              <a:t>Celink v. </a:t>
            </a:r>
            <a:r>
              <a:rPr lang="en-US" sz="3400" kern="1200" dirty="0" err="1">
                <a:solidFill>
                  <a:schemeClr val="tx1"/>
                </a:solidFill>
                <a:latin typeface="Times New Roman" panose="02020603050405020304" pitchFamily="18" charset="0"/>
                <a:cs typeface="Times New Roman" panose="02020603050405020304" pitchFamily="18" charset="0"/>
              </a:rPr>
              <a:t>Sucn</a:t>
            </a:r>
            <a:r>
              <a:rPr lang="en-US" sz="3400" kern="1200" dirty="0">
                <a:solidFill>
                  <a:schemeClr val="tx1"/>
                </a:solidFill>
                <a:latin typeface="Times New Roman" panose="02020603050405020304" pitchFamily="18" charset="0"/>
                <a:cs typeface="Times New Roman" panose="02020603050405020304" pitchFamily="18" charset="0"/>
              </a:rPr>
              <a:t>. Santiago Angleró, TA2025CE00573</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8B4F13-6B13-D14D-5BDA-57815A405270}"/>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n-US" sz="1400" dirty="0">
                <a:latin typeface="Times New Roman" panose="02020603050405020304" pitchFamily="18" charset="0"/>
                <a:cs typeface="Times New Roman" panose="02020603050405020304" pitchFamily="18" charset="0"/>
              </a:rPr>
              <a:t>Del </a:t>
            </a:r>
            <a:r>
              <a:rPr lang="en-US" sz="1400" dirty="0" err="1">
                <a:latin typeface="Times New Roman" panose="02020603050405020304" pitchFamily="18" charset="0"/>
                <a:cs typeface="Times New Roman" panose="02020603050405020304" pitchFamily="18" charset="0"/>
              </a:rPr>
              <a:t>análisis</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este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desglose</a:t>
            </a:r>
            <a:r>
              <a:rPr lang="en-US" sz="1400" dirty="0">
                <a:latin typeface="Times New Roman" panose="02020603050405020304" pitchFamily="18" charset="0"/>
                <a:cs typeface="Times New Roman" panose="02020603050405020304" pitchFamily="18" charset="0"/>
              </a:rPr>
              <a:t>, no surge </a:t>
            </a:r>
            <a:r>
              <a:rPr lang="en-US" sz="1400" dirty="0" err="1">
                <a:latin typeface="Times New Roman" panose="02020603050405020304" pitchFamily="18" charset="0"/>
                <a:cs typeface="Times New Roman" panose="02020603050405020304" pitchFamily="18" charset="0"/>
              </a:rPr>
              <a:t>claramente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cuáles</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estas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partidas</a:t>
            </a:r>
            <a:r>
              <a:rPr lang="en-US" sz="1400" dirty="0">
                <a:latin typeface="Times New Roman" panose="02020603050405020304" pitchFamily="18" charset="0"/>
                <a:cs typeface="Times New Roman" panose="02020603050405020304" pitchFamily="18" charset="0"/>
              </a:rPr>
              <a:t> se suman para </a:t>
            </a:r>
            <a:r>
              <a:rPr lang="en-US" sz="1400" dirty="0" err="1">
                <a:latin typeface="Times New Roman" panose="02020603050405020304" pitchFamily="18" charset="0"/>
                <a:cs typeface="Times New Roman" panose="02020603050405020304" pitchFamily="18" charset="0"/>
              </a:rPr>
              <a:t>computar</a:t>
            </a:r>
            <a:r>
              <a:rPr lang="en-US" sz="1400" dirty="0">
                <a:latin typeface="Times New Roman" panose="02020603050405020304" pitchFamily="18" charset="0"/>
                <a:cs typeface="Times New Roman" panose="02020603050405020304" pitchFamily="18" charset="0"/>
              </a:rPr>
              <a:t> la </a:t>
            </a:r>
            <a:r>
              <a:rPr lang="en-US" sz="1400" dirty="0" err="1">
                <a:latin typeface="Times New Roman" panose="02020603050405020304" pitchFamily="18" charset="0"/>
                <a:cs typeface="Times New Roman" panose="02020603050405020304" pitchFamily="18" charset="0"/>
              </a:rPr>
              <a:t>cuantía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relacionada</a:t>
            </a:r>
            <a:r>
              <a:rPr lang="en-US" sz="1400" dirty="0">
                <a:latin typeface="Times New Roman" panose="02020603050405020304" pitchFamily="18" charset="0"/>
                <a:cs typeface="Times New Roman" panose="02020603050405020304" pitchFamily="18" charset="0"/>
              </a:rPr>
              <a:t> con </a:t>
            </a:r>
            <a:r>
              <a:rPr lang="en-US" sz="1400" dirty="0" err="1">
                <a:latin typeface="Times New Roman" panose="02020603050405020304" pitchFamily="18" charset="0"/>
                <a:cs typeface="Times New Roman" panose="02020603050405020304" pitchFamily="18" charset="0"/>
              </a:rPr>
              <a:t>costas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gastos</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honorarios</a:t>
            </a:r>
            <a:r>
              <a:rPr lang="en-US" sz="1400" dirty="0">
                <a:latin typeface="Times New Roman" panose="02020603050405020304" pitchFamily="18" charset="0"/>
                <a:cs typeface="Times New Roman" panose="02020603050405020304" pitchFamily="18" charset="0"/>
              </a:rPr>
              <a:t>    de    abogado    </a:t>
            </a:r>
            <a:r>
              <a:rPr lang="en-US" sz="1400" dirty="0" err="1">
                <a:latin typeface="Times New Roman" panose="02020603050405020304" pitchFamily="18" charset="0"/>
                <a:cs typeface="Times New Roman" panose="02020603050405020304" pitchFamily="18" charset="0"/>
              </a:rPr>
              <a:t>razonables</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acostumbrados</a:t>
            </a:r>
            <a:r>
              <a:rPr lang="en-US" sz="1400" dirty="0">
                <a:latin typeface="Times New Roman" panose="02020603050405020304" pitchFamily="18" charset="0"/>
                <a:cs typeface="Times New Roman" panose="02020603050405020304" pitchFamily="18" charset="0"/>
              </a:rPr>
              <a:t>  e  </a:t>
            </a:r>
            <a:r>
              <a:rPr lang="en-US" sz="1400" dirty="0" err="1">
                <a:latin typeface="Times New Roman" panose="02020603050405020304" pitchFamily="18" charset="0"/>
                <a:cs typeface="Times New Roman" panose="02020603050405020304" pitchFamily="18" charset="0"/>
              </a:rPr>
              <a:t>incurridos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según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establecido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el</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Pagaré</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Hipotecario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así</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como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en</a:t>
            </a:r>
            <a:r>
              <a:rPr lang="en-US" sz="1400" dirty="0">
                <a:latin typeface="Times New Roman" panose="02020603050405020304" pitchFamily="18" charset="0"/>
                <a:cs typeface="Times New Roman" panose="02020603050405020304" pitchFamily="18" charset="0"/>
              </a:rPr>
              <a:t> la </a:t>
            </a:r>
            <a:r>
              <a:rPr lang="en-US" sz="1400" dirty="0" err="1">
                <a:latin typeface="Times New Roman" panose="02020603050405020304" pitchFamily="18" charset="0"/>
                <a:cs typeface="Times New Roman" panose="02020603050405020304" pitchFamily="18" charset="0"/>
              </a:rPr>
              <a:t>Escritura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sobre</a:t>
            </a:r>
            <a:r>
              <a:rPr lang="en-US" sz="1400" dirty="0">
                <a:latin typeface="Times New Roman" panose="02020603050405020304" pitchFamily="18" charset="0"/>
                <a:cs typeface="Times New Roman" panose="02020603050405020304" pitchFamily="18" charset="0"/>
              </a:rPr>
              <a:t> Primera </a:t>
            </a:r>
            <a:r>
              <a:rPr lang="en-US" sz="1400" dirty="0" err="1">
                <a:latin typeface="Times New Roman" panose="02020603050405020304" pitchFamily="18" charset="0"/>
                <a:cs typeface="Times New Roman" panose="02020603050405020304" pitchFamily="18" charset="0"/>
              </a:rPr>
              <a:t>Hipoteca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Núm</a:t>
            </a:r>
            <a:r>
              <a:rPr lang="en-US" sz="1400" dirty="0">
                <a:latin typeface="Times New Roman" panose="02020603050405020304" pitchFamily="18" charset="0"/>
                <a:cs typeface="Times New Roman" panose="02020603050405020304" pitchFamily="18" charset="0"/>
              </a:rPr>
              <a:t>. 188. Más bien, </a:t>
            </a:r>
            <a:r>
              <a:rPr lang="en-US" sz="1400" dirty="0" err="1">
                <a:latin typeface="Times New Roman" panose="02020603050405020304" pitchFamily="18" charset="0"/>
                <a:cs typeface="Times New Roman" panose="02020603050405020304" pitchFamily="18" charset="0"/>
              </a:rPr>
              <a:t>mediante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estas</a:t>
            </a:r>
            <a:r>
              <a:rPr lang="en-US" sz="1400" dirty="0">
                <a:latin typeface="Times New Roman" panose="02020603050405020304" pitchFamily="18" charset="0"/>
                <a:cs typeface="Times New Roman" panose="02020603050405020304" pitchFamily="18" charset="0"/>
              </a:rPr>
              <a:t> se </a:t>
            </a:r>
            <a:r>
              <a:rPr lang="en-US" sz="1400" dirty="0" err="1">
                <a:latin typeface="Times New Roman" panose="02020603050405020304" pitchFamily="18" charset="0"/>
                <a:cs typeface="Times New Roman" panose="02020603050405020304" pitchFamily="18" charset="0"/>
              </a:rPr>
              <a:t>intentan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cobrar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gastos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cs typeface="Times New Roman" panose="02020603050405020304" pitchFamily="18" charset="0"/>
              </a:rPr>
              <a:t>nuestro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entender</a:t>
            </a:r>
            <a:r>
              <a:rPr lang="en-US" sz="1400" dirty="0">
                <a:latin typeface="Times New Roman" panose="02020603050405020304" pitchFamily="18" charset="0"/>
                <a:cs typeface="Times New Roman" panose="02020603050405020304" pitchFamily="18" charset="0"/>
              </a:rPr>
              <a:t>, no </a:t>
            </a:r>
            <a:r>
              <a:rPr lang="en-US" sz="1400" dirty="0" err="1">
                <a:latin typeface="Times New Roman" panose="02020603050405020304" pitchFamily="18" charset="0"/>
                <a:cs typeface="Times New Roman" panose="02020603050405020304" pitchFamily="18" charset="0"/>
              </a:rPr>
              <a:t>cualifican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como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costas</a:t>
            </a:r>
            <a:r>
              <a:rPr lang="en-US" sz="1400" dirty="0">
                <a:latin typeface="Times New Roman" panose="02020603050405020304" pitchFamily="18" charset="0"/>
                <a:cs typeface="Times New Roman" panose="02020603050405020304" pitchFamily="18" charset="0"/>
              </a:rPr>
              <a:t> del </a:t>
            </a:r>
            <a:r>
              <a:rPr lang="en-US" sz="1400" dirty="0" err="1">
                <a:latin typeface="Times New Roman" panose="02020603050405020304" pitchFamily="18" charset="0"/>
                <a:cs typeface="Times New Roman" panose="02020603050405020304" pitchFamily="18" charset="0"/>
              </a:rPr>
              <a:t>pleito</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honorarios</a:t>
            </a:r>
            <a:r>
              <a:rPr lang="en-US" sz="1400" dirty="0">
                <a:latin typeface="Times New Roman" panose="02020603050405020304" pitchFamily="18" charset="0"/>
                <a:cs typeface="Times New Roman" panose="02020603050405020304" pitchFamily="18" charset="0"/>
              </a:rPr>
              <a:t> de abogado. </a:t>
            </a:r>
          </a:p>
          <a:p>
            <a:pPr algn="just"/>
            <a:r>
              <a:rPr lang="en-US" sz="1400" dirty="0">
                <a:latin typeface="Times New Roman" panose="02020603050405020304" pitchFamily="18" charset="0"/>
                <a:cs typeface="Times New Roman" panose="02020603050405020304" pitchFamily="18" charset="0"/>
              </a:rPr>
              <a:t>Es </a:t>
            </a:r>
            <a:r>
              <a:rPr lang="en-US" sz="1400" dirty="0" err="1">
                <a:latin typeface="Times New Roman" panose="02020603050405020304" pitchFamily="18" charset="0"/>
                <a:cs typeface="Times New Roman" panose="02020603050405020304" pitchFamily="18" charset="0"/>
              </a:rPr>
              <a:t>decir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entendemos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cs typeface="Times New Roman" panose="02020603050405020304" pitchFamily="18" charset="0"/>
              </a:rPr>
              <a:t>dicho</a:t>
            </a:r>
            <a:r>
              <a:rPr lang="en-US" sz="1400" dirty="0">
                <a:latin typeface="Times New Roman" panose="02020603050405020304" pitchFamily="18" charset="0"/>
                <a:cs typeface="Times New Roman" panose="02020603050405020304" pitchFamily="18" charset="0"/>
              </a:rPr>
              <a:t> total se le </a:t>
            </a:r>
            <a:r>
              <a:rPr lang="en-US" sz="1400" dirty="0" err="1">
                <a:latin typeface="Times New Roman" panose="02020603050405020304" pitchFamily="18" charset="0"/>
                <a:cs typeface="Times New Roman" panose="02020603050405020304" pitchFamily="18" charset="0"/>
              </a:rPr>
              <a:t>tiene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añadir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otra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cuantía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incierta</a:t>
            </a:r>
            <a:r>
              <a:rPr lang="en-US" sz="1400" dirty="0">
                <a:latin typeface="Times New Roman" panose="02020603050405020304" pitchFamily="18" charset="0"/>
                <a:cs typeface="Times New Roman" panose="02020603050405020304" pitchFamily="18" charset="0"/>
              </a:rPr>
              <a:t> para </a:t>
            </a:r>
            <a:r>
              <a:rPr lang="en-US" sz="1400" dirty="0" err="1">
                <a:latin typeface="Times New Roman" panose="02020603050405020304" pitchFamily="18" charset="0"/>
                <a:cs typeface="Times New Roman" panose="02020603050405020304" pitchFamily="18" charset="0"/>
              </a:rPr>
              <a:t>costas</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gastos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legales</a:t>
            </a:r>
            <a:r>
              <a:rPr lang="en-US" sz="1400" dirty="0">
                <a:latin typeface="Times New Roman" panose="02020603050405020304" pitchFamily="18" charset="0"/>
                <a:cs typeface="Times New Roman" panose="02020603050405020304" pitchFamily="18" charset="0"/>
              </a:rPr>
              <a:t>, lo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aumentaría</a:t>
            </a:r>
            <a:r>
              <a:rPr lang="en-US" sz="1400" dirty="0">
                <a:latin typeface="Times New Roman" panose="02020603050405020304" pitchFamily="18" charset="0"/>
                <a:cs typeface="Times New Roman" panose="02020603050405020304" pitchFamily="18" charset="0"/>
              </a:rPr>
              <a:t> la </a:t>
            </a:r>
            <a:r>
              <a:rPr lang="en-US" sz="1400" dirty="0" err="1">
                <a:latin typeface="Times New Roman" panose="02020603050405020304" pitchFamily="18" charset="0"/>
                <a:cs typeface="Times New Roman" panose="02020603050405020304" pitchFamily="18" charset="0"/>
              </a:rPr>
              <a:t>reclamación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monetaria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Asimismo</a:t>
            </a:r>
            <a:r>
              <a:rPr lang="en-US" sz="1400" dirty="0">
                <a:latin typeface="Times New Roman" panose="02020603050405020304" pitchFamily="18" charset="0"/>
                <a:cs typeface="Times New Roman" panose="02020603050405020304" pitchFamily="18" charset="0"/>
              </a:rPr>
              <a:t>, no </a:t>
            </a:r>
            <a:r>
              <a:rPr lang="en-US" sz="1400" dirty="0" err="1">
                <a:latin typeface="Times New Roman" panose="02020603050405020304" pitchFamily="18" charset="0"/>
                <a:cs typeface="Times New Roman" panose="02020603050405020304" pitchFamily="18" charset="0"/>
              </a:rPr>
              <a:t>cabe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duda</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se </a:t>
            </a:r>
            <a:r>
              <a:rPr lang="en-US" sz="1400" dirty="0" err="1">
                <a:latin typeface="Times New Roman" panose="02020603050405020304" pitchFamily="18" charset="0"/>
                <a:cs typeface="Times New Roman" panose="02020603050405020304" pitchFamily="18" charset="0"/>
              </a:rPr>
              <a:t>hace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necesario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presentar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prueba</a:t>
            </a:r>
            <a:r>
              <a:rPr lang="en-US" sz="1400" dirty="0">
                <a:latin typeface="Times New Roman" panose="02020603050405020304" pitchFamily="18" charset="0"/>
                <a:cs typeface="Times New Roman" panose="02020603050405020304" pitchFamily="18" charset="0"/>
              </a:rPr>
              <a:t> de las </a:t>
            </a:r>
            <a:r>
              <a:rPr lang="en-US" sz="1400" dirty="0" err="1">
                <a:latin typeface="Times New Roman" panose="02020603050405020304" pitchFamily="18" charset="0"/>
                <a:cs typeface="Times New Roman" panose="02020603050405020304" pitchFamily="18" charset="0"/>
              </a:rPr>
              <a:t>antedichas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cuantías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reclamadas</a:t>
            </a:r>
            <a:r>
              <a:rPr lang="en-US" sz="1400" dirty="0">
                <a:latin typeface="Times New Roman" panose="02020603050405020304" pitchFamily="18" charset="0"/>
                <a:cs typeface="Times New Roman" panose="02020603050405020304" pitchFamily="18" charset="0"/>
              </a:rPr>
              <a:t>  para  </a:t>
            </a:r>
            <a:r>
              <a:rPr lang="en-US" sz="1400" dirty="0" err="1">
                <a:latin typeface="Times New Roman" panose="02020603050405020304" pitchFamily="18" charset="0"/>
                <a:cs typeface="Times New Roman" panose="02020603050405020304" pitchFamily="18" charset="0"/>
              </a:rPr>
              <a:t>conocer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procede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cobro</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en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qué</a:t>
            </a:r>
            <a:r>
              <a:rPr lang="en-US" sz="1400" dirty="0">
                <a:latin typeface="Times New Roman" panose="02020603050405020304" pitchFamily="18" charset="0"/>
                <a:cs typeface="Times New Roman" panose="02020603050405020304" pitchFamily="18" charset="0"/>
              </a:rPr>
              <a:t>  forma </a:t>
            </a:r>
            <a:r>
              <a:rPr lang="en-US" sz="1400" dirty="0" err="1">
                <a:latin typeface="Times New Roman" panose="02020603050405020304" pitchFamily="18" charset="0"/>
                <a:cs typeface="Times New Roman" panose="02020603050405020304" pitchFamily="18" charset="0"/>
              </a:rPr>
              <a:t>fueron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estas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fueron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calculadas</a:t>
            </a:r>
            <a:r>
              <a:rPr lang="en-US" sz="1400" dirty="0">
                <a:latin typeface="Times New Roman" panose="02020603050405020304" pitchFamily="18" charset="0"/>
                <a:cs typeface="Times New Roman" panose="02020603050405020304" pitchFamily="18" charset="0"/>
              </a:rPr>
              <a:t>. Por tanto, no </a:t>
            </a:r>
            <a:r>
              <a:rPr lang="en-US" sz="1400" dirty="0" err="1">
                <a:latin typeface="Times New Roman" panose="02020603050405020304" pitchFamily="18" charset="0"/>
                <a:cs typeface="Times New Roman" panose="02020603050405020304" pitchFamily="18" charset="0"/>
              </a:rPr>
              <a:t>estamos</a:t>
            </a:r>
            <a:r>
              <a:rPr lang="en-US" sz="1400" dirty="0">
                <a:latin typeface="Times New Roman" panose="02020603050405020304" pitchFamily="18" charset="0"/>
                <a:cs typeface="Times New Roman" panose="02020603050405020304" pitchFamily="18" charset="0"/>
              </a:rPr>
              <a:t> ante </a:t>
            </a:r>
            <a:r>
              <a:rPr lang="en-US" sz="1400" dirty="0" err="1">
                <a:latin typeface="Times New Roman" panose="02020603050405020304" pitchFamily="18" charset="0"/>
                <a:cs typeface="Times New Roman" panose="02020603050405020304" pitchFamily="18" charset="0"/>
              </a:rPr>
              <a:t>una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deuda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sea </a:t>
            </a:r>
            <a:r>
              <a:rPr lang="en-US" sz="1400" dirty="0" err="1">
                <a:latin typeface="Times New Roman" panose="02020603050405020304" pitchFamily="18" charset="0"/>
                <a:cs typeface="Times New Roman" panose="02020603050405020304" pitchFamily="18" charset="0"/>
              </a:rPr>
              <a:t>cierta</a:t>
            </a:r>
            <a:r>
              <a:rPr lang="en-US" sz="1400" dirty="0">
                <a:latin typeface="Times New Roman" panose="02020603050405020304" pitchFamily="18" charset="0"/>
                <a:cs typeface="Times New Roman" panose="02020603050405020304" pitchFamily="18" charset="0"/>
              </a:rPr>
              <a:t> lo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incide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sobre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liquidez</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exigibilidad</a:t>
            </a:r>
            <a:r>
              <a:rPr lang="en-US" sz="1400" dirty="0">
                <a:latin typeface="Times New Roman" panose="02020603050405020304" pitchFamily="18" charset="0"/>
                <a:cs typeface="Times New Roman" panose="02020603050405020304" pitchFamily="18" charset="0"/>
              </a:rPr>
              <a:t>. </a:t>
            </a:r>
          </a:p>
        </p:txBody>
      </p:sp>
      <p:pic>
        <p:nvPicPr>
          <p:cNvPr id="6" name="Content Placeholder 5" descr="A person with long hair and a beard&#10;&#10;AI-generated content may be incorrect.">
            <a:extLst>
              <a:ext uri="{FF2B5EF4-FFF2-40B4-BE49-F238E27FC236}">
                <a16:creationId xmlns:a16="http://schemas.microsoft.com/office/drawing/2014/main" id="{F828889A-BD39-C405-3E33-DECD4EDC5DA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777662"/>
            <a:ext cx="5458968" cy="3302675"/>
          </a:xfrm>
          <a:prstGeom prst="rect">
            <a:avLst/>
          </a:prstGeom>
        </p:spPr>
      </p:pic>
      <p:sp>
        <p:nvSpPr>
          <p:cNvPr id="7" name="TextBox 6">
            <a:extLst>
              <a:ext uri="{FF2B5EF4-FFF2-40B4-BE49-F238E27FC236}">
                <a16:creationId xmlns:a16="http://schemas.microsoft.com/office/drawing/2014/main" id="{4548F33B-AD39-55F3-8BA8-65C5A4E8D811}"/>
              </a:ext>
            </a:extLst>
          </p:cNvPr>
          <p:cNvSpPr txBox="1"/>
          <p:nvPr/>
        </p:nvSpPr>
        <p:spPr>
          <a:xfrm>
            <a:off x="9125940" y="4880282"/>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kenscourses.com/tc2027fall2016/syndicated/type-your-username-and-password-here/">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433302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BD2B70-B530-C85F-B656-12CF60A98D27}"/>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kern="1200" dirty="0" err="1">
                <a:solidFill>
                  <a:schemeClr val="tx1"/>
                </a:solidFill>
                <a:latin typeface="Times New Roman" panose="02020603050405020304" pitchFamily="18" charset="0"/>
                <a:cs typeface="Times New Roman" panose="02020603050405020304" pitchFamily="18" charset="0"/>
              </a:rPr>
              <a:t>Recomendaciones</a:t>
            </a:r>
            <a:r>
              <a:rPr lang="en-US" kern="1200" dirty="0">
                <a:solidFill>
                  <a:schemeClr val="tx1"/>
                </a:solidFill>
                <a:latin typeface="Times New Roman" panose="02020603050405020304" pitchFamily="18" charset="0"/>
                <a:cs typeface="Times New Roman" panose="02020603050405020304" pitchFamily="18" charset="0"/>
              </a:rPr>
              <a:t> para </a:t>
            </a:r>
            <a:r>
              <a:rPr lang="en-US" kern="1200" dirty="0" err="1">
                <a:solidFill>
                  <a:schemeClr val="tx1"/>
                </a:solidFill>
                <a:latin typeface="Times New Roman" panose="02020603050405020304" pitchFamily="18" charset="0"/>
                <a:cs typeface="Times New Roman" panose="02020603050405020304" pitchFamily="18" charset="0"/>
              </a:rPr>
              <a:t>argumentar</a:t>
            </a:r>
            <a:r>
              <a:rPr lang="en-US" kern="1200" dirty="0">
                <a:solidFill>
                  <a:schemeClr val="tx1"/>
                </a:solidFill>
                <a:latin typeface="Times New Roman" panose="02020603050405020304" pitchFamily="18" charset="0"/>
                <a:cs typeface="Times New Roman" panose="02020603050405020304" pitchFamily="18" charset="0"/>
              </a:rPr>
              <a:t>:</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A5BA2D-D634-A209-DA6B-E145175E970E}"/>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n-US" sz="1400" dirty="0">
                <a:latin typeface="Times New Roman" panose="02020603050405020304" pitchFamily="18" charset="0"/>
                <a:cs typeface="Times New Roman" panose="02020603050405020304" pitchFamily="18" charset="0"/>
              </a:rPr>
              <a:t>El </a:t>
            </a:r>
            <a:r>
              <a:rPr lang="en-US" sz="1400" dirty="0" err="1">
                <a:latin typeface="Times New Roman" panose="02020603050405020304" pitchFamily="18" charset="0"/>
                <a:cs typeface="Times New Roman" panose="02020603050405020304" pitchFamily="18" charset="0"/>
              </a:rPr>
              <a:t>lenguaje</a:t>
            </a:r>
            <a:r>
              <a:rPr lang="en-US" sz="1400" dirty="0">
                <a:latin typeface="Times New Roman" panose="02020603050405020304" pitchFamily="18" charset="0"/>
                <a:cs typeface="Times New Roman" panose="02020603050405020304" pitchFamily="18" charset="0"/>
              </a:rPr>
              <a:t> del </a:t>
            </a:r>
            <a:r>
              <a:rPr lang="en-US" sz="1400" dirty="0" err="1">
                <a:latin typeface="Times New Roman" panose="02020603050405020304" pitchFamily="18" charset="0"/>
                <a:cs typeface="Times New Roman" panose="02020603050405020304" pitchFamily="18" charset="0"/>
              </a:rPr>
              <a:t>pagaré</a:t>
            </a:r>
            <a:r>
              <a:rPr lang="en-US" sz="1400" dirty="0">
                <a:latin typeface="Times New Roman" panose="02020603050405020304" pitchFamily="18" charset="0"/>
                <a:cs typeface="Times New Roman" panose="02020603050405020304" pitchFamily="18" charset="0"/>
              </a:rPr>
              <a:t> es claro y </a:t>
            </a:r>
            <a:r>
              <a:rPr lang="en-US" sz="1400" dirty="0" err="1">
                <a:latin typeface="Times New Roman" panose="02020603050405020304" pitchFamily="18" charset="0"/>
                <a:cs typeface="Times New Roman" panose="02020603050405020304" pitchFamily="18" charset="0"/>
              </a:rPr>
              <a:t>ello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trae</a:t>
            </a:r>
            <a:r>
              <a:rPr lang="en-US" sz="1400" dirty="0">
                <a:latin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cs typeface="Times New Roman" panose="02020603050405020304" pitchFamily="18" charset="0"/>
              </a:rPr>
              <a:t>colación</a:t>
            </a:r>
            <a:r>
              <a:rPr lang="en-US" sz="1400" dirty="0">
                <a:latin typeface="Times New Roman" panose="02020603050405020304" pitchFamily="18" charset="0"/>
                <a:cs typeface="Times New Roman" panose="02020603050405020304" pitchFamily="18" charset="0"/>
              </a:rPr>
              <a:t> lo </a:t>
            </a:r>
            <a:r>
              <a:rPr lang="en-US" sz="1400" dirty="0" err="1">
                <a:latin typeface="Times New Roman" panose="02020603050405020304" pitchFamily="18" charset="0"/>
                <a:cs typeface="Times New Roman" panose="02020603050405020304" pitchFamily="18" charset="0"/>
              </a:rPr>
              <a:t>dispuesto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el</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Art. 1233 del</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Código Civil, 31 L.P.R.A. sec. 3471</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donde</a:t>
            </a:r>
            <a:r>
              <a:rPr lang="en-US" sz="1400" dirty="0">
                <a:latin typeface="Times New Roman" panose="02020603050405020304" pitchFamily="18" charset="0"/>
                <a:cs typeface="Times New Roman" panose="02020603050405020304" pitchFamily="18" charset="0"/>
              </a:rPr>
              <a:t> se </a:t>
            </a:r>
            <a:r>
              <a:rPr lang="en-US" sz="1400" dirty="0" err="1">
                <a:latin typeface="Times New Roman" panose="02020603050405020304" pitchFamily="18" charset="0"/>
                <a:cs typeface="Times New Roman" panose="02020603050405020304" pitchFamily="18" charset="0"/>
              </a:rPr>
              <a:t>afirma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si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los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términos</a:t>
            </a:r>
            <a:r>
              <a:rPr lang="en-US" sz="1400" b="1" dirty="0">
                <a:latin typeface="Times New Roman" panose="02020603050405020304" pitchFamily="18" charset="0"/>
                <a:cs typeface="Times New Roman" panose="02020603050405020304" pitchFamily="18" charset="0"/>
              </a:rPr>
              <a:t> de un </a:t>
            </a:r>
            <a:r>
              <a:rPr lang="en-US" sz="1400" b="1" dirty="0" err="1">
                <a:latin typeface="Times New Roman" panose="02020603050405020304" pitchFamily="18" charset="0"/>
                <a:cs typeface="Times New Roman" panose="02020603050405020304" pitchFamily="18" charset="0"/>
              </a:rPr>
              <a:t>contrato</a:t>
            </a:r>
            <a:r>
              <a:rPr lang="en-US" sz="1400" b="1" dirty="0">
                <a:latin typeface="Times New Roman" panose="02020603050405020304" pitchFamily="18" charset="0"/>
                <a:cs typeface="Times New Roman" panose="02020603050405020304" pitchFamily="18" charset="0"/>
              </a:rPr>
              <a:t> son</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claros y no </a:t>
            </a:r>
            <a:r>
              <a:rPr lang="en-US" sz="1400" b="1" dirty="0" err="1">
                <a:latin typeface="Times New Roman" panose="02020603050405020304" pitchFamily="18" charset="0"/>
                <a:cs typeface="Times New Roman" panose="02020603050405020304" pitchFamily="18" charset="0"/>
              </a:rPr>
              <a:t>dejan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duda</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sobre</a:t>
            </a:r>
            <a:r>
              <a:rPr lang="en-US" sz="1400" b="1" dirty="0">
                <a:latin typeface="Times New Roman" panose="02020603050405020304" pitchFamily="18" charset="0"/>
                <a:cs typeface="Times New Roman" panose="02020603050405020304" pitchFamily="18" charset="0"/>
              </a:rPr>
              <a:t> la </a:t>
            </a:r>
            <a:r>
              <a:rPr lang="en-US" sz="1400" b="1" dirty="0" err="1">
                <a:latin typeface="Times New Roman" panose="02020603050405020304" pitchFamily="18" charset="0"/>
                <a:cs typeface="Times New Roman" panose="02020603050405020304" pitchFamily="18" charset="0"/>
              </a:rPr>
              <a:t>intención</a:t>
            </a:r>
            <a:r>
              <a:rPr lang="en-US" sz="1400" b="1" dirty="0">
                <a:latin typeface="Times New Roman" panose="02020603050405020304" pitchFamily="18" charset="0"/>
                <a:cs typeface="Times New Roman" panose="02020603050405020304" pitchFamily="18" charset="0"/>
              </a:rPr>
              <a:t> de </a:t>
            </a:r>
            <a:r>
              <a:rPr lang="en-US" sz="1400" b="1" dirty="0" err="1">
                <a:latin typeface="Times New Roman" panose="02020603050405020304" pitchFamily="18" charset="0"/>
                <a:cs typeface="Times New Roman" panose="02020603050405020304" pitchFamily="18" charset="0"/>
              </a:rPr>
              <a:t>los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contratantes</a:t>
            </a:r>
            <a:r>
              <a:rPr lang="en-US" sz="1400" dirty="0">
                <a:latin typeface="Times New Roman" panose="02020603050405020304" pitchFamily="18" charset="0"/>
                <a:cs typeface="Times New Roman" panose="02020603050405020304" pitchFamily="18" charset="0"/>
              </a:rPr>
              <a:t>, se </a:t>
            </a:r>
            <a:r>
              <a:rPr lang="en-US" sz="1400" dirty="0" err="1">
                <a:latin typeface="Times New Roman" panose="02020603050405020304" pitchFamily="18" charset="0"/>
                <a:cs typeface="Times New Roman" panose="02020603050405020304" pitchFamily="18" charset="0"/>
              </a:rPr>
              <a:t>estará</a:t>
            </a:r>
            <a:r>
              <a:rPr lang="en-US" sz="1400" dirty="0">
                <a:latin typeface="Times New Roman" panose="02020603050405020304" pitchFamily="18" charset="0"/>
                <a:cs typeface="Times New Roman" panose="02020603050405020304" pitchFamily="18" charset="0"/>
              </a:rPr>
              <a:t> al </a:t>
            </a:r>
            <a:r>
              <a:rPr lang="en-US" sz="1400" dirty="0" err="1">
                <a:latin typeface="Times New Roman" panose="02020603050405020304" pitchFamily="18" charset="0"/>
                <a:cs typeface="Times New Roman" panose="02020603050405020304" pitchFamily="18" charset="0"/>
              </a:rPr>
              <a:t>sentido</a:t>
            </a:r>
            <a:r>
              <a:rPr lang="en-US" sz="1400" dirty="0">
                <a:latin typeface="Times New Roman" panose="02020603050405020304" pitchFamily="18" charset="0"/>
                <a:cs typeface="Times New Roman" panose="02020603050405020304" pitchFamily="18" charset="0"/>
              </a:rPr>
              <a:t> literal de sus </a:t>
            </a:r>
            <a:r>
              <a:rPr lang="en-US" sz="1400" dirty="0" err="1">
                <a:latin typeface="Times New Roman" panose="02020603050405020304" pitchFamily="18" charset="0"/>
                <a:cs typeface="Times New Roman" panose="02020603050405020304" pitchFamily="18" charset="0"/>
              </a:rPr>
              <a:t>cláusulas</a:t>
            </a:r>
            <a:r>
              <a:rPr lang="en-US" sz="1400" dirty="0">
                <a:latin typeface="Times New Roman" panose="02020603050405020304" pitchFamily="18" charset="0"/>
                <a:cs typeface="Times New Roman" panose="02020603050405020304" pitchFamily="18" charset="0"/>
              </a:rPr>
              <a:t>. </a:t>
            </a:r>
          </a:p>
          <a:p>
            <a:pPr algn="just"/>
            <a:r>
              <a:rPr lang="en-US" sz="1400" dirty="0">
                <a:latin typeface="Times New Roman" panose="02020603050405020304" pitchFamily="18" charset="0"/>
                <a:cs typeface="Times New Roman" panose="02020603050405020304" pitchFamily="18" charset="0"/>
              </a:rPr>
              <a:t>De </a:t>
            </a:r>
            <a:r>
              <a:rPr lang="en-US" sz="1400" dirty="0" err="1">
                <a:latin typeface="Times New Roman" panose="02020603050405020304" pitchFamily="18" charset="0"/>
                <a:cs typeface="Times New Roman" panose="02020603050405020304" pitchFamily="18" charset="0"/>
              </a:rPr>
              <a:t>manera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análoga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miramos</a:t>
            </a:r>
            <a:r>
              <a:rPr lang="en-US" sz="1400" dirty="0">
                <a:latin typeface="Times New Roman" panose="02020603050405020304" pitchFamily="18" charset="0"/>
                <a:cs typeface="Times New Roman" panose="02020603050405020304" pitchFamily="18" charset="0"/>
              </a:rPr>
              <a:t> la ley y </a:t>
            </a:r>
            <a:r>
              <a:rPr lang="en-US" sz="1400" dirty="0" err="1">
                <a:latin typeface="Times New Roman" panose="02020603050405020304" pitchFamily="18" charset="0"/>
                <a:cs typeface="Times New Roman" panose="02020603050405020304" pitchFamily="18" charset="0"/>
              </a:rPr>
              <a:t>el</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contrato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tiene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efecto</a:t>
            </a:r>
            <a:r>
              <a:rPr lang="en-US" sz="1400" dirty="0">
                <a:latin typeface="Times New Roman" panose="02020603050405020304" pitchFamily="18" charset="0"/>
                <a:cs typeface="Times New Roman" panose="02020603050405020304" pitchFamily="18" charset="0"/>
              </a:rPr>
              <a:t> de ley entre las partes se ha </a:t>
            </a:r>
            <a:r>
              <a:rPr lang="en-US" sz="1400" dirty="0" err="1">
                <a:latin typeface="Times New Roman" panose="02020603050405020304" pitchFamily="18" charset="0"/>
                <a:cs typeface="Times New Roman" panose="02020603050405020304" pitchFamily="18" charset="0"/>
              </a:rPr>
              <a:t>dicho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reiteradamente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que</a:t>
            </a:r>
            <a:r>
              <a:rPr lang="en-US" sz="1400" dirty="0">
                <a:latin typeface="Times New Roman" panose="02020603050405020304" pitchFamily="18" charset="0"/>
                <a:cs typeface="Times New Roman" panose="02020603050405020304" pitchFamily="18" charset="0"/>
              </a:rPr>
              <a:t>, “[c]</a:t>
            </a:r>
            <a:r>
              <a:rPr lang="en-US" sz="1400" dirty="0" err="1">
                <a:latin typeface="Times New Roman" panose="02020603050405020304" pitchFamily="18" charset="0"/>
                <a:cs typeface="Times New Roman" panose="02020603050405020304" pitchFamily="18" charset="0"/>
              </a:rPr>
              <a:t>uando</a:t>
            </a:r>
            <a:r>
              <a:rPr lang="en-US" sz="1400" dirty="0">
                <a:latin typeface="Times New Roman" panose="02020603050405020304" pitchFamily="18" charset="0"/>
                <a:cs typeface="Times New Roman" panose="02020603050405020304" pitchFamily="18" charset="0"/>
              </a:rPr>
              <a:t> la ley es </a:t>
            </a:r>
            <a:r>
              <a:rPr lang="en-US" sz="1400" dirty="0" err="1">
                <a:latin typeface="Times New Roman" panose="02020603050405020304" pitchFamily="18" charset="0"/>
                <a:cs typeface="Times New Roman" panose="02020603050405020304" pitchFamily="18" charset="0"/>
              </a:rPr>
              <a:t>clara</a:t>
            </a:r>
            <a:r>
              <a:rPr lang="en-US" sz="1400" dirty="0">
                <a:latin typeface="Times New Roman" panose="02020603050405020304" pitchFamily="18" charset="0"/>
                <a:cs typeface="Times New Roman" panose="02020603050405020304" pitchFamily="18" charset="0"/>
              </a:rPr>
              <a:t> libre de </a:t>
            </a:r>
            <a:r>
              <a:rPr lang="en-US" sz="1400" dirty="0" err="1">
                <a:latin typeface="Times New Roman" panose="02020603050405020304" pitchFamily="18" charset="0"/>
                <a:cs typeface="Times New Roman" panose="02020603050405020304" pitchFamily="18" charset="0"/>
              </a:rPr>
              <a:t>toda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ambigüedad</a:t>
            </a:r>
            <a:r>
              <a:rPr lang="en-US" sz="1400" dirty="0">
                <a:latin typeface="Times New Roman" panose="02020603050405020304" pitchFamily="18" charset="0"/>
                <a:cs typeface="Times New Roman" panose="02020603050405020304" pitchFamily="18" charset="0"/>
              </a:rPr>
              <a:t>, la </a:t>
            </a:r>
            <a:r>
              <a:rPr lang="en-US" sz="1400" dirty="0" err="1">
                <a:latin typeface="Times New Roman" panose="02020603050405020304" pitchFamily="18" charset="0"/>
                <a:cs typeface="Times New Roman" panose="02020603050405020304" pitchFamily="18" charset="0"/>
              </a:rPr>
              <a:t>letra</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ella</a:t>
            </a:r>
            <a:r>
              <a:rPr lang="en-US" sz="1400" dirty="0">
                <a:latin typeface="Times New Roman" panose="02020603050405020304" pitchFamily="18" charset="0"/>
                <a:cs typeface="Times New Roman" panose="02020603050405020304" pitchFamily="18" charset="0"/>
              </a:rPr>
              <a:t> no </a:t>
            </a:r>
            <a:r>
              <a:rPr lang="en-US" sz="1400" dirty="0" err="1">
                <a:latin typeface="Times New Roman" panose="02020603050405020304" pitchFamily="18" charset="0"/>
                <a:cs typeface="Times New Roman" panose="02020603050405020304" pitchFamily="18" charset="0"/>
              </a:rPr>
              <a:t>debe</a:t>
            </a:r>
            <a:r>
              <a:rPr lang="en-US" sz="1400" dirty="0">
                <a:latin typeface="Times New Roman" panose="02020603050405020304" pitchFamily="18" charset="0"/>
                <a:cs typeface="Times New Roman" panose="02020603050405020304" pitchFamily="18" charset="0"/>
              </a:rPr>
              <a:t> ser </a:t>
            </a:r>
            <a:r>
              <a:rPr lang="en-US" sz="1400" dirty="0" err="1">
                <a:latin typeface="Times New Roman" panose="02020603050405020304" pitchFamily="18" charset="0"/>
                <a:cs typeface="Times New Roman" panose="02020603050405020304" pitchFamily="18" charset="0"/>
              </a:rPr>
              <a:t>menospreciada</a:t>
            </a:r>
            <a:r>
              <a:rPr lang="en-US" sz="1400" dirty="0">
                <a:latin typeface="Times New Roman" panose="02020603050405020304" pitchFamily="18" charset="0"/>
                <a:cs typeface="Times New Roman" panose="02020603050405020304" pitchFamily="18" charset="0"/>
              </a:rPr>
              <a:t> bajo </a:t>
            </a:r>
            <a:r>
              <a:rPr lang="en-US" sz="1400" dirty="0" err="1">
                <a:latin typeface="Times New Roman" panose="02020603050405020304" pitchFamily="18" charset="0"/>
                <a:cs typeface="Times New Roman" panose="02020603050405020304" pitchFamily="18" charset="0"/>
              </a:rPr>
              <a:t>el</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pretexto</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cumplir</a:t>
            </a:r>
            <a:r>
              <a:rPr lang="en-US" sz="1400" dirty="0">
                <a:latin typeface="Times New Roman" panose="02020603050405020304" pitchFamily="18" charset="0"/>
                <a:cs typeface="Times New Roman" panose="02020603050405020304" pitchFamily="18" charset="0"/>
              </a:rPr>
              <a:t> con </a:t>
            </a:r>
            <a:r>
              <a:rPr lang="en-US" sz="1400" dirty="0" err="1">
                <a:latin typeface="Times New Roman" panose="02020603050405020304" pitchFamily="18" charset="0"/>
                <a:cs typeface="Times New Roman" panose="02020603050405020304" pitchFamily="18" charset="0"/>
              </a:rPr>
              <a:t>su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espíritu</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Art. 14 del Código</a:t>
            </a:r>
            <a:r>
              <a:rPr lang="en-US" sz="1400"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Civi</a:t>
            </a:r>
            <a:r>
              <a:rPr lang="en-US" sz="1400" i="1" dirty="0">
                <a:latin typeface="Times New Roman" panose="02020603050405020304" pitchFamily="18" charset="0"/>
                <a:cs typeface="Times New Roman" panose="02020603050405020304" pitchFamily="18" charset="0"/>
              </a:rPr>
              <a:t>, 31 L.P.R.A. sec. 14</a:t>
            </a:r>
            <a:r>
              <a:rPr lang="en-US" sz="1400" dirty="0">
                <a:latin typeface="Times New Roman" panose="02020603050405020304" pitchFamily="18" charset="0"/>
                <a:cs typeface="Times New Roman" panose="02020603050405020304" pitchFamily="18" charset="0"/>
              </a:rPr>
              <a:t>. </a:t>
            </a:r>
          </a:p>
          <a:p>
            <a:pPr algn="just"/>
            <a:r>
              <a:rPr lang="en-US" sz="1400" dirty="0">
                <a:latin typeface="Times New Roman" panose="02020603050405020304" pitchFamily="18" charset="0"/>
                <a:cs typeface="Times New Roman" panose="02020603050405020304" pitchFamily="18" charset="0"/>
              </a:rPr>
              <a:t>Por tanto, </a:t>
            </a:r>
            <a:r>
              <a:rPr lang="en-US" sz="1400" dirty="0" err="1">
                <a:latin typeface="Times New Roman" panose="02020603050405020304" pitchFamily="18" charset="0"/>
                <a:cs typeface="Times New Roman" panose="02020603050405020304" pitchFamily="18" charset="0"/>
              </a:rPr>
              <a:t>si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una</a:t>
            </a:r>
            <a:r>
              <a:rPr lang="en-US" sz="1400" dirty="0">
                <a:latin typeface="Times New Roman" panose="02020603050405020304" pitchFamily="18" charset="0"/>
                <a:cs typeface="Times New Roman" panose="02020603050405020304" pitchFamily="18" charset="0"/>
              </a:rPr>
              <a:t> ley es </a:t>
            </a:r>
            <a:r>
              <a:rPr lang="en-US" sz="1400" dirty="0" err="1">
                <a:latin typeface="Times New Roman" panose="02020603050405020304" pitchFamily="18" charset="0"/>
                <a:cs typeface="Times New Roman" panose="02020603050405020304" pitchFamily="18" charset="0"/>
              </a:rPr>
              <a:t>clara</a:t>
            </a:r>
            <a:r>
              <a:rPr lang="en-US" sz="1400" dirty="0">
                <a:latin typeface="Times New Roman" panose="02020603050405020304" pitchFamily="18" charset="0"/>
                <a:cs typeface="Times New Roman" panose="02020603050405020304" pitchFamily="18" charset="0"/>
              </a:rPr>
              <a:t> y no produce </a:t>
            </a:r>
            <a:r>
              <a:rPr lang="en-US" sz="1400" dirty="0" err="1">
                <a:latin typeface="Times New Roman" panose="02020603050405020304" pitchFamily="18" charset="0"/>
                <a:cs typeface="Times New Roman" panose="02020603050405020304" pitchFamily="18" charset="0"/>
              </a:rPr>
              <a:t>ambigüedad</a:t>
            </a:r>
            <a:r>
              <a:rPr lang="en-US" sz="1400" dirty="0">
                <a:latin typeface="Times New Roman" panose="02020603050405020304" pitchFamily="18" charset="0"/>
                <a:cs typeface="Times New Roman" panose="02020603050405020304" pitchFamily="18" charset="0"/>
              </a:rPr>
              <a:t>, no hay </a:t>
            </a:r>
            <a:r>
              <a:rPr lang="en-US" sz="1400" dirty="0" err="1">
                <a:latin typeface="Times New Roman" panose="02020603050405020304" pitchFamily="18" charset="0"/>
                <a:cs typeface="Times New Roman" panose="02020603050405020304" pitchFamily="18" charset="0"/>
              </a:rPr>
              <a:t>necesidad</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buscar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más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allá</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su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letra</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Departamento de Hacienda v. Telefónica, 164 D.P.R. 195 (2005)</a:t>
            </a:r>
            <a:r>
              <a:rPr lang="en-US" sz="1400" dirty="0">
                <a:latin typeface="Times New Roman" panose="02020603050405020304" pitchFamily="18" charset="0"/>
                <a:cs typeface="Times New Roman" panose="02020603050405020304" pitchFamily="18" charset="0"/>
              </a:rPr>
              <a:t>.</a:t>
            </a:r>
          </a:p>
        </p:txBody>
      </p:sp>
      <p:pic>
        <p:nvPicPr>
          <p:cNvPr id="6" name="Content Placeholder 5" descr="A logo with white dots on a blue background&#10;&#10;AI-generated content may be incorrect.">
            <a:extLst>
              <a:ext uri="{FF2B5EF4-FFF2-40B4-BE49-F238E27FC236}">
                <a16:creationId xmlns:a16="http://schemas.microsoft.com/office/drawing/2014/main" id="{37C0E6B5-236E-30E3-B94E-A8843AA6BB5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975550"/>
            <a:ext cx="5458968" cy="2906900"/>
          </a:xfrm>
          <a:prstGeom prst="rect">
            <a:avLst/>
          </a:prstGeom>
        </p:spPr>
      </p:pic>
    </p:spTree>
    <p:extLst>
      <p:ext uri="{BB962C8B-B14F-4D97-AF65-F5344CB8AC3E}">
        <p14:creationId xmlns:p14="http://schemas.microsoft.com/office/powerpoint/2010/main" val="281473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B3655C-2EC7-84AE-AC31-0099248D324A}"/>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latin typeface="Times New Roman" panose="02020603050405020304" pitchFamily="18" charset="0"/>
                <a:cs typeface="Times New Roman" panose="02020603050405020304" pitchFamily="18" charset="0"/>
              </a:rPr>
              <a:t>Pound the law he have:</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C5D5E8-A56C-44CF-341E-38D1D0B0D662}"/>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n-US" sz="1700" dirty="0" err="1">
                <a:latin typeface="Times New Roman" panose="02020603050405020304" pitchFamily="18" charset="0"/>
                <a:cs typeface="Times New Roman" panose="02020603050405020304" pitchFamily="18" charset="0"/>
              </a:rPr>
              <a:t>Siendo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esto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así</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cuando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éstos</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contienen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una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cláusula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confusa</a:t>
            </a:r>
            <a:r>
              <a:rPr lang="en-US" sz="1700" dirty="0">
                <a:latin typeface="Times New Roman" panose="02020603050405020304" pitchFamily="18" charset="0"/>
                <a:cs typeface="Times New Roman" panose="02020603050405020304" pitchFamily="18" charset="0"/>
              </a:rPr>
              <a:t>, la </a:t>
            </a:r>
            <a:r>
              <a:rPr lang="en-US" sz="1700" dirty="0" err="1">
                <a:latin typeface="Times New Roman" panose="02020603050405020304" pitchFamily="18" charset="0"/>
                <a:cs typeface="Times New Roman" panose="02020603050405020304" pitchFamily="18" charset="0"/>
              </a:rPr>
              <a:t>misma</a:t>
            </a:r>
            <a:r>
              <a:rPr lang="en-US" sz="1700" dirty="0">
                <a:latin typeface="Times New Roman" panose="02020603050405020304" pitchFamily="18" charset="0"/>
                <a:cs typeface="Times New Roman" panose="02020603050405020304" pitchFamily="18" charset="0"/>
              </a:rPr>
              <a:t> se </a:t>
            </a:r>
            <a:r>
              <a:rPr lang="en-US" sz="1700" dirty="0" err="1">
                <a:latin typeface="Times New Roman" panose="02020603050405020304" pitchFamily="18" charset="0"/>
                <a:cs typeface="Times New Roman" panose="02020603050405020304" pitchFamily="18" charset="0"/>
              </a:rPr>
              <a:t>interpretará</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liberalmente</a:t>
            </a:r>
            <a:r>
              <a:rPr lang="en-US" sz="1700" dirty="0">
                <a:latin typeface="Times New Roman" panose="02020603050405020304" pitchFamily="18" charset="0"/>
                <a:cs typeface="Times New Roman" panose="02020603050405020304" pitchFamily="18" charset="0"/>
              </a:rPr>
              <a:t> a favor de </a:t>
            </a:r>
            <a:r>
              <a:rPr lang="en-US" sz="1700" dirty="0" err="1">
                <a:latin typeface="Times New Roman" panose="02020603050405020304" pitchFamily="18" charset="0"/>
                <a:cs typeface="Times New Roman" panose="02020603050405020304" pitchFamily="18" charset="0"/>
              </a:rPr>
              <a:t>quien</a:t>
            </a:r>
            <a:r>
              <a:rPr lang="en-US" sz="1700" dirty="0">
                <a:latin typeface="Times New Roman" panose="02020603050405020304" pitchFamily="18" charset="0"/>
                <a:cs typeface="Times New Roman" panose="02020603050405020304" pitchFamily="18" charset="0"/>
              </a:rPr>
              <a:t> no </a:t>
            </a:r>
            <a:r>
              <a:rPr lang="en-US" sz="1700" dirty="0" err="1">
                <a:latin typeface="Times New Roman" panose="02020603050405020304" pitchFamily="18" charset="0"/>
                <a:cs typeface="Times New Roman" panose="02020603050405020304" pitchFamily="18" charset="0"/>
              </a:rPr>
              <a:t>redactó</a:t>
            </a:r>
            <a:r>
              <a:rPr lang="en-US" sz="1700" dirty="0">
                <a:latin typeface="Times New Roman" panose="02020603050405020304" pitchFamily="18" charset="0"/>
                <a:cs typeface="Times New Roman" panose="02020603050405020304" pitchFamily="18" charset="0"/>
              </a:rPr>
              <a:t> la </a:t>
            </a:r>
            <a:r>
              <a:rPr lang="en-US" sz="1700" dirty="0" err="1">
                <a:latin typeface="Times New Roman" panose="02020603050405020304" pitchFamily="18" charset="0"/>
                <a:cs typeface="Times New Roman" panose="02020603050405020304" pitchFamily="18" charset="0"/>
              </a:rPr>
              <a:t>cláusula</a:t>
            </a:r>
            <a:r>
              <a:rPr lang="en-US" sz="1700" dirty="0">
                <a:latin typeface="Times New Roman" panose="02020603050405020304" pitchFamily="18" charset="0"/>
                <a:cs typeface="Times New Roman" panose="02020603050405020304" pitchFamily="18" charset="0"/>
              </a:rPr>
              <a:t>. Es </a:t>
            </a:r>
            <a:r>
              <a:rPr lang="en-US" sz="1700" dirty="0" err="1">
                <a:latin typeface="Times New Roman" panose="02020603050405020304" pitchFamily="18" charset="0"/>
                <a:cs typeface="Times New Roman" panose="02020603050405020304" pitchFamily="18" charset="0"/>
              </a:rPr>
              <a:t>decir</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caso</a:t>
            </a:r>
            <a:r>
              <a:rPr lang="en-US" sz="1700" dirty="0">
                <a:latin typeface="Times New Roman" panose="02020603050405020304" pitchFamily="18" charset="0"/>
                <a:cs typeface="Times New Roman" panose="02020603050405020304" pitchFamily="18" charset="0"/>
              </a:rPr>
              <a:t> de </a:t>
            </a:r>
            <a:r>
              <a:rPr lang="en-US" sz="1700" dirty="0" err="1">
                <a:latin typeface="Times New Roman" panose="02020603050405020304" pitchFamily="18" charset="0"/>
                <a:cs typeface="Times New Roman" panose="02020603050405020304" pitchFamily="18" charset="0"/>
              </a:rPr>
              <a:t>dudas</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éstas</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deben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resolverse</a:t>
            </a:r>
            <a:r>
              <a:rPr lang="en-US" sz="1700" dirty="0">
                <a:latin typeface="Times New Roman" panose="02020603050405020304" pitchFamily="18" charset="0"/>
                <a:cs typeface="Times New Roman" panose="02020603050405020304" pitchFamily="18" charset="0"/>
              </a:rPr>
              <a:t> de modo </a:t>
            </a:r>
            <a:r>
              <a:rPr lang="en-US" sz="1700" dirty="0" err="1">
                <a:latin typeface="Times New Roman" panose="02020603050405020304" pitchFamily="18" charset="0"/>
                <a:cs typeface="Times New Roman" panose="02020603050405020304" pitchFamily="18" charset="0"/>
              </a:rPr>
              <a:t>que</a:t>
            </a:r>
            <a:r>
              <a:rPr lang="en-US" sz="1700" dirty="0">
                <a:latin typeface="Times New Roman" panose="02020603050405020304" pitchFamily="18" charset="0"/>
                <a:cs typeface="Times New Roman" panose="02020603050405020304" pitchFamily="18" charset="0"/>
              </a:rPr>
              <a:t> se </a:t>
            </a:r>
            <a:r>
              <a:rPr lang="en-US" sz="1700" dirty="0" err="1">
                <a:latin typeface="Times New Roman" panose="02020603050405020304" pitchFamily="18" charset="0"/>
                <a:cs typeface="Times New Roman" panose="02020603050405020304" pitchFamily="18" charset="0"/>
              </a:rPr>
              <a:t>alcance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el</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propósito</a:t>
            </a:r>
            <a:r>
              <a:rPr lang="en-US" sz="1700" dirty="0">
                <a:latin typeface="Times New Roman" panose="02020603050405020304" pitchFamily="18" charset="0"/>
                <a:cs typeface="Times New Roman" panose="02020603050405020304" pitchFamily="18" charset="0"/>
              </a:rPr>
              <a:t> de </a:t>
            </a:r>
            <a:r>
              <a:rPr lang="en-US" sz="1700" dirty="0" err="1">
                <a:latin typeface="Times New Roman" panose="02020603050405020304" pitchFamily="18" charset="0"/>
                <a:cs typeface="Times New Roman" panose="02020603050405020304" pitchFamily="18" charset="0"/>
              </a:rPr>
              <a:t>ésta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protección</a:t>
            </a:r>
            <a:r>
              <a:rPr lang="en-US" sz="1700" dirty="0">
                <a:latin typeface="Times New Roman" panose="02020603050405020304" pitchFamily="18" charset="0"/>
                <a:cs typeface="Times New Roman" panose="02020603050405020304" pitchFamily="18" charset="0"/>
              </a:rPr>
              <a:t> de </a:t>
            </a:r>
            <a:r>
              <a:rPr lang="en-US" sz="1700" dirty="0" err="1">
                <a:latin typeface="Times New Roman" panose="02020603050405020304" pitchFamily="18" charset="0"/>
                <a:cs typeface="Times New Roman" panose="02020603050405020304" pitchFamily="18" charset="0"/>
              </a:rPr>
              <a:t>quien</a:t>
            </a:r>
            <a:r>
              <a:rPr lang="en-US" sz="1700" dirty="0">
                <a:latin typeface="Times New Roman" panose="02020603050405020304" pitchFamily="18" charset="0"/>
                <a:cs typeface="Times New Roman" panose="02020603050405020304" pitchFamily="18" charset="0"/>
              </a:rPr>
              <a:t> se </a:t>
            </a:r>
            <a:r>
              <a:rPr lang="en-US" sz="1700" dirty="0" err="1">
                <a:latin typeface="Times New Roman" panose="02020603050405020304" pitchFamily="18" charset="0"/>
                <a:cs typeface="Times New Roman" panose="02020603050405020304" pitchFamily="18" charset="0"/>
              </a:rPr>
              <a:t>adhirió</a:t>
            </a:r>
            <a:r>
              <a:rPr lang="en-US" sz="1700" dirty="0">
                <a:latin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cs typeface="Times New Roman" panose="02020603050405020304" pitchFamily="18" charset="0"/>
              </a:rPr>
              <a:t>Quiñones López v. Manzano Posas, 141</a:t>
            </a:r>
            <a:r>
              <a:rPr lang="en-US" sz="1700" dirty="0">
                <a:latin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cs typeface="Times New Roman" panose="02020603050405020304" pitchFamily="18" charset="0"/>
              </a:rPr>
              <a:t>D.P.R. 139, 155 (1996)</a:t>
            </a:r>
            <a:r>
              <a:rPr lang="en-US" sz="1700" dirty="0">
                <a:latin typeface="Times New Roman" panose="02020603050405020304" pitchFamily="18" charset="0"/>
                <a:cs typeface="Times New Roman" panose="02020603050405020304" pitchFamily="18" charset="0"/>
              </a:rPr>
              <a:t>.</a:t>
            </a:r>
          </a:p>
          <a:p>
            <a:pPr algn="just"/>
            <a:r>
              <a:rPr lang="en-US" sz="1700" dirty="0">
                <a:latin typeface="Times New Roman" panose="02020603050405020304" pitchFamily="18" charset="0"/>
                <a:cs typeface="Times New Roman" panose="02020603050405020304" pitchFamily="18" charset="0"/>
              </a:rPr>
              <a:t>La </a:t>
            </a:r>
            <a:r>
              <a:rPr lang="en-US" sz="1700" dirty="0" err="1">
                <a:latin typeface="Times New Roman" panose="02020603050405020304" pitchFamily="18" charset="0"/>
                <a:cs typeface="Times New Roman" panose="02020603050405020304" pitchFamily="18" charset="0"/>
              </a:rPr>
              <a:t>regulación</a:t>
            </a:r>
            <a:r>
              <a:rPr lang="en-US" sz="1700" dirty="0">
                <a:latin typeface="Times New Roman" panose="02020603050405020304" pitchFamily="18" charset="0"/>
                <a:cs typeface="Times New Roman" panose="02020603050405020304" pitchFamily="18" charset="0"/>
              </a:rPr>
              <a:t> federal </a:t>
            </a:r>
            <a:r>
              <a:rPr lang="en-US" sz="1700" dirty="0" err="1">
                <a:latin typeface="Times New Roman" panose="02020603050405020304" pitchFamily="18" charset="0"/>
                <a:cs typeface="Times New Roman" panose="02020603050405020304" pitchFamily="18" charset="0"/>
              </a:rPr>
              <a:t>aplicable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en</a:t>
            </a:r>
            <a:r>
              <a:rPr lang="en-US" sz="1700" dirty="0">
                <a:latin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cs typeface="Times New Roman" panose="02020603050405020304" pitchFamily="18" charset="0"/>
              </a:rPr>
              <a:t>24 C.F.R. §206.207(ii) </a:t>
            </a:r>
            <a:r>
              <a:rPr lang="en-US" sz="1700" dirty="0" err="1">
                <a:latin typeface="Times New Roman" panose="02020603050405020304" pitchFamily="18" charset="0"/>
                <a:cs typeface="Times New Roman" panose="02020603050405020304" pitchFamily="18" charset="0"/>
              </a:rPr>
              <a:t>que</a:t>
            </a:r>
            <a:r>
              <a:rPr lang="en-US" sz="1700" dirty="0">
                <a:latin typeface="Times New Roman" panose="02020603050405020304" pitchFamily="18" charset="0"/>
                <a:cs typeface="Times New Roman" panose="02020603050405020304" pitchFamily="18" charset="0"/>
              </a:rPr>
              <a:t> dispone también “[a]</a:t>
            </a:r>
            <a:r>
              <a:rPr lang="en-US" sz="1700" dirty="0" err="1">
                <a:latin typeface="Times New Roman" panose="02020603050405020304" pitchFamily="18" charset="0"/>
                <a:cs typeface="Times New Roman" panose="02020603050405020304" pitchFamily="18" charset="0"/>
              </a:rPr>
              <a:t>ttorney’s</a:t>
            </a:r>
            <a:r>
              <a:rPr lang="en-US" sz="1700" dirty="0">
                <a:latin typeface="Times New Roman" panose="02020603050405020304" pitchFamily="18" charset="0"/>
                <a:cs typeface="Times New Roman" panose="02020603050405020304" pitchFamily="18" charset="0"/>
              </a:rPr>
              <a:t> and trustee’s fees and expenses </a:t>
            </a:r>
            <a:r>
              <a:rPr lang="en-US" sz="1700" b="1" dirty="0">
                <a:latin typeface="Times New Roman" panose="02020603050405020304" pitchFamily="18" charset="0"/>
                <a:cs typeface="Times New Roman" panose="02020603050405020304" pitchFamily="18" charset="0"/>
              </a:rPr>
              <a:t>actually incurred </a:t>
            </a:r>
            <a:r>
              <a:rPr lang="en-US" sz="1700" dirty="0">
                <a:latin typeface="Times New Roman" panose="02020603050405020304" pitchFamily="18" charset="0"/>
                <a:cs typeface="Times New Roman" panose="02020603050405020304" pitchFamily="18" charset="0"/>
              </a:rPr>
              <a:t>( . . .)” (</a:t>
            </a:r>
            <a:r>
              <a:rPr lang="en-US" sz="1700" dirty="0" err="1">
                <a:latin typeface="Times New Roman" panose="02020603050405020304" pitchFamily="18" charset="0"/>
                <a:cs typeface="Times New Roman" panose="02020603050405020304" pitchFamily="18" charset="0"/>
              </a:rPr>
              <a:t>frase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que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omitió</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el</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demandante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su</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escrito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véase</a:t>
            </a:r>
            <a:r>
              <a:rPr lang="en-US" sz="1700" dirty="0">
                <a:latin typeface="Times New Roman" panose="02020603050405020304" pitchFamily="18" charset="0"/>
                <a:cs typeface="Times New Roman" panose="02020603050405020304" pitchFamily="18" charset="0"/>
              </a:rPr>
              <a:t> p. 14).</a:t>
            </a:r>
          </a:p>
          <a:p>
            <a:pPr algn="just"/>
            <a:endParaRPr lang="en-US" sz="17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49A42483-4738-D0B9-8EB0-6F5CF8ADBFDC}"/>
              </a:ext>
            </a:extLst>
          </p:cNvPr>
          <p:cNvPicPr>
            <a:picLocks noGrp="1" noChangeAspect="1"/>
          </p:cNvPicPr>
          <p:nvPr>
            <p:ph sz="half" idx="2"/>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6099048" y="801852"/>
            <a:ext cx="5458968" cy="5254296"/>
          </a:xfrm>
          <a:prstGeom prst="rect">
            <a:avLst/>
          </a:prstGeom>
        </p:spPr>
      </p:pic>
    </p:spTree>
    <p:extLst>
      <p:ext uri="{BB962C8B-B14F-4D97-AF65-F5344CB8AC3E}">
        <p14:creationId xmlns:p14="http://schemas.microsoft.com/office/powerpoint/2010/main" val="73405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6B12D-FC78-7B7B-A06C-711A4F00991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4E07A1C-C962-A281-1C87-7E5BEE8752E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err="1">
                <a:solidFill>
                  <a:schemeClr val="tx1"/>
                </a:solidFill>
                <a:latin typeface="Times New Roman" panose="02020603050405020304" pitchFamily="18" charset="0"/>
                <a:cs typeface="Times New Roman" panose="02020603050405020304" pitchFamily="18" charset="0"/>
              </a:rPr>
              <a:t>Moraleja</a:t>
            </a:r>
            <a:endParaRPr lang="en-US" sz="6600" kern="1200">
              <a:solidFill>
                <a:schemeClr val="tx1"/>
              </a:solidFill>
              <a:latin typeface="Times New Roman" panose="02020603050405020304" pitchFamily="18" charset="0"/>
              <a:cs typeface="Times New Roman" panose="02020603050405020304" pitchFamily="18" charset="0"/>
            </a:endParaRPr>
          </a:p>
        </p:txBody>
      </p:sp>
      <p:pic>
        <p:nvPicPr>
          <p:cNvPr id="14" name="Content Placeholder 13" descr="A person in a baseball uniform&#10;&#10;AI-generated content may be incorrect.">
            <a:extLst>
              <a:ext uri="{FF2B5EF4-FFF2-40B4-BE49-F238E27FC236}">
                <a16:creationId xmlns:a16="http://schemas.microsoft.com/office/drawing/2014/main" id="{98FCC627-10A2-818C-556A-40E9F4E844EF}"/>
              </a:ext>
            </a:extLst>
          </p:cNvPr>
          <p:cNvPicPr>
            <a:picLocks noGrp="1" noChangeAspect="1"/>
          </p:cNvPicPr>
          <p:nvPr>
            <p:ph sz="half" idx="1"/>
          </p:nvPr>
        </p:nvPicPr>
        <p:blipFill>
          <a:blip r:embed="rId2"/>
          <a:srcRect r="3204" b="2"/>
          <a:stretch>
            <a:fillRect/>
          </a:stretch>
        </p:blipFill>
        <p:spPr>
          <a:xfrm>
            <a:off x="4654296" y="1197936"/>
            <a:ext cx="7214616" cy="4434696"/>
          </a:xfrm>
          <a:prstGeom prst="rect">
            <a:avLst/>
          </a:prstGeom>
        </p:spPr>
      </p:pic>
    </p:spTree>
    <p:extLst>
      <p:ext uri="{BB962C8B-B14F-4D97-AF65-F5344CB8AC3E}">
        <p14:creationId xmlns:p14="http://schemas.microsoft.com/office/powerpoint/2010/main" val="2650019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8A77E72-1FE2-000E-91D7-D524A0CCC287}"/>
              </a:ext>
            </a:extLst>
          </p:cNvPr>
          <p:cNvSpPr>
            <a:spLocks noGrp="1"/>
          </p:cNvSpPr>
          <p:nvPr>
            <p:ph type="title"/>
          </p:nvPr>
        </p:nvSpPr>
        <p:spPr>
          <a:xfrm>
            <a:off x="838200" y="365125"/>
            <a:ext cx="10515600" cy="1325563"/>
          </a:xfrm>
        </p:spPr>
        <p:txBody>
          <a:bodyPr>
            <a:normAutofit/>
          </a:bodyPr>
          <a:lstStyle/>
          <a:p>
            <a:r>
              <a:rPr lang="es-ES_tradnl" sz="4600">
                <a:latin typeface="Times New Roman" panose="02020603050405020304" pitchFamily="18" charset="0"/>
                <a:cs typeface="Times New Roman" panose="02020603050405020304" pitchFamily="18" charset="0"/>
              </a:rPr>
              <a:t>Celink v. Sucn. Angleró, BY2022CV02569</a:t>
            </a:r>
          </a:p>
        </p:txBody>
      </p:sp>
      <p:sp>
        <p:nvSpPr>
          <p:cNvPr id="2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C9DFA307-AD63-29D9-5C02-6B4E0627DAA6}"/>
              </a:ext>
            </a:extLst>
          </p:cNvPr>
          <p:cNvGraphicFramePr>
            <a:graphicFrameLocks noGrp="1"/>
          </p:cNvGraphicFramePr>
          <p:nvPr>
            <p:ph idx="1"/>
            <p:extLst>
              <p:ext uri="{D42A27DB-BD31-4B8C-83A1-F6EECF244321}">
                <p14:modId xmlns:p14="http://schemas.microsoft.com/office/powerpoint/2010/main" val="34801119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9771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05F1C1-073C-AE69-FD93-561BB6BB8398}"/>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err="1">
                <a:latin typeface="Times New Roman" panose="02020603050405020304" pitchFamily="18" charset="0"/>
                <a:cs typeface="Times New Roman" panose="02020603050405020304" pitchFamily="18" charset="0"/>
              </a:rPr>
              <a:t>Relevo</a:t>
            </a:r>
            <a:r>
              <a:rPr lang="en-US" sz="6600">
                <a:latin typeface="Times New Roman" panose="02020603050405020304" pitchFamily="18" charset="0"/>
                <a:cs typeface="Times New Roman" panose="02020603050405020304" pitchFamily="18" charset="0"/>
              </a:rPr>
              <a:t> de </a:t>
            </a:r>
            <a:r>
              <a:rPr lang="en-US" sz="6600" err="1">
                <a:latin typeface="Times New Roman" panose="02020603050405020304" pitchFamily="18" charset="0"/>
                <a:cs typeface="Times New Roman" panose="02020603050405020304" pitchFamily="18" charset="0"/>
              </a:rPr>
              <a:t>Sentencia</a:t>
            </a:r>
            <a:endParaRPr lang="en-US" sz="6600">
              <a:latin typeface="Times New Roman" panose="02020603050405020304" pitchFamily="18" charset="0"/>
              <a:cs typeface="Times New Roman" panose="02020603050405020304" pitchFamily="18" charset="0"/>
            </a:endParaRPr>
          </a:p>
        </p:txBody>
      </p:sp>
      <p:pic>
        <p:nvPicPr>
          <p:cNvPr id="9" name="Content Placeholder 8" descr="A person wearing a baseball uniform&#10;&#10;AI-generated content may be incorrect.">
            <a:extLst>
              <a:ext uri="{FF2B5EF4-FFF2-40B4-BE49-F238E27FC236}">
                <a16:creationId xmlns:a16="http://schemas.microsoft.com/office/drawing/2014/main" id="{A805C0CD-89F4-6651-7856-70DD23654FCD}"/>
              </a:ext>
            </a:extLst>
          </p:cNvPr>
          <p:cNvPicPr>
            <a:picLocks noGrp="1" noChangeAspect="1"/>
          </p:cNvPicPr>
          <p:nvPr>
            <p:ph sz="half" idx="2"/>
          </p:nvPr>
        </p:nvPicPr>
        <p:blipFill>
          <a:blip r:embed="rId2"/>
          <a:stretch>
            <a:fillRect/>
          </a:stretch>
        </p:blipFill>
        <p:spPr>
          <a:xfrm>
            <a:off x="7741920" y="453660"/>
            <a:ext cx="2592174" cy="3895344"/>
          </a:xfrm>
          <a:prstGeom prst="rect">
            <a:avLst/>
          </a:prstGeom>
        </p:spPr>
      </p:pic>
      <p:pic>
        <p:nvPicPr>
          <p:cNvPr id="5" name="Content Placeholder 4" descr="A green street sign with white text&#10;&#10;AI-generated content may be incorrect.">
            <a:extLst>
              <a:ext uri="{FF2B5EF4-FFF2-40B4-BE49-F238E27FC236}">
                <a16:creationId xmlns:a16="http://schemas.microsoft.com/office/drawing/2014/main" id="{80C6B76E-63AE-DECE-BF0D-9BCEBCAA47ED}"/>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1299436" y="460530"/>
            <a:ext cx="5614416" cy="3214253"/>
          </a:xfrm>
          <a:prstGeom prst="rect">
            <a:avLst/>
          </a:prstGeom>
        </p:spPr>
      </p:pic>
      <p:sp>
        <p:nvSpPr>
          <p:cNvPr id="1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F12909-BA44-764E-53B1-5B20947DCE78}"/>
              </a:ext>
            </a:extLst>
          </p:cNvPr>
          <p:cNvSpPr txBox="1"/>
          <p:nvPr/>
        </p:nvSpPr>
        <p:spPr>
          <a:xfrm>
            <a:off x="4481776" y="3674783"/>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4" tooltip="https://www.picserver.org/j/judgment.html">
                  <a:extLst>
                    <a:ext uri="{A12FA001-AC4F-418D-AE19-62706E023703}">
                      <ahyp:hlinkClr xmlns:ahyp="http://schemas.microsoft.com/office/drawing/2018/hyperlinkcolor" val="tx"/>
                    </a:ext>
                  </a:extLst>
                </a:hlinkClick>
              </a:rPr>
              <a:t>This Photo</a:t>
            </a:r>
            <a:r>
              <a:rPr lang="es-ES_tradnl" sz="700">
                <a:solidFill>
                  <a:srgbClr val="FFFFFF"/>
                </a:solidFill>
              </a:rPr>
              <a:t> </a:t>
            </a:r>
            <a:r>
              <a:rPr lang="es-ES_tradnl" sz="700" err="1">
                <a:solidFill>
                  <a:srgbClr val="FFFFFF"/>
                </a:solidFill>
              </a:rPr>
              <a:t>by</a:t>
            </a:r>
            <a:r>
              <a:rPr lang="es-ES_tradnl" sz="700">
                <a:solidFill>
                  <a:srgbClr val="FFFFFF"/>
                </a:solidFill>
              </a:rPr>
              <a:t> </a:t>
            </a:r>
            <a:r>
              <a:rPr lang="es-ES_tradnl" sz="700" err="1">
                <a:solidFill>
                  <a:srgbClr val="FFFFFF"/>
                </a:solidFill>
              </a:rPr>
              <a:t>Unknown</a:t>
            </a:r>
            <a:r>
              <a:rPr lang="es-ES_tradnl" sz="700">
                <a:solidFill>
                  <a:srgbClr val="FFFFFF"/>
                </a:solidFill>
              </a:rPr>
              <a:t> </a:t>
            </a:r>
            <a:r>
              <a:rPr lang="es-ES_tradnl" sz="700" err="1">
                <a:solidFill>
                  <a:srgbClr val="FFFFFF"/>
                </a:solidFill>
              </a:rPr>
              <a:t>Author</a:t>
            </a:r>
            <a:r>
              <a:rPr lang="es-ES_tradnl" sz="700">
                <a:solidFill>
                  <a:srgbClr val="FFFFFF"/>
                </a:solidFill>
              </a:rPr>
              <a:t> </a:t>
            </a:r>
            <a:r>
              <a:rPr lang="es-ES_tradnl" sz="700" err="1">
                <a:solidFill>
                  <a:srgbClr val="FFFFFF"/>
                </a:solidFill>
              </a:rPr>
              <a:t>is</a:t>
            </a:r>
            <a:r>
              <a:rPr lang="es-ES_tradnl" sz="700">
                <a:solidFill>
                  <a:srgbClr val="FFFFFF"/>
                </a:solidFill>
              </a:rPr>
              <a:t> </a:t>
            </a:r>
            <a:r>
              <a:rPr lang="es-ES_tradnl" sz="700" err="1">
                <a:solidFill>
                  <a:srgbClr val="FFFFFF"/>
                </a:solidFill>
              </a:rPr>
              <a:t>licensed</a:t>
            </a:r>
            <a:r>
              <a:rPr lang="es-ES_tradnl" sz="700">
                <a:solidFill>
                  <a:srgbClr val="FFFFFF"/>
                </a:solidFill>
              </a:rPr>
              <a:t> </a:t>
            </a:r>
            <a:r>
              <a:rPr lang="es-ES_tradnl" sz="700" err="1">
                <a:solidFill>
                  <a:srgbClr val="FFFFFF"/>
                </a:solidFill>
              </a:rPr>
              <a:t>under</a:t>
            </a:r>
            <a:r>
              <a:rPr lang="es-ES_tradnl" sz="700">
                <a:solidFill>
                  <a:srgbClr val="FFFFFF"/>
                </a:solidFill>
              </a:rPr>
              <a:t> </a:t>
            </a:r>
            <a:r>
              <a:rPr lang="es-ES_tradnl"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399659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EBFB55-9717-E0B6-6628-D39B28BED17D}"/>
              </a:ext>
            </a:extLst>
          </p:cNvPr>
          <p:cNvSpPr>
            <a:spLocks noGrp="1"/>
          </p:cNvSpPr>
          <p:nvPr>
            <p:ph type="ctrTitle"/>
          </p:nvPr>
        </p:nvSpPr>
        <p:spPr>
          <a:xfrm>
            <a:off x="838200" y="451381"/>
            <a:ext cx="10512552" cy="4066540"/>
          </a:xfrm>
        </p:spPr>
        <p:txBody>
          <a:bodyPr anchor="b">
            <a:normAutofit/>
          </a:bodyPr>
          <a:lstStyle/>
          <a:p>
            <a:pPr algn="l"/>
            <a:r>
              <a:rPr lang="en-US" sz="6600" err="1">
                <a:latin typeface="Times New Roman" panose="02020603050405020304" pitchFamily="18" charset="0"/>
                <a:cs typeface="Times New Roman" panose="02020603050405020304" pitchFamily="18" charset="0"/>
              </a:rPr>
              <a:t>Nulidad</a:t>
            </a:r>
            <a:r>
              <a:rPr lang="en-US" sz="6600">
                <a:latin typeface="Times New Roman" panose="02020603050405020304" pitchFamily="18" charset="0"/>
                <a:cs typeface="Times New Roman" panose="02020603050405020304" pitchFamily="18" charset="0"/>
              </a:rPr>
              <a:t> de un </a:t>
            </a:r>
            <a:r>
              <a:rPr lang="en-US" sz="6600" err="1">
                <a:latin typeface="Times New Roman" panose="02020603050405020304" pitchFamily="18" charset="0"/>
                <a:cs typeface="Times New Roman" panose="02020603050405020304" pitchFamily="18" charset="0"/>
              </a:rPr>
              <a:t>pagaré</a:t>
            </a:r>
            <a:r>
              <a:rPr lang="en-US" sz="6600">
                <a:latin typeface="Times New Roman" panose="02020603050405020304" pitchFamily="18" charset="0"/>
                <a:cs typeface="Times New Roman" panose="02020603050405020304" pitchFamily="18" charset="0"/>
              </a:rPr>
              <a:t> </a:t>
            </a:r>
            <a:r>
              <a:rPr lang="en-US" sz="6600" err="1">
                <a:latin typeface="Times New Roman" panose="02020603050405020304" pitchFamily="18" charset="0"/>
                <a:cs typeface="Times New Roman" panose="02020603050405020304" pitchFamily="18" charset="0"/>
              </a:rPr>
              <a:t>sustituto</a:t>
            </a:r>
            <a:r>
              <a:rPr lang="en-US" sz="6600">
                <a:latin typeface="Times New Roman" panose="02020603050405020304" pitchFamily="18" charset="0"/>
                <a:cs typeface="Times New Roman" panose="02020603050405020304" pitchFamily="18" charset="0"/>
              </a:rPr>
              <a:t> </a:t>
            </a:r>
            <a:r>
              <a:rPr lang="en-US" sz="6600" err="1">
                <a:latin typeface="Times New Roman" panose="02020603050405020304" pitchFamily="18" charset="0"/>
                <a:cs typeface="Times New Roman" panose="02020603050405020304" pitchFamily="18" charset="0"/>
              </a:rPr>
              <a:t>va</a:t>
            </a:r>
            <a:r>
              <a:rPr lang="en-US" sz="6600">
                <a:latin typeface="Times New Roman" panose="02020603050405020304" pitchFamily="18" charset="0"/>
                <a:cs typeface="Times New Roman" panose="02020603050405020304" pitchFamily="18" charset="0"/>
              </a:rPr>
              <a:t> </a:t>
            </a:r>
            <a:r>
              <a:rPr lang="en-US" sz="6600" err="1">
                <a:latin typeface="Times New Roman" panose="02020603050405020304" pitchFamily="18" charset="0"/>
                <a:cs typeface="Times New Roman" panose="02020603050405020304" pitchFamily="18" charset="0"/>
              </a:rPr>
              <a:t>por</a:t>
            </a:r>
            <a:r>
              <a:rPr lang="en-US" sz="6600">
                <a:latin typeface="Times New Roman" panose="02020603050405020304" pitchFamily="18" charset="0"/>
                <a:cs typeface="Times New Roman" panose="02020603050405020304" pitchFamily="18" charset="0"/>
              </a:rPr>
              <a:t> </a:t>
            </a:r>
            <a:r>
              <a:rPr lang="en-US" sz="6600" err="1">
                <a:latin typeface="Times New Roman" panose="02020603050405020304" pitchFamily="18" charset="0"/>
                <a:cs typeface="Times New Roman" panose="02020603050405020304" pitchFamily="18" charset="0"/>
              </a:rPr>
              <a:t>relevo</a:t>
            </a:r>
            <a:r>
              <a:rPr lang="en-US" sz="6600">
                <a:latin typeface="Times New Roman" panose="02020603050405020304" pitchFamily="18" charset="0"/>
                <a:cs typeface="Times New Roman" panose="02020603050405020304" pitchFamily="18" charset="0"/>
              </a:rPr>
              <a:t> de </a:t>
            </a:r>
            <a:r>
              <a:rPr lang="en-US" sz="6600" err="1">
                <a:latin typeface="Times New Roman" panose="02020603050405020304" pitchFamily="18" charset="0"/>
                <a:cs typeface="Times New Roman" panose="02020603050405020304" pitchFamily="18" charset="0"/>
              </a:rPr>
              <a:t>sentencia</a:t>
            </a:r>
            <a:r>
              <a:rPr lang="en-US" sz="6600">
                <a:latin typeface="Times New Roman" panose="02020603050405020304" pitchFamily="18" charset="0"/>
                <a:cs typeface="Times New Roman" panose="02020603050405020304" pitchFamily="18" charset="0"/>
              </a:rPr>
              <a:t> y no </a:t>
            </a:r>
            <a:r>
              <a:rPr lang="en-US" sz="6600" err="1">
                <a:latin typeface="Times New Roman" panose="02020603050405020304" pitchFamily="18" charset="0"/>
                <a:cs typeface="Times New Roman" panose="02020603050405020304" pitchFamily="18" charset="0"/>
              </a:rPr>
              <a:t>una</a:t>
            </a:r>
            <a:r>
              <a:rPr lang="en-US" sz="6600">
                <a:latin typeface="Times New Roman" panose="02020603050405020304" pitchFamily="18" charset="0"/>
                <a:cs typeface="Times New Roman" panose="02020603050405020304" pitchFamily="18" charset="0"/>
              </a:rPr>
              <a:t> </a:t>
            </a:r>
            <a:r>
              <a:rPr lang="en-US" sz="6600" err="1">
                <a:latin typeface="Times New Roman" panose="02020603050405020304" pitchFamily="18" charset="0"/>
                <a:cs typeface="Times New Roman" panose="02020603050405020304" pitchFamily="18" charset="0"/>
              </a:rPr>
              <a:t>reconvención</a:t>
            </a:r>
            <a:endParaRPr lang="en-US" sz="6600">
              <a:latin typeface="Times New Roman" panose="02020603050405020304" pitchFamily="18" charset="0"/>
              <a:cs typeface="Times New Roman" panose="02020603050405020304" pitchFamily="18" charset="0"/>
            </a:endParaRPr>
          </a:p>
        </p:txBody>
      </p:sp>
      <p:sp>
        <p:nvSpPr>
          <p:cNvPr id="4" name="Subtitle 3">
            <a:extLst>
              <a:ext uri="{FF2B5EF4-FFF2-40B4-BE49-F238E27FC236}">
                <a16:creationId xmlns:a16="http://schemas.microsoft.com/office/drawing/2014/main" id="{4268ED2C-0972-EB83-82BD-9A550AE22F73}"/>
              </a:ext>
            </a:extLst>
          </p:cNvPr>
          <p:cNvSpPr>
            <a:spLocks noGrp="1"/>
          </p:cNvSpPr>
          <p:nvPr>
            <p:ph type="subTitle" idx="1"/>
          </p:nvPr>
        </p:nvSpPr>
        <p:spPr>
          <a:xfrm>
            <a:off x="838199" y="4983276"/>
            <a:ext cx="10512552" cy="1126680"/>
          </a:xfrm>
        </p:spPr>
        <p:txBody>
          <a:bodyPr>
            <a:normAutofit/>
          </a:bodyPr>
          <a:lstStyle/>
          <a:p>
            <a:pPr algn="l"/>
            <a:r>
              <a:rPr lang="en-US">
                <a:latin typeface="Times New Roman" panose="02020603050405020304" pitchFamily="18" charset="0"/>
                <a:cs typeface="Times New Roman" panose="02020603050405020304" pitchFamily="18" charset="0"/>
              </a:rPr>
              <a:t>BPPR v. Eva Rodríguez de Jesús, KLAN202400901</a:t>
            </a:r>
            <a:endParaRPr lang="en-US"/>
          </a:p>
        </p:txBody>
      </p:sp>
      <p:sp>
        <p:nvSpPr>
          <p:cNvPr id="18"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222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4F2385-A54D-7112-A267-91F09C9D93F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200" kern="1200">
                <a:solidFill>
                  <a:schemeClr val="tx1"/>
                </a:solidFill>
                <a:latin typeface="Times New Roman" panose="02020603050405020304" pitchFamily="18" charset="0"/>
                <a:cs typeface="Times New Roman" panose="02020603050405020304" pitchFamily="18" charset="0"/>
              </a:rPr>
              <a:t>BPPR v. Eva Rodríguez de Jesús, KLAN202400901</a:t>
            </a:r>
          </a:p>
        </p:txBody>
      </p:sp>
      <p:sp>
        <p:nvSpPr>
          <p:cNvPr id="1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D008E7B-DC11-88B2-DBB3-8655875D6AF2}"/>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1400" noProof="1">
                <a:latin typeface="Times New Roman" panose="02020603050405020304" pitchFamily="18" charset="0"/>
                <a:cs typeface="Times New Roman" panose="02020603050405020304" pitchFamily="18" charset="0"/>
              </a:rPr>
              <a:t>Sin embargo, con respecto a la controversia en cuestión, la apelante intentó rebatir la nulidad de la sentencia dictada en el caso BY2022CV02400 mediante Reconvención instada en este pleito. </a:t>
            </a:r>
          </a:p>
          <a:p>
            <a:pPr algn="just"/>
            <a:r>
              <a:rPr lang="es-ES_tradnl" sz="1400" noProof="1">
                <a:latin typeface="Times New Roman" panose="02020603050405020304" pitchFamily="18" charset="0"/>
                <a:cs typeface="Times New Roman" panose="02020603050405020304" pitchFamily="18" charset="0"/>
              </a:rPr>
              <a:t>Tal como se explicó, la reconvención no es el remedio adecuado para declarar nula una sentencia, sino que es a través de un pleito independiente. No obstante, es claro que la nulidad de la sentencia de pagaré extraviado pudiese tener un efecto sobre la demanda de epígrafe.</a:t>
            </a:r>
          </a:p>
          <a:p>
            <a:pPr algn="just"/>
            <a:r>
              <a:rPr lang="es-ES_tradnl" sz="1400" noProof="1">
                <a:latin typeface="Times New Roman" panose="02020603050405020304" pitchFamily="18" charset="0"/>
                <a:cs typeface="Times New Roman" panose="02020603050405020304" pitchFamily="18" charset="0"/>
              </a:rPr>
              <a:t>Pese a eso, la apelante no queda huérfana de remedios al poder solicitar la paralización de los procesos en el caso de nulidad de sentencia. Esto así, concluimos que no lleva razón la apelante, ya que el pleito de nulidad de sentencia debe ser uno independiente al del caso ante nos.</a:t>
            </a:r>
          </a:p>
        </p:txBody>
      </p:sp>
      <p:pic>
        <p:nvPicPr>
          <p:cNvPr id="7" name="Content Placeholder 6" descr="A sign on a snowy road&#10;&#10;AI-generated content may be incorrect.">
            <a:extLst>
              <a:ext uri="{FF2B5EF4-FFF2-40B4-BE49-F238E27FC236}">
                <a16:creationId xmlns:a16="http://schemas.microsoft.com/office/drawing/2014/main" id="{FF48E19C-2B22-8AD9-613A-759269A335D2}"/>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518361"/>
            <a:ext cx="5458968" cy="3821277"/>
          </a:xfrm>
          <a:prstGeom prst="rect">
            <a:avLst/>
          </a:prstGeom>
        </p:spPr>
      </p:pic>
      <p:sp>
        <p:nvSpPr>
          <p:cNvPr id="8" name="TextBox 7">
            <a:extLst>
              <a:ext uri="{FF2B5EF4-FFF2-40B4-BE49-F238E27FC236}">
                <a16:creationId xmlns:a16="http://schemas.microsoft.com/office/drawing/2014/main" id="{B09E0225-50F3-C491-B208-A1191B64C523}"/>
              </a:ext>
            </a:extLst>
          </p:cNvPr>
          <p:cNvSpPr txBox="1"/>
          <p:nvPr/>
        </p:nvSpPr>
        <p:spPr>
          <a:xfrm>
            <a:off x="8948007" y="5139583"/>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elostherintransit.blogspot.com/2009/07/">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223018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D3A5F1-A3FB-78B7-AFED-F412A0773356}"/>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2400" kern="1200">
                <a:solidFill>
                  <a:schemeClr val="tx1"/>
                </a:solidFill>
                <a:latin typeface="Times New Roman" panose="02020603050405020304" pitchFamily="18" charset="0"/>
                <a:cs typeface="Times New Roman" panose="02020603050405020304" pitchFamily="18" charset="0"/>
              </a:rPr>
              <a:t>BPPR v. Vega Franqui, Vega Ortiz y la SLG, KLAN202200689</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B51433-601D-F534-B3D7-F5744EF54C8F}"/>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1500" noProof="0">
                <a:latin typeface="Times New Roman" panose="02020603050405020304" pitchFamily="18" charset="0"/>
                <a:cs typeface="Times New Roman" panose="02020603050405020304" pitchFamily="18" charset="0"/>
              </a:rPr>
              <a:t>En este caso, según reseñamos, la Escritura Pública de Hipoteca ( . . . ), presentada ante el Registro de la Propiedad, no se ha inscrito, requisito indispensable</a:t>
            </a:r>
            <a:r>
              <a:rPr lang="es-ES_tradnl" sz="1500" i="1" noProof="0">
                <a:latin typeface="Times New Roman" panose="02020603050405020304" pitchFamily="18" charset="0"/>
                <a:cs typeface="Times New Roman" panose="02020603050405020304" pitchFamily="18" charset="0"/>
              </a:rPr>
              <a:t> </a:t>
            </a:r>
            <a:r>
              <a:rPr lang="es-ES_tradnl" sz="1500" noProof="0">
                <a:latin typeface="Times New Roman" panose="02020603050405020304" pitchFamily="18" charset="0"/>
                <a:cs typeface="Times New Roman" panose="02020603050405020304" pitchFamily="18" charset="0"/>
              </a:rPr>
              <a:t>para que las hipotecas voluntarias queden válidamente constituidas. </a:t>
            </a:r>
          </a:p>
          <a:p>
            <a:pPr algn="just"/>
            <a:r>
              <a:rPr lang="es-ES_tradnl" sz="1500" noProof="0">
                <a:latin typeface="Times New Roman" panose="02020603050405020304" pitchFamily="18" charset="0"/>
                <a:cs typeface="Times New Roman" panose="02020603050405020304" pitchFamily="18" charset="0"/>
              </a:rPr>
              <a:t>La inexistencia de una garantía de carácter real torna la obligación del </a:t>
            </a:r>
            <a:r>
              <a:rPr lang="es-ES_tradnl" sz="1500" i="1" noProof="0">
                <a:latin typeface="Times New Roman" panose="02020603050405020304" pitchFamily="18" charset="0"/>
                <a:cs typeface="Times New Roman" panose="02020603050405020304" pitchFamily="18" charset="0"/>
              </a:rPr>
              <a:t>Pagaré </a:t>
            </a:r>
            <a:r>
              <a:rPr lang="es-ES_tradnl" sz="1500" noProof="0">
                <a:latin typeface="Times New Roman" panose="02020603050405020304" pitchFamily="18" charset="0"/>
                <a:cs typeface="Times New Roman" panose="02020603050405020304" pitchFamily="18" charset="0"/>
              </a:rPr>
              <a:t>en una de naturaleza personal, a favor del apelado. </a:t>
            </a:r>
          </a:p>
          <a:p>
            <a:pPr algn="just"/>
            <a:r>
              <a:rPr lang="es-ES_tradnl" sz="1500" noProof="0">
                <a:latin typeface="Times New Roman" panose="02020603050405020304" pitchFamily="18" charset="0"/>
                <a:cs typeface="Times New Roman" panose="02020603050405020304" pitchFamily="18" charset="0"/>
              </a:rPr>
              <a:t>Por su parte, la Ley Núm. 184-2012 es clara al imponer el requisito jurisdiccional de la mediación compulsoria en los casos de ejecución de hipoteca de la residencia principal del deudor hipotecario. Así surge de la letra del estatuto, de la intención legislativa plasmada en la </a:t>
            </a:r>
            <a:r>
              <a:rPr lang="es-ES_tradnl" sz="1500" i="1" noProof="0">
                <a:latin typeface="Times New Roman" panose="02020603050405020304" pitchFamily="18" charset="0"/>
                <a:cs typeface="Times New Roman" panose="02020603050405020304" pitchFamily="18" charset="0"/>
              </a:rPr>
              <a:t>Exposición de</a:t>
            </a:r>
            <a:r>
              <a:rPr lang="es-ES_tradnl" sz="1500" noProof="0">
                <a:latin typeface="Times New Roman" panose="02020603050405020304" pitchFamily="18" charset="0"/>
                <a:cs typeface="Times New Roman" panose="02020603050405020304" pitchFamily="18" charset="0"/>
              </a:rPr>
              <a:t> </a:t>
            </a:r>
            <a:r>
              <a:rPr lang="es-ES_tradnl" sz="1500" i="1" noProof="0">
                <a:latin typeface="Times New Roman" panose="02020603050405020304" pitchFamily="18" charset="0"/>
                <a:cs typeface="Times New Roman" panose="02020603050405020304" pitchFamily="18" charset="0"/>
              </a:rPr>
              <a:t>Motivos</a:t>
            </a:r>
            <a:r>
              <a:rPr lang="es-ES_tradnl" sz="1500" noProof="0">
                <a:latin typeface="Times New Roman" panose="02020603050405020304" pitchFamily="18" charset="0"/>
                <a:cs typeface="Times New Roman" panose="02020603050405020304" pitchFamily="18" charset="0"/>
              </a:rPr>
              <a:t> y de su jurisprudencia interpretativa. </a:t>
            </a:r>
          </a:p>
        </p:txBody>
      </p:sp>
      <p:pic>
        <p:nvPicPr>
          <p:cNvPr id="6" name="Content Placeholder 5" descr="A gavel and a sign on a table&#10;&#10;AI-generated content may be incorrect.">
            <a:extLst>
              <a:ext uri="{FF2B5EF4-FFF2-40B4-BE49-F238E27FC236}">
                <a16:creationId xmlns:a16="http://schemas.microsoft.com/office/drawing/2014/main" id="{582A876E-568C-0A0E-4753-AD6A66D3E53E}"/>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
        <p:nvSpPr>
          <p:cNvPr id="7" name="TextBox 6">
            <a:extLst>
              <a:ext uri="{FF2B5EF4-FFF2-40B4-BE49-F238E27FC236}">
                <a16:creationId xmlns:a16="http://schemas.microsoft.com/office/drawing/2014/main" id="{3868A6A1-B1C5-8B92-7567-6CA64D514F7D}"/>
              </a:ext>
            </a:extLst>
          </p:cNvPr>
          <p:cNvSpPr txBox="1"/>
          <p:nvPr/>
        </p:nvSpPr>
        <p:spPr>
          <a:xfrm>
            <a:off x="9125940" y="5050875"/>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thebluediamondgallery.com/legal/real-estate-law.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172675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30C16-D1B2-C986-F209-AF6091A2AD17}"/>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3200" kern="1200">
                <a:solidFill>
                  <a:schemeClr val="tx1"/>
                </a:solidFill>
                <a:latin typeface="Times New Roman" panose="02020603050405020304" pitchFamily="18" charset="0"/>
                <a:cs typeface="Times New Roman" panose="02020603050405020304" pitchFamily="18" charset="0"/>
              </a:rPr>
              <a:t>Qualified Written Request (QWR)</a:t>
            </a:r>
          </a:p>
        </p:txBody>
      </p:sp>
      <p:sp>
        <p:nvSpPr>
          <p:cNvPr id="1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lose-up of a stamp and a pen&#10;&#10;AI-generated content may be incorrect.">
            <a:extLst>
              <a:ext uri="{FF2B5EF4-FFF2-40B4-BE49-F238E27FC236}">
                <a16:creationId xmlns:a16="http://schemas.microsoft.com/office/drawing/2014/main" id="{7B9375F2-F8FD-336F-9260-BD98B8ECFA29}"/>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4654296" y="648652"/>
            <a:ext cx="6894576" cy="5467943"/>
          </a:xfrm>
          <a:prstGeom prst="rect">
            <a:avLst/>
          </a:prstGeom>
        </p:spPr>
      </p:pic>
      <p:sp>
        <p:nvSpPr>
          <p:cNvPr id="6" name="TextBox 5">
            <a:extLst>
              <a:ext uri="{FF2B5EF4-FFF2-40B4-BE49-F238E27FC236}">
                <a16:creationId xmlns:a16="http://schemas.microsoft.com/office/drawing/2014/main" id="{BE0D0BA0-4231-9FC3-3547-97E3515D404A}"/>
              </a:ext>
            </a:extLst>
          </p:cNvPr>
          <p:cNvSpPr txBox="1"/>
          <p:nvPr/>
        </p:nvSpPr>
        <p:spPr>
          <a:xfrm>
            <a:off x="8938863" y="4326796"/>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loonylabs.org/tag/email/">
                  <a:extLst>
                    <a:ext uri="{A12FA001-AC4F-418D-AE19-62706E023703}">
                      <ahyp:hlinkClr xmlns:ahyp="http://schemas.microsoft.com/office/drawing/2018/hyperlinkcolor" val="tx"/>
                    </a:ext>
                  </a:extLst>
                </a:hlinkClick>
              </a:rPr>
              <a:t>This Photo</a:t>
            </a:r>
            <a:r>
              <a:rPr lang="es-ES_tradnl" sz="700">
                <a:solidFill>
                  <a:srgbClr val="FFFFFF"/>
                </a:solidFill>
              </a:rPr>
              <a:t> </a:t>
            </a:r>
            <a:r>
              <a:rPr lang="es-ES_tradnl" sz="700" err="1">
                <a:solidFill>
                  <a:srgbClr val="FFFFFF"/>
                </a:solidFill>
              </a:rPr>
              <a:t>by</a:t>
            </a:r>
            <a:r>
              <a:rPr lang="es-ES_tradnl" sz="700">
                <a:solidFill>
                  <a:srgbClr val="FFFFFF"/>
                </a:solidFill>
              </a:rPr>
              <a:t> </a:t>
            </a:r>
            <a:r>
              <a:rPr lang="es-ES_tradnl" sz="700" err="1">
                <a:solidFill>
                  <a:srgbClr val="FFFFFF"/>
                </a:solidFill>
              </a:rPr>
              <a:t>Unknown</a:t>
            </a:r>
            <a:r>
              <a:rPr lang="es-ES_tradnl" sz="700">
                <a:solidFill>
                  <a:srgbClr val="FFFFFF"/>
                </a:solidFill>
              </a:rPr>
              <a:t> </a:t>
            </a:r>
            <a:r>
              <a:rPr lang="es-ES_tradnl" sz="700" err="1">
                <a:solidFill>
                  <a:srgbClr val="FFFFFF"/>
                </a:solidFill>
              </a:rPr>
              <a:t>Author</a:t>
            </a:r>
            <a:r>
              <a:rPr lang="es-ES_tradnl" sz="700">
                <a:solidFill>
                  <a:srgbClr val="FFFFFF"/>
                </a:solidFill>
              </a:rPr>
              <a:t> </a:t>
            </a:r>
            <a:r>
              <a:rPr lang="es-ES_tradnl" sz="700" err="1">
                <a:solidFill>
                  <a:srgbClr val="FFFFFF"/>
                </a:solidFill>
              </a:rPr>
              <a:t>is</a:t>
            </a:r>
            <a:r>
              <a:rPr lang="es-ES_tradnl" sz="700">
                <a:solidFill>
                  <a:srgbClr val="FFFFFF"/>
                </a:solidFill>
              </a:rPr>
              <a:t> </a:t>
            </a:r>
            <a:r>
              <a:rPr lang="es-ES_tradnl" sz="700" err="1">
                <a:solidFill>
                  <a:srgbClr val="FFFFFF"/>
                </a:solidFill>
              </a:rPr>
              <a:t>licensed</a:t>
            </a:r>
            <a:r>
              <a:rPr lang="es-ES_tradnl" sz="700">
                <a:solidFill>
                  <a:srgbClr val="FFFFFF"/>
                </a:solidFill>
              </a:rPr>
              <a:t> </a:t>
            </a:r>
            <a:r>
              <a:rPr lang="es-ES_tradnl" sz="700" err="1">
                <a:solidFill>
                  <a:srgbClr val="FFFFFF"/>
                </a:solidFill>
              </a:rPr>
              <a:t>under</a:t>
            </a:r>
            <a:r>
              <a:rPr lang="es-ES_tradnl" sz="700">
                <a:solidFill>
                  <a:srgbClr val="FFFFFF"/>
                </a:solidFill>
              </a:rPr>
              <a:t>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344110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DDA1D1D-1061-D1DF-C633-E2FE7D646D0D}"/>
              </a:ext>
            </a:extLst>
          </p:cNvPr>
          <p:cNvSpPr>
            <a:spLocks noGrp="1"/>
          </p:cNvSpPr>
          <p:nvPr>
            <p:ph type="ctrTitle"/>
          </p:nvPr>
        </p:nvSpPr>
        <p:spPr>
          <a:xfrm>
            <a:off x="838200" y="451381"/>
            <a:ext cx="10512552" cy="4066540"/>
          </a:xfrm>
        </p:spPr>
        <p:txBody>
          <a:bodyPr anchor="b">
            <a:normAutofit/>
          </a:bodyPr>
          <a:lstStyle/>
          <a:p>
            <a:pPr algn="l"/>
            <a:r>
              <a:rPr lang="en-US" sz="6600" dirty="0">
                <a:latin typeface="Times New Roman" panose="02020603050405020304" pitchFamily="18" charset="0"/>
                <a:cs typeface="Times New Roman" panose="02020603050405020304" pitchFamily="18" charset="0"/>
              </a:rPr>
              <a:t>Oriental v. Vázquez González, et. </a:t>
            </a:r>
            <a:r>
              <a:rPr lang="en-US" sz="6600" dirty="0" err="1">
                <a:latin typeface="Times New Roman" panose="02020603050405020304" pitchFamily="18" charset="0"/>
                <a:cs typeface="Times New Roman" panose="02020603050405020304" pitchFamily="18" charset="0"/>
              </a:rPr>
              <a:t>als</a:t>
            </a:r>
            <a:r>
              <a:rPr lang="en-US" sz="6600" dirty="0">
                <a:latin typeface="Times New Roman" panose="02020603050405020304" pitchFamily="18" charset="0"/>
                <a:cs typeface="Times New Roman" panose="02020603050405020304" pitchFamily="18" charset="0"/>
              </a:rPr>
              <a:t>.</a:t>
            </a:r>
            <a:endParaRPr lang="en-US" sz="6600" dirty="0"/>
          </a:p>
        </p:txBody>
      </p:sp>
      <p:sp>
        <p:nvSpPr>
          <p:cNvPr id="8" name="Subtitle 7">
            <a:extLst>
              <a:ext uri="{FF2B5EF4-FFF2-40B4-BE49-F238E27FC236}">
                <a16:creationId xmlns:a16="http://schemas.microsoft.com/office/drawing/2014/main" id="{60F2606A-C20E-6AC5-8D7F-9409221D92CA}"/>
              </a:ext>
            </a:extLst>
          </p:cNvPr>
          <p:cNvSpPr>
            <a:spLocks noGrp="1"/>
          </p:cNvSpPr>
          <p:nvPr>
            <p:ph type="subTitle" idx="1"/>
          </p:nvPr>
        </p:nvSpPr>
        <p:spPr>
          <a:xfrm>
            <a:off x="838199" y="4983276"/>
            <a:ext cx="10512552" cy="1126680"/>
          </a:xfrm>
        </p:spPr>
        <p:txBody>
          <a:bodyPr>
            <a:normAutofit/>
          </a:bodyPr>
          <a:lstStyle/>
          <a:p>
            <a:pPr algn="l"/>
            <a:r>
              <a:rPr lang="en-US" dirty="0">
                <a:latin typeface="Times New Roman" panose="02020603050405020304" pitchFamily="18" charset="0"/>
                <a:cs typeface="Times New Roman" panose="02020603050405020304" pitchFamily="18" charset="0"/>
              </a:rPr>
              <a:t>KLCE201601604</a:t>
            </a:r>
            <a:endParaRPr lang="en-US"/>
          </a:p>
        </p:txBody>
      </p:sp>
      <p:sp>
        <p:nvSpPr>
          <p:cNvPr id="1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637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red square with a white x in it&#10;&#10;AI-generated content may be incorrect.">
            <a:extLst>
              <a:ext uri="{FF2B5EF4-FFF2-40B4-BE49-F238E27FC236}">
                <a16:creationId xmlns:a16="http://schemas.microsoft.com/office/drawing/2014/main" id="{353FE863-0012-5091-5127-DE4911271414}"/>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64988" y="1757155"/>
            <a:ext cx="3368969" cy="3343690"/>
          </a:xfrm>
          <a:prstGeom prst="rect">
            <a:avLst/>
          </a:prstGeom>
        </p:spPr>
      </p:pic>
      <p:sp>
        <p:nvSpPr>
          <p:cNvPr id="13" name="Freeform: Shape 12">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E405C935-AE6A-78AF-60C9-6D97F2CE8F38}"/>
              </a:ext>
            </a:extLst>
          </p:cNvPr>
          <p:cNvSpPr>
            <a:spLocks noGrp="1"/>
          </p:cNvSpPr>
          <p:nvPr>
            <p:ph type="title"/>
          </p:nvPr>
        </p:nvSpPr>
        <p:spPr>
          <a:xfrm>
            <a:off x="5759354" y="457201"/>
            <a:ext cx="5337270" cy="1835911"/>
          </a:xfrm>
        </p:spPr>
        <p:txBody>
          <a:bodyPr vert="horz" lIns="91440" tIns="45720" rIns="91440" bIns="45720" rtlCol="0" anchor="b">
            <a:normAutofit/>
          </a:bodyPr>
          <a:lstStyle/>
          <a:p>
            <a:r>
              <a:rPr lang="en-US" sz="4000" kern="1200" dirty="0">
                <a:solidFill>
                  <a:srgbClr val="FFFFFF"/>
                </a:solidFill>
                <a:latin typeface="Times New Roman" panose="02020603050405020304" pitchFamily="18" charset="0"/>
                <a:cs typeface="Times New Roman" panose="02020603050405020304" pitchFamily="18" charset="0"/>
              </a:rPr>
              <a:t>Oriental v. Vázquez González, et. </a:t>
            </a:r>
            <a:r>
              <a:rPr lang="en-US" sz="4000" kern="1200" dirty="0" err="1">
                <a:solidFill>
                  <a:srgbClr val="FFFFFF"/>
                </a:solidFill>
                <a:latin typeface="Times New Roman" panose="02020603050405020304" pitchFamily="18" charset="0"/>
                <a:cs typeface="Times New Roman" panose="02020603050405020304" pitchFamily="18" charset="0"/>
              </a:rPr>
              <a:t>als</a:t>
            </a:r>
            <a:r>
              <a:rPr lang="en-US" sz="4000" kern="1200" dirty="0">
                <a:solidFill>
                  <a:srgbClr val="FFFFFF"/>
                </a:solidFill>
                <a:latin typeface="Times New Roman" panose="02020603050405020304" pitchFamily="18" charset="0"/>
                <a:cs typeface="Times New Roman" panose="02020603050405020304" pitchFamily="18" charset="0"/>
              </a:rPr>
              <a:t>., KLCE201601604</a:t>
            </a:r>
          </a:p>
        </p:txBody>
      </p:sp>
      <p:sp>
        <p:nvSpPr>
          <p:cNvPr id="15"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sX0" fmla="*/ 0 w 5029200"/>
              <a:gd name="csY0" fmla="*/ 0 h 18288"/>
              <a:gd name="csX1" fmla="*/ 528066 w 5029200"/>
              <a:gd name="csY1" fmla="*/ 0 h 18288"/>
              <a:gd name="csX2" fmla="*/ 1207008 w 5029200"/>
              <a:gd name="csY2" fmla="*/ 0 h 18288"/>
              <a:gd name="csX3" fmla="*/ 1785366 w 5029200"/>
              <a:gd name="csY3" fmla="*/ 0 h 18288"/>
              <a:gd name="csX4" fmla="*/ 2313432 w 5029200"/>
              <a:gd name="csY4" fmla="*/ 0 h 18288"/>
              <a:gd name="csX5" fmla="*/ 2992374 w 5029200"/>
              <a:gd name="csY5" fmla="*/ 0 h 18288"/>
              <a:gd name="csX6" fmla="*/ 3621024 w 5029200"/>
              <a:gd name="csY6" fmla="*/ 0 h 18288"/>
              <a:gd name="csX7" fmla="*/ 4249674 w 5029200"/>
              <a:gd name="csY7" fmla="*/ 0 h 18288"/>
              <a:gd name="csX8" fmla="*/ 5029200 w 5029200"/>
              <a:gd name="csY8" fmla="*/ 0 h 18288"/>
              <a:gd name="csX9" fmla="*/ 5029200 w 5029200"/>
              <a:gd name="csY9" fmla="*/ 18288 h 18288"/>
              <a:gd name="csX10" fmla="*/ 4501134 w 5029200"/>
              <a:gd name="csY10" fmla="*/ 18288 h 18288"/>
              <a:gd name="csX11" fmla="*/ 4023360 w 5029200"/>
              <a:gd name="csY11" fmla="*/ 18288 h 18288"/>
              <a:gd name="csX12" fmla="*/ 3344418 w 5029200"/>
              <a:gd name="csY12" fmla="*/ 18288 h 18288"/>
              <a:gd name="csX13" fmla="*/ 2816352 w 5029200"/>
              <a:gd name="csY13" fmla="*/ 18288 h 18288"/>
              <a:gd name="csX14" fmla="*/ 2137410 w 5029200"/>
              <a:gd name="csY14" fmla="*/ 18288 h 18288"/>
              <a:gd name="csX15" fmla="*/ 1408176 w 5029200"/>
              <a:gd name="csY15" fmla="*/ 18288 h 18288"/>
              <a:gd name="csX16" fmla="*/ 829818 w 5029200"/>
              <a:gd name="csY16" fmla="*/ 18288 h 18288"/>
              <a:gd name="csX17" fmla="*/ 0 w 5029200"/>
              <a:gd name="csY17" fmla="*/ 18288 h 18288"/>
              <a:gd name="csX18" fmla="*/ 0 w 5029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9B9DCC-B446-69F2-8002-888BF46023ED}"/>
              </a:ext>
            </a:extLst>
          </p:cNvPr>
          <p:cNvSpPr>
            <a:spLocks noGrp="1"/>
          </p:cNvSpPr>
          <p:nvPr>
            <p:ph sz="half" idx="1"/>
          </p:nvPr>
        </p:nvSpPr>
        <p:spPr>
          <a:xfrm>
            <a:off x="5759354" y="2798064"/>
            <a:ext cx="5461095" cy="3417611"/>
          </a:xfrm>
        </p:spPr>
        <p:txBody>
          <a:bodyPr vert="horz" lIns="91440" tIns="45720" rIns="91440" bIns="45720" rtlCol="0" anchor="t">
            <a:normAutofit/>
          </a:bodyPr>
          <a:lstStyle/>
          <a:p>
            <a:pPr algn="just"/>
            <a:r>
              <a:rPr lang="es-ES_tradnl" sz="1800" noProof="0">
                <a:solidFill>
                  <a:srgbClr val="FFFFFF"/>
                </a:solidFill>
                <a:latin typeface="Times New Roman" panose="02020603050405020304" pitchFamily="18" charset="0"/>
                <a:cs typeface="Times New Roman" panose="02020603050405020304" pitchFamily="18" charset="0"/>
              </a:rPr>
              <a:t>El TA revocó una sentencia emitida por el TPI, sentenció: “[n]o surge del expediente de autos que la parte apelada hubiera cumplido con su obligación de contestar la misiva y proveer la información peticionada. ( . . . ) </a:t>
            </a:r>
          </a:p>
          <a:p>
            <a:pPr algn="just"/>
            <a:r>
              <a:rPr lang="es-ES_tradnl" sz="1800" noProof="0">
                <a:solidFill>
                  <a:srgbClr val="FFFFFF"/>
                </a:solidFill>
                <a:latin typeface="Times New Roman" panose="02020603050405020304" pitchFamily="18" charset="0"/>
                <a:cs typeface="Times New Roman" panose="02020603050405020304" pitchFamily="18" charset="0"/>
              </a:rPr>
              <a:t>Por lo tanto, ante una solicitud de información legítima al amparo de RESPA, dejamos sin efecto la sentencia apelada y se ordena la continuación de los procedimientos con el propósito de que se le concede a la parte apelante la oportunidad de descubrir prueba y obtener la información que requirió sobre su préstamo hipotecario.”</a:t>
            </a:r>
          </a:p>
        </p:txBody>
      </p:sp>
    </p:spTree>
    <p:extLst>
      <p:ext uri="{BB962C8B-B14F-4D97-AF65-F5344CB8AC3E}">
        <p14:creationId xmlns:p14="http://schemas.microsoft.com/office/powerpoint/2010/main" val="2828827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574E4F1-F141-39F8-86E1-6FDE497A8662}"/>
              </a:ext>
            </a:extLst>
          </p:cNvPr>
          <p:cNvSpPr>
            <a:spLocks noGrp="1"/>
          </p:cNvSpPr>
          <p:nvPr>
            <p:ph type="ctrTitle"/>
          </p:nvPr>
        </p:nvSpPr>
        <p:spPr>
          <a:xfrm>
            <a:off x="578651" y="1122363"/>
            <a:ext cx="11034695" cy="3174690"/>
          </a:xfrm>
        </p:spPr>
        <p:txBody>
          <a:bodyPr>
            <a:normAutofit/>
          </a:bodyPr>
          <a:lstStyle/>
          <a:p>
            <a:pPr algn="l"/>
            <a:r>
              <a:rPr lang="en-US" sz="8000" dirty="0" err="1">
                <a:latin typeface="Times New Roman" panose="02020603050405020304" pitchFamily="18" charset="0"/>
                <a:cs typeface="Times New Roman" panose="02020603050405020304" pitchFamily="18" charset="0"/>
              </a:rPr>
              <a:t>Bco</a:t>
            </a:r>
            <a:r>
              <a:rPr lang="en-US" sz="8000" dirty="0">
                <a:latin typeface="Times New Roman" panose="02020603050405020304" pitchFamily="18" charset="0"/>
                <a:cs typeface="Times New Roman" panose="02020603050405020304" pitchFamily="18" charset="0"/>
              </a:rPr>
              <a:t>. Santander v. Sadati</a:t>
            </a:r>
            <a:endParaRPr lang="en-US" sz="8000" dirty="0"/>
          </a:p>
        </p:txBody>
      </p:sp>
      <p:sp>
        <p:nvSpPr>
          <p:cNvPr id="6" name="Subtitle 5">
            <a:extLst>
              <a:ext uri="{FF2B5EF4-FFF2-40B4-BE49-F238E27FC236}">
                <a16:creationId xmlns:a16="http://schemas.microsoft.com/office/drawing/2014/main" id="{D05696EF-19DC-A238-A022-BFCC4CDCA4A3}"/>
              </a:ext>
            </a:extLst>
          </p:cNvPr>
          <p:cNvSpPr>
            <a:spLocks noGrp="1"/>
          </p:cNvSpPr>
          <p:nvPr>
            <p:ph type="subTitle" idx="1"/>
          </p:nvPr>
        </p:nvSpPr>
        <p:spPr>
          <a:xfrm>
            <a:off x="578651" y="4723637"/>
            <a:ext cx="11034695" cy="1481396"/>
          </a:xfrm>
        </p:spPr>
        <p:txBody>
          <a:bodyPr>
            <a:normAutofit/>
          </a:bodyPr>
          <a:lstStyle/>
          <a:p>
            <a:pPr algn="l"/>
            <a:r>
              <a:rPr lang="en-US" sz="2800" dirty="0">
                <a:latin typeface="Times New Roman" panose="02020603050405020304" pitchFamily="18" charset="0"/>
                <a:cs typeface="Times New Roman" panose="02020603050405020304" pitchFamily="18" charset="0"/>
              </a:rPr>
              <a:t>KLAN201800942</a:t>
            </a:r>
            <a:endParaRPr lang="en-US" sz="2800" dirty="0"/>
          </a:p>
        </p:txBody>
      </p:sp>
      <p:sp>
        <p:nvSpPr>
          <p:cNvPr id="13" name="Rectangle 12">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853951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082C15-6EF0-1585-2546-57F019FD83FF}"/>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3400" kern="1200" dirty="0" err="1">
                <a:solidFill>
                  <a:schemeClr val="tx1"/>
                </a:solidFill>
                <a:latin typeface="Times New Roman" panose="02020603050405020304" pitchFamily="18" charset="0"/>
                <a:cs typeface="Times New Roman" panose="02020603050405020304" pitchFamily="18" charset="0"/>
              </a:rPr>
              <a:t>Bco</a:t>
            </a:r>
            <a:r>
              <a:rPr lang="en-US" sz="3400" kern="1200" dirty="0">
                <a:solidFill>
                  <a:schemeClr val="tx1"/>
                </a:solidFill>
                <a:latin typeface="Times New Roman" panose="02020603050405020304" pitchFamily="18" charset="0"/>
                <a:cs typeface="Times New Roman" panose="02020603050405020304" pitchFamily="18" charset="0"/>
              </a:rPr>
              <a:t>. Santander v. Sadati, KLAN201800942</a:t>
            </a:r>
          </a:p>
        </p:txBody>
      </p:sp>
      <p:pic>
        <p:nvPicPr>
          <p:cNvPr id="6" name="Content Placeholder 5" descr="A close-up of a calculator&#10;&#10;AI-generated content may be incorrect.">
            <a:extLst>
              <a:ext uri="{FF2B5EF4-FFF2-40B4-BE49-F238E27FC236}">
                <a16:creationId xmlns:a16="http://schemas.microsoft.com/office/drawing/2014/main" id="{70D20524-DCE4-93D6-AE36-3DDDF7A858EE}"/>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30936" y="1607069"/>
            <a:ext cx="5458968" cy="3643861"/>
          </a:xfrm>
          <a:prstGeom prst="rect">
            <a:avLst/>
          </a:prstGeom>
        </p:spPr>
      </p:pic>
      <p:sp>
        <p:nvSpPr>
          <p:cNvPr id="1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C44EB1-B3A3-AB18-3984-C217FDC0C4DB}"/>
              </a:ext>
            </a:extLst>
          </p:cNvPr>
          <p:cNvSpPr>
            <a:spLocks noGrp="1"/>
          </p:cNvSpPr>
          <p:nvPr>
            <p:ph sz="half" idx="1"/>
          </p:nvPr>
        </p:nvSpPr>
        <p:spPr>
          <a:xfrm>
            <a:off x="6739128" y="2664886"/>
            <a:ext cx="4818888" cy="3550789"/>
          </a:xfrm>
        </p:spPr>
        <p:txBody>
          <a:bodyPr vert="horz" lIns="91440" tIns="45720" rIns="91440" bIns="45720" rtlCol="0" anchor="t">
            <a:normAutofit/>
          </a:bodyPr>
          <a:lstStyle/>
          <a:p>
            <a:pPr algn="just"/>
            <a:r>
              <a:rPr lang="es-ES_tradnl" sz="1600" noProof="0" dirty="0" err="1">
                <a:latin typeface="Times New Roman" panose="02020603050405020304" pitchFamily="18" charset="0"/>
                <a:cs typeface="Times New Roman" panose="02020603050405020304" pitchFamily="18" charset="0"/>
              </a:rPr>
              <a:t>Sadati</a:t>
            </a:r>
            <a:r>
              <a:rPr lang="es-ES_tradnl" sz="1600" noProof="0" dirty="0">
                <a:latin typeface="Times New Roman" panose="02020603050405020304" pitchFamily="18" charset="0"/>
                <a:cs typeface="Times New Roman" panose="02020603050405020304" pitchFamily="18" charset="0"/>
              </a:rPr>
              <a:t>-Rodríguez, remitieron   a   Santander   un documento, con fecha de 12 de agosto de 2016, el cual catalogaron como un </a:t>
            </a:r>
            <a:r>
              <a:rPr lang="es-ES_tradnl" sz="1600" noProof="0" dirty="0" err="1">
                <a:latin typeface="Times New Roman" panose="02020603050405020304" pitchFamily="18" charset="0"/>
                <a:cs typeface="Times New Roman" panose="02020603050405020304" pitchFamily="18" charset="0"/>
              </a:rPr>
              <a:t>Qualified</a:t>
            </a:r>
            <a:r>
              <a:rPr lang="es-ES_tradnl" sz="1600" noProof="0" dirty="0">
                <a:latin typeface="Times New Roman" panose="02020603050405020304" pitchFamily="18" charset="0"/>
                <a:cs typeface="Times New Roman" panose="02020603050405020304" pitchFamily="18" charset="0"/>
              </a:rPr>
              <a:t> </a:t>
            </a:r>
            <a:r>
              <a:rPr lang="es-ES_tradnl" sz="1600" noProof="0" dirty="0" err="1">
                <a:latin typeface="Times New Roman" panose="02020603050405020304" pitchFamily="18" charset="0"/>
                <a:cs typeface="Times New Roman" panose="02020603050405020304" pitchFamily="18" charset="0"/>
              </a:rPr>
              <a:t>Written</a:t>
            </a:r>
            <a:r>
              <a:rPr lang="es-ES_tradnl" sz="1600" noProof="0" dirty="0">
                <a:latin typeface="Times New Roman" panose="02020603050405020304" pitchFamily="18" charset="0"/>
                <a:cs typeface="Times New Roman" panose="02020603050405020304" pitchFamily="18" charset="0"/>
              </a:rPr>
              <a:t> </a:t>
            </a:r>
            <a:r>
              <a:rPr lang="es-ES_tradnl" sz="1600" noProof="0" dirty="0" err="1">
                <a:latin typeface="Times New Roman" panose="02020603050405020304" pitchFamily="18" charset="0"/>
                <a:cs typeface="Times New Roman" panose="02020603050405020304" pitchFamily="18" charset="0"/>
              </a:rPr>
              <a:t>Request</a:t>
            </a:r>
            <a:r>
              <a:rPr lang="es-ES_tradnl" sz="1600" noProof="0" dirty="0">
                <a:latin typeface="Times New Roman" panose="02020603050405020304" pitchFamily="18" charset="0"/>
                <a:cs typeface="Times New Roman" panose="02020603050405020304" pitchFamily="18" charset="0"/>
              </a:rPr>
              <a:t> (QWR), a tono con lo dispuesto en la RESPA, 12 USC sec. 2605(e).  </a:t>
            </a:r>
          </a:p>
          <a:p>
            <a:pPr algn="just"/>
            <a:r>
              <a:rPr lang="es-ES_tradnl" sz="1600" noProof="0" dirty="0">
                <a:latin typeface="Times New Roman" panose="02020603050405020304" pitchFamily="18" charset="0"/>
                <a:cs typeface="Times New Roman" panose="02020603050405020304" pitchFamily="18" charset="0"/>
              </a:rPr>
              <a:t>En respuesta, Santander les indicó que la solicitud de la parte apelante era muy amplia y excesivamente   onerosa,   por   lo   que   requirió   al   matrimonio </a:t>
            </a:r>
            <a:r>
              <a:rPr lang="es-ES_tradnl" sz="1600" noProof="0" dirty="0" err="1">
                <a:latin typeface="Times New Roman" panose="02020603050405020304" pitchFamily="18" charset="0"/>
                <a:cs typeface="Times New Roman" panose="02020603050405020304" pitchFamily="18" charset="0"/>
              </a:rPr>
              <a:t>Khorsandi</a:t>
            </a:r>
            <a:r>
              <a:rPr lang="es-ES_tradnl" sz="1600" noProof="0" dirty="0">
                <a:latin typeface="Times New Roman" panose="02020603050405020304" pitchFamily="18" charset="0"/>
                <a:cs typeface="Times New Roman" panose="02020603050405020304" pitchFamily="18" charset="0"/>
              </a:rPr>
              <a:t>-Rodríguez  que  fuese  más  específico  en  cuanto  a  las fechas, los cargos, créditos, débitos, transacciones o pagos que estos interesaban conocer.</a:t>
            </a:r>
          </a:p>
          <a:p>
            <a:r>
              <a:rPr lang="es-ES_tradnl" sz="1600" noProof="0" dirty="0">
                <a:latin typeface="Times New Roman" panose="02020603050405020304" pitchFamily="18" charset="0"/>
                <a:cs typeface="Times New Roman" panose="02020603050405020304" pitchFamily="18" charset="0"/>
              </a:rPr>
              <a:t>Posteriormente, TPI dictó sentencia.</a:t>
            </a:r>
          </a:p>
        </p:txBody>
      </p:sp>
      <p:sp>
        <p:nvSpPr>
          <p:cNvPr id="7" name="TextBox 6">
            <a:extLst>
              <a:ext uri="{FF2B5EF4-FFF2-40B4-BE49-F238E27FC236}">
                <a16:creationId xmlns:a16="http://schemas.microsoft.com/office/drawing/2014/main" id="{B34CF48A-9056-2620-D210-F6DE48ABB712}"/>
              </a:ext>
            </a:extLst>
          </p:cNvPr>
          <p:cNvSpPr txBox="1"/>
          <p:nvPr/>
        </p:nvSpPr>
        <p:spPr>
          <a:xfrm>
            <a:off x="3657828" y="5050875"/>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icpedia.org/keyboard/e/error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83184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5F481A-E9CF-B31B-9344-0977D6A3540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400" kern="1200" err="1">
                <a:solidFill>
                  <a:schemeClr val="tx1"/>
                </a:solidFill>
                <a:latin typeface="Times New Roman" panose="02020603050405020304" pitchFamily="18" charset="0"/>
                <a:cs typeface="Times New Roman" panose="02020603050405020304" pitchFamily="18" charset="0"/>
              </a:rPr>
              <a:t>Bco</a:t>
            </a:r>
            <a:r>
              <a:rPr lang="en-US" sz="3400" kern="1200">
                <a:solidFill>
                  <a:schemeClr val="tx1"/>
                </a:solidFill>
                <a:latin typeface="Times New Roman" panose="02020603050405020304" pitchFamily="18" charset="0"/>
                <a:cs typeface="Times New Roman" panose="02020603050405020304" pitchFamily="18" charset="0"/>
              </a:rPr>
              <a:t>. Santander v. </a:t>
            </a:r>
            <a:r>
              <a:rPr lang="en-US" sz="3400" kern="1200" err="1">
                <a:solidFill>
                  <a:schemeClr val="tx1"/>
                </a:solidFill>
                <a:latin typeface="Times New Roman" panose="02020603050405020304" pitchFamily="18" charset="0"/>
                <a:cs typeface="Times New Roman" panose="02020603050405020304" pitchFamily="18" charset="0"/>
              </a:rPr>
              <a:t>Sadati</a:t>
            </a:r>
            <a:r>
              <a:rPr lang="en-US" sz="3400" kern="1200">
                <a:solidFill>
                  <a:schemeClr val="tx1"/>
                </a:solidFill>
                <a:latin typeface="Times New Roman" panose="02020603050405020304" pitchFamily="18" charset="0"/>
                <a:cs typeface="Times New Roman" panose="02020603050405020304" pitchFamily="18" charset="0"/>
              </a:rPr>
              <a:t>, KLAN201800942</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8253EF-3306-A7A4-1DE3-19452B57B456}"/>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2000" noProof="0">
                <a:latin typeface="Times New Roman" panose="02020603050405020304" pitchFamily="18" charset="0"/>
                <a:cs typeface="Times New Roman" panose="02020603050405020304" pitchFamily="18" charset="0"/>
              </a:rPr>
              <a:t>Erró  el  Honorable  Tribunal  de  Primera  Instancia  al declarar </a:t>
            </a:r>
            <a:r>
              <a:rPr lang="es-ES_tradnl" sz="2000" i="1" noProof="0">
                <a:latin typeface="Times New Roman" panose="02020603050405020304" pitchFamily="18" charset="0"/>
                <a:cs typeface="Times New Roman" panose="02020603050405020304" pitchFamily="18" charset="0"/>
              </a:rPr>
              <a:t>Ha  Lugar  </a:t>
            </a:r>
            <a:r>
              <a:rPr lang="es-ES_tradnl" sz="2000" noProof="0">
                <a:latin typeface="Times New Roman" panose="02020603050405020304" pitchFamily="18" charset="0"/>
                <a:cs typeface="Times New Roman" panose="02020603050405020304" pitchFamily="18" charset="0"/>
              </a:rPr>
              <a:t>la  “Moción  Solicitando  se  Dicte Sentencia Sumaria a favor de la Parte Demandante”, pasando  por  alto  la  obligación  del  administrador hipotecario  (</a:t>
            </a:r>
            <a:r>
              <a:rPr lang="es-ES_tradnl" sz="2000" noProof="0" err="1">
                <a:latin typeface="Times New Roman" panose="02020603050405020304" pitchFamily="18" charset="0"/>
                <a:cs typeface="Times New Roman" panose="02020603050405020304" pitchFamily="18" charset="0"/>
              </a:rPr>
              <a:t>servicer</a:t>
            </a:r>
            <a:r>
              <a:rPr lang="es-ES_tradnl" sz="2000" noProof="0">
                <a:latin typeface="Times New Roman" panose="02020603050405020304" pitchFamily="18" charset="0"/>
                <a:cs typeface="Times New Roman" panose="02020603050405020304" pitchFamily="18" charset="0"/>
              </a:rPr>
              <a:t>)  a  contestar  la  solicitud  de información (</a:t>
            </a:r>
            <a:r>
              <a:rPr lang="es-ES_tradnl" sz="2000" noProof="0" err="1">
                <a:latin typeface="Times New Roman" panose="02020603050405020304" pitchFamily="18" charset="0"/>
                <a:cs typeface="Times New Roman" panose="02020603050405020304" pitchFamily="18" charset="0"/>
              </a:rPr>
              <a:t>Qualified</a:t>
            </a:r>
            <a:r>
              <a:rPr lang="es-ES_tradnl" sz="2000" noProof="0">
                <a:latin typeface="Times New Roman" panose="02020603050405020304" pitchFamily="18" charset="0"/>
                <a:cs typeface="Times New Roman" panose="02020603050405020304" pitchFamily="18" charset="0"/>
              </a:rPr>
              <a:t> </a:t>
            </a:r>
            <a:r>
              <a:rPr lang="es-ES_tradnl" sz="2000" noProof="0" err="1">
                <a:latin typeface="Times New Roman" panose="02020603050405020304" pitchFamily="18" charset="0"/>
                <a:cs typeface="Times New Roman" panose="02020603050405020304" pitchFamily="18" charset="0"/>
              </a:rPr>
              <a:t>Written</a:t>
            </a:r>
            <a:r>
              <a:rPr lang="es-ES_tradnl" sz="2000" noProof="0">
                <a:latin typeface="Times New Roman" panose="02020603050405020304" pitchFamily="18" charset="0"/>
                <a:cs typeface="Times New Roman" panose="02020603050405020304" pitchFamily="18" charset="0"/>
              </a:rPr>
              <a:t> </a:t>
            </a:r>
            <a:r>
              <a:rPr lang="es-ES_tradnl" sz="2000" noProof="0" err="1">
                <a:latin typeface="Times New Roman" panose="02020603050405020304" pitchFamily="18" charset="0"/>
                <a:cs typeface="Times New Roman" panose="02020603050405020304" pitchFamily="18" charset="0"/>
              </a:rPr>
              <a:t>Request</a:t>
            </a:r>
            <a:r>
              <a:rPr lang="es-ES_tradnl" sz="2000" noProof="0">
                <a:latin typeface="Times New Roman" panose="02020603050405020304" pitchFamily="18" charset="0"/>
                <a:cs typeface="Times New Roman" panose="02020603050405020304" pitchFamily="18" charset="0"/>
              </a:rPr>
              <a:t>) en virtud de la Real  Estate  </a:t>
            </a:r>
            <a:r>
              <a:rPr lang="es-ES_tradnl" sz="2000" noProof="0" err="1">
                <a:latin typeface="Times New Roman" panose="02020603050405020304" pitchFamily="18" charset="0"/>
                <a:cs typeface="Times New Roman" panose="02020603050405020304" pitchFamily="18" charset="0"/>
              </a:rPr>
              <a:t>Setlement</a:t>
            </a:r>
            <a:r>
              <a:rPr lang="es-ES_tradnl" sz="2000" noProof="0">
                <a:latin typeface="Times New Roman" panose="02020603050405020304" pitchFamily="18" charset="0"/>
                <a:cs typeface="Times New Roman" panose="02020603050405020304" pitchFamily="18" charset="0"/>
              </a:rPr>
              <a:t>  </a:t>
            </a:r>
            <a:r>
              <a:rPr lang="es-ES_tradnl" sz="2000" noProof="0" err="1">
                <a:latin typeface="Times New Roman" panose="02020603050405020304" pitchFamily="18" charset="0"/>
                <a:cs typeface="Times New Roman" panose="02020603050405020304" pitchFamily="18" charset="0"/>
              </a:rPr>
              <a:t>Procedures</a:t>
            </a:r>
            <a:r>
              <a:rPr lang="es-ES_tradnl" sz="2000" noProof="0">
                <a:latin typeface="Times New Roman" panose="02020603050405020304" pitchFamily="18" charset="0"/>
                <a:cs typeface="Times New Roman" panose="02020603050405020304" pitchFamily="18" charset="0"/>
              </a:rPr>
              <a:t>  </a:t>
            </a:r>
            <a:r>
              <a:rPr lang="es-ES_tradnl" sz="2000" noProof="0" err="1">
                <a:latin typeface="Times New Roman" panose="02020603050405020304" pitchFamily="18" charset="0"/>
                <a:cs typeface="Times New Roman" panose="02020603050405020304" pitchFamily="18" charset="0"/>
              </a:rPr>
              <a:t>Act</a:t>
            </a:r>
            <a:r>
              <a:rPr lang="es-ES_tradnl" sz="2000" noProof="0">
                <a:latin typeface="Times New Roman" panose="02020603050405020304" pitchFamily="18" charset="0"/>
                <a:cs typeface="Times New Roman" panose="02020603050405020304" pitchFamily="18" charset="0"/>
              </a:rPr>
              <a:t>  (RESPA)  y  el Reglamento X.</a:t>
            </a:r>
          </a:p>
        </p:txBody>
      </p:sp>
      <p:pic>
        <p:nvPicPr>
          <p:cNvPr id="6" name="Content Placeholder 5" descr="Shape&#10;&#10;AI-generated content may be incorrect.">
            <a:extLst>
              <a:ext uri="{FF2B5EF4-FFF2-40B4-BE49-F238E27FC236}">
                <a16:creationId xmlns:a16="http://schemas.microsoft.com/office/drawing/2014/main" id="{0C3BB458-E88F-D221-F5BC-75626876263E}"/>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339421" y="640080"/>
            <a:ext cx="4978222" cy="5577840"/>
          </a:xfrm>
          <a:prstGeom prst="rect">
            <a:avLst/>
          </a:prstGeom>
        </p:spPr>
      </p:pic>
    </p:spTree>
    <p:extLst>
      <p:ext uri="{BB962C8B-B14F-4D97-AF65-F5344CB8AC3E}">
        <p14:creationId xmlns:p14="http://schemas.microsoft.com/office/powerpoint/2010/main" val="2736484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58C25-CED9-FF35-F0E8-90E1E5CF4874}"/>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3400" kern="1200" dirty="0" err="1">
                <a:solidFill>
                  <a:schemeClr val="tx1"/>
                </a:solidFill>
                <a:latin typeface="Times New Roman" panose="02020603050405020304" pitchFamily="18" charset="0"/>
                <a:cs typeface="Times New Roman" panose="02020603050405020304" pitchFamily="18" charset="0"/>
              </a:rPr>
              <a:t>Bco</a:t>
            </a:r>
            <a:r>
              <a:rPr lang="en-US" sz="3400" kern="1200" dirty="0">
                <a:solidFill>
                  <a:schemeClr val="tx1"/>
                </a:solidFill>
                <a:latin typeface="Times New Roman" panose="02020603050405020304" pitchFamily="18" charset="0"/>
                <a:cs typeface="Times New Roman" panose="02020603050405020304" pitchFamily="18" charset="0"/>
              </a:rPr>
              <a:t>. Santander v. Sadati, KLAN201800942</a:t>
            </a:r>
          </a:p>
        </p:txBody>
      </p:sp>
      <p:pic>
        <p:nvPicPr>
          <p:cNvPr id="6" name="Content Placeholder 5" descr="Text&#10;&#10;AI-generated content may be incorrect.">
            <a:extLst>
              <a:ext uri="{FF2B5EF4-FFF2-40B4-BE49-F238E27FC236}">
                <a16:creationId xmlns:a16="http://schemas.microsoft.com/office/drawing/2014/main" id="{8143B73E-C6A8-BBAC-5028-570427BEE74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30936" y="699516"/>
            <a:ext cx="5458968" cy="5458968"/>
          </a:xfrm>
          <a:prstGeom prst="rect">
            <a:avLst/>
          </a:prstGeom>
        </p:spPr>
      </p:pic>
      <p:sp>
        <p:nvSpPr>
          <p:cNvPr id="1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61D548-5AE8-0E19-0821-5CBF1E270931}"/>
              </a:ext>
            </a:extLst>
          </p:cNvPr>
          <p:cNvSpPr>
            <a:spLocks noGrp="1"/>
          </p:cNvSpPr>
          <p:nvPr>
            <p:ph sz="half" idx="1"/>
          </p:nvPr>
        </p:nvSpPr>
        <p:spPr>
          <a:xfrm>
            <a:off x="6739128" y="2664886"/>
            <a:ext cx="4818888" cy="3550789"/>
          </a:xfrm>
        </p:spPr>
        <p:txBody>
          <a:bodyPr vert="horz" lIns="91440" tIns="45720" rIns="91440" bIns="45720" rtlCol="0" anchor="t">
            <a:normAutofit/>
          </a:bodyPr>
          <a:lstStyle/>
          <a:p>
            <a:pPr algn="just"/>
            <a:r>
              <a:rPr lang="es-ES_tradnl" sz="1500" noProof="0">
                <a:latin typeface="Times New Roman" panose="02020603050405020304" pitchFamily="18" charset="0"/>
                <a:cs typeface="Times New Roman" panose="02020603050405020304" pitchFamily="18" charset="0"/>
              </a:rPr>
              <a:t>Lo cierto es que los apelantes cursaron una extensa carta a Santander en la que disputaron la validez de la deuda hipotecaria, sin indicar ni demostrar las razones por las cuales entendían que existía un error en la cuenta del préstamo hipotecario.  En el término provisto para ello, Santander acreditó el recibo del QWR y le solicitó al    matrimonio    </a:t>
            </a:r>
            <a:r>
              <a:rPr lang="es-ES_tradnl" sz="1500" noProof="0" err="1">
                <a:latin typeface="Times New Roman" panose="02020603050405020304" pitchFamily="18" charset="0"/>
                <a:cs typeface="Times New Roman" panose="02020603050405020304" pitchFamily="18" charset="0"/>
              </a:rPr>
              <a:t>Khorsandi</a:t>
            </a:r>
            <a:r>
              <a:rPr lang="es-ES_tradnl" sz="1500" noProof="0">
                <a:latin typeface="Times New Roman" panose="02020603050405020304" pitchFamily="18" charset="0"/>
                <a:cs typeface="Times New Roman" panose="02020603050405020304" pitchFamily="18" charset="0"/>
              </a:rPr>
              <a:t>-Rodríguez    que,    debido    a    lo extremadamente amplio de su solicitud, fuesen más específicos en cuanto  a  las  fechas  y  los  cargos  sobre  los  que  solicitaban información.    No  surge  que  los  apelantes  se  comunicaran nuevamente con Santander al respecto. </a:t>
            </a:r>
          </a:p>
          <a:p>
            <a:r>
              <a:rPr lang="es-ES_tradnl" sz="1500" noProof="0">
                <a:latin typeface="Times New Roman" panose="02020603050405020304" pitchFamily="18" charset="0"/>
                <a:cs typeface="Times New Roman" panose="02020603050405020304" pitchFamily="18" charset="0"/>
              </a:rPr>
              <a:t>Posteriormente, Santander cumplió con el descubrimiento de prueba cursado por la parte apelante. </a:t>
            </a:r>
          </a:p>
        </p:txBody>
      </p:sp>
      <p:sp>
        <p:nvSpPr>
          <p:cNvPr id="7" name="TextBox 6">
            <a:extLst>
              <a:ext uri="{FF2B5EF4-FFF2-40B4-BE49-F238E27FC236}">
                <a16:creationId xmlns:a16="http://schemas.microsoft.com/office/drawing/2014/main" id="{41A1CD2A-6F80-9207-CD49-DBA12CFC2292}"/>
              </a:ext>
            </a:extLst>
          </p:cNvPr>
          <p:cNvSpPr txBox="1"/>
          <p:nvPr/>
        </p:nvSpPr>
        <p:spPr>
          <a:xfrm>
            <a:off x="3657828" y="5958429"/>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ualeslarealidad.blogspot.com/2012/04/organizando-la-lectura.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84738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60A009CA-7818-F709-2705-96A82727CB32}"/>
              </a:ext>
            </a:extLst>
          </p:cNvPr>
          <p:cNvSpPr>
            <a:spLocks noGrp="1"/>
          </p:cNvSpPr>
          <p:nvPr>
            <p:ph type="ctrTitle"/>
          </p:nvPr>
        </p:nvSpPr>
        <p:spPr>
          <a:xfrm>
            <a:off x="1524003" y="1999615"/>
            <a:ext cx="9144000" cy="2764028"/>
          </a:xfrm>
        </p:spPr>
        <p:txBody>
          <a:bodyPr anchor="ctr">
            <a:normAutofit/>
          </a:bodyPr>
          <a:lstStyle/>
          <a:p>
            <a:r>
              <a:rPr lang="es-ES_tradnl" sz="7200">
                <a:latin typeface="Times New Roman" panose="02020603050405020304" pitchFamily="18" charset="0"/>
                <a:cs typeface="Times New Roman" panose="02020603050405020304" pitchFamily="18" charset="0"/>
              </a:rPr>
              <a:t>BPPR v. Rodríguez Rivera</a:t>
            </a:r>
            <a:endParaRPr lang="en-US" sz="7200"/>
          </a:p>
        </p:txBody>
      </p:sp>
      <p:sp>
        <p:nvSpPr>
          <p:cNvPr id="6" name="Subtitle 5">
            <a:extLst>
              <a:ext uri="{FF2B5EF4-FFF2-40B4-BE49-F238E27FC236}">
                <a16:creationId xmlns:a16="http://schemas.microsoft.com/office/drawing/2014/main" id="{E4FB138B-81DB-4718-92CA-CEE837465299}"/>
              </a:ext>
            </a:extLst>
          </p:cNvPr>
          <p:cNvSpPr>
            <a:spLocks noGrp="1"/>
          </p:cNvSpPr>
          <p:nvPr>
            <p:ph type="subTitle" idx="1"/>
          </p:nvPr>
        </p:nvSpPr>
        <p:spPr>
          <a:xfrm>
            <a:off x="1966912" y="5645150"/>
            <a:ext cx="8258176" cy="631825"/>
          </a:xfrm>
        </p:spPr>
        <p:txBody>
          <a:bodyPr anchor="ctr">
            <a:normAutofit/>
          </a:bodyPr>
          <a:lstStyle/>
          <a:p>
            <a:r>
              <a:rPr lang="es-ES_tradnl" sz="2800" dirty="0">
                <a:latin typeface="Times New Roman" panose="02020603050405020304" pitchFamily="18" charset="0"/>
                <a:cs typeface="Times New Roman" panose="02020603050405020304" pitchFamily="18" charset="0"/>
              </a:rPr>
              <a:t>KLAN202200804</a:t>
            </a:r>
            <a:endParaRPr lang="en-US" sz="2800" dirty="0"/>
          </a:p>
        </p:txBody>
      </p:sp>
      <p:sp>
        <p:nvSpPr>
          <p:cNvPr id="17" name="Rectangle 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167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53EFDB-83A9-1F60-BBD8-A0EF111507E2}"/>
              </a:ext>
            </a:extLst>
          </p:cNvPr>
          <p:cNvSpPr>
            <a:spLocks noGrp="1"/>
          </p:cNvSpPr>
          <p:nvPr>
            <p:ph type="title"/>
          </p:nvPr>
        </p:nvSpPr>
        <p:spPr>
          <a:xfrm>
            <a:off x="841248" y="548640"/>
            <a:ext cx="3600860" cy="5431536"/>
          </a:xfrm>
        </p:spPr>
        <p:txBody>
          <a:bodyPr>
            <a:normAutofit/>
          </a:bodyPr>
          <a:lstStyle/>
          <a:p>
            <a:r>
              <a:rPr lang="es-ES_tradnl" sz="2400" dirty="0">
                <a:latin typeface="Times New Roman" panose="02020603050405020304" pitchFamily="18" charset="0"/>
                <a:cs typeface="Times New Roman" panose="02020603050405020304" pitchFamily="18" charset="0"/>
              </a:rPr>
              <a:t>BPPR v. Rodríguez Rivera, KLAN202200804</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E2B5E35-4BAA-B645-D6DB-58EDAAC6AA3B}"/>
              </a:ext>
            </a:extLst>
          </p:cNvPr>
          <p:cNvSpPr>
            <a:spLocks noGrp="1"/>
          </p:cNvSpPr>
          <p:nvPr>
            <p:ph idx="1"/>
          </p:nvPr>
        </p:nvSpPr>
        <p:spPr>
          <a:xfrm>
            <a:off x="5126418" y="852958"/>
            <a:ext cx="6224335" cy="5431536"/>
          </a:xfrm>
        </p:spPr>
        <p:txBody>
          <a:bodyPr anchor="ctr">
            <a:normAutofit/>
          </a:bodyPr>
          <a:lstStyle/>
          <a:p>
            <a:pPr algn="just"/>
            <a:r>
              <a:rPr lang="es-ES_tradnl" sz="1500" noProof="0">
                <a:latin typeface="Times New Roman" panose="02020603050405020304" pitchFamily="18" charset="0"/>
                <a:cs typeface="Times New Roman" panose="02020603050405020304" pitchFamily="18" charset="0"/>
              </a:rPr>
              <a:t>El 11 de abril de 2018, la señora Rodríguez Rivera remitió al BPPR dos misivas en respuesta a sus requerimientos de pago. </a:t>
            </a:r>
          </a:p>
          <a:p>
            <a:pPr algn="just"/>
            <a:r>
              <a:rPr lang="es-ES_tradnl" sz="1500" noProof="0">
                <a:latin typeface="Times New Roman" panose="02020603050405020304" pitchFamily="18" charset="0"/>
                <a:cs typeface="Times New Roman" panose="02020603050405020304" pitchFamily="18" charset="0"/>
              </a:rPr>
              <a:t>En ellas, solicitó un sin número de datos relacionados al proceso de mitigación de pérdidas.</a:t>
            </a:r>
          </a:p>
          <a:p>
            <a:pPr algn="just"/>
            <a:r>
              <a:rPr lang="es-ES_tradnl" sz="1500" noProof="0">
                <a:latin typeface="Times New Roman" panose="02020603050405020304" pitchFamily="18" charset="0"/>
                <a:cs typeface="Times New Roman" panose="02020603050405020304" pitchFamily="18" charset="0"/>
              </a:rPr>
              <a:t>El 12 de abril de 2018, el BPPR acusó recibo de las mencionadas comunicaciones, e indicó que trabajaría su solicitud y le notificaría el resultado de su investigación.</a:t>
            </a:r>
          </a:p>
          <a:p>
            <a:pPr algn="just"/>
            <a:r>
              <a:rPr lang="es-ES_tradnl" sz="1500" noProof="0">
                <a:latin typeface="Times New Roman" panose="02020603050405020304" pitchFamily="18" charset="0"/>
                <a:cs typeface="Times New Roman" panose="02020603050405020304" pitchFamily="18" charset="0"/>
              </a:rPr>
              <a:t>El caso se refiere a mediación, pero se devuelve por controversias que levantó la Sra. Rodríguez Rivera</a:t>
            </a:r>
          </a:p>
          <a:p>
            <a:pPr algn="just"/>
            <a:r>
              <a:rPr lang="es-ES_tradnl" sz="1500" noProof="0">
                <a:latin typeface="Times New Roman" panose="02020603050405020304" pitchFamily="18" charset="0"/>
                <a:cs typeface="Times New Roman" panose="02020603050405020304" pitchFamily="18" charset="0"/>
              </a:rPr>
              <a:t>Luego, la señora Rodríguez Rivera presentó una moción de sentencia sumaria.</a:t>
            </a:r>
          </a:p>
          <a:p>
            <a:pPr algn="just"/>
            <a:r>
              <a:rPr lang="es-ES_tradnl" sz="1500" noProof="0">
                <a:latin typeface="Times New Roman" panose="02020603050405020304" pitchFamily="18" charset="0"/>
                <a:cs typeface="Times New Roman" panose="02020603050405020304" pitchFamily="18" charset="0"/>
              </a:rPr>
              <a:t>En primer lugar, sostuvo que el BPPR no había cumplido con el requisito de notificar la intención de acelerar la deuda, conforme a los términos de la escritura de hipoteca. </a:t>
            </a:r>
          </a:p>
          <a:p>
            <a:pPr algn="just"/>
            <a:r>
              <a:rPr lang="es-ES_tradnl" sz="1500" noProof="0">
                <a:latin typeface="Times New Roman" panose="02020603050405020304" pitchFamily="18" charset="0"/>
                <a:cs typeface="Times New Roman" panose="02020603050405020304" pitchFamily="18" charset="0"/>
              </a:rPr>
              <a:t>También, adujo que la carta enviada por el abogado del BPPR no era de aceleración, sino una notificación al amparo de la FDCPA, y que, aun cuando había disputado la deuda y realizado  un  requerimiento  de  información,  el  BPPR  había  instado  la demanda, en vez de paralizar las gestiones de cobro. A juicio de la señora Rodríguez  Rivera,  esto  impedía  que  el  BPPR  instara  la  presente reclamación, por lo que procedía la desestimación con perjuicio de la causa de acción. </a:t>
            </a:r>
          </a:p>
        </p:txBody>
      </p:sp>
    </p:spTree>
    <p:extLst>
      <p:ext uri="{BB962C8B-B14F-4D97-AF65-F5344CB8AC3E}">
        <p14:creationId xmlns:p14="http://schemas.microsoft.com/office/powerpoint/2010/main" val="262909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F4124-9E09-86C1-F8B0-29AB4B7D9052}"/>
              </a:ext>
            </a:extLst>
          </p:cNvPr>
          <p:cNvSpPr>
            <a:spLocks noGrp="1"/>
          </p:cNvSpPr>
          <p:nvPr>
            <p:ph type="title"/>
          </p:nvPr>
        </p:nvSpPr>
        <p:spPr>
          <a:xfrm>
            <a:off x="841248" y="548640"/>
            <a:ext cx="3600860" cy="5431536"/>
          </a:xfrm>
        </p:spPr>
        <p:txBody>
          <a:bodyPr>
            <a:normAutofit/>
          </a:bodyPr>
          <a:lstStyle/>
          <a:p>
            <a:r>
              <a:rPr lang="es-ES_tradnl" sz="3400">
                <a:latin typeface="Times New Roman" panose="02020603050405020304" pitchFamily="18" charset="0"/>
                <a:cs typeface="Times New Roman" panose="02020603050405020304" pitchFamily="18" charset="0"/>
              </a:rPr>
              <a:t>BPPR v. Rodríguez Rivera, KLAN202200804</a:t>
            </a:r>
            <a:endParaRPr lang="en-US" sz="3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73B2CB-FE16-D513-7286-C138B319F301}"/>
              </a:ext>
            </a:extLst>
          </p:cNvPr>
          <p:cNvSpPr>
            <a:spLocks noGrp="1"/>
          </p:cNvSpPr>
          <p:nvPr>
            <p:ph idx="1"/>
          </p:nvPr>
        </p:nvSpPr>
        <p:spPr>
          <a:xfrm>
            <a:off x="5126418" y="552091"/>
            <a:ext cx="6224335" cy="5431536"/>
          </a:xfrm>
        </p:spPr>
        <p:txBody>
          <a:bodyPr anchor="ctr">
            <a:normAutofit/>
          </a:bodyPr>
          <a:lstStyle/>
          <a:p>
            <a:pPr algn="just"/>
            <a:r>
              <a:rPr lang="es-ES_tradnl" sz="2200" noProof="0">
                <a:latin typeface="Times New Roman" panose="02020603050405020304" pitchFamily="18" charset="0"/>
                <a:cs typeface="Times New Roman" panose="02020603050405020304" pitchFamily="18" charset="0"/>
              </a:rPr>
              <a:t>El TPI dictó sentencia y concluyó que los hechos propuestos por la apelada encontraban apoyo en la evidencia adjuntada a su moción, y que no existía controversia acerca del envío de una comunicación en la que se disputaba la deuda. Por tanto, luego de discutir la Sección 1692g de la FDCPA y la Sección 1024.36 de la RESPA, el tribunal concluyó que el BPPR estaba obligado a detener toda gestión de cobro, incluida la presente demanda. </a:t>
            </a:r>
          </a:p>
        </p:txBody>
      </p:sp>
    </p:spTree>
    <p:extLst>
      <p:ext uri="{BB962C8B-B14F-4D97-AF65-F5344CB8AC3E}">
        <p14:creationId xmlns:p14="http://schemas.microsoft.com/office/powerpoint/2010/main" val="27234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EE12A-84E8-EDD0-CC7B-BD3854FB2A38}"/>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2400" kern="1200">
                <a:solidFill>
                  <a:schemeClr val="tx1"/>
                </a:solidFill>
                <a:latin typeface="Times New Roman" panose="02020603050405020304" pitchFamily="18" charset="0"/>
                <a:cs typeface="Times New Roman" panose="02020603050405020304" pitchFamily="18" charset="0"/>
              </a:rPr>
              <a:t>BPPR v. Vega Franqui, Vega Ortiz y la SLG, KLAN202200689</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01122EC-43E8-C610-B081-6FF784D6AE56}"/>
              </a:ext>
            </a:extLst>
          </p:cNvPr>
          <p:cNvSpPr>
            <a:spLocks noGrp="1"/>
          </p:cNvSpPr>
          <p:nvPr>
            <p:ph sz="half" idx="2"/>
          </p:nvPr>
        </p:nvSpPr>
        <p:spPr>
          <a:xfrm>
            <a:off x="630936" y="2660904"/>
            <a:ext cx="5122164" cy="3547872"/>
          </a:xfrm>
        </p:spPr>
        <p:txBody>
          <a:bodyPr vert="horz" lIns="91440" tIns="45720" rIns="91440" bIns="45720" rtlCol="0" anchor="t">
            <a:normAutofit/>
          </a:bodyPr>
          <a:lstStyle/>
          <a:p>
            <a:pPr algn="just"/>
            <a:r>
              <a:rPr lang="es-ES_tradnl" sz="2200" noProof="0">
                <a:latin typeface="Times New Roman" panose="02020603050405020304" pitchFamily="18" charset="0"/>
                <a:cs typeface="Times New Roman" panose="02020603050405020304" pitchFamily="18" charset="0"/>
              </a:rPr>
              <a:t>[E]s forzoso concluir que, por tratarse de una reclamación ordinaria de cobro de dinero y debido a la renuncia del BPPR a la acción de ejecución hipotecaria, ya que no existe una hipoteca eficazmente constituida, a la parte apelante no le asiste el derecho al procedimiento de mediación compulsoria, según estatuido en la Ley Núm. 184-2012.</a:t>
            </a:r>
          </a:p>
        </p:txBody>
      </p:sp>
      <p:pic>
        <p:nvPicPr>
          <p:cNvPr id="6" name="Content Placeholder 5" descr="A cartoon of a person and a dog&#10;&#10;AI-generated content may be incorrect.">
            <a:extLst>
              <a:ext uri="{FF2B5EF4-FFF2-40B4-BE49-F238E27FC236}">
                <a16:creationId xmlns:a16="http://schemas.microsoft.com/office/drawing/2014/main" id="{78AA09F6-7FFF-236E-9E84-79B990AA1B2A}"/>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6099048" y="1893665"/>
            <a:ext cx="5458968" cy="3070669"/>
          </a:xfrm>
          <a:prstGeom prst="rect">
            <a:avLst/>
          </a:prstGeom>
        </p:spPr>
      </p:pic>
      <p:sp>
        <p:nvSpPr>
          <p:cNvPr id="7" name="TextBox 6">
            <a:extLst>
              <a:ext uri="{FF2B5EF4-FFF2-40B4-BE49-F238E27FC236}">
                <a16:creationId xmlns:a16="http://schemas.microsoft.com/office/drawing/2014/main" id="{FB850ED3-9CCA-12C0-E921-ACA94EC500AB}"/>
              </a:ext>
            </a:extLst>
          </p:cNvPr>
          <p:cNvSpPr txBox="1"/>
          <p:nvPr/>
        </p:nvSpPr>
        <p:spPr>
          <a:xfrm>
            <a:off x="8948007" y="4764279"/>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www.freshfromthe.com/2018/03/supernatural-13x16-scoobynatural.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2299346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55A86-9568-A78E-2553-AFA3E17BCB26}"/>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200" kern="1200">
                <a:solidFill>
                  <a:schemeClr val="tx1"/>
                </a:solidFill>
                <a:latin typeface="Times New Roman" panose="02020603050405020304" pitchFamily="18" charset="0"/>
                <a:cs typeface="Times New Roman" panose="02020603050405020304" pitchFamily="18" charset="0"/>
              </a:rPr>
              <a:t>BPPR v. Rodríguez Rivera, KLAN202200804</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E32F03-CA39-D73B-27A2-63365185817B}"/>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n-US" sz="2200">
                <a:latin typeface="Times New Roman" panose="02020603050405020304" pitchFamily="18" charset="0"/>
                <a:cs typeface="Times New Roman" panose="02020603050405020304" pitchFamily="18" charset="0"/>
              </a:rPr>
              <a:t>El  Tribunal  de  Primera  </a:t>
            </a:r>
            <a:r>
              <a:rPr lang="en-US" sz="2200" err="1">
                <a:latin typeface="Times New Roman" panose="02020603050405020304" pitchFamily="18" charset="0"/>
                <a:cs typeface="Times New Roman" panose="02020603050405020304" pitchFamily="18" charset="0"/>
              </a:rPr>
              <a:t>Instancia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erró</a:t>
            </a:r>
            <a:r>
              <a:rPr lang="en-US" sz="2200">
                <a:latin typeface="Times New Roman" panose="02020603050405020304" pitchFamily="18" charset="0"/>
                <a:cs typeface="Times New Roman" panose="02020603050405020304" pitchFamily="18" charset="0"/>
              </a:rPr>
              <a:t>  al  </a:t>
            </a:r>
            <a:r>
              <a:rPr lang="en-US" sz="2200" err="1">
                <a:latin typeface="Times New Roman" panose="02020603050405020304" pitchFamily="18" charset="0"/>
                <a:cs typeface="Times New Roman" panose="02020603050405020304" pitchFamily="18" charset="0"/>
              </a:rPr>
              <a:t>desestimar</a:t>
            </a:r>
            <a:r>
              <a:rPr lang="en-US" sz="2200">
                <a:latin typeface="Times New Roman" panose="02020603050405020304" pitchFamily="18" charset="0"/>
                <a:cs typeface="Times New Roman" panose="02020603050405020304" pitchFamily="18" charset="0"/>
              </a:rPr>
              <a:t>  la </a:t>
            </a:r>
            <a:r>
              <a:rPr lang="en-US" sz="2200" err="1">
                <a:latin typeface="Times New Roman" panose="02020603050405020304" pitchFamily="18" charset="0"/>
                <a:cs typeface="Times New Roman" panose="02020603050405020304" pitchFamily="18" charset="0"/>
              </a:rPr>
              <a:t>demanda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incoada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por</a:t>
            </a:r>
            <a:r>
              <a:rPr lang="en-US" sz="2200">
                <a:latin typeface="Times New Roman" panose="02020603050405020304" pitchFamily="18" charset="0"/>
                <a:cs typeface="Times New Roman" panose="02020603050405020304" pitchFamily="18" charset="0"/>
              </a:rPr>
              <a:t> BPPR, </a:t>
            </a:r>
            <a:r>
              <a:rPr lang="en-US" sz="2200" err="1">
                <a:latin typeface="Times New Roman" panose="02020603050405020304" pitchFamily="18" charset="0"/>
                <a:cs typeface="Times New Roman" panose="02020603050405020304" pitchFamily="18" charset="0"/>
              </a:rPr>
              <a:t>debido</a:t>
            </a:r>
            <a:r>
              <a:rPr lang="en-US" sz="2200">
                <a:latin typeface="Times New Roman" panose="02020603050405020304" pitchFamily="18" charset="0"/>
                <a:cs typeface="Times New Roman" panose="02020603050405020304" pitchFamily="18" charset="0"/>
              </a:rPr>
              <a:t> a la </a:t>
            </a:r>
            <a:r>
              <a:rPr lang="en-US" sz="2200" err="1">
                <a:latin typeface="Times New Roman" panose="02020603050405020304" pitchFamily="18" charset="0"/>
                <a:cs typeface="Times New Roman" panose="02020603050405020304" pitchFamily="18" charset="0"/>
              </a:rPr>
              <a:t>inaplicabilidad</a:t>
            </a:r>
            <a:r>
              <a:rPr lang="en-US" sz="2200">
                <a:latin typeface="Times New Roman" panose="02020603050405020304" pitchFamily="18" charset="0"/>
                <a:cs typeface="Times New Roman" panose="02020603050405020304" pitchFamily="18" charset="0"/>
              </a:rPr>
              <a:t> del Fair Debt Collection Practices Act al BPPR y ante a la </a:t>
            </a:r>
            <a:r>
              <a:rPr lang="en-US" sz="2200" err="1">
                <a:latin typeface="Times New Roman" panose="02020603050405020304" pitchFamily="18" charset="0"/>
                <a:cs typeface="Times New Roman" panose="02020603050405020304" pitchFamily="18" charset="0"/>
              </a:rPr>
              <a:t>ausencia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en</a:t>
            </a:r>
            <a:r>
              <a:rPr lang="en-US" sz="2200">
                <a:latin typeface="Times New Roman" panose="02020603050405020304" pitchFamily="18" charset="0"/>
                <a:cs typeface="Times New Roman" panose="02020603050405020304" pitchFamily="18" charset="0"/>
              </a:rPr>
              <a:t> la Real Estate Settlement Procedures Act del </a:t>
            </a:r>
            <a:r>
              <a:rPr lang="en-US" sz="2200" err="1">
                <a:latin typeface="Times New Roman" panose="02020603050405020304" pitchFamily="18" charset="0"/>
                <a:cs typeface="Times New Roman" panose="02020603050405020304" pitchFamily="18" charset="0"/>
              </a:rPr>
              <a:t>remedio</a:t>
            </a:r>
            <a:r>
              <a:rPr lang="en-US" sz="2200">
                <a:latin typeface="Times New Roman" panose="02020603050405020304" pitchFamily="18" charset="0"/>
                <a:cs typeface="Times New Roman" panose="02020603050405020304" pitchFamily="18" charset="0"/>
              </a:rPr>
              <a:t> de la </a:t>
            </a:r>
            <a:r>
              <a:rPr lang="en-US" sz="2200" err="1">
                <a:latin typeface="Times New Roman" panose="02020603050405020304" pitchFamily="18" charset="0"/>
                <a:cs typeface="Times New Roman" panose="02020603050405020304" pitchFamily="18" charset="0"/>
              </a:rPr>
              <a:t>desestimación</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concedido</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por</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el</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foro</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primario</a:t>
            </a:r>
            <a:r>
              <a:rPr lang="en-US" sz="2200">
                <a:latin typeface="Times New Roman" panose="02020603050405020304" pitchFamily="18" charset="0"/>
                <a:cs typeface="Times New Roman" panose="02020603050405020304" pitchFamily="18" charset="0"/>
              </a:rPr>
              <a:t>. </a:t>
            </a:r>
          </a:p>
        </p:txBody>
      </p:sp>
      <p:pic>
        <p:nvPicPr>
          <p:cNvPr id="6" name="Content Placeholder 5" descr="Graphical user interface, application&#10;&#10;AI-generated content may be incorrect.">
            <a:extLst>
              <a:ext uri="{FF2B5EF4-FFF2-40B4-BE49-F238E27FC236}">
                <a16:creationId xmlns:a16="http://schemas.microsoft.com/office/drawing/2014/main" id="{0B0E32B4-1867-1985-581E-940755A68BF5}"/>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761315"/>
            <a:ext cx="5458968" cy="3335370"/>
          </a:xfrm>
          <a:prstGeom prst="rect">
            <a:avLst/>
          </a:prstGeom>
        </p:spPr>
      </p:pic>
      <p:sp>
        <p:nvSpPr>
          <p:cNvPr id="7" name="TextBox 6">
            <a:extLst>
              <a:ext uri="{FF2B5EF4-FFF2-40B4-BE49-F238E27FC236}">
                <a16:creationId xmlns:a16="http://schemas.microsoft.com/office/drawing/2014/main" id="{01C96555-DD97-4233-09FD-B164368547A8}"/>
              </a:ext>
            </a:extLst>
          </p:cNvPr>
          <p:cNvSpPr txBox="1"/>
          <p:nvPr/>
        </p:nvSpPr>
        <p:spPr>
          <a:xfrm>
            <a:off x="9125940" y="489663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ackoverflow.com/questions/43663046/excel-automation-error-run-time-error-2147417848-8001010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930766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207BF-B655-DD2F-FBC7-153C4975668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latin typeface="Times New Roman" panose="02020603050405020304" pitchFamily="18" charset="0"/>
                <a:cs typeface="Times New Roman" panose="02020603050405020304" pitchFamily="18" charset="0"/>
              </a:rPr>
              <a:t>BPPR v. Rodríguez Rivera, KLAN202200804</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348B6E-7E77-AD00-D8CD-E0B832C5549B}"/>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1400">
                <a:latin typeface="Times New Roman" panose="02020603050405020304" pitchFamily="18" charset="0"/>
                <a:cs typeface="Times New Roman" panose="02020603050405020304" pitchFamily="18" charset="0"/>
              </a:rPr>
              <a:t>Por </a:t>
            </a:r>
            <a:r>
              <a:rPr lang="en-US" sz="1400" err="1">
                <a:latin typeface="Times New Roman" panose="02020603050405020304" pitchFamily="18" charset="0"/>
                <a:cs typeface="Times New Roman" panose="02020603050405020304" pitchFamily="18" charset="0"/>
              </a:rPr>
              <a:t>otra</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parte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concluimos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que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contrario</a:t>
            </a:r>
            <a:r>
              <a:rPr lang="en-US" sz="1400">
                <a:latin typeface="Times New Roman" panose="02020603050405020304" pitchFamily="18" charset="0"/>
                <a:cs typeface="Times New Roman" panose="02020603050405020304" pitchFamily="18" charset="0"/>
              </a:rPr>
              <a:t> a lo </a:t>
            </a:r>
            <a:r>
              <a:rPr lang="en-US" sz="1400" err="1">
                <a:latin typeface="Times New Roman" panose="02020603050405020304" pitchFamily="18" charset="0"/>
                <a:cs typeface="Times New Roman" panose="02020603050405020304" pitchFamily="18" charset="0"/>
              </a:rPr>
              <a:t>que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concluyó</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el</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foro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apelado</a:t>
            </a:r>
            <a:r>
              <a:rPr lang="en-US" sz="1400">
                <a:latin typeface="Times New Roman" panose="02020603050405020304" pitchFamily="18" charset="0"/>
                <a:cs typeface="Times New Roman" panose="02020603050405020304" pitchFamily="18" charset="0"/>
              </a:rPr>
              <a:t>, RESPA no </a:t>
            </a:r>
            <a:r>
              <a:rPr lang="en-US" sz="1400" err="1">
                <a:latin typeface="Times New Roman" panose="02020603050405020304" pitchFamily="18" charset="0"/>
                <a:cs typeface="Times New Roman" panose="02020603050405020304" pitchFamily="18" charset="0"/>
              </a:rPr>
              <a:t>prohíbe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que</a:t>
            </a:r>
            <a:r>
              <a:rPr lang="en-US" sz="1400">
                <a:latin typeface="Times New Roman" panose="02020603050405020304" pitchFamily="18" charset="0"/>
                <a:cs typeface="Times New Roman" panose="02020603050405020304" pitchFamily="18" charset="0"/>
              </a:rPr>
              <a:t> se </a:t>
            </a:r>
            <a:r>
              <a:rPr lang="en-US" sz="1400" err="1">
                <a:latin typeface="Times New Roman" panose="02020603050405020304" pitchFamily="18" charset="0"/>
                <a:cs typeface="Times New Roman" panose="02020603050405020304" pitchFamily="18" charset="0"/>
              </a:rPr>
              <a:t>reclame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en</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cobro</a:t>
            </a:r>
            <a:r>
              <a:rPr lang="en-US" sz="1400">
                <a:latin typeface="Times New Roman" panose="02020603050405020304" pitchFamily="18" charset="0"/>
                <a:cs typeface="Times New Roman" panose="02020603050405020304" pitchFamily="18" charset="0"/>
              </a:rPr>
              <a:t> de dinero contra </a:t>
            </a:r>
            <a:r>
              <a:rPr lang="en-US" sz="1400" err="1">
                <a:latin typeface="Times New Roman" panose="02020603050405020304" pitchFamily="18" charset="0"/>
                <a:cs typeface="Times New Roman" panose="02020603050405020304" pitchFamily="18" charset="0"/>
              </a:rPr>
              <a:t>el</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deudor</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ni</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tampoco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provee</a:t>
            </a:r>
            <a:r>
              <a:rPr lang="en-US" sz="1400">
                <a:latin typeface="Times New Roman" panose="02020603050405020304" pitchFamily="18" charset="0"/>
                <a:cs typeface="Times New Roman" panose="02020603050405020304" pitchFamily="18" charset="0"/>
              </a:rPr>
              <a:t>  para  </a:t>
            </a:r>
            <a:r>
              <a:rPr lang="en-US" sz="1400" err="1">
                <a:latin typeface="Times New Roman" panose="02020603050405020304" pitchFamily="18" charset="0"/>
                <a:cs typeface="Times New Roman" panose="02020603050405020304" pitchFamily="18" charset="0"/>
              </a:rPr>
              <a:t>que</a:t>
            </a:r>
            <a:r>
              <a:rPr lang="en-US" sz="1400">
                <a:latin typeface="Times New Roman" panose="02020603050405020304" pitchFamily="18" charset="0"/>
                <a:cs typeface="Times New Roman" panose="02020603050405020304" pitchFamily="18" charset="0"/>
              </a:rPr>
              <a:t>  se  </a:t>
            </a:r>
            <a:r>
              <a:rPr lang="en-US" sz="1400" err="1">
                <a:latin typeface="Times New Roman" panose="02020603050405020304" pitchFamily="18" charset="0"/>
                <a:cs typeface="Times New Roman" panose="02020603050405020304" pitchFamily="18" charset="0"/>
              </a:rPr>
              <a:t>paralicen</a:t>
            </a:r>
            <a:r>
              <a:rPr lang="en-US" sz="1400">
                <a:latin typeface="Times New Roman" panose="02020603050405020304" pitchFamily="18" charset="0"/>
                <a:cs typeface="Times New Roman" panose="02020603050405020304" pitchFamily="18" charset="0"/>
              </a:rPr>
              <a:t>  las  </a:t>
            </a:r>
            <a:r>
              <a:rPr lang="en-US" sz="1400" err="1">
                <a:latin typeface="Times New Roman" panose="02020603050405020304" pitchFamily="18" charset="0"/>
                <a:cs typeface="Times New Roman" panose="02020603050405020304" pitchFamily="18" charset="0"/>
              </a:rPr>
              <a:t>reclamaciones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judiciales</a:t>
            </a:r>
            <a:r>
              <a:rPr lang="en-US" sz="1400">
                <a:latin typeface="Times New Roman" panose="02020603050405020304" pitchFamily="18" charset="0"/>
                <a:cs typeface="Times New Roman" panose="02020603050405020304" pitchFamily="18" charset="0"/>
              </a:rPr>
              <a:t> o </a:t>
            </a:r>
            <a:r>
              <a:rPr lang="en-US" sz="1400" err="1">
                <a:latin typeface="Times New Roman" panose="02020603050405020304" pitchFamily="18" charset="0"/>
                <a:cs typeface="Times New Roman" panose="02020603050405020304" pitchFamily="18" charset="0"/>
              </a:rPr>
              <a:t>extrajudiciales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iniciadas</a:t>
            </a:r>
            <a:r>
              <a:rPr lang="en-US" sz="1400">
                <a:latin typeface="Times New Roman" panose="02020603050405020304" pitchFamily="18" charset="0"/>
                <a:cs typeface="Times New Roman" panose="02020603050405020304" pitchFamily="18" charset="0"/>
              </a:rPr>
              <a:t>. Si bien es </a:t>
            </a:r>
            <a:r>
              <a:rPr lang="en-US" sz="1400" err="1">
                <a:latin typeface="Times New Roman" panose="02020603050405020304" pitchFamily="18" charset="0"/>
                <a:cs typeface="Times New Roman" panose="02020603050405020304" pitchFamily="18" charset="0"/>
              </a:rPr>
              <a:t>cierto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que</a:t>
            </a:r>
            <a:r>
              <a:rPr lang="en-US" sz="1400">
                <a:latin typeface="Times New Roman" panose="02020603050405020304" pitchFamily="18" charset="0"/>
                <a:cs typeface="Times New Roman" panose="02020603050405020304" pitchFamily="18" charset="0"/>
              </a:rPr>
              <a:t> RESPA </a:t>
            </a:r>
            <a:r>
              <a:rPr lang="en-US" sz="1400" err="1">
                <a:latin typeface="Times New Roman" panose="02020603050405020304" pitchFamily="18" charset="0"/>
                <a:cs typeface="Times New Roman" panose="02020603050405020304" pitchFamily="18" charset="0"/>
              </a:rPr>
              <a:t>impone</a:t>
            </a:r>
            <a:r>
              <a:rPr lang="en-US" sz="1400">
                <a:latin typeface="Times New Roman" panose="02020603050405020304" pitchFamily="18" charset="0"/>
                <a:cs typeface="Times New Roman" panose="02020603050405020304" pitchFamily="18" charset="0"/>
              </a:rPr>
              <a:t> a </a:t>
            </a:r>
            <a:r>
              <a:rPr lang="en-US" sz="1400" err="1">
                <a:latin typeface="Times New Roman" panose="02020603050405020304" pitchFamily="18" charset="0"/>
                <a:cs typeface="Times New Roman" panose="02020603050405020304" pitchFamily="18" charset="0"/>
              </a:rPr>
              <a:t>los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proveedores</a:t>
            </a:r>
            <a:r>
              <a:rPr lang="en-US" sz="1400">
                <a:latin typeface="Times New Roman" panose="02020603050405020304" pitchFamily="18" charset="0"/>
                <a:cs typeface="Times New Roman" panose="02020603050405020304" pitchFamily="18" charset="0"/>
              </a:rPr>
              <a:t> de </a:t>
            </a:r>
            <a:r>
              <a:rPr lang="en-US" sz="1400" err="1">
                <a:latin typeface="Times New Roman" panose="02020603050405020304" pitchFamily="18" charset="0"/>
                <a:cs typeface="Times New Roman" panose="02020603050405020304" pitchFamily="18" charset="0"/>
              </a:rPr>
              <a:t>servicios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hipotecarios</a:t>
            </a:r>
            <a:r>
              <a:rPr lang="en-US" sz="1400">
                <a:latin typeface="Times New Roman" panose="02020603050405020304" pitchFamily="18" charset="0"/>
                <a:cs typeface="Times New Roman" panose="02020603050405020304" pitchFamily="18" charset="0"/>
              </a:rPr>
              <a:t> la </a:t>
            </a:r>
            <a:r>
              <a:rPr lang="en-US" sz="1400" err="1">
                <a:latin typeface="Times New Roman" panose="02020603050405020304" pitchFamily="18" charset="0"/>
                <a:cs typeface="Times New Roman" panose="02020603050405020304" pitchFamily="18" charset="0"/>
              </a:rPr>
              <a:t>obligación</a:t>
            </a:r>
            <a:r>
              <a:rPr lang="en-US" sz="1400">
                <a:latin typeface="Times New Roman" panose="02020603050405020304" pitchFamily="18" charset="0"/>
                <a:cs typeface="Times New Roman" panose="02020603050405020304" pitchFamily="18" charset="0"/>
              </a:rPr>
              <a:t> de responder a las solicitudes de </a:t>
            </a:r>
            <a:r>
              <a:rPr lang="en-US" sz="1400" err="1">
                <a:latin typeface="Times New Roman" panose="02020603050405020304" pitchFamily="18" charset="0"/>
                <a:cs typeface="Times New Roman" panose="02020603050405020304" pitchFamily="18" charset="0"/>
              </a:rPr>
              <a:t>información</a:t>
            </a:r>
            <a:r>
              <a:rPr lang="en-US" sz="1400">
                <a:latin typeface="Times New Roman" panose="02020603050405020304" pitchFamily="18" charset="0"/>
                <a:cs typeface="Times New Roman" panose="02020603050405020304" pitchFamily="18" charset="0"/>
              </a:rPr>
              <a:t> o QWR </a:t>
            </a:r>
            <a:r>
              <a:rPr lang="en-US" sz="1400" err="1">
                <a:latin typeface="Times New Roman" panose="02020603050405020304" pitchFamily="18" charset="0"/>
                <a:cs typeface="Times New Roman" panose="02020603050405020304" pitchFamily="18" charset="0"/>
              </a:rPr>
              <a:t>presentadas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por</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los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deudores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este</a:t>
            </a:r>
            <a:r>
              <a:rPr lang="en-US" sz="1400">
                <a:latin typeface="Times New Roman" panose="02020603050405020304" pitchFamily="18" charset="0"/>
                <a:cs typeface="Times New Roman" panose="02020603050405020304" pitchFamily="18" charset="0"/>
              </a:rPr>
              <a:t> también </a:t>
            </a:r>
            <a:r>
              <a:rPr lang="en-US" sz="1400" err="1">
                <a:latin typeface="Times New Roman" panose="02020603050405020304" pitchFamily="18" charset="0"/>
                <a:cs typeface="Times New Roman" panose="02020603050405020304" pitchFamily="18" charset="0"/>
              </a:rPr>
              <a:t>establece</a:t>
            </a:r>
            <a:r>
              <a:rPr lang="en-US" sz="1400">
                <a:latin typeface="Times New Roman" panose="02020603050405020304" pitchFamily="18" charset="0"/>
                <a:cs typeface="Times New Roman" panose="02020603050405020304" pitchFamily="18" charset="0"/>
              </a:rPr>
              <a:t> lo </a:t>
            </a:r>
            <a:r>
              <a:rPr lang="en-US" sz="1400" err="1">
                <a:latin typeface="Times New Roman" panose="02020603050405020304" pitchFamily="18" charset="0"/>
                <a:cs typeface="Times New Roman" panose="02020603050405020304" pitchFamily="18" charset="0"/>
              </a:rPr>
              <a:t>siguiente</a:t>
            </a:r>
            <a:r>
              <a:rPr lang="en-US" sz="1400">
                <a:latin typeface="Times New Roman" panose="02020603050405020304" pitchFamily="18" charset="0"/>
                <a:cs typeface="Times New Roman" panose="02020603050405020304" pitchFamily="18" charset="0"/>
              </a:rPr>
              <a:t>: </a:t>
            </a:r>
          </a:p>
          <a:p>
            <a:pPr marL="0" indent="0">
              <a:buNone/>
            </a:pPr>
            <a:r>
              <a:rPr lang="en-US" sz="1400">
                <a:latin typeface="Times New Roman" panose="02020603050405020304" pitchFamily="18" charset="0"/>
                <a:cs typeface="Times New Roman" panose="02020603050405020304" pitchFamily="18" charset="0"/>
              </a:rPr>
              <a:t>  (h) Servicer remedies. Nothing in this section shall prohibit </a:t>
            </a:r>
          </a:p>
          <a:p>
            <a:pPr marL="457200" lvl="1"/>
            <a:r>
              <a:rPr lang="en-US" sz="1400">
                <a:latin typeface="Times New Roman" panose="02020603050405020304" pitchFamily="18" charset="0"/>
                <a:cs typeface="Times New Roman" panose="02020603050405020304" pitchFamily="18" charset="0"/>
              </a:rPr>
              <a:t>a  servicer  from  furnishing  adverse  information  to  any consumer  reporting  agency  or  pursuing  any  of  its remedies, including initiating foreclosure or proceeding  with  a  foreclosure  sale  allowed  by  the  underlying mortgage loan instruments, during the time period that response to an information request notice is outstanding.  12 CFR sec. 1024.36(h). (</a:t>
            </a:r>
            <a:r>
              <a:rPr lang="en-US" sz="1400" err="1">
                <a:latin typeface="Times New Roman" panose="02020603050405020304" pitchFamily="18" charset="0"/>
                <a:cs typeface="Times New Roman" panose="02020603050405020304" pitchFamily="18" charset="0"/>
              </a:rPr>
              <a:t>Énfasis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nuestro</a:t>
            </a:r>
            <a:r>
              <a:rPr lang="en-US" sz="1400">
                <a:latin typeface="Times New Roman" panose="02020603050405020304" pitchFamily="18" charset="0"/>
                <a:cs typeface="Times New Roman" panose="02020603050405020304" pitchFamily="18" charset="0"/>
              </a:rPr>
              <a:t>). </a:t>
            </a:r>
          </a:p>
          <a:p>
            <a:r>
              <a:rPr lang="en-US" sz="1400" err="1">
                <a:latin typeface="Times New Roman" panose="02020603050405020304" pitchFamily="18" charset="0"/>
                <a:cs typeface="Times New Roman" panose="02020603050405020304" pitchFamily="18" charset="0"/>
              </a:rPr>
              <a:t>Consecuentemente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concluimos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que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incluso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cuando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una</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solicitud</a:t>
            </a:r>
            <a:r>
              <a:rPr lang="en-US" sz="1400">
                <a:latin typeface="Times New Roman" panose="02020603050405020304" pitchFamily="18" charset="0"/>
                <a:cs typeface="Times New Roman" panose="02020603050405020304" pitchFamily="18" charset="0"/>
              </a:rPr>
              <a:t> de </a:t>
            </a:r>
            <a:r>
              <a:rPr lang="en-US" sz="1400" err="1">
                <a:latin typeface="Times New Roman" panose="02020603050405020304" pitchFamily="18" charset="0"/>
                <a:cs typeface="Times New Roman" panose="02020603050405020304" pitchFamily="18" charset="0"/>
              </a:rPr>
              <a:t>información</a:t>
            </a:r>
            <a:r>
              <a:rPr lang="en-US" sz="1400">
                <a:latin typeface="Times New Roman" panose="02020603050405020304" pitchFamily="18" charset="0"/>
                <a:cs typeface="Times New Roman" panose="02020603050405020304" pitchFamily="18" charset="0"/>
              </a:rPr>
              <a:t> o QWR </a:t>
            </a:r>
            <a:r>
              <a:rPr lang="en-US" sz="1400" err="1">
                <a:latin typeface="Times New Roman" panose="02020603050405020304" pitchFamily="18" charset="0"/>
                <a:cs typeface="Times New Roman" panose="02020603050405020304" pitchFamily="18" charset="0"/>
              </a:rPr>
              <a:t>esté</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pendiente</a:t>
            </a:r>
            <a:r>
              <a:rPr lang="en-US" sz="1400">
                <a:latin typeface="Times New Roman" panose="02020603050405020304" pitchFamily="18" charset="0"/>
                <a:cs typeface="Times New Roman" panose="02020603050405020304" pitchFamily="18" charset="0"/>
              </a:rPr>
              <a:t>, RESPA no </a:t>
            </a:r>
            <a:r>
              <a:rPr lang="en-US" sz="1400" err="1">
                <a:latin typeface="Times New Roman" panose="02020603050405020304" pitchFamily="18" charset="0"/>
                <a:cs typeface="Times New Roman" panose="02020603050405020304" pitchFamily="18" charset="0"/>
              </a:rPr>
              <a:t>impide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que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el</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acreedor</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vindique</a:t>
            </a:r>
            <a:r>
              <a:rPr lang="en-US" sz="1400">
                <a:latin typeface="Times New Roman" panose="02020603050405020304" pitchFamily="18" charset="0"/>
                <a:cs typeface="Times New Roman" panose="02020603050405020304" pitchFamily="18" charset="0"/>
              </a:rPr>
              <a:t> sus derechos </a:t>
            </a:r>
            <a:r>
              <a:rPr lang="en-US" sz="1400" err="1">
                <a:latin typeface="Times New Roman" panose="02020603050405020304" pitchFamily="18" charset="0"/>
                <a:cs typeface="Times New Roman" panose="02020603050405020304" pitchFamily="18" charset="0"/>
              </a:rPr>
              <a:t>respecto</a:t>
            </a:r>
            <a:r>
              <a:rPr lang="en-US" sz="1400">
                <a:latin typeface="Times New Roman" panose="02020603050405020304" pitchFamily="18" charset="0"/>
                <a:cs typeface="Times New Roman" panose="02020603050405020304" pitchFamily="18" charset="0"/>
              </a:rPr>
              <a:t> al </a:t>
            </a:r>
            <a:r>
              <a:rPr lang="en-US" sz="1400" err="1">
                <a:latin typeface="Times New Roman" panose="02020603050405020304" pitchFamily="18" charset="0"/>
                <a:cs typeface="Times New Roman" panose="02020603050405020304" pitchFamily="18" charset="0"/>
              </a:rPr>
              <a:t>préstamo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hipotecario</a:t>
            </a:r>
            <a:r>
              <a:rPr lang="en-US" sz="1400">
                <a:latin typeface="Times New Roman" panose="02020603050405020304" pitchFamily="18" charset="0"/>
                <a:cs typeface="Times New Roman" panose="02020603050405020304" pitchFamily="18" charset="0"/>
              </a:rPr>
              <a:t>. </a:t>
            </a:r>
          </a:p>
          <a:p>
            <a:r>
              <a:rPr lang="en-US" sz="1400">
                <a:latin typeface="Times New Roman" panose="02020603050405020304" pitchFamily="18" charset="0"/>
                <a:cs typeface="Times New Roman" panose="02020603050405020304" pitchFamily="18" charset="0"/>
              </a:rPr>
              <a:t>A la luz del </a:t>
            </a:r>
            <a:r>
              <a:rPr lang="en-US" sz="1400" err="1">
                <a:latin typeface="Times New Roman" panose="02020603050405020304" pitchFamily="18" charset="0"/>
                <a:cs typeface="Times New Roman" panose="02020603050405020304" pitchFamily="18" charset="0"/>
              </a:rPr>
              <a:t>análisis</a:t>
            </a:r>
            <a:r>
              <a:rPr lang="en-US" sz="1400">
                <a:latin typeface="Times New Roman" panose="02020603050405020304" pitchFamily="18" charset="0"/>
                <a:cs typeface="Times New Roman" panose="02020603050405020304" pitchFamily="18" charset="0"/>
              </a:rPr>
              <a:t> antes </a:t>
            </a:r>
            <a:r>
              <a:rPr lang="en-US" sz="1400" err="1">
                <a:latin typeface="Times New Roman" panose="02020603050405020304" pitchFamily="18" charset="0"/>
                <a:cs typeface="Times New Roman" panose="02020603050405020304" pitchFamily="18" charset="0"/>
              </a:rPr>
              <a:t>expuesto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concluimos</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que</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el</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foro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primario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erró</a:t>
            </a:r>
            <a:r>
              <a:rPr lang="en-US" sz="1400">
                <a:latin typeface="Times New Roman" panose="02020603050405020304" pitchFamily="18" charset="0"/>
                <a:cs typeface="Times New Roman" panose="02020603050405020304" pitchFamily="18" charset="0"/>
              </a:rPr>
              <a:t> al </a:t>
            </a:r>
            <a:r>
              <a:rPr lang="en-US" sz="1400" err="1">
                <a:latin typeface="Times New Roman" panose="02020603050405020304" pitchFamily="18" charset="0"/>
                <a:cs typeface="Times New Roman" panose="02020603050405020304" pitchFamily="18" charset="0"/>
              </a:rPr>
              <a:t>desestimar</a:t>
            </a:r>
            <a:r>
              <a:rPr lang="en-US" sz="1400">
                <a:latin typeface="Times New Roman" panose="02020603050405020304" pitchFamily="18" charset="0"/>
                <a:cs typeface="Times New Roman" panose="02020603050405020304" pitchFamily="18" charset="0"/>
              </a:rPr>
              <a:t> la </a:t>
            </a:r>
            <a:r>
              <a:rPr lang="en-US" sz="1400" err="1">
                <a:latin typeface="Times New Roman" panose="02020603050405020304" pitchFamily="18" charset="0"/>
                <a:cs typeface="Times New Roman" panose="02020603050405020304" pitchFamily="18" charset="0"/>
              </a:rPr>
              <a:t>demanda</a:t>
            </a:r>
            <a:r>
              <a:rPr lang="en-US" sz="1400">
                <a:latin typeface="Times New Roman" panose="02020603050405020304" pitchFamily="18" charset="0"/>
                <a:cs typeface="Times New Roman" panose="02020603050405020304" pitchFamily="18" charset="0"/>
              </a:rPr>
              <a:t> del BPPR, </a:t>
            </a:r>
            <a:r>
              <a:rPr lang="en-US" sz="1400" err="1">
                <a:latin typeface="Times New Roman" panose="02020603050405020304" pitchFamily="18" charset="0"/>
                <a:cs typeface="Times New Roman" panose="02020603050405020304" pitchFamily="18" charset="0"/>
              </a:rPr>
              <a:t>pues</a:t>
            </a:r>
            <a:r>
              <a:rPr lang="en-US" sz="1400">
                <a:latin typeface="Times New Roman" panose="02020603050405020304" pitchFamily="18" charset="0"/>
                <a:cs typeface="Times New Roman" panose="02020603050405020304" pitchFamily="18" charset="0"/>
              </a:rPr>
              <a:t> la </a:t>
            </a:r>
            <a:r>
              <a:rPr lang="en-US" sz="1400" err="1">
                <a:latin typeface="Times New Roman" panose="02020603050405020304" pitchFamily="18" charset="0"/>
                <a:cs typeface="Times New Roman" panose="02020603050405020304" pitchFamily="18" charset="0"/>
              </a:rPr>
              <a:t>sentencia</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sumaria</a:t>
            </a:r>
            <a:r>
              <a:rPr lang="en-US" sz="1400">
                <a:latin typeface="Times New Roman" panose="02020603050405020304" pitchFamily="18" charset="0"/>
                <a:cs typeface="Times New Roman" panose="02020603050405020304" pitchFamily="18" charset="0"/>
              </a:rPr>
              <a:t> no </a:t>
            </a:r>
            <a:r>
              <a:rPr lang="en-US" sz="1400" err="1">
                <a:latin typeface="Times New Roman" panose="02020603050405020304" pitchFamily="18" charset="0"/>
                <a:cs typeface="Times New Roman" panose="02020603050405020304" pitchFamily="18" charset="0"/>
              </a:rPr>
              <a:t>procedía</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como</a:t>
            </a:r>
            <a:r>
              <a:rPr lang="en-US" sz="140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cuestión</a:t>
            </a:r>
            <a:r>
              <a:rPr lang="en-US" sz="1400">
                <a:latin typeface="Times New Roman" panose="02020603050405020304" pitchFamily="18" charset="0"/>
                <a:cs typeface="Times New Roman" panose="02020603050405020304" pitchFamily="18" charset="0"/>
              </a:rPr>
              <a:t> de derecho</a:t>
            </a:r>
          </a:p>
        </p:txBody>
      </p:sp>
      <p:pic>
        <p:nvPicPr>
          <p:cNvPr id="6" name="Content Placeholder 5" descr="A picture containing text&#10;&#10;AI-generated content may be incorrect.">
            <a:extLst>
              <a:ext uri="{FF2B5EF4-FFF2-40B4-BE49-F238E27FC236}">
                <a16:creationId xmlns:a16="http://schemas.microsoft.com/office/drawing/2014/main" id="{02BD4B96-7C15-4AEA-A52B-1C93E9D61AC9}"/>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21425" r="14359" b="2"/>
          <a:stretch>
            <a:fillRect/>
          </a:stretch>
        </p:blipFill>
        <p:spPr>
          <a:xfrm>
            <a:off x="7675658" y="2093976"/>
            <a:ext cx="3941064" cy="4096512"/>
          </a:xfrm>
          <a:prstGeom prst="rect">
            <a:avLst/>
          </a:prstGeom>
        </p:spPr>
      </p:pic>
      <p:sp>
        <p:nvSpPr>
          <p:cNvPr id="8" name="TextBox 7">
            <a:extLst>
              <a:ext uri="{FF2B5EF4-FFF2-40B4-BE49-F238E27FC236}">
                <a16:creationId xmlns:a16="http://schemas.microsoft.com/office/drawing/2014/main" id="{A6A28053-043B-74F8-AA13-BB0EA84A379D}"/>
              </a:ext>
            </a:extLst>
          </p:cNvPr>
          <p:cNvSpPr txBox="1"/>
          <p:nvPr/>
        </p:nvSpPr>
        <p:spPr>
          <a:xfrm>
            <a:off x="2390274" y="2614863"/>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F623E7BB-E07D-F59D-3A21-0B0B0AA20C4E}"/>
              </a:ext>
            </a:extLst>
          </p:cNvPr>
          <p:cNvSpPr txBox="1"/>
          <p:nvPr/>
        </p:nvSpPr>
        <p:spPr>
          <a:xfrm>
            <a:off x="9163807" y="5990433"/>
            <a:ext cx="245291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groundup.org.za/article/woman-wrongly-sentenced-to-16-years-for-drug-dealing-must-be-immediately-release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512850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18478-9C46-FDA3-D2CF-55C84839779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Times New Roman" panose="02020603050405020304" pitchFamily="18" charset="0"/>
                <a:cs typeface="Times New Roman" panose="02020603050405020304" pitchFamily="18" charset="0"/>
              </a:rPr>
              <a:t>Protecting tenants at foreclosure Act (PTFA)</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lose-up of a clipboard with a pen and glasses&#10;&#10;AI-generated content may be incorrect.">
            <a:extLst>
              <a:ext uri="{FF2B5EF4-FFF2-40B4-BE49-F238E27FC236}">
                <a16:creationId xmlns:a16="http://schemas.microsoft.com/office/drawing/2014/main" id="{E992D7FA-B10E-F864-A38A-0EDA32FC81F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654296" y="1007406"/>
            <a:ext cx="7214616" cy="4815756"/>
          </a:xfrm>
          <a:prstGeom prst="rect">
            <a:avLst/>
          </a:prstGeom>
        </p:spPr>
      </p:pic>
      <p:sp>
        <p:nvSpPr>
          <p:cNvPr id="6" name="TextBox 5">
            <a:extLst>
              <a:ext uri="{FF2B5EF4-FFF2-40B4-BE49-F238E27FC236}">
                <a16:creationId xmlns:a16="http://schemas.microsoft.com/office/drawing/2014/main" id="{2BBAD5CD-D3A1-147C-F955-43CDFF89F695}"/>
              </a:ext>
            </a:extLst>
          </p:cNvPr>
          <p:cNvSpPr txBox="1"/>
          <p:nvPr/>
        </p:nvSpPr>
        <p:spPr>
          <a:xfrm>
            <a:off x="9436836" y="5623107"/>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barrymcguire.ca/2018/01/15/seller-doesnt-have-leases-for-tenants/">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3481828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movie cover with a movie title&#10;&#10;AI-generated content may be incorrect.">
            <a:extLst>
              <a:ext uri="{FF2B5EF4-FFF2-40B4-BE49-F238E27FC236}">
                <a16:creationId xmlns:a16="http://schemas.microsoft.com/office/drawing/2014/main" id="{A55AE874-CBE9-E411-260F-48A73C4875CB}"/>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4877319" y="2719677"/>
            <a:ext cx="2434313" cy="3600041"/>
          </a:xfrm>
          <a:prstGeom prst="rect">
            <a:avLst/>
          </a:prstGeom>
        </p:spPr>
      </p:pic>
      <p:pic>
        <p:nvPicPr>
          <p:cNvPr id="8" name="Content Placeholder 7" descr="A person holding a bagel&#10;&#10;AI-generated content may be incorrect.">
            <a:extLst>
              <a:ext uri="{FF2B5EF4-FFF2-40B4-BE49-F238E27FC236}">
                <a16:creationId xmlns:a16="http://schemas.microsoft.com/office/drawing/2014/main" id="{3AF45D44-A00C-3548-6BCB-F644BEAF616B}"/>
              </a:ext>
            </a:extLst>
          </p:cNvPr>
          <p:cNvPicPr>
            <a:picLocks noChangeAspect="1"/>
          </p:cNvPicPr>
          <p:nvPr/>
        </p:nvPicPr>
        <p:blipFill>
          <a:blip r:embed="rId4"/>
          <a:stretch>
            <a:fillRect/>
          </a:stretch>
        </p:blipFill>
        <p:spPr>
          <a:xfrm>
            <a:off x="590044" y="3362815"/>
            <a:ext cx="3758184" cy="2113977"/>
          </a:xfrm>
          <a:prstGeom prst="rect">
            <a:avLst/>
          </a:prstGeom>
        </p:spPr>
      </p:pic>
      <p:pic>
        <p:nvPicPr>
          <p:cNvPr id="10" name="Content Placeholder 9" descr="A person with tattoos on his chest&#10;&#10;AI-generated content may be incorrect.">
            <a:extLst>
              <a:ext uri="{FF2B5EF4-FFF2-40B4-BE49-F238E27FC236}">
                <a16:creationId xmlns:a16="http://schemas.microsoft.com/office/drawing/2014/main" id="{5B7746FA-8CF3-D28C-AFBB-4DBB1AA681B4}"/>
              </a:ext>
            </a:extLst>
          </p:cNvPr>
          <p:cNvPicPr>
            <a:picLocks noGrp="1" noChangeAspect="1"/>
          </p:cNvPicPr>
          <p:nvPr>
            <p:ph sz="half" idx="2"/>
          </p:nvPr>
        </p:nvPicPr>
        <p:blipFill>
          <a:blip r:embed="rId5"/>
          <a:stretch>
            <a:fillRect/>
          </a:stretch>
        </p:blipFill>
        <p:spPr>
          <a:xfrm>
            <a:off x="8133524" y="3364737"/>
            <a:ext cx="3758184" cy="2112056"/>
          </a:xfrm>
          <a:prstGeom prst="rect">
            <a:avLst/>
          </a:prstGeom>
        </p:spPr>
      </p:pic>
      <p:sp>
        <p:nvSpPr>
          <p:cNvPr id="13" name="TextBox 12">
            <a:extLst>
              <a:ext uri="{FF2B5EF4-FFF2-40B4-BE49-F238E27FC236}">
                <a16:creationId xmlns:a16="http://schemas.microsoft.com/office/drawing/2014/main" id="{0A275CFE-F9C0-0656-BE33-4C9CB60FA1A4}"/>
              </a:ext>
            </a:extLst>
          </p:cNvPr>
          <p:cNvSpPr txBox="1"/>
          <p:nvPr/>
        </p:nvSpPr>
        <p:spPr>
          <a:xfrm>
            <a:off x="9602830" y="6657945"/>
            <a:ext cx="2589170"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deliria.it/the-big-short-recensione/">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s-ES_tradnl" sz="700">
              <a:solidFill>
                <a:srgbClr val="FFFFFF"/>
              </a:solidFill>
            </a:endParaRPr>
          </a:p>
        </p:txBody>
      </p:sp>
    </p:spTree>
    <p:extLst>
      <p:ext uri="{BB962C8B-B14F-4D97-AF65-F5344CB8AC3E}">
        <p14:creationId xmlns:p14="http://schemas.microsoft.com/office/powerpoint/2010/main" val="32852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F1DC12-877D-58FB-72EF-A780AF249C30}"/>
              </a:ext>
            </a:extLst>
          </p:cNvPr>
          <p:cNvSpPr>
            <a:spLocks noGrp="1"/>
          </p:cNvSpPr>
          <p:nvPr>
            <p:ph type="title"/>
          </p:nvPr>
        </p:nvSpPr>
        <p:spPr>
          <a:xfrm>
            <a:off x="841248" y="548640"/>
            <a:ext cx="3600860" cy="5431536"/>
          </a:xfrm>
        </p:spPr>
        <p:txBody>
          <a:bodyPr>
            <a:normAutofit/>
          </a:bodyPr>
          <a:lstStyle/>
          <a:p>
            <a:r>
              <a:rPr lang="es-ES_tradnl" sz="3600">
                <a:latin typeface="Times New Roman" panose="02020603050405020304" pitchFamily="18" charset="0"/>
                <a:cs typeface="Times New Roman" panose="02020603050405020304" pitchFamily="18" charset="0"/>
              </a:rPr>
              <a:t>Cielo Vivienda, LLC v. Rivera Rodríguez, </a:t>
            </a:r>
            <a:r>
              <a:rPr lang="es-ES_tradnl" sz="3600" err="1">
                <a:latin typeface="Times New Roman" panose="02020603050405020304" pitchFamily="18" charset="0"/>
                <a:cs typeface="Times New Roman" panose="02020603050405020304" pitchFamily="18" charset="0"/>
              </a:rPr>
              <a:t>Lampitt</a:t>
            </a:r>
            <a:r>
              <a:rPr lang="es-ES_tradnl" sz="3600">
                <a:latin typeface="Times New Roman" panose="02020603050405020304" pitchFamily="18" charset="0"/>
                <a:cs typeface="Times New Roman" panose="02020603050405020304" pitchFamily="18" charset="0"/>
              </a:rPr>
              <a:t>, KLCE202400208</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90BA75-128D-B270-2C92-EFEE6FA60957}"/>
              </a:ext>
            </a:extLst>
          </p:cNvPr>
          <p:cNvSpPr>
            <a:spLocks noGrp="1"/>
          </p:cNvSpPr>
          <p:nvPr>
            <p:ph idx="1"/>
          </p:nvPr>
        </p:nvSpPr>
        <p:spPr>
          <a:xfrm>
            <a:off x="5126418" y="552091"/>
            <a:ext cx="6224335" cy="5431536"/>
          </a:xfrm>
        </p:spPr>
        <p:txBody>
          <a:bodyPr anchor="ctr">
            <a:normAutofit/>
          </a:bodyPr>
          <a:lstStyle/>
          <a:p>
            <a:pPr algn="just"/>
            <a:r>
              <a:rPr lang="es-ES_tradnl" sz="2200">
                <a:latin typeface="Times New Roman" panose="02020603050405020304" pitchFamily="18" charset="0"/>
                <a:cs typeface="Times New Roman" panose="02020603050405020304" pitchFamily="18" charset="0"/>
              </a:rPr>
              <a:t>Este caso se desestimó el </a:t>
            </a:r>
            <a:r>
              <a:rPr lang="es-ES_tradnl" sz="2200" i="1" err="1">
                <a:latin typeface="Times New Roman" panose="02020603050405020304" pitchFamily="18" charset="0"/>
                <a:cs typeface="Times New Roman" panose="02020603050405020304" pitchFamily="18" charset="0"/>
              </a:rPr>
              <a:t>certiorari</a:t>
            </a:r>
            <a:r>
              <a:rPr lang="es-ES_tradnl" sz="2200">
                <a:latin typeface="Times New Roman" panose="02020603050405020304" pitchFamily="18" charset="0"/>
                <a:cs typeface="Times New Roman" panose="02020603050405020304" pitchFamily="18" charset="0"/>
              </a:rPr>
              <a:t> por problemas jurisdiccionales.</a:t>
            </a:r>
          </a:p>
          <a:p>
            <a:pPr algn="just"/>
            <a:r>
              <a:rPr lang="es-ES_tradnl" sz="2200">
                <a:latin typeface="Times New Roman" panose="02020603050405020304" pitchFamily="18" charset="0"/>
                <a:cs typeface="Times New Roman" panose="02020603050405020304" pitchFamily="18" charset="0"/>
              </a:rPr>
              <a:t>No obstante, es un caso donde el interventor compareció por derecho propio.</a:t>
            </a:r>
          </a:p>
          <a:p>
            <a:pPr algn="just"/>
            <a:r>
              <a:rPr lang="es-ES_tradnl" sz="2200">
                <a:latin typeface="Times New Roman" panose="02020603050405020304" pitchFamily="18" charset="0"/>
                <a:cs typeface="Times New Roman" panose="02020603050405020304" pitchFamily="18" charset="0"/>
              </a:rPr>
              <a:t>El dueño, Rivera, dejó de pagar la hipoteca mientras él estaba de inquilino en la propiedad. </a:t>
            </a:r>
          </a:p>
        </p:txBody>
      </p:sp>
    </p:spTree>
    <p:extLst>
      <p:ext uri="{BB962C8B-B14F-4D97-AF65-F5344CB8AC3E}">
        <p14:creationId xmlns:p14="http://schemas.microsoft.com/office/powerpoint/2010/main" val="2073662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C43046-356F-A496-AA8B-65BCA3891CEC}"/>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latin typeface="Times New Roman" panose="02020603050405020304" pitchFamily="18" charset="0"/>
                <a:cs typeface="Times New Roman" panose="02020603050405020304" pitchFamily="18" charset="0"/>
              </a:rPr>
              <a:t>Protecting tenants at foreclosure Act (PTFA)</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E17CD18-5224-34C2-1DE9-316960502A34}"/>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200">
                <a:latin typeface="Times New Roman" panose="02020603050405020304" pitchFamily="18" charset="0"/>
                <a:cs typeface="Times New Roman" panose="02020603050405020304" pitchFamily="18" charset="0"/>
              </a:rPr>
              <a:t>Protecting Tenants at Foreclosure Act of 2009,1 which became effective on June 23, 2018.</a:t>
            </a:r>
          </a:p>
          <a:p>
            <a:pPr algn="just"/>
            <a:r>
              <a:rPr lang="en-US" sz="2200">
                <a:latin typeface="Times New Roman" panose="02020603050405020304" pitchFamily="18" charset="0"/>
                <a:cs typeface="Times New Roman" panose="02020603050405020304" pitchFamily="18" charset="0"/>
              </a:rPr>
              <a:t>Section 304 of the Economic Growth, Regulatory Relief, and Consumer Protection Act of 2018 (Public Law 115- 174) restored sections 701-703, and repealed section 704, of the Protecting Tenants at Foreclosure Act of 2009 (Title VII of the Helping Families Save Their Homes Act of 2009, Public Law 111-22), which expired on December 31, 2014. Section 704 contained the Protecting Tenants at Foreclosure Act of 2009’s sunset provisions; the restored act does not include an expiration date.</a:t>
            </a:r>
          </a:p>
        </p:txBody>
      </p:sp>
      <p:pic>
        <p:nvPicPr>
          <p:cNvPr id="8" name="Content Placeholder 7" descr="A calculator with a green screen&#10;&#10;AI-generated content may be incorrect.">
            <a:extLst>
              <a:ext uri="{FF2B5EF4-FFF2-40B4-BE49-F238E27FC236}">
                <a16:creationId xmlns:a16="http://schemas.microsoft.com/office/drawing/2014/main" id="{651B15C3-309A-A5E6-30C5-A4E339A43418}"/>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15698" r="25375" b="-3"/>
          <a:stretch>
            <a:fillRect/>
          </a:stretch>
        </p:blipFill>
        <p:spPr>
          <a:xfrm>
            <a:off x="7675658" y="2093976"/>
            <a:ext cx="3941064" cy="4096512"/>
          </a:xfrm>
          <a:prstGeom prst="rect">
            <a:avLst/>
          </a:prstGeom>
        </p:spPr>
      </p:pic>
      <p:sp>
        <p:nvSpPr>
          <p:cNvPr id="9" name="TextBox 8">
            <a:extLst>
              <a:ext uri="{FF2B5EF4-FFF2-40B4-BE49-F238E27FC236}">
                <a16:creationId xmlns:a16="http://schemas.microsoft.com/office/drawing/2014/main" id="{DB8D9A9D-2938-36A2-287B-F3F10B6DE625}"/>
              </a:ext>
            </a:extLst>
          </p:cNvPr>
          <p:cNvSpPr txBox="1"/>
          <p:nvPr/>
        </p:nvSpPr>
        <p:spPr>
          <a:xfrm>
            <a:off x="9319298" y="5990433"/>
            <a:ext cx="2297424"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ukrainianlaw.blogspot.com/2016/08/how-to-effectively-manage-tenant-behind.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s-ES_tradnl" sz="700">
              <a:solidFill>
                <a:srgbClr val="FFFFFF"/>
              </a:solidFill>
            </a:endParaRPr>
          </a:p>
        </p:txBody>
      </p:sp>
    </p:spTree>
    <p:extLst>
      <p:ext uri="{BB962C8B-B14F-4D97-AF65-F5344CB8AC3E}">
        <p14:creationId xmlns:p14="http://schemas.microsoft.com/office/powerpoint/2010/main" val="2160096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74778-B6D6-9F06-91E3-FE58C8651E99}"/>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800" kern="1200">
                <a:solidFill>
                  <a:schemeClr val="tx1"/>
                </a:solidFill>
                <a:latin typeface="Times New Roman" panose="02020603050405020304" pitchFamily="18" charset="0"/>
                <a:cs typeface="Times New Roman" panose="02020603050405020304" pitchFamily="18" charset="0"/>
              </a:rPr>
              <a:t>Protecting tenants at foreclosure Act (PTFA)</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32FD01-BEAD-4D4F-8043-E0C5CF060CE3}"/>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n-US" sz="1900">
                <a:latin typeface="Times New Roman" panose="02020603050405020304" pitchFamily="18" charset="0"/>
                <a:cs typeface="Times New Roman" panose="02020603050405020304" pitchFamily="18" charset="0"/>
              </a:rPr>
              <a:t>The fundamental purpose of the law is to ensure that tenants facing eviction from a foreclosed property have adequate time to find alternative housing. </a:t>
            </a:r>
          </a:p>
          <a:p>
            <a:pPr algn="just"/>
            <a:r>
              <a:rPr lang="en-US" sz="1900">
                <a:latin typeface="Times New Roman" panose="02020603050405020304" pitchFamily="18" charset="0"/>
                <a:cs typeface="Times New Roman" panose="02020603050405020304" pitchFamily="18" charset="0"/>
              </a:rPr>
              <a:t>To that end, the law establishes a minimum time period that a tenant can remain in a foreclosed property before eviction. </a:t>
            </a:r>
          </a:p>
          <a:p>
            <a:pPr algn="just"/>
            <a:r>
              <a:rPr lang="en-US" sz="1900">
                <a:latin typeface="Times New Roman" panose="02020603050405020304" pitchFamily="18" charset="0"/>
                <a:cs typeface="Times New Roman" panose="02020603050405020304" pitchFamily="18" charset="0"/>
              </a:rPr>
              <a:t>The law does not affect any state or local law that provides longer time periods or other additional protections for tenants.</a:t>
            </a:r>
          </a:p>
        </p:txBody>
      </p:sp>
      <p:pic>
        <p:nvPicPr>
          <p:cNvPr id="6" name="Content Placeholder 5" descr="A close-up of a document&#10;&#10;AI-generated content may be incorrect.">
            <a:extLst>
              <a:ext uri="{FF2B5EF4-FFF2-40B4-BE49-F238E27FC236}">
                <a16:creationId xmlns:a16="http://schemas.microsoft.com/office/drawing/2014/main" id="{137C770D-2941-6763-FE8A-A878831C18D5}"/>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
        <p:nvSpPr>
          <p:cNvPr id="7" name="TextBox 6">
            <a:extLst>
              <a:ext uri="{FF2B5EF4-FFF2-40B4-BE49-F238E27FC236}">
                <a16:creationId xmlns:a16="http://schemas.microsoft.com/office/drawing/2014/main" id="{2682E8DB-F56A-502F-0570-FDD3DD4B57DC}"/>
              </a:ext>
            </a:extLst>
          </p:cNvPr>
          <p:cNvSpPr txBox="1"/>
          <p:nvPr/>
        </p:nvSpPr>
        <p:spPr>
          <a:xfrm>
            <a:off x="8948007" y="5050875"/>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jobsanger.blogspot.com/2011/06/homeowners-foreclose-on-bank.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2531973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8BCE8C3-C446-B4AB-1DC5-7467CC8D1AAA}"/>
              </a:ext>
            </a:extLst>
          </p:cNvPr>
          <p:cNvSpPr>
            <a:spLocks noGrp="1"/>
          </p:cNvSpPr>
          <p:nvPr>
            <p:ph type="title"/>
          </p:nvPr>
        </p:nvSpPr>
        <p:spPr>
          <a:xfrm>
            <a:off x="640080" y="1481970"/>
            <a:ext cx="4368602" cy="800240"/>
          </a:xfrm>
        </p:spPr>
        <p:txBody>
          <a:bodyPr vert="horz" lIns="91440" tIns="45720" rIns="91440" bIns="45720" rtlCol="0" anchor="b">
            <a:normAutofit/>
          </a:bodyPr>
          <a:lstStyle/>
          <a:p>
            <a:r>
              <a:rPr lang="en-US" sz="3200" err="1">
                <a:latin typeface="Times New Roman" panose="02020603050405020304" pitchFamily="18" charset="0"/>
                <a:cs typeface="Times New Roman" panose="02020603050405020304" pitchFamily="18" charset="0"/>
              </a:rPr>
              <a:t>Información</a:t>
            </a:r>
            <a:r>
              <a:rPr lang="en-US" sz="3200">
                <a:latin typeface="Times New Roman" panose="02020603050405020304" pitchFamily="18" charset="0"/>
                <a:cs typeface="Times New Roman" panose="02020603050405020304" pitchFamily="18" charset="0"/>
              </a:rPr>
              <a:t> de </a:t>
            </a:r>
            <a:r>
              <a:rPr lang="en-US" sz="3200" err="1">
                <a:latin typeface="Times New Roman" panose="02020603050405020304" pitchFamily="18" charset="0"/>
                <a:cs typeface="Times New Roman" panose="02020603050405020304" pitchFamily="18" charset="0"/>
              </a:rPr>
              <a:t>contacto</a:t>
            </a:r>
            <a:endParaRPr lang="en-US" sz="3200">
              <a:latin typeface="Times New Roman" panose="02020603050405020304" pitchFamily="18" charset="0"/>
              <a:cs typeface="Times New Roman" panose="02020603050405020304" pitchFamily="18" charset="0"/>
            </a:endParaRP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F64963BF-19D7-F8E2-B2B8-420906336E4B}"/>
              </a:ext>
            </a:extLst>
          </p:cNvPr>
          <p:cNvSpPr>
            <a:spLocks noGrp="1"/>
          </p:cNvSpPr>
          <p:nvPr>
            <p:ph sz="half" idx="1"/>
          </p:nvPr>
        </p:nvSpPr>
        <p:spPr>
          <a:xfrm>
            <a:off x="640080" y="2872899"/>
            <a:ext cx="4243589" cy="3320668"/>
          </a:xfrm>
        </p:spPr>
        <p:txBody>
          <a:bodyPr vert="horz" lIns="91440" tIns="45720" rIns="91440" bIns="45720" rtlCol="0">
            <a:normAutofit/>
          </a:bodyPr>
          <a:lstStyle/>
          <a:p>
            <a:pPr marL="57150"/>
            <a:r>
              <a:rPr lang="en-US" sz="1200" err="1">
                <a:latin typeface="Times New Roman" panose="02020603050405020304" pitchFamily="18" charset="0"/>
                <a:cs typeface="Times New Roman" panose="02020603050405020304" pitchFamily="18" charset="0"/>
              </a:rPr>
              <a:t>Lcdo</a:t>
            </a:r>
            <a:r>
              <a:rPr lang="en-US" sz="1200">
                <a:latin typeface="Times New Roman" panose="02020603050405020304" pitchFamily="18" charset="0"/>
                <a:cs typeface="Times New Roman" panose="02020603050405020304" pitchFamily="18" charset="0"/>
              </a:rPr>
              <a:t>. Carlos Luis Rivera de Jesús</a:t>
            </a:r>
          </a:p>
          <a:p>
            <a:pPr lvl="1">
              <a:buFont typeface="Wingdings" panose="05000000000000000000" pitchFamily="2" charset="2"/>
              <a:buChar char="§"/>
            </a:pPr>
            <a:r>
              <a:rPr lang="en-US" sz="1200">
                <a:latin typeface="Times New Roman" panose="02020603050405020304" pitchFamily="18" charset="0"/>
                <a:cs typeface="Times New Roman" panose="02020603050405020304" pitchFamily="18" charset="0"/>
              </a:rPr>
              <a:t>787.242.1633</a:t>
            </a:r>
          </a:p>
          <a:p>
            <a:pPr lvl="1">
              <a:buFont typeface="Wingdings" panose="05000000000000000000" pitchFamily="2" charset="2"/>
              <a:buChar char="§"/>
            </a:pPr>
            <a:r>
              <a:rPr lang="en-US" sz="1200">
                <a:latin typeface="Times New Roman" panose="02020603050405020304" pitchFamily="18" charset="0"/>
                <a:cs typeface="Times New Roman" panose="02020603050405020304" pitchFamily="18" charset="0"/>
                <a:hlinkClick r:id="rId2"/>
              </a:rPr>
              <a:t>criveradejesusjd@gmail.com</a:t>
            </a:r>
            <a:endParaRPr lang="en-US" sz="120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1200">
                <a:latin typeface="Times New Roman" panose="02020603050405020304" pitchFamily="18" charset="0"/>
                <a:cs typeface="Times New Roman" panose="02020603050405020304" pitchFamily="18" charset="0"/>
              </a:rPr>
              <a:t>P.O. Box 1788 Guaynabo, P.R. 00970</a:t>
            </a:r>
          </a:p>
          <a:p>
            <a:pPr lvl="1">
              <a:buFont typeface="Wingdings" panose="05000000000000000000" pitchFamily="2" charset="2"/>
              <a:buChar char="§"/>
            </a:pPr>
            <a:r>
              <a:rPr lang="en-US" sz="1200">
                <a:latin typeface="Times New Roman" panose="02020603050405020304" pitchFamily="18" charset="0"/>
                <a:cs typeface="Times New Roman" panose="02020603050405020304" pitchFamily="18" charset="0"/>
              </a:rPr>
              <a:t>Calle Carazo #42 </a:t>
            </a:r>
            <a:r>
              <a:rPr lang="en-US" sz="1200" err="1">
                <a:latin typeface="Times New Roman" panose="02020603050405020304" pitchFamily="18" charset="0"/>
                <a:cs typeface="Times New Roman" panose="02020603050405020304" pitchFamily="18" charset="0"/>
              </a:rPr>
              <a:t>Oficina</a:t>
            </a:r>
            <a:r>
              <a:rPr lang="en-US" sz="1200">
                <a:latin typeface="Times New Roman" panose="02020603050405020304" pitchFamily="18" charset="0"/>
                <a:cs typeface="Times New Roman" panose="02020603050405020304" pitchFamily="18" charset="0"/>
              </a:rPr>
              <a:t> 1-A (</a:t>
            </a:r>
            <a:r>
              <a:rPr lang="en-US" sz="1200" err="1">
                <a:latin typeface="Times New Roman" panose="02020603050405020304" pitchFamily="18" charset="0"/>
                <a:cs typeface="Times New Roman" panose="02020603050405020304" pitchFamily="18" charset="0"/>
              </a:rPr>
              <a:t>bajos</a:t>
            </a:r>
            <a:r>
              <a:rPr lang="en-US" sz="1200">
                <a:latin typeface="Times New Roman" panose="02020603050405020304" pitchFamily="18" charset="0"/>
                <a:cs typeface="Times New Roman" panose="02020603050405020304" pitchFamily="18" charset="0"/>
              </a:rPr>
              <a:t>) Guaynabo, P.R. 00969</a:t>
            </a:r>
          </a:p>
          <a:p>
            <a:r>
              <a:rPr lang="en-US" sz="1200">
                <a:latin typeface="Times New Roman" panose="02020603050405020304" pitchFamily="18" charset="0"/>
                <a:cs typeface="Times New Roman" panose="02020603050405020304" pitchFamily="18" charset="0"/>
              </a:rPr>
              <a:t>Lawyers, P.S.C.:</a:t>
            </a:r>
          </a:p>
          <a:p>
            <a:pPr lvl="1">
              <a:buFont typeface="Wingdings" panose="05000000000000000000" pitchFamily="2" charset="2"/>
              <a:buChar char="§"/>
            </a:pPr>
            <a:r>
              <a:rPr lang="en-US" sz="1200">
                <a:latin typeface="Times New Roman" panose="02020603050405020304" pitchFamily="18" charset="0"/>
                <a:cs typeface="Times New Roman" panose="02020603050405020304" pitchFamily="18" charset="0"/>
                <a:hlinkClick r:id="rId3"/>
              </a:rPr>
              <a:t>rivera@lawyerspsc.com</a:t>
            </a:r>
            <a:r>
              <a:rPr lang="en-US" sz="1200">
                <a:latin typeface="Times New Roman" panose="02020603050405020304" pitchFamily="18" charset="0"/>
                <a:cs typeface="Times New Roman" panose="02020603050405020304" pitchFamily="18" charset="0"/>
              </a:rPr>
              <a:t> </a:t>
            </a:r>
          </a:p>
          <a:p>
            <a:pPr lvl="1">
              <a:buFont typeface="Wingdings" panose="05000000000000000000" pitchFamily="2" charset="2"/>
              <a:buChar char="§"/>
            </a:pPr>
            <a:r>
              <a:rPr lang="en-US" sz="1200">
                <a:latin typeface="Times New Roman" panose="02020603050405020304" pitchFamily="18" charset="0"/>
                <a:cs typeface="Times New Roman" panose="02020603050405020304" pitchFamily="18" charset="0"/>
              </a:rPr>
              <a:t>P.O. Box 3825 Mayagüez, P.R. 00681</a:t>
            </a:r>
          </a:p>
          <a:p>
            <a:r>
              <a:rPr lang="en-US" sz="1200" err="1">
                <a:latin typeface="Times New Roman" panose="02020603050405020304" pitchFamily="18" charset="0"/>
                <a:cs typeface="Times New Roman" panose="02020603050405020304" pitchFamily="18" charset="0"/>
              </a:rPr>
              <a:t>Servicios</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Legales</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Comunitarios</a:t>
            </a:r>
            <a:r>
              <a:rPr lang="en-US" sz="1200">
                <a:latin typeface="Times New Roman" panose="02020603050405020304" pitchFamily="18" charset="0"/>
                <a:cs typeface="Times New Roman" panose="02020603050405020304" pitchFamily="18" charset="0"/>
              </a:rPr>
              <a:t>:</a:t>
            </a:r>
          </a:p>
          <a:p>
            <a:pPr lvl="1">
              <a:buFont typeface="Wingdings" panose="05000000000000000000" pitchFamily="2" charset="2"/>
              <a:buChar char="§"/>
            </a:pPr>
            <a:r>
              <a:rPr lang="en-US" sz="1200">
                <a:latin typeface="Times New Roman" panose="02020603050405020304" pitchFamily="18" charset="0"/>
                <a:cs typeface="Times New Roman" panose="02020603050405020304" pitchFamily="18" charset="0"/>
              </a:rPr>
              <a:t>Calle Carazo 9, Guaynabo, P.R. 00969 </a:t>
            </a:r>
          </a:p>
          <a:p>
            <a:pPr lvl="1">
              <a:buFont typeface="Wingdings" panose="05000000000000000000" pitchFamily="2" charset="2"/>
              <a:buChar char="§"/>
            </a:pPr>
            <a:r>
              <a:rPr lang="en-US" sz="1200">
                <a:latin typeface="Times New Roman" panose="02020603050405020304" pitchFamily="18" charset="0"/>
                <a:cs typeface="Times New Roman" panose="02020603050405020304" pitchFamily="18" charset="0"/>
              </a:rPr>
              <a:t>787.720.4040 Ext. 3753/3754</a:t>
            </a:r>
          </a:p>
          <a:p>
            <a:endParaRPr lang="en-US" sz="1200">
              <a:latin typeface="Times New Roman" panose="02020603050405020304" pitchFamily="18" charset="0"/>
              <a:cs typeface="Times New Roman" panose="02020603050405020304" pitchFamily="18" charset="0"/>
            </a:endParaRPr>
          </a:p>
        </p:txBody>
      </p:sp>
      <p:pic>
        <p:nvPicPr>
          <p:cNvPr id="8" name="Content Placeholder 7" descr="A hand holding a phone and a mail icon&#10;&#10;AI-generated content may be incorrect.">
            <a:extLst>
              <a:ext uri="{FF2B5EF4-FFF2-40B4-BE49-F238E27FC236}">
                <a16:creationId xmlns:a16="http://schemas.microsoft.com/office/drawing/2014/main" id="{82AE6087-858E-281D-F41C-583EBC2CBAFE}"/>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rcRect l="12095" r="16940"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5840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DF432C5C-4FC1-B547-BAD5-339BD62E0636}"/>
              </a:ext>
            </a:extLst>
          </p:cNvPr>
          <p:cNvSpPr>
            <a:spLocks noGrp="1"/>
          </p:cNvSpPr>
          <p:nvPr>
            <p:ph type="title"/>
          </p:nvPr>
        </p:nvSpPr>
        <p:spPr>
          <a:xfrm>
            <a:off x="1115568" y="548640"/>
            <a:ext cx="10168128" cy="1179576"/>
          </a:xfrm>
        </p:spPr>
        <p:txBody>
          <a:bodyPr vert="horz" lIns="91440" tIns="45720" rIns="91440" bIns="45720" rtlCol="0" anchor="ctr">
            <a:normAutofit/>
          </a:bodyPr>
          <a:lstStyle/>
          <a:p>
            <a:pPr algn="ctr"/>
            <a:r>
              <a:rPr lang="en-US" sz="4000" err="1">
                <a:latin typeface="Times New Roman" panose="02020603050405020304" pitchFamily="18" charset="0"/>
                <a:cs typeface="Times New Roman" panose="02020603050405020304" pitchFamily="18" charset="0"/>
              </a:rPr>
              <a:t>Moraleja</a:t>
            </a:r>
            <a:endParaRPr lang="en-US" sz="400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13" descr="A person in a baseball uniform&#10;&#10;AI-generated content may be incorrect.">
            <a:extLst>
              <a:ext uri="{FF2B5EF4-FFF2-40B4-BE49-F238E27FC236}">
                <a16:creationId xmlns:a16="http://schemas.microsoft.com/office/drawing/2014/main" id="{CD974167-1621-97FE-3CD6-B0DF3755D516}"/>
              </a:ext>
            </a:extLst>
          </p:cNvPr>
          <p:cNvPicPr>
            <a:picLocks noGrp="1" noChangeAspect="1"/>
          </p:cNvPicPr>
          <p:nvPr>
            <p:ph sz="half" idx="1"/>
          </p:nvPr>
        </p:nvPicPr>
        <p:blipFill>
          <a:blip r:embed="rId2"/>
          <a:srcRect r="3204" b="2"/>
          <a:stretch>
            <a:fillRect/>
          </a:stretch>
        </p:blipFill>
        <p:spPr>
          <a:xfrm>
            <a:off x="908304" y="2478024"/>
            <a:ext cx="6009855" cy="3694176"/>
          </a:xfrm>
          <a:prstGeom prst="rect">
            <a:avLst/>
          </a:prstGeom>
        </p:spPr>
      </p:pic>
      <p:sp>
        <p:nvSpPr>
          <p:cNvPr id="12" name="Content Placeholder 11">
            <a:extLst>
              <a:ext uri="{FF2B5EF4-FFF2-40B4-BE49-F238E27FC236}">
                <a16:creationId xmlns:a16="http://schemas.microsoft.com/office/drawing/2014/main" id="{43F6484F-BB76-2B78-5CC6-6AC14128DC02}"/>
              </a:ext>
            </a:extLst>
          </p:cNvPr>
          <p:cNvSpPr>
            <a:spLocks noGrp="1"/>
          </p:cNvSpPr>
          <p:nvPr>
            <p:ph sz="half" idx="2"/>
          </p:nvPr>
        </p:nvSpPr>
        <p:spPr>
          <a:xfrm>
            <a:off x="7411453" y="2478024"/>
            <a:ext cx="3872243" cy="3694176"/>
          </a:xfrm>
        </p:spPr>
        <p:txBody>
          <a:bodyPr vert="horz" lIns="91440" tIns="45720" rIns="91440" bIns="45720" rtlCol="0" anchor="ctr">
            <a:normAutofit/>
          </a:bodyPr>
          <a:lstStyle/>
          <a:p>
            <a:pPr marL="342900" indent="-342900" algn="just">
              <a:buAutoNum type="arabicParenR"/>
            </a:pPr>
            <a:r>
              <a:rPr lang="es-ES_tradnl" sz="1800" noProof="0" dirty="0">
                <a:latin typeface="Times New Roman" panose="02020603050405020304" pitchFamily="18" charset="0"/>
                <a:cs typeface="Times New Roman" panose="02020603050405020304" pitchFamily="18" charset="0"/>
              </a:rPr>
              <a:t>Hay que pelear hasta lo último el desistimiento o desestimación de la acción de ejecución de hipoteca;</a:t>
            </a:r>
          </a:p>
          <a:p>
            <a:pPr marL="342900" indent="-342900" algn="just">
              <a:buAutoNum type="arabicParenR"/>
            </a:pPr>
            <a:r>
              <a:rPr lang="es-ES_tradnl" sz="1800" noProof="0" dirty="0">
                <a:latin typeface="Times New Roman" panose="02020603050405020304" pitchFamily="18" charset="0"/>
                <a:cs typeface="Times New Roman" panose="02020603050405020304" pitchFamily="18" charset="0"/>
              </a:rPr>
              <a:t>No olviden que los jueces tienen discreción y aunque no le tendrían que aplicar  la Ley 184-2012, siempre existe la equidad.</a:t>
            </a:r>
          </a:p>
          <a:p>
            <a:pPr marL="342900" indent="-342900" algn="just">
              <a:buAutoNum type="arabicParenR"/>
            </a:pPr>
            <a:r>
              <a:rPr lang="es-ES_tradnl" sz="1800" noProof="0" dirty="0">
                <a:latin typeface="Times New Roman" panose="02020603050405020304" pitchFamily="18" charset="0"/>
                <a:cs typeface="Times New Roman" panose="02020603050405020304" pitchFamily="18" charset="0"/>
              </a:rPr>
              <a:t>Pero, cuidado que esto puede que afecte el término prescriptivo para la ejecución de sentencia.</a:t>
            </a:r>
          </a:p>
        </p:txBody>
      </p:sp>
    </p:spTree>
    <p:extLst>
      <p:ext uri="{BB962C8B-B14F-4D97-AF65-F5344CB8AC3E}">
        <p14:creationId xmlns:p14="http://schemas.microsoft.com/office/powerpoint/2010/main" val="3345303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8912A9-20B3-0B3C-3511-4C0A072D7D8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noProof="0">
                <a:solidFill>
                  <a:schemeClr val="tx1"/>
                </a:solidFill>
                <a:latin typeface="Times New Roman" panose="02020603050405020304" pitchFamily="18" charset="0"/>
                <a:cs typeface="Times New Roman" panose="02020603050405020304" pitchFamily="18" charset="0"/>
              </a:rPr>
              <a:t>Pero,</a:t>
            </a:r>
          </a:p>
        </p:txBody>
      </p:sp>
      <p:sp>
        <p:nvSpPr>
          <p:cNvPr id="4" name="Content Placeholder 3">
            <a:extLst>
              <a:ext uri="{FF2B5EF4-FFF2-40B4-BE49-F238E27FC236}">
                <a16:creationId xmlns:a16="http://schemas.microsoft.com/office/drawing/2014/main" id="{57412855-1234-0D42-1CA4-E25919679F8C}"/>
              </a:ext>
            </a:extLst>
          </p:cNvPr>
          <p:cNvSpPr>
            <a:spLocks noGrp="1"/>
          </p:cNvSpPr>
          <p:nvPr>
            <p:ph sz="half" idx="2"/>
          </p:nvPr>
        </p:nvSpPr>
        <p:spPr>
          <a:xfrm>
            <a:off x="638882" y="4631161"/>
            <a:ext cx="3571810" cy="1559327"/>
          </a:xfrm>
        </p:spPr>
        <p:txBody>
          <a:bodyPr vert="horz" lIns="91440" tIns="45720" rIns="91440" bIns="45720" rtlCol="0">
            <a:normAutofit fontScale="92500" lnSpcReduction="20000"/>
          </a:bodyPr>
          <a:lstStyle/>
          <a:p>
            <a:pPr marL="0" indent="0" algn="just">
              <a:buNone/>
            </a:pPr>
            <a:r>
              <a:rPr lang="en-US" sz="2400" kern="1200" dirty="0">
                <a:solidFill>
                  <a:schemeClr val="tx1"/>
                </a:solidFill>
                <a:latin typeface="Times New Roman" panose="02020603050405020304" pitchFamily="18" charset="0"/>
                <a:cs typeface="Times New Roman" panose="02020603050405020304" pitchFamily="18" charset="0"/>
              </a:rPr>
              <a:t>¿y </a:t>
            </a:r>
            <a:r>
              <a:rPr lang="en-US" sz="2400" kern="1200" dirty="0" err="1">
                <a:solidFill>
                  <a:schemeClr val="tx1"/>
                </a:solidFill>
                <a:latin typeface="Times New Roman" panose="02020603050405020304" pitchFamily="18" charset="0"/>
                <a:cs typeface="Times New Roman" panose="02020603050405020304" pitchFamily="18" charset="0"/>
              </a:rPr>
              <a:t>si</a:t>
            </a:r>
            <a:r>
              <a:rPr lang="en-US" sz="2400" kern="1200" dirty="0">
                <a:solidFill>
                  <a:schemeClr val="tx1"/>
                </a:solidFill>
                <a:latin typeface="Times New Roman" panose="02020603050405020304" pitchFamily="18" charset="0"/>
                <a:cs typeface="Times New Roman" panose="02020603050405020304" pitchFamily="18" charset="0"/>
              </a:rPr>
              <a:t> se </a:t>
            </a:r>
            <a:r>
              <a:rPr lang="en-US" sz="2400" kern="1200" dirty="0" err="1">
                <a:solidFill>
                  <a:schemeClr val="tx1"/>
                </a:solidFill>
                <a:latin typeface="Times New Roman" panose="02020603050405020304" pitchFamily="18" charset="0"/>
                <a:cs typeface="Times New Roman" panose="02020603050405020304" pitchFamily="18" charset="0"/>
              </a:rPr>
              <a:t>dictara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sentencia</a:t>
            </a:r>
            <a:r>
              <a:rPr lang="en-US" sz="2400" kern="1200" dirty="0">
                <a:solidFill>
                  <a:schemeClr val="tx1"/>
                </a:solidFill>
                <a:latin typeface="Times New Roman" panose="02020603050405020304" pitchFamily="18" charset="0"/>
                <a:cs typeface="Times New Roman" panose="02020603050405020304" pitchFamily="18" charset="0"/>
              </a:rPr>
              <a:t>, de </a:t>
            </a:r>
            <a:r>
              <a:rPr lang="en-US" sz="2400" kern="1200" dirty="0" err="1">
                <a:solidFill>
                  <a:schemeClr val="tx1"/>
                </a:solidFill>
                <a:latin typeface="Times New Roman" panose="02020603050405020304" pitchFamily="18" charset="0"/>
                <a:cs typeface="Times New Roman" panose="02020603050405020304" pitchFamily="18" charset="0"/>
              </a:rPr>
              <a:t>ejecución</a:t>
            </a:r>
            <a:r>
              <a:rPr lang="en-US" sz="2400" kern="1200" dirty="0">
                <a:solidFill>
                  <a:schemeClr val="tx1"/>
                </a:solidFill>
                <a:latin typeface="Times New Roman" panose="02020603050405020304" pitchFamily="18" charset="0"/>
                <a:cs typeface="Times New Roman" panose="02020603050405020304" pitchFamily="18" charset="0"/>
              </a:rPr>
              <a:t> de </a:t>
            </a:r>
            <a:r>
              <a:rPr lang="en-US" sz="2400" kern="1200" dirty="0" err="1">
                <a:solidFill>
                  <a:schemeClr val="tx1"/>
                </a:solidFill>
                <a:latin typeface="Times New Roman" panose="02020603050405020304" pitchFamily="18" charset="0"/>
                <a:cs typeface="Times New Roman" panose="02020603050405020304" pitchFamily="18" charset="0"/>
              </a:rPr>
              <a:t>hipoteca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independientemente</a:t>
            </a:r>
            <a:r>
              <a:rPr lang="en-US" sz="2400" kern="1200" dirty="0">
                <a:solidFill>
                  <a:schemeClr val="tx1"/>
                </a:solidFill>
                <a:latin typeface="Times New Roman" panose="02020603050405020304" pitchFamily="18" charset="0"/>
                <a:cs typeface="Times New Roman" panose="02020603050405020304" pitchFamily="18" charset="0"/>
              </a:rPr>
              <a:t> de </a:t>
            </a:r>
            <a:r>
              <a:rPr lang="en-US" sz="2400" kern="1200" dirty="0" err="1">
                <a:solidFill>
                  <a:schemeClr val="tx1"/>
                </a:solidFill>
                <a:latin typeface="Times New Roman" panose="02020603050405020304" pitchFamily="18" charset="0"/>
                <a:cs typeface="Times New Roman" panose="02020603050405020304" pitchFamily="18" charset="0"/>
              </a:rPr>
              <a:t>que</a:t>
            </a:r>
            <a:r>
              <a:rPr lang="en-US" sz="2400" kern="1200" dirty="0">
                <a:solidFill>
                  <a:schemeClr val="tx1"/>
                </a:solidFill>
                <a:latin typeface="Times New Roman" panose="02020603050405020304" pitchFamily="18" charset="0"/>
                <a:cs typeface="Times New Roman" panose="02020603050405020304" pitchFamily="18" charset="0"/>
              </a:rPr>
              <a:t> no se </a:t>
            </a:r>
            <a:r>
              <a:rPr lang="en-US" sz="2400" kern="1200" dirty="0" err="1">
                <a:solidFill>
                  <a:schemeClr val="tx1"/>
                </a:solidFill>
                <a:latin typeface="Times New Roman" panose="02020603050405020304" pitchFamily="18" charset="0"/>
                <a:cs typeface="Times New Roman" panose="02020603050405020304" pitchFamily="18" charset="0"/>
              </a:rPr>
              <a:t>inscribió</a:t>
            </a:r>
            <a:r>
              <a:rPr lang="en-US" sz="2400" kern="1200" dirty="0">
                <a:solidFill>
                  <a:schemeClr val="tx1"/>
                </a:solidFill>
                <a:latin typeface="Times New Roman" panose="02020603050405020304" pitchFamily="18" charset="0"/>
                <a:cs typeface="Times New Roman" panose="02020603050405020304" pitchFamily="18" charset="0"/>
              </a:rPr>
              <a:t> la </a:t>
            </a:r>
            <a:r>
              <a:rPr lang="en-US" sz="2400" kern="1200" dirty="0" err="1">
                <a:solidFill>
                  <a:schemeClr val="tx1"/>
                </a:solidFill>
                <a:latin typeface="Times New Roman" panose="02020603050405020304" pitchFamily="18" charset="0"/>
                <a:cs typeface="Times New Roman" panose="02020603050405020304" pitchFamily="18" charset="0"/>
              </a:rPr>
              <a:t>hipoteca</a:t>
            </a:r>
            <a:r>
              <a:rPr lang="en-US" sz="2400" kern="1200" dirty="0">
                <a:solidFill>
                  <a:schemeClr val="tx1"/>
                </a:solidFill>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What then?</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artoon character leaning on a question mark&#10;&#10;AI-generated content may be incorrect.">
            <a:extLst>
              <a:ext uri="{FF2B5EF4-FFF2-40B4-BE49-F238E27FC236}">
                <a16:creationId xmlns:a16="http://schemas.microsoft.com/office/drawing/2014/main" id="{27AB390E-433C-EDF8-B95E-FFA4528074F5}"/>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5486400" y="640080"/>
            <a:ext cx="5550408" cy="5550408"/>
          </a:xfrm>
          <a:prstGeom prst="rect">
            <a:avLst/>
          </a:prstGeom>
        </p:spPr>
      </p:pic>
    </p:spTree>
    <p:extLst>
      <p:ext uri="{BB962C8B-B14F-4D97-AF65-F5344CB8AC3E}">
        <p14:creationId xmlns:p14="http://schemas.microsoft.com/office/powerpoint/2010/main" val="864881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021F6A-4F2F-F3F3-4354-36B281ED30BC}"/>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902B74-F785-09D2-297C-7945F8017DC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400" kern="1200" err="1">
                <a:solidFill>
                  <a:schemeClr val="tx1"/>
                </a:solidFill>
                <a:latin typeface="Times New Roman" panose="02020603050405020304" pitchFamily="18" charset="0"/>
                <a:cs typeface="Times New Roman" panose="02020603050405020304" pitchFamily="18" charset="0"/>
              </a:rPr>
              <a:t>Ejecución</a:t>
            </a:r>
            <a:r>
              <a:rPr lang="en-US" sz="5400" kern="1200">
                <a:solidFill>
                  <a:schemeClr val="tx1"/>
                </a:solidFill>
                <a:latin typeface="Times New Roman" panose="02020603050405020304" pitchFamily="18" charset="0"/>
                <a:cs typeface="Times New Roman" panose="02020603050405020304" pitchFamily="18" charset="0"/>
              </a:rPr>
              <a:t> de </a:t>
            </a:r>
            <a:r>
              <a:rPr lang="en-US" sz="5400" kern="1200" err="1">
                <a:solidFill>
                  <a:schemeClr val="tx1"/>
                </a:solidFill>
                <a:latin typeface="Times New Roman" panose="02020603050405020304" pitchFamily="18" charset="0"/>
                <a:cs typeface="Times New Roman" panose="02020603050405020304" pitchFamily="18" charset="0"/>
              </a:rPr>
              <a:t>sentencia</a:t>
            </a:r>
            <a:endParaRPr lang="en-US" sz="5400" kern="1200">
              <a:solidFill>
                <a:schemeClr val="tx1"/>
              </a:solidFill>
              <a:latin typeface="Times New Roman" panose="02020603050405020304" pitchFamily="18" charset="0"/>
              <a:cs typeface="Times New Roman" panose="02020603050405020304" pitchFamily="18" charset="0"/>
            </a:endParaRP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A house model and money on a table&#10;&#10;AI-generated content may be incorrect.">
            <a:extLst>
              <a:ext uri="{FF2B5EF4-FFF2-40B4-BE49-F238E27FC236}">
                <a16:creationId xmlns:a16="http://schemas.microsoft.com/office/drawing/2014/main" id="{3889277C-6AA9-809D-AD51-CFAE0B4C984F}"/>
              </a:ext>
            </a:extLst>
          </p:cNvPr>
          <p:cNvPicPr>
            <a:picLocks noGrp="1" noChangeAspect="1"/>
          </p:cNvPicPr>
          <p:nvPr>
            <p:ph idx="1"/>
          </p:nvPr>
        </p:nvPicPr>
        <p:blipFill>
          <a:blip r:embed="rId2"/>
          <a:stretch>
            <a:fillRect/>
          </a:stretch>
        </p:blipFill>
        <p:spPr>
          <a:xfrm>
            <a:off x="4654296" y="836059"/>
            <a:ext cx="7214616" cy="5158450"/>
          </a:xfrm>
          <a:prstGeom prst="rect">
            <a:avLst/>
          </a:prstGeom>
        </p:spPr>
      </p:pic>
    </p:spTree>
    <p:extLst>
      <p:ext uri="{BB962C8B-B14F-4D97-AF65-F5344CB8AC3E}">
        <p14:creationId xmlns:p14="http://schemas.microsoft.com/office/powerpoint/2010/main" val="378854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C08C23-BF0F-2CA4-F708-030E96C94129}"/>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22A24A-A603-111C-71EC-3653C41E967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2800" kern="1200">
                <a:solidFill>
                  <a:schemeClr val="tx1"/>
                </a:solidFill>
                <a:latin typeface="Times New Roman" panose="02020603050405020304" pitchFamily="18" charset="0"/>
                <a:cs typeface="Times New Roman" panose="02020603050405020304" pitchFamily="18" charset="0"/>
              </a:rPr>
              <a:t>BPPR v. Mark Electrical Contractors, et. </a:t>
            </a:r>
            <a:r>
              <a:rPr lang="en-US" sz="2800" kern="1200" err="1">
                <a:solidFill>
                  <a:schemeClr val="tx1"/>
                </a:solidFill>
                <a:latin typeface="Times New Roman" panose="02020603050405020304" pitchFamily="18" charset="0"/>
                <a:cs typeface="Times New Roman" panose="02020603050405020304" pitchFamily="18" charset="0"/>
              </a:rPr>
              <a:t>als</a:t>
            </a:r>
            <a:r>
              <a:rPr lang="en-US" sz="2800" kern="1200">
                <a:solidFill>
                  <a:schemeClr val="tx1"/>
                </a:solidFill>
                <a:latin typeface="Times New Roman" panose="02020603050405020304" pitchFamily="18" charset="0"/>
                <a:cs typeface="Times New Roman" panose="02020603050405020304" pitchFamily="18" charset="0"/>
              </a:rPr>
              <a:t>., KLCE202500260</a:t>
            </a:r>
          </a:p>
        </p:txBody>
      </p:sp>
      <p:sp>
        <p:nvSpPr>
          <p:cNvPr id="1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F7DB2CB-9FEF-21A7-C800-76B7BFD58370}"/>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1400" noProof="0">
                <a:latin typeface="Times New Roman" panose="02020603050405020304" pitchFamily="18" charset="0"/>
                <a:cs typeface="Times New Roman" panose="02020603050405020304" pitchFamily="18" charset="0"/>
              </a:rPr>
              <a:t>En lo pertinente a los términos prescriptivos para el ejercicio de una acción, es preciso destacar que los </a:t>
            </a:r>
            <a:r>
              <a:rPr lang="es-ES_tradnl" sz="1400" b="1" noProof="0">
                <a:latin typeface="Times New Roman" panose="02020603050405020304" pitchFamily="18" charset="0"/>
                <a:cs typeface="Times New Roman" panose="02020603050405020304" pitchFamily="18" charset="0"/>
              </a:rPr>
              <a:t>términos comienzan a transcurrir a</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partir de la fecha en que la sentencia advino final y firme. En el caso que nos ocupa la </a:t>
            </a:r>
            <a:r>
              <a:rPr lang="es-ES_tradnl" sz="1400" b="1" i="1" noProof="0">
                <a:latin typeface="Times New Roman" panose="02020603050405020304" pitchFamily="18" charset="0"/>
                <a:cs typeface="Times New Roman" panose="02020603050405020304" pitchFamily="18" charset="0"/>
              </a:rPr>
              <a:t>Sentencia Sumaria,</a:t>
            </a:r>
            <a:r>
              <a:rPr lang="es-ES_tradnl" sz="1400" b="1" noProof="0">
                <a:latin typeface="Times New Roman" panose="02020603050405020304" pitchFamily="18" charset="0"/>
                <a:cs typeface="Times New Roman" panose="02020603050405020304" pitchFamily="18" charset="0"/>
              </a:rPr>
              <a:t> emitida por el TPI el 19 de</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diciembre de 2006</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cuya ejecución fue objeto de la denegatoria del foro</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primario en la </a:t>
            </a:r>
            <a:r>
              <a:rPr lang="es-ES_tradnl" sz="1400" b="1" i="1" noProof="0">
                <a:latin typeface="Times New Roman" panose="02020603050405020304" pitchFamily="18" charset="0"/>
                <a:cs typeface="Times New Roman" panose="02020603050405020304" pitchFamily="18" charset="0"/>
              </a:rPr>
              <a:t>Resolución</a:t>
            </a:r>
            <a:r>
              <a:rPr lang="es-ES_tradnl" sz="1400" b="1" noProof="0">
                <a:latin typeface="Times New Roman" panose="02020603050405020304" pitchFamily="18" charset="0"/>
                <a:cs typeface="Times New Roman" panose="02020603050405020304" pitchFamily="18" charset="0"/>
              </a:rPr>
              <a:t> recurrida, fue archivada en autos copia de su</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notificación el 22 de diciembre de 2006.</a:t>
            </a:r>
            <a:endParaRPr lang="es-ES_tradnl" sz="1400" noProof="0">
              <a:latin typeface="Times New Roman" panose="02020603050405020304" pitchFamily="18" charset="0"/>
              <a:cs typeface="Times New Roman" panose="02020603050405020304" pitchFamily="18" charset="0"/>
            </a:endParaRPr>
          </a:p>
          <a:p>
            <a:pPr algn="just"/>
            <a:r>
              <a:rPr lang="es-ES_tradnl" sz="1400" b="1" noProof="0">
                <a:latin typeface="Times New Roman" panose="02020603050405020304" pitchFamily="18" charset="0"/>
                <a:cs typeface="Times New Roman" panose="02020603050405020304" pitchFamily="18" charset="0"/>
              </a:rPr>
              <a:t>[E]</a:t>
            </a:r>
            <a:r>
              <a:rPr lang="es-ES_tradnl" sz="1400" b="1" noProof="0" err="1">
                <a:latin typeface="Times New Roman" panose="02020603050405020304" pitchFamily="18" charset="0"/>
                <a:cs typeface="Times New Roman" panose="02020603050405020304" pitchFamily="18" charset="0"/>
              </a:rPr>
              <a:t>xpirado</a:t>
            </a:r>
            <a:r>
              <a:rPr lang="es-ES_tradnl" sz="1400" b="1" noProof="0">
                <a:latin typeface="Times New Roman" panose="02020603050405020304" pitchFamily="18" charset="0"/>
                <a:cs typeface="Times New Roman" panose="02020603050405020304" pitchFamily="18" charset="0"/>
              </a:rPr>
              <a:t> el término de cinco años para ejecutar la</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sentencia, esta podrá ejecutarse mediante una autorización del tribunal, a moción de parte y previa notificación a todas las partes. </a:t>
            </a:r>
          </a:p>
          <a:p>
            <a:pPr algn="just"/>
            <a:r>
              <a:rPr lang="es-ES_tradnl" sz="1400" noProof="0">
                <a:latin typeface="Times New Roman" panose="02020603050405020304" pitchFamily="18" charset="0"/>
                <a:cs typeface="Times New Roman" panose="02020603050405020304" pitchFamily="18" charset="0"/>
              </a:rPr>
              <a:t>Sobre estos extremos, en el caso que nos ocupa, </a:t>
            </a:r>
            <a:r>
              <a:rPr lang="es-ES_tradnl" sz="1400" b="1" noProof="0">
                <a:latin typeface="Times New Roman" panose="02020603050405020304" pitchFamily="18" charset="0"/>
                <a:cs typeface="Times New Roman" panose="02020603050405020304" pitchFamily="18" charset="0"/>
              </a:rPr>
              <a:t>BPPR cumplió con las</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exigencias de la Regla 51.1 de Procedimiento Civil, </a:t>
            </a:r>
            <a:r>
              <a:rPr lang="es-ES_tradnl" sz="1400" b="1" i="1" noProof="0">
                <a:latin typeface="Times New Roman" panose="02020603050405020304" pitchFamily="18" charset="0"/>
                <a:cs typeface="Times New Roman" panose="02020603050405020304" pitchFamily="18" charset="0"/>
              </a:rPr>
              <a:t>supra</a:t>
            </a:r>
            <a:r>
              <a:rPr lang="es-ES_tradnl" sz="1400" b="1" noProof="0">
                <a:latin typeface="Times New Roman" panose="02020603050405020304" pitchFamily="18" charset="0"/>
                <a:cs typeface="Times New Roman" panose="02020603050405020304" pitchFamily="18" charset="0"/>
              </a:rPr>
              <a:t>.</a:t>
            </a:r>
            <a:endParaRPr lang="es-ES_tradnl" sz="1400" noProof="0">
              <a:latin typeface="Times New Roman" panose="02020603050405020304" pitchFamily="18" charset="0"/>
              <a:cs typeface="Times New Roman" panose="02020603050405020304" pitchFamily="18" charset="0"/>
            </a:endParaRPr>
          </a:p>
        </p:txBody>
      </p:sp>
      <p:pic>
        <p:nvPicPr>
          <p:cNvPr id="7" name="Content Placeholder 6" descr="A hand writing on a white board&#10;&#10;AI-generated content may be incorrect.">
            <a:extLst>
              <a:ext uri="{FF2B5EF4-FFF2-40B4-BE49-F238E27FC236}">
                <a16:creationId xmlns:a16="http://schemas.microsoft.com/office/drawing/2014/main" id="{012B0F55-D65F-A32C-DFAB-70D852568F23}"/>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
        <p:nvSpPr>
          <p:cNvPr id="8" name="TextBox 7">
            <a:extLst>
              <a:ext uri="{FF2B5EF4-FFF2-40B4-BE49-F238E27FC236}">
                <a16:creationId xmlns:a16="http://schemas.microsoft.com/office/drawing/2014/main" id="{4C5C881A-B7F3-0723-B2A9-FAF0F34BD401}"/>
              </a:ext>
            </a:extLst>
          </p:cNvPr>
          <p:cNvSpPr txBox="1"/>
          <p:nvPr/>
        </p:nvSpPr>
        <p:spPr>
          <a:xfrm>
            <a:off x="9125940" y="5050875"/>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thebluediamondgallery.com/handwriting/s/statute-of-limitations.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973318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766D0-F229-980C-FCED-74859BB64C2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107BC-4C07-2CB9-1429-D5388BD1AB2D}"/>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Times New Roman" panose="02020603050405020304" pitchFamily="18" charset="0"/>
                <a:cs typeface="Times New Roman" panose="02020603050405020304" pitchFamily="18" charset="0"/>
              </a:rPr>
              <a:t>BPPR v. Mark Electrical Contractors, et. </a:t>
            </a:r>
            <a:r>
              <a:rPr lang="en-US" sz="3000" kern="1200" err="1">
                <a:solidFill>
                  <a:schemeClr val="tx1"/>
                </a:solidFill>
                <a:latin typeface="Times New Roman" panose="02020603050405020304" pitchFamily="18" charset="0"/>
                <a:cs typeface="Times New Roman" panose="02020603050405020304" pitchFamily="18" charset="0"/>
              </a:rPr>
              <a:t>als</a:t>
            </a:r>
            <a:r>
              <a:rPr lang="en-US" sz="3000" kern="1200">
                <a:solidFill>
                  <a:schemeClr val="tx1"/>
                </a:solidFill>
                <a:latin typeface="Times New Roman" panose="02020603050405020304" pitchFamily="18" charset="0"/>
                <a:cs typeface="Times New Roman" panose="02020603050405020304" pitchFamily="18" charset="0"/>
              </a:rPr>
              <a:t>., KLCE202500260</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9EC75C-C871-958C-E0CC-38C3E9A7244B}"/>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2000" noProof="0">
                <a:latin typeface="Times New Roman" panose="02020603050405020304" pitchFamily="18" charset="0"/>
                <a:cs typeface="Times New Roman" panose="02020603050405020304" pitchFamily="18" charset="0"/>
              </a:rPr>
              <a:t>[E]s preciso destacar que BPPR estuvo impedido de ejecutar la hipoteca cuya inscripción es constitutiva, por esta no estar inscrita al momento de emitirse la </a:t>
            </a:r>
            <a:r>
              <a:rPr lang="es-ES_tradnl" sz="2000" i="1" noProof="0">
                <a:latin typeface="Times New Roman" panose="02020603050405020304" pitchFamily="18" charset="0"/>
                <a:cs typeface="Times New Roman" panose="02020603050405020304" pitchFamily="18" charset="0"/>
              </a:rPr>
              <a:t>Sentencia Sumaria</a:t>
            </a:r>
            <a:r>
              <a:rPr lang="es-ES_tradnl" sz="2000" noProof="0">
                <a:latin typeface="Times New Roman" panose="02020603050405020304" pitchFamily="18" charset="0"/>
                <a:cs typeface="Times New Roman" panose="02020603050405020304" pitchFamily="18" charset="0"/>
              </a:rPr>
              <a:t>, a pesar de estar presentada y pendiente de inscripción. Es por ello, que el término durante el cual estuvo vigente la suspensión por efecto de ley por no constar inscrita la hipoteca a ejecutarse se excluye del término de cinco (5) años para ejecutar la sentencia.</a:t>
            </a:r>
          </a:p>
        </p:txBody>
      </p:sp>
      <p:pic>
        <p:nvPicPr>
          <p:cNvPr id="6" name="Content Placeholder 5" descr="A book cover with a city and text&#10;&#10;AI-generated content may be incorrect.">
            <a:extLst>
              <a:ext uri="{FF2B5EF4-FFF2-40B4-BE49-F238E27FC236}">
                <a16:creationId xmlns:a16="http://schemas.microsoft.com/office/drawing/2014/main" id="{EFD91A85-3194-6F1F-1FA7-A85650B59077}"/>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008762" y="640080"/>
            <a:ext cx="3639540" cy="5577840"/>
          </a:xfrm>
          <a:prstGeom prst="rect">
            <a:avLst/>
          </a:prstGeom>
        </p:spPr>
      </p:pic>
      <p:sp>
        <p:nvSpPr>
          <p:cNvPr id="7" name="TextBox 6">
            <a:extLst>
              <a:ext uri="{FF2B5EF4-FFF2-40B4-BE49-F238E27FC236}">
                <a16:creationId xmlns:a16="http://schemas.microsoft.com/office/drawing/2014/main" id="{670886DD-3458-DF45-C2A6-2FB4D99C2445}"/>
              </a:ext>
            </a:extLst>
          </p:cNvPr>
          <p:cNvSpPr txBox="1"/>
          <p:nvPr/>
        </p:nvSpPr>
        <p:spPr>
          <a:xfrm>
            <a:off x="8195386" y="6017865"/>
            <a:ext cx="245291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candidcover.net/in-five-years-rebecca-serle/">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s-ES_tradnl" sz="700">
              <a:solidFill>
                <a:srgbClr val="FFFFFF"/>
              </a:solidFill>
            </a:endParaRPr>
          </a:p>
        </p:txBody>
      </p:sp>
    </p:spTree>
    <p:extLst>
      <p:ext uri="{BB962C8B-B14F-4D97-AF65-F5344CB8AC3E}">
        <p14:creationId xmlns:p14="http://schemas.microsoft.com/office/powerpoint/2010/main" val="290564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0FCC3B-89E4-0FDE-F9BC-D2340F12993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61E7777-75D1-CE67-10FD-257C37E8F7AA}"/>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err="1">
                <a:solidFill>
                  <a:schemeClr val="tx1"/>
                </a:solidFill>
                <a:latin typeface="Times New Roman" panose="02020603050405020304" pitchFamily="18" charset="0"/>
                <a:cs typeface="Times New Roman" panose="02020603050405020304" pitchFamily="18" charset="0"/>
              </a:rPr>
              <a:t>Moraleja</a:t>
            </a:r>
            <a:endParaRPr lang="en-US" sz="6600" kern="1200">
              <a:solidFill>
                <a:schemeClr val="tx1"/>
              </a:solidFill>
              <a:latin typeface="Times New Roman" panose="02020603050405020304" pitchFamily="18" charset="0"/>
              <a:cs typeface="Times New Roman" panose="02020603050405020304" pitchFamily="18" charset="0"/>
            </a:endParaRP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A person in a baseball uniform&#10;&#10;AI-generated content may be incorrect.">
            <a:extLst>
              <a:ext uri="{FF2B5EF4-FFF2-40B4-BE49-F238E27FC236}">
                <a16:creationId xmlns:a16="http://schemas.microsoft.com/office/drawing/2014/main" id="{2A89CB6D-9A9D-6C34-815B-3CF15DF9AC26}"/>
              </a:ext>
            </a:extLst>
          </p:cNvPr>
          <p:cNvPicPr>
            <a:picLocks noGrp="1" noChangeAspect="1"/>
          </p:cNvPicPr>
          <p:nvPr>
            <p:ph sz="half" idx="1"/>
          </p:nvPr>
        </p:nvPicPr>
        <p:blipFill>
          <a:blip r:embed="rId2"/>
          <a:srcRect r="3204" b="2"/>
          <a:stretch>
            <a:fillRect/>
          </a:stretch>
        </p:blipFill>
        <p:spPr>
          <a:xfrm>
            <a:off x="4654296" y="1197936"/>
            <a:ext cx="7214616" cy="4434696"/>
          </a:xfrm>
          <a:prstGeom prst="rect">
            <a:avLst/>
          </a:prstGeom>
        </p:spPr>
      </p:pic>
    </p:spTree>
    <p:extLst>
      <p:ext uri="{BB962C8B-B14F-4D97-AF65-F5344CB8AC3E}">
        <p14:creationId xmlns:p14="http://schemas.microsoft.com/office/powerpoint/2010/main" val="3691911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person standing next to a car&#10;&#10;AI-generated content may be incorrect.">
            <a:extLst>
              <a:ext uri="{FF2B5EF4-FFF2-40B4-BE49-F238E27FC236}">
                <a16:creationId xmlns:a16="http://schemas.microsoft.com/office/drawing/2014/main" id="{4B3E9DFF-137C-D776-427F-394A991C08A2}"/>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rcRect b="682"/>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D8F5707-A0BA-3C41-B445-5065E644C258}"/>
              </a:ext>
            </a:extLst>
          </p:cNvPr>
          <p:cNvSpPr>
            <a:spLocks noGrp="1"/>
          </p:cNvSpPr>
          <p:nvPr>
            <p:ph sz="half" idx="2"/>
          </p:nvPr>
        </p:nvSpPr>
        <p:spPr>
          <a:xfrm>
            <a:off x="5297762" y="2706624"/>
            <a:ext cx="6251110" cy="3483864"/>
          </a:xfrm>
        </p:spPr>
        <p:txBody>
          <a:bodyPr vert="horz" lIns="91440" tIns="45720" rIns="91440" bIns="45720" rtlCol="0">
            <a:normAutofit/>
          </a:bodyPr>
          <a:lstStyle/>
          <a:p>
            <a:pPr marL="0" indent="0">
              <a:buNone/>
            </a:pPr>
            <a:r>
              <a:rPr lang="en-US" sz="2200" dirty="0">
                <a:latin typeface="Times New Roman" panose="02020603050405020304" pitchFamily="18" charset="0"/>
                <a:cs typeface="Times New Roman" panose="02020603050405020304" pitchFamily="18" charset="0"/>
              </a:rPr>
              <a:t>If you have the facts, pound the facts. If you have the law, pound the law. If you don’t have the facts or the law, pound the table.</a:t>
            </a:r>
          </a:p>
          <a:p>
            <a:pPr marL="0" indent="0">
              <a:buNone/>
            </a:pPr>
            <a:r>
              <a:rPr lang="en-US" sz="2200" dirty="0">
                <a:latin typeface="Times New Roman" panose="02020603050405020304" pitchFamily="18" charset="0"/>
                <a:cs typeface="Times New Roman" panose="02020603050405020304" pitchFamily="18" charset="0"/>
              </a:rPr>
              <a:t> - Mickey Haller</a:t>
            </a:r>
          </a:p>
        </p:txBody>
      </p:sp>
      <p:sp>
        <p:nvSpPr>
          <p:cNvPr id="9" name="TextBox 8">
            <a:extLst>
              <a:ext uri="{FF2B5EF4-FFF2-40B4-BE49-F238E27FC236}">
                <a16:creationId xmlns:a16="http://schemas.microsoft.com/office/drawing/2014/main" id="{F75D1631-4F64-40E2-AE08-6EBC3E60718A}"/>
              </a:ext>
            </a:extLst>
          </p:cNvPr>
          <p:cNvSpPr txBox="1"/>
          <p:nvPr/>
        </p:nvSpPr>
        <p:spPr>
          <a:xfrm>
            <a:off x="9759924" y="6657945"/>
            <a:ext cx="2432076" cy="200055"/>
          </a:xfrm>
          <a:prstGeom prst="rect">
            <a:avLst/>
          </a:prstGeom>
          <a:solidFill>
            <a:srgbClr val="000000"/>
          </a:solidFill>
        </p:spPr>
        <p:txBody>
          <a:bodyPr wrap="none" rtlCol="0">
            <a:spAutoFit/>
          </a:bodyPr>
          <a:lstStyle/>
          <a:p>
            <a:pPr algn="r">
              <a:spcAft>
                <a:spcPts val="600"/>
              </a:spcAft>
            </a:pPr>
            <a:r>
              <a:rPr lang="es-ES_tradnl" sz="700" dirty="0">
                <a:solidFill>
                  <a:srgbClr val="FFFFFF"/>
                </a:solidFill>
                <a:hlinkClick r:id="rId3" tooltip="https://en.wikipedia.org/wiki/The_Lincoln_Lawyer_(TV_series)">
                  <a:extLst>
                    <a:ext uri="{A12FA001-AC4F-418D-AE19-62706E023703}">
                      <ahyp:hlinkClr xmlns:ahyp="http://schemas.microsoft.com/office/drawing/2018/hyperlinkcolor" val="tx"/>
                    </a:ext>
                  </a:extLst>
                </a:hlinkClick>
              </a:rPr>
              <a:t>This Photo</a:t>
            </a:r>
            <a:r>
              <a:rPr lang="es-ES_tradnl" sz="700" dirty="0">
                <a:solidFill>
                  <a:srgbClr val="FFFFFF"/>
                </a:solidFill>
              </a:rPr>
              <a:t> </a:t>
            </a:r>
            <a:r>
              <a:rPr lang="es-ES_tradnl" sz="700" dirty="0" err="1">
                <a:solidFill>
                  <a:srgbClr val="FFFFFF"/>
                </a:solidFill>
              </a:rPr>
              <a:t>by</a:t>
            </a:r>
            <a:r>
              <a:rPr lang="es-ES_tradnl" sz="700">
                <a:solidFill>
                  <a:srgbClr val="FFFFFF"/>
                </a:solidFill>
              </a:rPr>
              <a:t>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195081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90ED6-137C-433B-0797-312D37997F15}"/>
              </a:ext>
            </a:extLst>
          </p:cNvPr>
          <p:cNvSpPr>
            <a:spLocks noGrp="1"/>
          </p:cNvSpPr>
          <p:nvPr>
            <p:ph type="title"/>
          </p:nvPr>
        </p:nvSpPr>
        <p:spPr>
          <a:xfrm>
            <a:off x="630936" y="640823"/>
            <a:ext cx="3419856" cy="5583148"/>
          </a:xfrm>
        </p:spPr>
        <p:txBody>
          <a:bodyPr anchor="ctr">
            <a:normAutofit/>
          </a:bodyPr>
          <a:lstStyle/>
          <a:p>
            <a:r>
              <a:rPr lang="es-ES_tradnl" sz="3800">
                <a:latin typeface="Times New Roman" panose="02020603050405020304" pitchFamily="18" charset="0"/>
                <a:cs typeface="Times New Roman" panose="02020603050405020304" pitchFamily="18" charset="0"/>
              </a:rPr>
              <a:t>Problemas jurisdiccionales</a:t>
            </a:r>
          </a:p>
        </p:txBody>
      </p:sp>
      <p:sp>
        <p:nvSpPr>
          <p:cNvPr id="17"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reen street sign with white text&#10;&#10;AI-generated content may be incorrect.">
            <a:extLst>
              <a:ext uri="{FF2B5EF4-FFF2-40B4-BE49-F238E27FC236}">
                <a16:creationId xmlns:a16="http://schemas.microsoft.com/office/drawing/2014/main" id="{41A4FF79-CC2D-5094-2709-D876E43DE0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54296" y="630935"/>
            <a:ext cx="6836038" cy="5485659"/>
          </a:xfrm>
          <a:prstGeom prst="rect">
            <a:avLst/>
          </a:prstGeom>
        </p:spPr>
      </p:pic>
      <p:sp>
        <p:nvSpPr>
          <p:cNvPr id="8" name="TextBox 7">
            <a:extLst>
              <a:ext uri="{FF2B5EF4-FFF2-40B4-BE49-F238E27FC236}">
                <a16:creationId xmlns:a16="http://schemas.microsoft.com/office/drawing/2014/main" id="{403151EE-8810-2577-87F9-6B6C9CACDD2E}"/>
              </a:ext>
            </a:extLst>
          </p:cNvPr>
          <p:cNvSpPr txBox="1"/>
          <p:nvPr/>
        </p:nvSpPr>
        <p:spPr>
          <a:xfrm>
            <a:off x="9058258" y="6121289"/>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picserver.org/j/jurisdiction.html">
                  <a:extLst>
                    <a:ext uri="{A12FA001-AC4F-418D-AE19-62706E023703}">
                      <ahyp:hlinkClr xmlns:ahyp="http://schemas.microsoft.com/office/drawing/2018/hyperlinkcolor" val="tx"/>
                    </a:ext>
                  </a:extLst>
                </a:hlinkClick>
              </a:rPr>
              <a:t>This Photo</a:t>
            </a:r>
            <a:r>
              <a:rPr lang="es-ES_tradnl" sz="700">
                <a:solidFill>
                  <a:srgbClr val="FFFFFF"/>
                </a:solidFill>
              </a:rPr>
              <a:t> </a:t>
            </a:r>
            <a:r>
              <a:rPr lang="es-ES_tradnl" sz="700" err="1">
                <a:solidFill>
                  <a:srgbClr val="FFFFFF"/>
                </a:solidFill>
              </a:rPr>
              <a:t>by</a:t>
            </a:r>
            <a:r>
              <a:rPr lang="es-ES_tradnl" sz="700">
                <a:solidFill>
                  <a:srgbClr val="FFFFFF"/>
                </a:solidFill>
              </a:rPr>
              <a:t> </a:t>
            </a:r>
            <a:r>
              <a:rPr lang="es-ES_tradnl" sz="700" err="1">
                <a:solidFill>
                  <a:srgbClr val="FFFFFF"/>
                </a:solidFill>
              </a:rPr>
              <a:t>Unknown</a:t>
            </a:r>
            <a:r>
              <a:rPr lang="es-ES_tradnl" sz="700">
                <a:solidFill>
                  <a:srgbClr val="FFFFFF"/>
                </a:solidFill>
              </a:rPr>
              <a:t> </a:t>
            </a:r>
            <a:r>
              <a:rPr lang="es-ES_tradnl" sz="700" err="1">
                <a:solidFill>
                  <a:srgbClr val="FFFFFF"/>
                </a:solidFill>
              </a:rPr>
              <a:t>Author</a:t>
            </a:r>
            <a:r>
              <a:rPr lang="es-ES_tradnl" sz="700">
                <a:solidFill>
                  <a:srgbClr val="FFFFFF"/>
                </a:solidFill>
              </a:rPr>
              <a:t> </a:t>
            </a:r>
            <a:r>
              <a:rPr lang="es-ES_tradnl" sz="700" err="1">
                <a:solidFill>
                  <a:srgbClr val="FFFFFF"/>
                </a:solidFill>
              </a:rPr>
              <a:t>is</a:t>
            </a:r>
            <a:r>
              <a:rPr lang="es-ES_tradnl" sz="700">
                <a:solidFill>
                  <a:srgbClr val="FFFFFF"/>
                </a:solidFill>
              </a:rPr>
              <a:t> </a:t>
            </a:r>
            <a:r>
              <a:rPr lang="es-ES_tradnl" sz="700" err="1">
                <a:solidFill>
                  <a:srgbClr val="FFFFFF"/>
                </a:solidFill>
              </a:rPr>
              <a:t>licensed</a:t>
            </a:r>
            <a:r>
              <a:rPr lang="es-ES_tradnl" sz="700">
                <a:solidFill>
                  <a:srgbClr val="FFFFFF"/>
                </a:solidFill>
              </a:rPr>
              <a:t> </a:t>
            </a:r>
            <a:r>
              <a:rPr lang="es-ES_tradnl" sz="700" err="1">
                <a:solidFill>
                  <a:srgbClr val="FFFFFF"/>
                </a:solidFill>
              </a:rPr>
              <a:t>under</a:t>
            </a:r>
            <a:r>
              <a:rPr lang="es-ES_tradnl" sz="700">
                <a:solidFill>
                  <a:srgbClr val="FFFFFF"/>
                </a:solidFill>
              </a:rPr>
              <a:t>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3813180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A01D1C-A081-2F0D-0076-A23DA02FC7F4}"/>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ctr"/>
            <a:r>
              <a:rPr lang="en-US" sz="2800">
                <a:latin typeface="Times New Roman" panose="02020603050405020304" pitchFamily="18" charset="0"/>
                <a:cs typeface="Times New Roman" panose="02020603050405020304" pitchFamily="18" charset="0"/>
              </a:rPr>
              <a:t>MEDIACIÓN COMPULSORIA:</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CONFIDENCIALIDAD</a:t>
            </a:r>
          </a:p>
        </p:txBody>
      </p:sp>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Close-up of a person's face with a finger on their mouth&#10;&#10;AI-generated content may be incorrect.">
            <a:extLst>
              <a:ext uri="{FF2B5EF4-FFF2-40B4-BE49-F238E27FC236}">
                <a16:creationId xmlns:a16="http://schemas.microsoft.com/office/drawing/2014/main" id="{9C9E3A6A-8954-18CE-03E3-659DB0AF75CE}"/>
              </a:ext>
            </a:extLst>
          </p:cNvPr>
          <p:cNvPicPr>
            <a:picLocks noChangeAspect="1"/>
          </p:cNvPicPr>
          <p:nvPr/>
        </p:nvPicPr>
        <p:blipFill>
          <a:blip r:embed="rId2">
            <a:extLst>
              <a:ext uri="{837473B0-CC2E-450A-ABE3-18F120FF3D39}">
                <a1611:picAttrSrcUrl xmlns:a1611="http://schemas.microsoft.com/office/drawing/2016/11/main" r:id="rId3"/>
              </a:ext>
            </a:extLst>
          </a:blip>
          <a:srcRect l="10482" r="1429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2C50B1CE-08E5-9435-1BDA-E39E53222DC4}"/>
              </a:ext>
            </a:extLst>
          </p:cNvPr>
          <p:cNvSpPr txBox="1"/>
          <p:nvPr/>
        </p:nvSpPr>
        <p:spPr>
          <a:xfrm>
            <a:off x="9894576" y="6657945"/>
            <a:ext cx="2297424"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exhibitdev.wordpress.com/2014/10/29/outsourcing-the-curatorial-impulse-part-one/">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s-ES_tradnl" sz="700">
              <a:solidFill>
                <a:srgbClr val="FFFFFF"/>
              </a:solidFill>
            </a:endParaRPr>
          </a:p>
        </p:txBody>
      </p:sp>
    </p:spTree>
    <p:extLst>
      <p:ext uri="{BB962C8B-B14F-4D97-AF65-F5344CB8AC3E}">
        <p14:creationId xmlns:p14="http://schemas.microsoft.com/office/powerpoint/2010/main" val="181641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9" name="Rectangle 48">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8970C-7EA5-674F-B050-947E9DEC2C66}"/>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3200">
                <a:latin typeface="Times New Roman" panose="02020603050405020304" pitchFamily="18" charset="0"/>
                <a:cs typeface="Times New Roman" panose="02020603050405020304" pitchFamily="18" charset="0"/>
              </a:rPr>
              <a:t>Luna Acquisition, LLC v. Bonilla Rivera, KLAN202201003</a:t>
            </a:r>
          </a:p>
        </p:txBody>
      </p:sp>
      <p:sp>
        <p:nvSpPr>
          <p:cNvPr id="51" name="Rectangle 50">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gavel and a sign on a table&#10;&#10;AI-generated content may be incorrect.">
            <a:extLst>
              <a:ext uri="{FF2B5EF4-FFF2-40B4-BE49-F238E27FC236}">
                <a16:creationId xmlns:a16="http://schemas.microsoft.com/office/drawing/2014/main" id="{66396E47-4DDE-C1C7-FC4F-4A74A3F47B57}"/>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t="3955" r="2" b="3959"/>
          <a:stretch>
            <a:fillRect/>
          </a:stretch>
        </p:blipFill>
        <p:spPr>
          <a:xfrm>
            <a:off x="908304" y="2478024"/>
            <a:ext cx="6009855" cy="3694176"/>
          </a:xfrm>
          <a:prstGeom prst="rect">
            <a:avLst/>
          </a:prstGeom>
        </p:spPr>
      </p:pic>
      <p:sp>
        <p:nvSpPr>
          <p:cNvPr id="4" name="Content Placeholder 3">
            <a:extLst>
              <a:ext uri="{FF2B5EF4-FFF2-40B4-BE49-F238E27FC236}">
                <a16:creationId xmlns:a16="http://schemas.microsoft.com/office/drawing/2014/main" id="{7D9D2FF0-B484-0785-2648-7D507347473D}"/>
              </a:ext>
            </a:extLst>
          </p:cNvPr>
          <p:cNvSpPr>
            <a:spLocks noGrp="1"/>
          </p:cNvSpPr>
          <p:nvPr>
            <p:ph sz="half" idx="1"/>
          </p:nvPr>
        </p:nvSpPr>
        <p:spPr>
          <a:xfrm>
            <a:off x="7411453" y="2478024"/>
            <a:ext cx="3872243" cy="3694176"/>
          </a:xfrm>
        </p:spPr>
        <p:txBody>
          <a:bodyPr vert="horz" lIns="91440" tIns="45720" rIns="91440" bIns="45720" rtlCol="0" anchor="ctr">
            <a:normAutofit/>
          </a:bodyPr>
          <a:lstStyle/>
          <a:p>
            <a:pPr algn="just"/>
            <a:r>
              <a:rPr lang="es-ES_tradnl" sz="1700" noProof="0">
                <a:latin typeface="Times New Roman" panose="02020603050405020304" pitchFamily="18" charset="0"/>
                <a:cs typeface="Times New Roman" panose="02020603050405020304" pitchFamily="18" charset="0"/>
              </a:rPr>
              <a:t>Oriental Bank demandó al Sr. Bonilla Rivera en cobro de dinero y ejecución de hipoteca. </a:t>
            </a:r>
          </a:p>
          <a:p>
            <a:pPr algn="just"/>
            <a:r>
              <a:rPr lang="es-ES_tradnl" sz="1700" noProof="0">
                <a:latin typeface="Times New Roman" panose="02020603050405020304" pitchFamily="18" charset="0"/>
                <a:cs typeface="Times New Roman" panose="02020603050405020304" pitchFamily="18" charset="0"/>
              </a:rPr>
              <a:t>Posteriormente, hubo una sustitución de parte a favor de Luna </a:t>
            </a:r>
            <a:r>
              <a:rPr lang="es-ES_tradnl" sz="1700" noProof="0" err="1">
                <a:latin typeface="Times New Roman" panose="02020603050405020304" pitchFamily="18" charset="0"/>
                <a:cs typeface="Times New Roman" panose="02020603050405020304" pitchFamily="18" charset="0"/>
              </a:rPr>
              <a:t>Acquisition</a:t>
            </a:r>
            <a:r>
              <a:rPr lang="es-ES_tradnl" sz="1700" noProof="0">
                <a:latin typeface="Times New Roman" panose="02020603050405020304" pitchFamily="18" charset="0"/>
                <a:cs typeface="Times New Roman" panose="02020603050405020304" pitchFamily="18" charset="0"/>
              </a:rPr>
              <a:t>, LLC. Así las cosas, el TPI refirió el caso a mediación. </a:t>
            </a:r>
          </a:p>
          <a:p>
            <a:pPr algn="just"/>
            <a:r>
              <a:rPr lang="es-ES_tradnl" sz="1700" noProof="0">
                <a:latin typeface="Times New Roman" panose="02020603050405020304" pitchFamily="18" charset="0"/>
                <a:cs typeface="Times New Roman" panose="02020603050405020304" pitchFamily="18" charset="0"/>
              </a:rPr>
              <a:t>El Sr. Bonilla Rivera, optó por una opción de disposición de la propiedad conocida como short </a:t>
            </a:r>
            <a:r>
              <a:rPr lang="es-ES_tradnl" sz="1700" noProof="0" err="1">
                <a:latin typeface="Times New Roman" panose="02020603050405020304" pitchFamily="18" charset="0"/>
                <a:cs typeface="Times New Roman" panose="02020603050405020304" pitchFamily="18" charset="0"/>
              </a:rPr>
              <a:t>pay</a:t>
            </a:r>
            <a:r>
              <a:rPr lang="es-ES_tradnl" sz="1700" noProof="0">
                <a:latin typeface="Times New Roman" panose="02020603050405020304" pitchFamily="18" charset="0"/>
                <a:cs typeface="Times New Roman" panose="02020603050405020304" pitchFamily="18" charset="0"/>
              </a:rPr>
              <a:t>-off. Luna, denegó la opción del short </a:t>
            </a:r>
            <a:r>
              <a:rPr lang="es-ES_tradnl" sz="1700" noProof="0" err="1">
                <a:latin typeface="Times New Roman" panose="02020603050405020304" pitchFamily="18" charset="0"/>
                <a:cs typeface="Times New Roman" panose="02020603050405020304" pitchFamily="18" charset="0"/>
              </a:rPr>
              <a:t>pay</a:t>
            </a:r>
            <a:r>
              <a:rPr lang="es-ES_tradnl" sz="1700" noProof="0">
                <a:latin typeface="Times New Roman" panose="02020603050405020304" pitchFamily="18" charset="0"/>
                <a:cs typeface="Times New Roman" panose="02020603050405020304" pitchFamily="18" charset="0"/>
              </a:rPr>
              <a:t>-off, pero no cursó contra oferta, cerró la mediación, para la continuación de los procedimientos.</a:t>
            </a:r>
          </a:p>
        </p:txBody>
      </p:sp>
      <p:sp>
        <p:nvSpPr>
          <p:cNvPr id="8" name="TextBox 7">
            <a:extLst>
              <a:ext uri="{FF2B5EF4-FFF2-40B4-BE49-F238E27FC236}">
                <a16:creationId xmlns:a16="http://schemas.microsoft.com/office/drawing/2014/main" id="{0DC5446D-8365-9D88-7AC3-888FE7587D94}"/>
              </a:ext>
            </a:extLst>
          </p:cNvPr>
          <p:cNvSpPr txBox="1"/>
          <p:nvPr/>
        </p:nvSpPr>
        <p:spPr>
          <a:xfrm>
            <a:off x="4486083" y="5972145"/>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thebluediamondgallery.com/legal/mediation.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33953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B45974B-011C-1B34-2CD6-83C464255595}"/>
              </a:ext>
            </a:extLst>
          </p:cNvPr>
          <p:cNvSpPr>
            <a:spLocks noGrp="1"/>
          </p:cNvSpPr>
          <p:nvPr>
            <p:ph type="title"/>
          </p:nvPr>
        </p:nvSpPr>
        <p:spPr>
          <a:xfrm>
            <a:off x="640080" y="4777739"/>
            <a:ext cx="3418990" cy="1412119"/>
          </a:xfrm>
        </p:spPr>
        <p:txBody>
          <a:bodyPr vert="horz" lIns="91440" tIns="45720" rIns="91440" bIns="45720" rtlCol="0" anchor="ctr">
            <a:normAutofit fontScale="90000"/>
          </a:bodyPr>
          <a:lstStyle/>
          <a:p>
            <a:r>
              <a:rPr lang="en-US" sz="3000">
                <a:latin typeface="Times New Roman" panose="02020603050405020304" pitchFamily="18" charset="0"/>
                <a:cs typeface="Times New Roman" panose="02020603050405020304" pitchFamily="18" charset="0"/>
              </a:rPr>
              <a:t>Luna Acquisition, LLC v. Bonilla Rivera, KLAN202201003</a:t>
            </a:r>
          </a:p>
        </p:txBody>
      </p:sp>
      <p:pic>
        <p:nvPicPr>
          <p:cNvPr id="8" name="Content Placeholder 7" descr="A red stamp with text&#10;&#10;AI-generated content may be incorrect.">
            <a:extLst>
              <a:ext uri="{FF2B5EF4-FFF2-40B4-BE49-F238E27FC236}">
                <a16:creationId xmlns:a16="http://schemas.microsoft.com/office/drawing/2014/main" id="{F55B8C40-E517-4393-D101-6F392F3D5B27}"/>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rcRect t="14892" b="18043"/>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sX0" fmla="*/ 0 w 1371600"/>
              <a:gd name="csY0" fmla="*/ 0 h 18288"/>
              <a:gd name="csX1" fmla="*/ 685800 w 1371600"/>
              <a:gd name="csY1" fmla="*/ 0 h 18288"/>
              <a:gd name="csX2" fmla="*/ 1371600 w 1371600"/>
              <a:gd name="csY2" fmla="*/ 0 h 18288"/>
              <a:gd name="csX3" fmla="*/ 1371600 w 1371600"/>
              <a:gd name="csY3" fmla="*/ 18288 h 18288"/>
              <a:gd name="csX4" fmla="*/ 713232 w 1371600"/>
              <a:gd name="csY4" fmla="*/ 18288 h 18288"/>
              <a:gd name="csX5" fmla="*/ 0 w 1371600"/>
              <a:gd name="csY5" fmla="*/ 18288 h 18288"/>
              <a:gd name="csX6" fmla="*/ 0 w 1371600"/>
              <a:gd name="csY6" fmla="*/ 0 h 1828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936AB265-780F-E967-61DD-E8FDB4F10A41}"/>
              </a:ext>
            </a:extLst>
          </p:cNvPr>
          <p:cNvSpPr>
            <a:spLocks noGrp="1"/>
          </p:cNvSpPr>
          <p:nvPr>
            <p:ph sz="half" idx="2"/>
          </p:nvPr>
        </p:nvSpPr>
        <p:spPr>
          <a:xfrm>
            <a:off x="4654294" y="4558431"/>
            <a:ext cx="6897626" cy="1618532"/>
          </a:xfrm>
        </p:spPr>
        <p:txBody>
          <a:bodyPr vert="horz" lIns="91440" tIns="45720" rIns="91440" bIns="45720" rtlCol="0" anchor="ctr">
            <a:noAutofit/>
          </a:bodyPr>
          <a:lstStyle/>
          <a:p>
            <a:pPr algn="just"/>
            <a:r>
              <a:rPr lang="es-ES_tradnl" sz="1200" noProof="0" dirty="0">
                <a:latin typeface="Times New Roman" panose="02020603050405020304" pitchFamily="18" charset="0"/>
                <a:cs typeface="Times New Roman" panose="02020603050405020304" pitchFamily="18" charset="0"/>
              </a:rPr>
              <a:t>El CMC indicó al Tribunal que, el proceso de mediación culminó sin acuerdo. El TPI ordenó la continuación de los procedimientos. </a:t>
            </a:r>
          </a:p>
          <a:p>
            <a:pPr algn="just"/>
            <a:r>
              <a:rPr lang="es-ES_tradnl" sz="1200" noProof="0" dirty="0">
                <a:latin typeface="Times New Roman" panose="02020603050405020304" pitchFamily="18" charset="0"/>
                <a:cs typeface="Times New Roman" panose="02020603050405020304" pitchFamily="18" charset="0"/>
              </a:rPr>
              <a:t>Luna, presentó moción de sentencia sumaria y el Sr. Bonilla Rivera se opuso.</a:t>
            </a:r>
          </a:p>
          <a:p>
            <a:pPr algn="just"/>
            <a:r>
              <a:rPr lang="es-ES_tradnl" sz="1200" noProof="0" dirty="0">
                <a:latin typeface="Times New Roman" panose="02020603050405020304" pitchFamily="18" charset="0"/>
                <a:cs typeface="Times New Roman" panose="02020603050405020304" pitchFamily="18" charset="0"/>
              </a:rPr>
              <a:t>Este argumentó que, Luna había actuado de mala fe, lo que privó al Tribunal de jurisdicción para disponer del caso sumariamente. </a:t>
            </a:r>
          </a:p>
          <a:p>
            <a:pPr algn="just"/>
            <a:r>
              <a:rPr lang="es-ES_tradnl" sz="1200" noProof="0" dirty="0">
                <a:latin typeface="Times New Roman" panose="02020603050405020304" pitchFamily="18" charset="0"/>
                <a:cs typeface="Times New Roman" panose="02020603050405020304" pitchFamily="18" charset="0"/>
              </a:rPr>
              <a:t>Por lo que, solicitó que se refiriera nuevamente al proceso de mediación compulsoria. </a:t>
            </a:r>
          </a:p>
          <a:p>
            <a:pPr algn="just"/>
            <a:r>
              <a:rPr lang="es-ES_tradnl" sz="1200" noProof="0" dirty="0">
                <a:latin typeface="Times New Roman" panose="02020603050405020304" pitchFamily="18" charset="0"/>
                <a:cs typeface="Times New Roman" panose="02020603050405020304" pitchFamily="18" charset="0"/>
              </a:rPr>
              <a:t>Luna, por su parte, solicitó el desglose del escrito por violación a la confidencialidad de mediación y sanciones económicas contra el Sr. Bonilla Rivera.</a:t>
            </a:r>
          </a:p>
        </p:txBody>
      </p:sp>
      <p:sp>
        <p:nvSpPr>
          <p:cNvPr id="9" name="TextBox 8">
            <a:extLst>
              <a:ext uri="{FF2B5EF4-FFF2-40B4-BE49-F238E27FC236}">
                <a16:creationId xmlns:a16="http://schemas.microsoft.com/office/drawing/2014/main" id="{BADA03D3-E1F2-6052-0B5C-729AB44198FF}"/>
              </a:ext>
            </a:extLst>
          </p:cNvPr>
          <p:cNvSpPr txBox="1"/>
          <p:nvPr/>
        </p:nvSpPr>
        <p:spPr>
          <a:xfrm>
            <a:off x="9581991" y="6657945"/>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teachertoolkit.co.uk/2015/01/04/thirty-words-cpd-in-30-seconds-by-teachertoolkit/">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4127283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5D648-448F-5E31-A726-C755215E7FF3}"/>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Times New Roman" panose="02020603050405020304" pitchFamily="18" charset="0"/>
                <a:cs typeface="Times New Roman" panose="02020603050405020304" pitchFamily="18" charset="0"/>
              </a:rPr>
              <a:t>Luna Acquisition, LLC v. Bonilla Rivera, KLAN202201003</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F71B52-B645-1E6C-2309-98483B67EF75}"/>
              </a:ext>
            </a:extLst>
          </p:cNvPr>
          <p:cNvSpPr>
            <a:spLocks noGrp="1"/>
          </p:cNvSpPr>
          <p:nvPr>
            <p:ph sz="half" idx="1"/>
          </p:nvPr>
        </p:nvSpPr>
        <p:spPr>
          <a:xfrm>
            <a:off x="630936" y="2660904"/>
            <a:ext cx="4693802" cy="3547872"/>
          </a:xfrm>
        </p:spPr>
        <p:txBody>
          <a:bodyPr vert="horz" lIns="91440" tIns="45720" rIns="91440" bIns="45720" rtlCol="0" anchor="t">
            <a:normAutofit/>
          </a:bodyPr>
          <a:lstStyle/>
          <a:p>
            <a:pPr algn="just"/>
            <a:r>
              <a:rPr lang="es-ES_tradnl" sz="1500" noProof="1">
                <a:latin typeface="Times New Roman" panose="02020603050405020304" pitchFamily="18" charset="0"/>
                <a:cs typeface="Times New Roman" panose="02020603050405020304" pitchFamily="18" charset="0"/>
              </a:rPr>
              <a:t>El TPI, dada la controversia señaló una vista evidenciaria, en la cual el señor Bonilla Rivera debía establecer la mala fe de Luna en el proceso de mediación. </a:t>
            </a:r>
          </a:p>
          <a:p>
            <a:pPr algn="just"/>
            <a:r>
              <a:rPr lang="es-ES_tradnl" sz="1500" noProof="1">
                <a:latin typeface="Times New Roman" panose="02020603050405020304" pitchFamily="18" charset="0"/>
                <a:cs typeface="Times New Roman" panose="02020603050405020304" pitchFamily="18" charset="0"/>
              </a:rPr>
              <a:t>Durante la vista, el Foro primario determinó que el señor Bonilla Rivera no podía utilizar los exhibits marcados como dos (2) y tres (3) de la parte demandada, debido a que tenían que ver específicamente con la oferta y rechazo del Short Pay-Off y lo que ocurrió dentro del proceso de mediación, cuyo contenido se considera de carácter confidencial. </a:t>
            </a:r>
          </a:p>
          <a:p>
            <a:pPr algn="just"/>
            <a:r>
              <a:rPr lang="es-ES_tradnl" sz="1500" noProof="1">
                <a:latin typeface="Times New Roman" panose="02020603050405020304" pitchFamily="18" charset="0"/>
                <a:cs typeface="Times New Roman" panose="02020603050405020304" pitchFamily="18" charset="0"/>
              </a:rPr>
              <a:t>Posteriormente, el Tribunal de Primera Instancia dictó sentencia condenando a pagar las cantidades reclamadas en la demanda.</a:t>
            </a:r>
          </a:p>
        </p:txBody>
      </p:sp>
      <p:pic>
        <p:nvPicPr>
          <p:cNvPr id="6" name="Content Placeholder 5" descr="A red stamp with text&#10;&#10;AI-generated content may be incorrect.">
            <a:extLst>
              <a:ext uri="{FF2B5EF4-FFF2-40B4-BE49-F238E27FC236}">
                <a16:creationId xmlns:a16="http://schemas.microsoft.com/office/drawing/2014/main" id="{CF9CC2AF-93E3-179F-745C-C2F2EB39635B}"/>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907313"/>
            <a:ext cx="5458968" cy="3043374"/>
          </a:xfrm>
          <a:prstGeom prst="rect">
            <a:avLst/>
          </a:prstGeom>
        </p:spPr>
      </p:pic>
      <p:sp>
        <p:nvSpPr>
          <p:cNvPr id="7" name="TextBox 6">
            <a:extLst>
              <a:ext uri="{FF2B5EF4-FFF2-40B4-BE49-F238E27FC236}">
                <a16:creationId xmlns:a16="http://schemas.microsoft.com/office/drawing/2014/main" id="{0B96EE23-FCF5-CE16-4EDE-671C377AEC08}"/>
              </a:ext>
            </a:extLst>
          </p:cNvPr>
          <p:cNvSpPr txBox="1"/>
          <p:nvPr/>
        </p:nvSpPr>
        <p:spPr>
          <a:xfrm>
            <a:off x="8948007" y="4750632"/>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teachertoolkit.co.uk/2015/01/04/thirty-words-cpd-in-30-seconds-by-teachertoolkit/">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2356112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EAE7D0-630B-DB38-31E3-DF68FF2E2008}"/>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Times New Roman" panose="02020603050405020304" pitchFamily="18" charset="0"/>
                <a:cs typeface="Times New Roman" panose="02020603050405020304" pitchFamily="18" charset="0"/>
              </a:rPr>
              <a:t>Luna Acquisition, LLC v. Bonilla Rivera, KLAN202201003</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467E594-5DB5-6F0C-D2B2-5A1F1CE73D4B}"/>
              </a:ext>
            </a:extLst>
          </p:cNvPr>
          <p:cNvSpPr>
            <a:spLocks noGrp="1"/>
          </p:cNvSpPr>
          <p:nvPr>
            <p:ph sz="half" idx="2"/>
          </p:nvPr>
        </p:nvSpPr>
        <p:spPr>
          <a:xfrm>
            <a:off x="630936" y="2660904"/>
            <a:ext cx="4818888" cy="3547872"/>
          </a:xfrm>
        </p:spPr>
        <p:txBody>
          <a:bodyPr vert="horz" lIns="91440" tIns="45720" rIns="91440" bIns="45720" rtlCol="0" anchor="t">
            <a:normAutofit/>
          </a:bodyPr>
          <a:lstStyle/>
          <a:p>
            <a:r>
              <a:rPr lang="es-ES_tradnl" sz="1400" noProof="0" dirty="0">
                <a:latin typeface="Times New Roman" panose="02020603050405020304" pitchFamily="18" charset="0"/>
                <a:cs typeface="Times New Roman" panose="02020603050405020304" pitchFamily="18" charset="0"/>
              </a:rPr>
              <a:t>El Tribunal de Apelaciones confirmó la sentencia y señaló:</a:t>
            </a:r>
          </a:p>
          <a:p>
            <a:pPr lvl="1" algn="just"/>
            <a:r>
              <a:rPr lang="es-ES_tradnl" sz="1400" noProof="0" dirty="0">
                <a:latin typeface="Times New Roman" panose="02020603050405020304" pitchFamily="18" charset="0"/>
                <a:cs typeface="Times New Roman" panose="02020603050405020304" pitchFamily="18" charset="0"/>
              </a:rPr>
              <a:t>Finalizado el proceso de mediación sin que las partes hubiesen llegado a un acuerdo -el cual no era obligatorio- toda la información ofrecida se convierte en confidencial y privilegiada. </a:t>
            </a:r>
          </a:p>
          <a:p>
            <a:pPr lvl="1" algn="just"/>
            <a:r>
              <a:rPr lang="es-ES_tradnl" sz="1400" noProof="0" dirty="0">
                <a:latin typeface="Times New Roman" panose="02020603050405020304" pitchFamily="18" charset="0"/>
                <a:cs typeface="Times New Roman" panose="02020603050405020304" pitchFamily="18" charset="0"/>
              </a:rPr>
              <a:t>No le asiste razón al señor Bonilla Rivera al plantear que podía utilizar los documentos generados dentro del proceso de mediación. </a:t>
            </a:r>
          </a:p>
          <a:p>
            <a:pPr lvl="1" algn="just"/>
            <a:r>
              <a:rPr lang="es-ES_tradnl" sz="1400" noProof="0" dirty="0">
                <a:latin typeface="Times New Roman" panose="02020603050405020304" pitchFamily="18" charset="0"/>
                <a:cs typeface="Times New Roman" panose="02020603050405020304" pitchFamily="18" charset="0"/>
              </a:rPr>
              <a:t>El Reglamento de Métodos Alternos para la Solución de Conflictos es claro al establecer que las partes están obligadas a no utilizar la información ni la documentación intercambiada en el proceso como prueba. </a:t>
            </a:r>
          </a:p>
          <a:p>
            <a:pPr lvl="1" algn="just"/>
            <a:r>
              <a:rPr lang="es-ES_tradnl" sz="1400" noProof="0" dirty="0">
                <a:latin typeface="Times New Roman" panose="02020603050405020304" pitchFamily="18" charset="0"/>
                <a:cs typeface="Times New Roman" panose="02020603050405020304" pitchFamily="18" charset="0"/>
              </a:rPr>
              <a:t>Por lo cual, el primer error no se cometió.</a:t>
            </a:r>
          </a:p>
        </p:txBody>
      </p:sp>
      <p:pic>
        <p:nvPicPr>
          <p:cNvPr id="6" name="Content Placeholder 5" descr="A red stamp with text&#10;&#10;AI-generated content may be incorrect.">
            <a:extLst>
              <a:ext uri="{FF2B5EF4-FFF2-40B4-BE49-F238E27FC236}">
                <a16:creationId xmlns:a16="http://schemas.microsoft.com/office/drawing/2014/main" id="{56010BBD-CACD-093D-4DF6-01EF3E4B6B42}"/>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6099048" y="1907313"/>
            <a:ext cx="5458968" cy="3043374"/>
          </a:xfrm>
          <a:prstGeom prst="rect">
            <a:avLst/>
          </a:prstGeom>
        </p:spPr>
      </p:pic>
      <p:sp>
        <p:nvSpPr>
          <p:cNvPr id="7" name="TextBox 6">
            <a:extLst>
              <a:ext uri="{FF2B5EF4-FFF2-40B4-BE49-F238E27FC236}">
                <a16:creationId xmlns:a16="http://schemas.microsoft.com/office/drawing/2014/main" id="{E92594D3-655E-C53F-A36D-CCC7DE5DF8C5}"/>
              </a:ext>
            </a:extLst>
          </p:cNvPr>
          <p:cNvSpPr txBox="1"/>
          <p:nvPr/>
        </p:nvSpPr>
        <p:spPr>
          <a:xfrm>
            <a:off x="8948007" y="4750632"/>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teachertoolkit.co.uk/2015/01/04/thirty-words-cpd-in-30-seconds-by-teachertoolkit/">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3187256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83DBBD-3263-553E-EB9D-B7D2CF3A66AC}"/>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2400" kern="1200">
                <a:solidFill>
                  <a:schemeClr val="tx1"/>
                </a:solidFill>
                <a:latin typeface="Times New Roman" panose="02020603050405020304" pitchFamily="18" charset="0"/>
                <a:cs typeface="Times New Roman" panose="02020603050405020304" pitchFamily="18" charset="0"/>
              </a:rPr>
              <a:t>Luna Acquisition, LLC v. Bonilla Rivera, KLAN202201003</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D3B763-1C68-7233-EE20-F4C901F4FD10}"/>
              </a:ext>
            </a:extLst>
          </p:cNvPr>
          <p:cNvSpPr>
            <a:spLocks noGrp="1"/>
          </p:cNvSpPr>
          <p:nvPr>
            <p:ph sz="half" idx="1"/>
          </p:nvPr>
        </p:nvSpPr>
        <p:spPr>
          <a:xfrm>
            <a:off x="630936" y="2807208"/>
            <a:ext cx="3429000" cy="3410712"/>
          </a:xfrm>
        </p:spPr>
        <p:txBody>
          <a:bodyPr vert="horz" lIns="91440" tIns="45720" rIns="91440" bIns="45720" rtlCol="0" anchor="t">
            <a:normAutofit/>
          </a:bodyPr>
          <a:lstStyle/>
          <a:p>
            <a:pPr algn="just"/>
            <a:r>
              <a:rPr lang="es-ES_tradnl" sz="1700" noProof="0">
                <a:latin typeface="Times New Roman" panose="02020603050405020304" pitchFamily="18" charset="0"/>
                <a:cs typeface="Times New Roman" panose="02020603050405020304" pitchFamily="18" charset="0"/>
              </a:rPr>
              <a:t>La Regla 6.01 del Reglamento de Métodos Alternos para la Solución de Conflictos, dispone que la información ofrecida por los participantes será confidencial y privilegiada, al igual que lo serán los documentos y expedientes de trabajo de la mediadora, por lo cual las partes se obligan a no utilizar la información ni la documentación intercambiada en el proceso como prueba, so pena de sanciones.</a:t>
            </a:r>
          </a:p>
        </p:txBody>
      </p:sp>
      <p:pic>
        <p:nvPicPr>
          <p:cNvPr id="6" name="Content Placeholder 5" descr="A red stamp with text&#10;&#10;AI-generated content may be incorrect.">
            <a:extLst>
              <a:ext uri="{FF2B5EF4-FFF2-40B4-BE49-F238E27FC236}">
                <a16:creationId xmlns:a16="http://schemas.microsoft.com/office/drawing/2014/main" id="{AB572F2B-7946-136C-A392-10087CF9545F}"/>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4654296" y="1504588"/>
            <a:ext cx="6903720" cy="3848823"/>
          </a:xfrm>
          <a:prstGeom prst="rect">
            <a:avLst/>
          </a:prstGeom>
        </p:spPr>
      </p:pic>
      <p:sp>
        <p:nvSpPr>
          <p:cNvPr id="7" name="TextBox 6">
            <a:extLst>
              <a:ext uri="{FF2B5EF4-FFF2-40B4-BE49-F238E27FC236}">
                <a16:creationId xmlns:a16="http://schemas.microsoft.com/office/drawing/2014/main" id="{02662453-091B-A244-A6CA-461AE59CEA29}"/>
              </a:ext>
            </a:extLst>
          </p:cNvPr>
          <p:cNvSpPr txBox="1"/>
          <p:nvPr/>
        </p:nvSpPr>
        <p:spPr>
          <a:xfrm>
            <a:off x="8948007" y="5153356"/>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teachertoolkit.co.uk/2015/01/04/thirty-words-cpd-in-30-seconds-by-teachertoolkit/">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1119221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9A705-C680-6594-CEE9-1DADB6D91DC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400" kern="1200">
                <a:solidFill>
                  <a:schemeClr val="tx1"/>
                </a:solidFill>
                <a:latin typeface="Times New Roman" panose="02020603050405020304" pitchFamily="18" charset="0"/>
                <a:cs typeface="Times New Roman" panose="02020603050405020304" pitchFamily="18" charset="0"/>
              </a:rPr>
              <a:t>La </a:t>
            </a:r>
            <a:r>
              <a:rPr lang="en-US" sz="3400" kern="1200" err="1">
                <a:solidFill>
                  <a:schemeClr val="tx1"/>
                </a:solidFill>
                <a:latin typeface="Times New Roman" panose="02020603050405020304" pitchFamily="18" charset="0"/>
                <a:cs typeface="Times New Roman" panose="02020603050405020304" pitchFamily="18" charset="0"/>
              </a:rPr>
              <a:t>instrospección</a:t>
            </a:r>
            <a:r>
              <a:rPr lang="en-US" sz="3400" kern="1200">
                <a:solidFill>
                  <a:schemeClr val="tx1"/>
                </a:solidFill>
                <a:latin typeface="Times New Roman" panose="02020603050405020304" pitchFamily="18" charset="0"/>
                <a:cs typeface="Times New Roman" panose="02020603050405020304" pitchFamily="18" charset="0"/>
              </a:rPr>
              <a:t> que me </a:t>
            </a:r>
            <a:r>
              <a:rPr lang="en-US" sz="3400" kern="1200" err="1">
                <a:solidFill>
                  <a:schemeClr val="tx1"/>
                </a:solidFill>
                <a:latin typeface="Times New Roman" panose="02020603050405020304" pitchFamily="18" charset="0"/>
                <a:cs typeface="Times New Roman" panose="02020603050405020304" pitchFamily="18" charset="0"/>
              </a:rPr>
              <a:t>llevó</a:t>
            </a:r>
            <a:r>
              <a:rPr lang="en-US" sz="3400" kern="1200">
                <a:solidFill>
                  <a:schemeClr val="tx1"/>
                </a:solidFill>
                <a:latin typeface="Times New Roman" panose="02020603050405020304" pitchFamily="18" charset="0"/>
                <a:cs typeface="Times New Roman" panose="02020603050405020304" pitchFamily="18" charset="0"/>
              </a:rPr>
              <a:t> a </a:t>
            </a:r>
            <a:r>
              <a:rPr lang="en-US" sz="3400" kern="1200" err="1">
                <a:solidFill>
                  <a:schemeClr val="tx1"/>
                </a:solidFill>
                <a:latin typeface="Times New Roman" panose="02020603050405020304" pitchFamily="18" charset="0"/>
                <a:cs typeface="Times New Roman" panose="02020603050405020304" pitchFamily="18" charset="0"/>
              </a:rPr>
              <a:t>hacer</a:t>
            </a:r>
            <a:r>
              <a:rPr lang="en-US" sz="3400" kern="1200">
                <a:solidFill>
                  <a:schemeClr val="tx1"/>
                </a:solidFill>
                <a:latin typeface="Times New Roman" panose="02020603050405020304" pitchFamily="18" charset="0"/>
                <a:cs typeface="Times New Roman" panose="02020603050405020304" pitchFamily="18" charset="0"/>
              </a:rPr>
              <a:t> </a:t>
            </a:r>
            <a:r>
              <a:rPr lang="en-US" sz="3400" kern="1200" err="1">
                <a:solidFill>
                  <a:schemeClr val="tx1"/>
                </a:solidFill>
                <a:latin typeface="Times New Roman" panose="02020603050405020304" pitchFamily="18" charset="0"/>
                <a:cs typeface="Times New Roman" panose="02020603050405020304" pitchFamily="18" charset="0"/>
              </a:rPr>
              <a:t>el</a:t>
            </a:r>
            <a:r>
              <a:rPr lang="en-US" sz="3400" kern="1200">
                <a:solidFill>
                  <a:schemeClr val="tx1"/>
                </a:solidFill>
                <a:latin typeface="Times New Roman" panose="02020603050405020304" pitchFamily="18" charset="0"/>
                <a:cs typeface="Times New Roman" panose="02020603050405020304" pitchFamily="18" charset="0"/>
              </a:rPr>
              <a:t> </a:t>
            </a:r>
            <a:r>
              <a:rPr lang="en-US" sz="3400" kern="1200" err="1">
                <a:solidFill>
                  <a:schemeClr val="tx1"/>
                </a:solidFill>
                <a:latin typeface="Times New Roman" panose="02020603050405020304" pitchFamily="18" charset="0"/>
                <a:cs typeface="Times New Roman" panose="02020603050405020304" pitchFamily="18" charset="0"/>
              </a:rPr>
              <a:t>caso</a:t>
            </a:r>
            <a:r>
              <a:rPr lang="en-US" sz="3400" kern="1200">
                <a:solidFill>
                  <a:schemeClr val="tx1"/>
                </a:solidFill>
                <a:latin typeface="Times New Roman" panose="02020603050405020304" pitchFamily="18" charset="0"/>
                <a:cs typeface="Times New Roman" panose="02020603050405020304" pitchFamily="18" charset="0"/>
              </a:rPr>
              <a:t> es:</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CABF3A-A05C-0C7A-76BE-116F83AF8597}"/>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2000" noProof="0">
                <a:latin typeface="Times New Roman" panose="02020603050405020304" pitchFamily="18" charset="0"/>
                <a:cs typeface="Times New Roman" panose="02020603050405020304" pitchFamily="18" charset="0"/>
              </a:rPr>
              <a:t>La pregunta que uno se hace en la práctica de defender los consumidores hipotecarios frecuentemente es: </a:t>
            </a:r>
            <a:r>
              <a:rPr lang="es-ES_tradnl" sz="2000" i="1" noProof="0">
                <a:latin typeface="Times New Roman" panose="02020603050405020304" pitchFamily="18" charset="0"/>
                <a:cs typeface="Times New Roman" panose="02020603050405020304" pitchFamily="18" charset="0"/>
              </a:rPr>
              <a:t>¿si tengo un problema en mediación que implica mala fe, cómo puedo demostrar la mala fe sin que me levanten la confidencialidad a la mediación? </a:t>
            </a:r>
          </a:p>
          <a:p>
            <a:pPr algn="just"/>
            <a:r>
              <a:rPr lang="es-ES_tradnl" sz="2000" noProof="0">
                <a:latin typeface="Times New Roman" panose="02020603050405020304" pitchFamily="18" charset="0"/>
                <a:cs typeface="Times New Roman" panose="02020603050405020304" pitchFamily="18" charset="0"/>
              </a:rPr>
              <a:t>Ciertamente, no es un gran salto pensar que algún banco escrupuloso se escude en la confidencialidad para escudar todo lo que haya pasado en un proceso de mediación.</a:t>
            </a:r>
          </a:p>
        </p:txBody>
      </p:sp>
      <p:pic>
        <p:nvPicPr>
          <p:cNvPr id="6" name="Content Placeholder 5" descr="A magnifying glass with question marks&#10;&#10;AI-generated content may be incorrect.">
            <a:extLst>
              <a:ext uri="{FF2B5EF4-FFF2-40B4-BE49-F238E27FC236}">
                <a16:creationId xmlns:a16="http://schemas.microsoft.com/office/drawing/2014/main" id="{DD875B5A-5C1B-B5AA-0105-E1CF25967E16}"/>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491066"/>
            <a:ext cx="5458968" cy="3875867"/>
          </a:xfrm>
          <a:prstGeom prst="rect">
            <a:avLst/>
          </a:prstGeom>
        </p:spPr>
      </p:pic>
      <p:sp>
        <p:nvSpPr>
          <p:cNvPr id="7" name="TextBox 6">
            <a:extLst>
              <a:ext uri="{FF2B5EF4-FFF2-40B4-BE49-F238E27FC236}">
                <a16:creationId xmlns:a16="http://schemas.microsoft.com/office/drawing/2014/main" id="{5999080F-B1C3-1AD6-746F-816DECEB9573}"/>
              </a:ext>
            </a:extLst>
          </p:cNvPr>
          <p:cNvSpPr txBox="1"/>
          <p:nvPr/>
        </p:nvSpPr>
        <p:spPr>
          <a:xfrm>
            <a:off x="9260592" y="5166878"/>
            <a:ext cx="2297424"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foto.wuestenigel.com/beliebte-soziales-netzwerk-von-mark-zuckerberg/">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s-ES_tradnl" sz="700">
              <a:solidFill>
                <a:srgbClr val="FFFFFF"/>
              </a:solidFill>
            </a:endParaRPr>
          </a:p>
        </p:txBody>
      </p:sp>
    </p:spTree>
    <p:extLst>
      <p:ext uri="{BB962C8B-B14F-4D97-AF65-F5344CB8AC3E}">
        <p14:creationId xmlns:p14="http://schemas.microsoft.com/office/powerpoint/2010/main" val="386737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81785B-0329-B8F5-54EC-8D0370094657}"/>
              </a:ext>
            </a:extLst>
          </p:cNvPr>
          <p:cNvSpPr>
            <a:spLocks noGrp="1"/>
          </p:cNvSpPr>
          <p:nvPr>
            <p:ph type="title"/>
          </p:nvPr>
        </p:nvSpPr>
        <p:spPr>
          <a:xfrm>
            <a:off x="841247" y="978619"/>
            <a:ext cx="3410712" cy="1106424"/>
          </a:xfrm>
        </p:spPr>
        <p:txBody>
          <a:bodyPr vert="horz" lIns="91440" tIns="45720" rIns="91440" bIns="45720" rtlCol="0" anchor="ctr">
            <a:normAutofit fontScale="90000"/>
          </a:bodyPr>
          <a:lstStyle/>
          <a:p>
            <a:r>
              <a:rPr lang="en-US" sz="2400" kern="1200" err="1">
                <a:solidFill>
                  <a:schemeClr val="tx1"/>
                </a:solidFill>
                <a:latin typeface="Times New Roman" panose="02020603050405020304" pitchFamily="18" charset="0"/>
                <a:cs typeface="Times New Roman" panose="02020603050405020304" pitchFamily="18" charset="0"/>
              </a:rPr>
              <a:t>Críticas</a:t>
            </a:r>
            <a:r>
              <a:rPr lang="en-US" sz="2400" kern="1200">
                <a:solidFill>
                  <a:schemeClr val="tx1"/>
                </a:solidFill>
                <a:latin typeface="Times New Roman" panose="02020603050405020304" pitchFamily="18" charset="0"/>
                <a:cs typeface="Times New Roman" panose="02020603050405020304" pitchFamily="18" charset="0"/>
              </a:rPr>
              <a:t> a: Luna Acquisition, LLC v. Bonilla Rivera, KLAN202201003</a:t>
            </a:r>
          </a:p>
        </p:txBody>
      </p:sp>
      <p:sp>
        <p:nvSpPr>
          <p:cNvPr id="16" name="Rectangle 1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4B03A66A-CDFB-DF3C-FE78-8353CD488AAE}"/>
              </a:ext>
            </a:extLst>
          </p:cNvPr>
          <p:cNvSpPr>
            <a:spLocks noGrp="1"/>
          </p:cNvSpPr>
          <p:nvPr>
            <p:ph sz="half" idx="2"/>
          </p:nvPr>
        </p:nvSpPr>
        <p:spPr>
          <a:xfrm>
            <a:off x="841248" y="2252870"/>
            <a:ext cx="3412219" cy="3560251"/>
          </a:xfrm>
        </p:spPr>
        <p:txBody>
          <a:bodyPr vert="horz" lIns="91440" tIns="45720" rIns="91440" bIns="45720" rtlCol="0">
            <a:normAutofit/>
          </a:bodyPr>
          <a:lstStyle/>
          <a:p>
            <a:r>
              <a:rPr lang="es-ES_tradnl" sz="1100" b="1" noProof="0">
                <a:latin typeface="Times New Roman" panose="02020603050405020304" pitchFamily="18" charset="0"/>
                <a:cs typeface="Times New Roman" panose="02020603050405020304" pitchFamily="18" charset="0"/>
              </a:rPr>
              <a:t>Regla 516. Privilegio de los procesos de métodos alternos para la solución de conflictos</a:t>
            </a:r>
            <a:endParaRPr lang="es-ES_tradnl" sz="1100" noProof="0">
              <a:latin typeface="Times New Roman" panose="02020603050405020304" pitchFamily="18" charset="0"/>
              <a:cs typeface="Times New Roman" panose="02020603050405020304" pitchFamily="18" charset="0"/>
            </a:endParaRPr>
          </a:p>
          <a:p>
            <a:pPr marL="514350" algn="just"/>
            <a:r>
              <a:rPr lang="es-ES_tradnl" sz="1100" noProof="0">
                <a:latin typeface="Times New Roman" panose="02020603050405020304" pitchFamily="18" charset="0"/>
                <a:cs typeface="Times New Roman" panose="02020603050405020304" pitchFamily="18" charset="0"/>
              </a:rPr>
              <a:t>Se considera privilegiada y confidencial cualquier información ofrecida y los documentos y expedientes de trabajo referentes a un proceso de método alterno para la solución de conflictos, según sea reconocido por ley o reglamento.</a:t>
            </a:r>
          </a:p>
          <a:p>
            <a:pPr marL="514350" algn="just"/>
            <a:r>
              <a:rPr lang="es-ES_tradnl" sz="1100" noProof="0">
                <a:latin typeface="Times New Roman" panose="02020603050405020304" pitchFamily="18" charset="0"/>
                <a:cs typeface="Times New Roman" panose="02020603050405020304" pitchFamily="18" charset="0"/>
              </a:rPr>
              <a:t>Evidencia </a:t>
            </a:r>
            <a:r>
              <a:rPr lang="es-ES_tradnl" sz="1100" b="1" u="sng" noProof="0">
                <a:latin typeface="Times New Roman" panose="02020603050405020304" pitchFamily="18" charset="0"/>
                <a:cs typeface="Times New Roman" panose="02020603050405020304" pitchFamily="18" charset="0"/>
              </a:rPr>
              <a:t>que sea de otra manera admisible o que esté sujeta a descubrimiento fuera de un proceso de método alterno, no será ni se convertirá en evidencia inadmisible o protegida del descubrimiento únicamente porque se ha presentado o utilizado en dicho proceso</a:t>
            </a:r>
            <a:r>
              <a:rPr lang="es-ES_tradnl" sz="1100" noProof="0">
                <a:latin typeface="Times New Roman" panose="02020603050405020304" pitchFamily="18" charset="0"/>
                <a:cs typeface="Times New Roman" panose="02020603050405020304" pitchFamily="18" charset="0"/>
              </a:rPr>
              <a:t>.</a:t>
            </a:r>
          </a:p>
          <a:p>
            <a:pPr marL="514350" algn="just"/>
            <a:r>
              <a:rPr lang="es-ES_tradnl" sz="1100" noProof="0">
                <a:latin typeface="Times New Roman" panose="02020603050405020304" pitchFamily="18" charset="0"/>
                <a:cs typeface="Times New Roman" panose="02020603050405020304" pitchFamily="18" charset="0"/>
              </a:rPr>
              <a:t>La renuncia de este privilegio se regirá por las disposiciones que se establezcan por ley o reglamento.</a:t>
            </a:r>
          </a:p>
        </p:txBody>
      </p:sp>
      <p:pic>
        <p:nvPicPr>
          <p:cNvPr id="6" name="Content Placeholder 5" descr="A close-up of a stamp&#10;&#10;AI-generated content may be incorrect.">
            <a:extLst>
              <a:ext uri="{FF2B5EF4-FFF2-40B4-BE49-F238E27FC236}">
                <a16:creationId xmlns:a16="http://schemas.microsoft.com/office/drawing/2014/main" id="{9ACB8CFC-2C32-DF34-99D8-52D7E75D59A3}"/>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5120640" y="1506475"/>
            <a:ext cx="6656832" cy="3744466"/>
          </a:xfrm>
          <a:prstGeom prst="rect">
            <a:avLst/>
          </a:prstGeom>
        </p:spPr>
      </p:pic>
      <p:sp>
        <p:nvSpPr>
          <p:cNvPr id="7" name="TextBox 6">
            <a:extLst>
              <a:ext uri="{FF2B5EF4-FFF2-40B4-BE49-F238E27FC236}">
                <a16:creationId xmlns:a16="http://schemas.microsoft.com/office/drawing/2014/main" id="{1D3DFDBE-0082-1229-6FD1-382A848AEEFA}"/>
              </a:ext>
            </a:extLst>
          </p:cNvPr>
          <p:cNvSpPr txBox="1"/>
          <p:nvPr/>
        </p:nvSpPr>
        <p:spPr>
          <a:xfrm>
            <a:off x="9345396" y="5050886"/>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opensource.com/open-organization/17/9/exercise-in-transparent-decisions">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2173918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FFDA9B-818D-ABCD-45FB-C89F17B8425E}"/>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3000" kern="1200" err="1">
                <a:solidFill>
                  <a:schemeClr val="tx1"/>
                </a:solidFill>
                <a:latin typeface="Times New Roman" panose="02020603050405020304" pitchFamily="18" charset="0"/>
                <a:cs typeface="Times New Roman" panose="02020603050405020304" pitchFamily="18" charset="0"/>
              </a:rPr>
              <a:t>Críticas</a:t>
            </a:r>
            <a:r>
              <a:rPr lang="en-US" sz="3000" kern="1200">
                <a:solidFill>
                  <a:schemeClr val="tx1"/>
                </a:solidFill>
                <a:latin typeface="Times New Roman" panose="02020603050405020304" pitchFamily="18" charset="0"/>
                <a:cs typeface="Times New Roman" panose="02020603050405020304" pitchFamily="18" charset="0"/>
              </a:rPr>
              <a:t> a: Luna Acquisition, LLC v. Bonilla Rivera, KLAN202201003</a:t>
            </a:r>
          </a:p>
        </p:txBody>
      </p:sp>
      <p:pic>
        <p:nvPicPr>
          <p:cNvPr id="6" name="Content Placeholder 5" descr="A orange circle with white text&#10;&#10;AI-generated content may be incorrect.">
            <a:extLst>
              <a:ext uri="{FF2B5EF4-FFF2-40B4-BE49-F238E27FC236}">
                <a16:creationId xmlns:a16="http://schemas.microsoft.com/office/drawing/2014/main" id="{F08AADCA-8510-5A44-7FC0-D71E88D47049}"/>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30936" y="713164"/>
            <a:ext cx="5458968" cy="5431672"/>
          </a:xfrm>
          <a:prstGeom prst="rect">
            <a:avLst/>
          </a:prstGeom>
        </p:spPr>
      </p:pic>
      <p:sp>
        <p:nvSpPr>
          <p:cNvPr id="1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401EDE-B5CD-0263-A81F-654E48014787}"/>
              </a:ext>
            </a:extLst>
          </p:cNvPr>
          <p:cNvSpPr>
            <a:spLocks noGrp="1"/>
          </p:cNvSpPr>
          <p:nvPr>
            <p:ph sz="half" idx="1"/>
          </p:nvPr>
        </p:nvSpPr>
        <p:spPr>
          <a:xfrm>
            <a:off x="6739128" y="2664886"/>
            <a:ext cx="4818888" cy="3550789"/>
          </a:xfrm>
        </p:spPr>
        <p:txBody>
          <a:bodyPr vert="horz" lIns="91440" tIns="45720" rIns="91440" bIns="45720" rtlCol="0" anchor="t">
            <a:normAutofit/>
          </a:bodyPr>
          <a:lstStyle/>
          <a:p>
            <a:pPr algn="just"/>
            <a:r>
              <a:rPr lang="es-ES_tradnl" sz="1700" noProof="0">
                <a:latin typeface="Times New Roman" panose="02020603050405020304" pitchFamily="18" charset="0"/>
                <a:cs typeface="Times New Roman" panose="02020603050405020304" pitchFamily="18" charset="0"/>
              </a:rPr>
              <a:t>La Sección 12 U.S.C. 2605(e) establece lo que es el </a:t>
            </a:r>
            <a:r>
              <a:rPr lang="es-ES_tradnl" sz="1700" noProof="0" err="1">
                <a:latin typeface="Times New Roman" panose="02020603050405020304" pitchFamily="18" charset="0"/>
                <a:cs typeface="Times New Roman" panose="02020603050405020304" pitchFamily="18" charset="0"/>
              </a:rPr>
              <a:t>Qualified</a:t>
            </a:r>
            <a:r>
              <a:rPr lang="es-ES_tradnl" sz="1700" noProof="0">
                <a:latin typeface="Times New Roman" panose="02020603050405020304" pitchFamily="18" charset="0"/>
                <a:cs typeface="Times New Roman" panose="02020603050405020304" pitchFamily="18" charset="0"/>
              </a:rPr>
              <a:t> </a:t>
            </a:r>
            <a:r>
              <a:rPr lang="es-ES_tradnl" sz="1700" noProof="0" err="1">
                <a:latin typeface="Times New Roman" panose="02020603050405020304" pitchFamily="18" charset="0"/>
                <a:cs typeface="Times New Roman" panose="02020603050405020304" pitchFamily="18" charset="0"/>
              </a:rPr>
              <a:t>Written</a:t>
            </a:r>
            <a:r>
              <a:rPr lang="es-ES_tradnl" sz="1700" noProof="0">
                <a:latin typeface="Times New Roman" panose="02020603050405020304" pitchFamily="18" charset="0"/>
                <a:cs typeface="Times New Roman" panose="02020603050405020304" pitchFamily="18" charset="0"/>
              </a:rPr>
              <a:t> </a:t>
            </a:r>
            <a:r>
              <a:rPr lang="es-ES_tradnl" sz="1700" noProof="0" err="1">
                <a:latin typeface="Times New Roman" panose="02020603050405020304" pitchFamily="18" charset="0"/>
                <a:cs typeface="Times New Roman" panose="02020603050405020304" pitchFamily="18" charset="0"/>
              </a:rPr>
              <a:t>Request</a:t>
            </a:r>
            <a:r>
              <a:rPr lang="es-ES_tradnl" sz="1700" noProof="0">
                <a:latin typeface="Times New Roman" panose="02020603050405020304" pitchFamily="18" charset="0"/>
                <a:cs typeface="Times New Roman" panose="02020603050405020304" pitchFamily="18" charset="0"/>
              </a:rPr>
              <a:t> (QWR). </a:t>
            </a:r>
          </a:p>
          <a:p>
            <a:pPr algn="just"/>
            <a:r>
              <a:rPr lang="es-ES_tradnl" sz="1700" noProof="0">
                <a:latin typeface="Times New Roman" panose="02020603050405020304" pitchFamily="18" charset="0"/>
                <a:cs typeface="Times New Roman" panose="02020603050405020304" pitchFamily="18" charset="0"/>
              </a:rPr>
              <a:t>El QWR tiene dos vertientes, pero la aquí pertinente,  es un “</a:t>
            </a:r>
            <a:r>
              <a:rPr lang="es-ES_tradnl" sz="1700" noProof="0" err="1">
                <a:latin typeface="Times New Roman" panose="02020603050405020304" pitchFamily="18" charset="0"/>
                <a:cs typeface="Times New Roman" panose="02020603050405020304" pitchFamily="18" charset="0"/>
              </a:rPr>
              <a:t>request</a:t>
            </a:r>
            <a:r>
              <a:rPr lang="es-ES_tradnl" sz="1700" noProof="0">
                <a:latin typeface="Times New Roman" panose="02020603050405020304" pitchFamily="18" charset="0"/>
                <a:cs typeface="Times New Roman" panose="02020603050405020304" pitchFamily="18" charset="0"/>
              </a:rPr>
              <a:t> </a:t>
            </a:r>
            <a:r>
              <a:rPr lang="es-ES_tradnl" sz="1700" noProof="0" err="1">
                <a:latin typeface="Times New Roman" panose="02020603050405020304" pitchFamily="18" charset="0"/>
                <a:cs typeface="Times New Roman" panose="02020603050405020304" pitchFamily="18" charset="0"/>
              </a:rPr>
              <a:t>for</a:t>
            </a:r>
            <a:r>
              <a:rPr lang="es-ES_tradnl" sz="1700" noProof="0">
                <a:latin typeface="Times New Roman" panose="02020603050405020304" pitchFamily="18" charset="0"/>
                <a:cs typeface="Times New Roman" panose="02020603050405020304" pitchFamily="18" charset="0"/>
              </a:rPr>
              <a:t> </a:t>
            </a:r>
            <a:r>
              <a:rPr lang="es-ES_tradnl" sz="1700" noProof="0" err="1">
                <a:latin typeface="Times New Roman" panose="02020603050405020304" pitchFamily="18" charset="0"/>
                <a:cs typeface="Times New Roman" panose="02020603050405020304" pitchFamily="18" charset="0"/>
              </a:rPr>
              <a:t>information</a:t>
            </a:r>
            <a:r>
              <a:rPr lang="es-ES_tradnl" sz="1700" noProof="0">
                <a:latin typeface="Times New Roman" panose="02020603050405020304" pitchFamily="18" charset="0"/>
                <a:cs typeface="Times New Roman" panose="02020603050405020304" pitchFamily="18" charset="0"/>
              </a:rPr>
              <a:t>” (RFI), Regulación X, 12 C.F.R. §1024.36.</a:t>
            </a:r>
          </a:p>
          <a:p>
            <a:pPr algn="just"/>
            <a:r>
              <a:rPr lang="es-ES_tradnl" sz="1700">
                <a:latin typeface="Times New Roman" panose="02020603050405020304" pitchFamily="18" charset="0"/>
                <a:cs typeface="Times New Roman" panose="02020603050405020304" pitchFamily="18" charset="0"/>
              </a:rPr>
              <a:t>D</a:t>
            </a:r>
            <a:r>
              <a:rPr lang="es-ES_tradnl" sz="1700" noProof="0">
                <a:latin typeface="Times New Roman" panose="02020603050405020304" pitchFamily="18" charset="0"/>
                <a:cs typeface="Times New Roman" panose="02020603050405020304" pitchFamily="18" charset="0"/>
              </a:rPr>
              <a:t>e lo anterior, la ley RESPA y su Reglamento X exigen que el consumidor hipotecario pueda tener acceso y requerir al acreedor que lo evalúa dentro de </a:t>
            </a:r>
            <a:r>
              <a:rPr lang="es-ES_tradnl" sz="1700" noProof="0" err="1">
                <a:latin typeface="Times New Roman" panose="02020603050405020304" pitchFamily="18" charset="0"/>
                <a:cs typeface="Times New Roman" panose="02020603050405020304" pitchFamily="18" charset="0"/>
              </a:rPr>
              <a:t>loss</a:t>
            </a:r>
            <a:r>
              <a:rPr lang="es-ES_tradnl" sz="1700" noProof="0">
                <a:latin typeface="Times New Roman" panose="02020603050405020304" pitchFamily="18" charset="0"/>
                <a:cs typeface="Times New Roman" panose="02020603050405020304" pitchFamily="18" charset="0"/>
              </a:rPr>
              <a:t> </a:t>
            </a:r>
            <a:r>
              <a:rPr lang="es-ES_tradnl" sz="1700" noProof="0" err="1">
                <a:latin typeface="Times New Roman" panose="02020603050405020304" pitchFamily="18" charset="0"/>
                <a:cs typeface="Times New Roman" panose="02020603050405020304" pitchFamily="18" charset="0"/>
              </a:rPr>
              <a:t>mitigation</a:t>
            </a:r>
            <a:r>
              <a:rPr lang="es-ES_tradnl" sz="1700" noProof="0">
                <a:latin typeface="Times New Roman" panose="02020603050405020304" pitchFamily="18" charset="0"/>
                <a:cs typeface="Times New Roman" panose="02020603050405020304" pitchFamily="18" charset="0"/>
              </a:rPr>
              <a:t> que provea información al deudor hipotecario sobre el expediente de </a:t>
            </a:r>
            <a:r>
              <a:rPr lang="es-ES_tradnl" sz="1700" noProof="0" err="1">
                <a:latin typeface="Times New Roman" panose="02020603050405020304" pitchFamily="18" charset="0"/>
                <a:cs typeface="Times New Roman" panose="02020603050405020304" pitchFamily="18" charset="0"/>
              </a:rPr>
              <a:t>loss</a:t>
            </a:r>
            <a:r>
              <a:rPr lang="es-ES_tradnl" sz="1700" noProof="0">
                <a:latin typeface="Times New Roman" panose="02020603050405020304" pitchFamily="18" charset="0"/>
                <a:cs typeface="Times New Roman" panose="02020603050405020304" pitchFamily="18" charset="0"/>
              </a:rPr>
              <a:t> </a:t>
            </a:r>
            <a:r>
              <a:rPr lang="es-ES_tradnl" sz="1700" noProof="0" err="1">
                <a:latin typeface="Times New Roman" panose="02020603050405020304" pitchFamily="18" charset="0"/>
                <a:cs typeface="Times New Roman" panose="02020603050405020304" pitchFamily="18" charset="0"/>
              </a:rPr>
              <a:t>mitigation</a:t>
            </a:r>
            <a:r>
              <a:rPr lang="es-ES_tradnl" sz="1700" noProof="0">
                <a:latin typeface="Times New Roman" panose="02020603050405020304" pitchFamily="18" charset="0"/>
                <a:cs typeface="Times New Roman" panose="02020603050405020304" pitchFamily="18" charset="0"/>
              </a:rPr>
              <a:t> y la evaluación realizada en su caso.</a:t>
            </a:r>
          </a:p>
        </p:txBody>
      </p:sp>
    </p:spTree>
    <p:extLst>
      <p:ext uri="{BB962C8B-B14F-4D97-AF65-F5344CB8AC3E}">
        <p14:creationId xmlns:p14="http://schemas.microsoft.com/office/powerpoint/2010/main" val="171579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2C64FD-E9D7-302E-2908-33F90296617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b="1" kern="1200" dirty="0">
                <a:solidFill>
                  <a:schemeClr val="tx1"/>
                </a:solidFill>
                <a:latin typeface="Times New Roman" panose="02020603050405020304" pitchFamily="18" charset="0"/>
                <a:cs typeface="Times New Roman" panose="02020603050405020304" pitchFamily="18" charset="0"/>
              </a:rPr>
              <a:t>Regla 30 del TSPR </a:t>
            </a:r>
            <a:r>
              <a:rPr lang="en-US" sz="3000" b="1" kern="1200" dirty="0" err="1">
                <a:solidFill>
                  <a:schemeClr val="tx1"/>
                </a:solidFill>
                <a:latin typeface="Times New Roman" panose="02020603050405020304" pitchFamily="18" charset="0"/>
                <a:cs typeface="Times New Roman" panose="02020603050405020304" pitchFamily="18" charset="0"/>
              </a:rPr>
              <a:t>Criterios</a:t>
            </a:r>
            <a:r>
              <a:rPr lang="en-US" sz="3000" b="1" kern="1200">
                <a:solidFill>
                  <a:schemeClr val="tx1"/>
                </a:solidFill>
                <a:latin typeface="Times New Roman" panose="02020603050405020304" pitchFamily="18" charset="0"/>
                <a:cs typeface="Times New Roman" panose="02020603050405020304" pitchFamily="18" charset="0"/>
              </a:rPr>
              <a:t> para la </a:t>
            </a:r>
            <a:r>
              <a:rPr lang="en-US" sz="3000" b="1" kern="1200" err="1">
                <a:solidFill>
                  <a:schemeClr val="tx1"/>
                </a:solidFill>
                <a:latin typeface="Times New Roman" panose="02020603050405020304" pitchFamily="18" charset="0"/>
                <a:cs typeface="Times New Roman" panose="02020603050405020304" pitchFamily="18" charset="0"/>
              </a:rPr>
              <a:t>expedición</a:t>
            </a:r>
            <a:r>
              <a:rPr lang="en-US" sz="3000" b="1" kern="1200">
                <a:solidFill>
                  <a:schemeClr val="tx1"/>
                </a:solidFill>
                <a:latin typeface="Times New Roman" panose="02020603050405020304" pitchFamily="18" charset="0"/>
                <a:cs typeface="Times New Roman" panose="02020603050405020304" pitchFamily="18" charset="0"/>
              </a:rPr>
              <a:t> de autos</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2C957C-2748-09AD-D83B-2D499A4E318E}"/>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1400" noProof="0">
                <a:latin typeface="Times New Roman" panose="02020603050405020304" pitchFamily="18" charset="0"/>
                <a:cs typeface="Times New Roman" panose="02020603050405020304" pitchFamily="18" charset="0"/>
              </a:rPr>
              <a:t>El Tribunal o las salas en función tomarán en consideración los siguientes criterios al determinar si se expide o no un auto de cualquier género de acuerdo con este Reglamento, un recurso discrecional o una orden de mostrar causa para su evaluación ulterior:</a:t>
            </a:r>
          </a:p>
          <a:p>
            <a:pPr marL="457200" lvl="1" algn="just"/>
            <a:r>
              <a:rPr lang="es-ES_tradnl" sz="1400" noProof="0">
                <a:latin typeface="Times New Roman" panose="02020603050405020304" pitchFamily="18" charset="0"/>
                <a:cs typeface="Times New Roman" panose="02020603050405020304" pitchFamily="18" charset="0"/>
              </a:rPr>
              <a:t>(1) Si el remedio y la disposición de la sentencia o resolución recurrida, a diferencia de sus fundamentos, son contrarios a derecho, tomando este último en su más amplia acepción.</a:t>
            </a:r>
          </a:p>
          <a:p>
            <a:pPr marL="457200" lvl="1"/>
            <a:r>
              <a:rPr lang="es-ES_tradnl" sz="1400" noProof="0">
                <a:latin typeface="Times New Roman" panose="02020603050405020304" pitchFamily="18" charset="0"/>
                <a:cs typeface="Times New Roman" panose="02020603050405020304" pitchFamily="18" charset="0"/>
              </a:rPr>
              <a:t>(2) Si la cuestión planteada es novel.</a:t>
            </a:r>
          </a:p>
          <a:p>
            <a:pPr marL="457200" lvl="1"/>
            <a:r>
              <a:rPr lang="es-ES_tradnl" sz="1400" noProof="0">
                <a:latin typeface="Times New Roman" panose="02020603050405020304" pitchFamily="18" charset="0"/>
                <a:cs typeface="Times New Roman" panose="02020603050405020304" pitchFamily="18" charset="0"/>
              </a:rPr>
              <a:t>(3) Aun cuando no sea novel, si la expresión de la norma es importante para el interés público.</a:t>
            </a:r>
          </a:p>
          <a:p>
            <a:pPr marL="457200" lvl="1" algn="just"/>
            <a:r>
              <a:rPr lang="es-ES_tradnl" sz="1400" noProof="0">
                <a:latin typeface="Times New Roman" panose="02020603050405020304" pitchFamily="18" charset="0"/>
                <a:cs typeface="Times New Roman" panose="02020603050405020304" pitchFamily="18" charset="0"/>
              </a:rPr>
              <a:t>(6) </a:t>
            </a:r>
            <a:r>
              <a:rPr lang="es-ES_tradnl" sz="1400" b="1" noProof="0">
                <a:latin typeface="Times New Roman" panose="02020603050405020304" pitchFamily="18" charset="0"/>
                <a:cs typeface="Times New Roman" panose="02020603050405020304" pitchFamily="18" charset="0"/>
              </a:rPr>
              <a:t>Si existe un conflicto entre decisiones de las salas del Tribunal de Primera Instancia o entre paneles del Tribunal de Apelaciones sobre el asunto en cuestión.</a:t>
            </a:r>
          </a:p>
        </p:txBody>
      </p:sp>
      <p:pic>
        <p:nvPicPr>
          <p:cNvPr id="6" name="Content Placeholder 5" descr="A close-up of a building&#10;&#10;AI-generated content may be incorrect.">
            <a:extLst>
              <a:ext uri="{FF2B5EF4-FFF2-40B4-BE49-F238E27FC236}">
                <a16:creationId xmlns:a16="http://schemas.microsoft.com/office/drawing/2014/main" id="{E4BB56FC-0C98-AF89-30C5-5D4E45F9B5B8}"/>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552480"/>
            <a:ext cx="5458968" cy="3753040"/>
          </a:xfrm>
          <a:prstGeom prst="rect">
            <a:avLst/>
          </a:prstGeom>
        </p:spPr>
      </p:pic>
      <p:sp>
        <p:nvSpPr>
          <p:cNvPr id="7" name="TextBox 6">
            <a:extLst>
              <a:ext uri="{FF2B5EF4-FFF2-40B4-BE49-F238E27FC236}">
                <a16:creationId xmlns:a16="http://schemas.microsoft.com/office/drawing/2014/main" id="{CB041AEC-8AD1-19E5-9767-D7246346E660}"/>
              </a:ext>
            </a:extLst>
          </p:cNvPr>
          <p:cNvSpPr txBox="1"/>
          <p:nvPr/>
        </p:nvSpPr>
        <p:spPr>
          <a:xfrm>
            <a:off x="8948007" y="5105465"/>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archivodeinalbis.blogspot.com/2017/01/las-sedes-del-tribunal-supremo-espanol.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228996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449DA-434C-16D9-899D-304E36C317AE}"/>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err="1">
                <a:solidFill>
                  <a:schemeClr val="tx1"/>
                </a:solidFill>
                <a:latin typeface="Times New Roman" panose="02020603050405020304" pitchFamily="18" charset="0"/>
                <a:cs typeface="Times New Roman" panose="02020603050405020304" pitchFamily="18" charset="0"/>
              </a:rPr>
              <a:t>Críticas</a:t>
            </a:r>
            <a:r>
              <a:rPr lang="en-US" sz="3000" kern="1200">
                <a:solidFill>
                  <a:schemeClr val="tx1"/>
                </a:solidFill>
                <a:latin typeface="Times New Roman" panose="02020603050405020304" pitchFamily="18" charset="0"/>
                <a:cs typeface="Times New Roman" panose="02020603050405020304" pitchFamily="18" charset="0"/>
              </a:rPr>
              <a:t> a: Luna Acquisition, LLC v. Bonilla Rivera, KLAN202201003</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950471-CBBC-C38A-202A-44BE3ED52FE6}"/>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1050" noProof="0">
                <a:latin typeface="Times New Roman" panose="02020603050405020304" pitchFamily="18" charset="0"/>
                <a:cs typeface="Times New Roman" panose="02020603050405020304" pitchFamily="18" charset="0"/>
              </a:rPr>
              <a:t>Como podrán notar, la capacidad del consumidor hipotecario de obtener información sobre sus cuentas y los procedimientos de “</a:t>
            </a:r>
            <a:r>
              <a:rPr lang="es-ES_tradnl" sz="1050" i="1" noProof="0" err="1">
                <a:latin typeface="Times New Roman" panose="02020603050405020304" pitchFamily="18" charset="0"/>
                <a:cs typeface="Times New Roman" panose="02020603050405020304" pitchFamily="18" charset="0"/>
              </a:rPr>
              <a:t>servicing</a:t>
            </a:r>
            <a:r>
              <a:rPr lang="es-ES_tradnl" sz="1050" noProof="0">
                <a:latin typeface="Times New Roman" panose="02020603050405020304" pitchFamily="18" charset="0"/>
                <a:cs typeface="Times New Roman" panose="02020603050405020304" pitchFamily="18" charset="0"/>
              </a:rPr>
              <a:t>” regulados por RESPA y la Regulación X, está protegida y la obligatoriedad de divulgación de la información cuando se solicita por el deudor hipotecario, es una obligación de cumplimiento impuesta por ley federal a los acreedores, so pena de daños y perjuicios por incumplimiento.</a:t>
            </a:r>
          </a:p>
          <a:p>
            <a:pPr algn="just"/>
            <a:r>
              <a:rPr lang="es-ES_tradnl" sz="1050" noProof="0">
                <a:latin typeface="Times New Roman" panose="02020603050405020304" pitchFamily="18" charset="0"/>
                <a:cs typeface="Times New Roman" panose="02020603050405020304" pitchFamily="18" charset="0"/>
              </a:rPr>
              <a:t>Es de vital importancia señalar que un acreedor no queda exento de sus obligaciones en virtud de la sección 2605(e)(2) mientras hay un litigio pendiente entre las partes. </a:t>
            </a:r>
            <a:r>
              <a:rPr lang="es-ES_tradnl" sz="1050" i="1" noProof="0">
                <a:latin typeface="Times New Roman" panose="02020603050405020304" pitchFamily="18" charset="0"/>
                <a:cs typeface="Times New Roman" panose="02020603050405020304" pitchFamily="18" charset="0"/>
              </a:rPr>
              <a:t>Schmidt v. Wells Fargo Bank, 2019 WL 4943756 (D.N.J. Oct. 8, 2019); Moore v. </a:t>
            </a:r>
            <a:r>
              <a:rPr lang="es-ES_tradnl" sz="1050" i="1" noProof="0" err="1">
                <a:latin typeface="Times New Roman" panose="02020603050405020304" pitchFamily="18" charset="0"/>
                <a:cs typeface="Times New Roman" panose="02020603050405020304" pitchFamily="18" charset="0"/>
              </a:rPr>
              <a:t>Caliber</a:t>
            </a:r>
            <a:r>
              <a:rPr lang="es-ES_tradnl" sz="1050" i="1" noProof="0">
                <a:latin typeface="Times New Roman" panose="02020603050405020304" pitchFamily="18" charset="0"/>
                <a:cs typeface="Times New Roman" panose="02020603050405020304" pitchFamily="18" charset="0"/>
              </a:rPr>
              <a:t> Home </a:t>
            </a:r>
            <a:r>
              <a:rPr lang="es-ES_tradnl" sz="1050" i="1" noProof="0" err="1">
                <a:latin typeface="Times New Roman" panose="02020603050405020304" pitchFamily="18" charset="0"/>
                <a:cs typeface="Times New Roman" panose="02020603050405020304" pitchFamily="18" charset="0"/>
              </a:rPr>
              <a:t>Loans</a:t>
            </a:r>
            <a:r>
              <a:rPr lang="es-ES_tradnl" sz="1050" i="1" noProof="0">
                <a:latin typeface="Times New Roman" panose="02020603050405020304" pitchFamily="18" charset="0"/>
                <a:cs typeface="Times New Roman" panose="02020603050405020304" pitchFamily="18" charset="0"/>
              </a:rPr>
              <a:t>, Inc., 2015 WL 5162482, at *7 (S.D. Ohio Sept. 3, 2015). </a:t>
            </a:r>
          </a:p>
          <a:p>
            <a:pPr algn="just"/>
            <a:r>
              <a:rPr lang="es-ES_tradnl" sz="1050" noProof="0">
                <a:latin typeface="Times New Roman" panose="02020603050405020304" pitchFamily="18" charset="0"/>
                <a:cs typeface="Times New Roman" panose="02020603050405020304" pitchFamily="18" charset="0"/>
              </a:rPr>
              <a:t>También el  </a:t>
            </a:r>
            <a:r>
              <a:rPr lang="es-ES_tradnl" sz="1050" i="1" noProof="0" err="1">
                <a:latin typeface="Times New Roman" panose="02020603050405020304" pitchFamily="18" charset="0"/>
                <a:cs typeface="Times New Roman" panose="02020603050405020304" pitchFamily="18" charset="0"/>
              </a:rPr>
              <a:t>Consumer</a:t>
            </a:r>
            <a:r>
              <a:rPr lang="es-ES_tradnl" sz="1050" i="1" noProof="0">
                <a:latin typeface="Times New Roman" panose="02020603050405020304" pitchFamily="18" charset="0"/>
                <a:cs typeface="Times New Roman" panose="02020603050405020304" pitchFamily="18" charset="0"/>
              </a:rPr>
              <a:t> </a:t>
            </a:r>
            <a:r>
              <a:rPr lang="es-ES_tradnl" sz="1050" i="1" noProof="0" err="1">
                <a:latin typeface="Times New Roman" panose="02020603050405020304" pitchFamily="18" charset="0"/>
                <a:cs typeface="Times New Roman" panose="02020603050405020304" pitchFamily="18" charset="0"/>
              </a:rPr>
              <a:t>Financial</a:t>
            </a:r>
            <a:r>
              <a:rPr lang="es-ES_tradnl" sz="1050" i="1" noProof="0">
                <a:latin typeface="Times New Roman" panose="02020603050405020304" pitchFamily="18" charset="0"/>
                <a:cs typeface="Times New Roman" panose="02020603050405020304" pitchFamily="18" charset="0"/>
              </a:rPr>
              <a:t> </a:t>
            </a:r>
            <a:r>
              <a:rPr lang="es-ES_tradnl" sz="1050" i="1" noProof="0" err="1">
                <a:latin typeface="Times New Roman" panose="02020603050405020304" pitchFamily="18" charset="0"/>
                <a:cs typeface="Times New Roman" panose="02020603050405020304" pitchFamily="18" charset="0"/>
              </a:rPr>
              <a:t>Protection</a:t>
            </a:r>
            <a:r>
              <a:rPr lang="es-ES_tradnl" sz="1050" i="1" noProof="0">
                <a:latin typeface="Times New Roman" panose="02020603050405020304" pitchFamily="18" charset="0"/>
                <a:cs typeface="Times New Roman" panose="02020603050405020304" pitchFamily="18" charset="0"/>
              </a:rPr>
              <a:t> Bureau (CFPB)</a:t>
            </a:r>
            <a:r>
              <a:rPr lang="es-ES_tradnl" sz="1050" noProof="0">
                <a:latin typeface="Times New Roman" panose="02020603050405020304" pitchFamily="18" charset="0"/>
                <a:cs typeface="Times New Roman" panose="02020603050405020304" pitchFamily="18" charset="0"/>
              </a:rPr>
              <a:t> indicó que era crítico que los consumidores tuvieran información sobre sus opciones de mitigación de pérdida (véase: </a:t>
            </a:r>
            <a:r>
              <a:rPr lang="es-ES_tradnl" sz="1050" i="1" noProof="0">
                <a:latin typeface="Times New Roman" panose="02020603050405020304" pitchFamily="18" charset="0"/>
                <a:cs typeface="Times New Roman" panose="02020603050405020304" pitchFamily="18" charset="0"/>
              </a:rPr>
              <a:t>78 Fed. Reg. 10,696, 10,742 (Feb. 14, 2013)</a:t>
            </a:r>
            <a:r>
              <a:rPr lang="es-ES_tradnl" sz="1050" noProof="0">
                <a:latin typeface="Times New Roman" panose="02020603050405020304" pitchFamily="18" charset="0"/>
                <a:cs typeface="Times New Roman" panose="02020603050405020304" pitchFamily="18" charset="0"/>
              </a:rPr>
              <a:t>). </a:t>
            </a:r>
          </a:p>
          <a:p>
            <a:pPr algn="just"/>
            <a:r>
              <a:rPr lang="es-ES_tradnl" sz="1050" noProof="0">
                <a:latin typeface="Times New Roman" panose="02020603050405020304" pitchFamily="18" charset="0"/>
                <a:cs typeface="Times New Roman" panose="02020603050405020304" pitchFamily="18" charset="0"/>
              </a:rPr>
              <a:t>Proveer información de los procesos en una mitigación de pérdida según el CFPB es un “</a:t>
            </a:r>
            <a:r>
              <a:rPr lang="es-ES_tradnl" sz="1050" i="1" noProof="0">
                <a:latin typeface="Times New Roman" panose="02020603050405020304" pitchFamily="18" charset="0"/>
                <a:cs typeface="Times New Roman" panose="02020603050405020304" pitchFamily="18" charset="0"/>
              </a:rPr>
              <a:t>standard </a:t>
            </a:r>
            <a:r>
              <a:rPr lang="es-ES_tradnl" sz="1050" i="1" noProof="0" err="1">
                <a:latin typeface="Times New Roman" panose="02020603050405020304" pitchFamily="18" charset="0"/>
                <a:cs typeface="Times New Roman" panose="02020603050405020304" pitchFamily="18" charset="0"/>
              </a:rPr>
              <a:t>servicer</a:t>
            </a:r>
            <a:r>
              <a:rPr lang="es-ES_tradnl" sz="1050" i="1" noProof="0">
                <a:latin typeface="Times New Roman" panose="02020603050405020304" pitchFamily="18" charset="0"/>
                <a:cs typeface="Times New Roman" panose="02020603050405020304" pitchFamily="18" charset="0"/>
              </a:rPr>
              <a:t> </a:t>
            </a:r>
            <a:r>
              <a:rPr lang="es-ES_tradnl" sz="1050" i="1" noProof="0" err="1">
                <a:latin typeface="Times New Roman" panose="02020603050405020304" pitchFamily="18" charset="0"/>
                <a:cs typeface="Times New Roman" panose="02020603050405020304" pitchFamily="18" charset="0"/>
              </a:rPr>
              <a:t>duty</a:t>
            </a:r>
            <a:r>
              <a:rPr lang="es-ES_tradnl" sz="1050" noProof="0">
                <a:latin typeface="Times New Roman" panose="02020603050405020304" pitchFamily="18" charset="0"/>
                <a:cs typeface="Times New Roman" panose="02020603050405020304" pitchFamily="18" charset="0"/>
              </a:rPr>
              <a:t>”  </a:t>
            </a:r>
          </a:p>
          <a:p>
            <a:pPr algn="just"/>
            <a:r>
              <a:rPr lang="es-ES_tradnl" sz="1050" noProof="0">
                <a:latin typeface="Times New Roman" panose="02020603050405020304" pitchFamily="18" charset="0"/>
                <a:cs typeface="Times New Roman" panose="02020603050405020304" pitchFamily="18" charset="0"/>
              </a:rPr>
              <a:t>Por tanto, siendo para el CFPB, que la información en un proceso de mitigación de pérdidas relacionada al “</a:t>
            </a:r>
            <a:r>
              <a:rPr lang="es-ES_tradnl" sz="1050" i="1" noProof="0" err="1">
                <a:latin typeface="Times New Roman" panose="02020603050405020304" pitchFamily="18" charset="0"/>
                <a:cs typeface="Times New Roman" panose="02020603050405020304" pitchFamily="18" charset="0"/>
              </a:rPr>
              <a:t>servicing</a:t>
            </a:r>
            <a:r>
              <a:rPr lang="es-ES_tradnl" sz="1050" noProof="0">
                <a:latin typeface="Times New Roman" panose="02020603050405020304" pitchFamily="18" charset="0"/>
                <a:cs typeface="Times New Roman" panose="02020603050405020304" pitchFamily="18" charset="0"/>
              </a:rPr>
              <a:t>” del préstamo, la confidencialidad de la mediación aplicada como se aplicó en el caso de Rivera Bonilla sería inconstitucional.</a:t>
            </a:r>
          </a:p>
        </p:txBody>
      </p:sp>
      <p:pic>
        <p:nvPicPr>
          <p:cNvPr id="6" name="Content Placeholder 5" descr="A orange circle with white text&#10;&#10;AI-generated content may be incorrect.">
            <a:extLst>
              <a:ext uri="{FF2B5EF4-FFF2-40B4-BE49-F238E27FC236}">
                <a16:creationId xmlns:a16="http://schemas.microsoft.com/office/drawing/2014/main" id="{01B729A2-E45F-5372-A672-2AD41355AA8E}"/>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713164"/>
            <a:ext cx="5458968" cy="5431672"/>
          </a:xfrm>
          <a:prstGeom prst="rect">
            <a:avLst/>
          </a:prstGeom>
        </p:spPr>
      </p:pic>
    </p:spTree>
    <p:extLst>
      <p:ext uri="{BB962C8B-B14F-4D97-AF65-F5344CB8AC3E}">
        <p14:creationId xmlns:p14="http://schemas.microsoft.com/office/powerpoint/2010/main" val="2759778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06B8B-252A-AED1-C10C-4C4D38DBA042}"/>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ctr"/>
            <a:r>
              <a:rPr lang="en-US" sz="2200" kern="1200" dirty="0">
                <a:solidFill>
                  <a:schemeClr val="tx1"/>
                </a:solidFill>
                <a:latin typeface="Times New Roman" panose="02020603050405020304" pitchFamily="18" charset="0"/>
                <a:cs typeface="Times New Roman" panose="02020603050405020304" pitchFamily="18" charset="0"/>
              </a:rPr>
              <a:t>Ojo con </a:t>
            </a:r>
            <a:r>
              <a:rPr lang="en-US" sz="2200" kern="1200" dirty="0" err="1">
                <a:solidFill>
                  <a:schemeClr val="tx1"/>
                </a:solidFill>
                <a:latin typeface="Times New Roman" panose="02020603050405020304" pitchFamily="18" charset="0"/>
                <a:cs typeface="Times New Roman" panose="02020603050405020304" pitchFamily="18" charset="0"/>
              </a:rPr>
              <a:t>los</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argumentos</a:t>
            </a:r>
            <a:r>
              <a:rPr lang="en-US" sz="2200" kern="1200" dirty="0">
                <a:solidFill>
                  <a:schemeClr val="tx1"/>
                </a:solidFill>
                <a:latin typeface="Times New Roman" panose="02020603050405020304" pitchFamily="18" charset="0"/>
                <a:cs typeface="Times New Roman" panose="02020603050405020304" pitchFamily="18" charset="0"/>
              </a:rPr>
              <a:t> para </a:t>
            </a:r>
            <a:r>
              <a:rPr lang="en-US" sz="2200" kern="1200" dirty="0" err="1">
                <a:solidFill>
                  <a:schemeClr val="tx1"/>
                </a:solidFill>
                <a:latin typeface="Times New Roman" panose="02020603050405020304" pitchFamily="18" charset="0"/>
                <a:cs typeface="Times New Roman" panose="02020603050405020304" pitchFamily="18" charset="0"/>
              </a:rPr>
              <a:t>tratar</a:t>
            </a:r>
            <a:r>
              <a:rPr lang="en-US" sz="2200" kern="1200" dirty="0">
                <a:solidFill>
                  <a:schemeClr val="tx1"/>
                </a:solidFill>
                <a:latin typeface="Times New Roman" panose="02020603050405020304" pitchFamily="18" charset="0"/>
                <a:cs typeface="Times New Roman" panose="02020603050405020304" pitchFamily="18" charset="0"/>
              </a:rPr>
              <a:t> de </a:t>
            </a:r>
            <a:r>
              <a:rPr lang="en-US" sz="2200" kern="1200" dirty="0" err="1">
                <a:solidFill>
                  <a:schemeClr val="tx1"/>
                </a:solidFill>
                <a:latin typeface="Times New Roman" panose="02020603050405020304" pitchFamily="18" charset="0"/>
                <a:cs typeface="Times New Roman" panose="02020603050405020304" pitchFamily="18" charset="0"/>
              </a:rPr>
              <a:t>escapar</a:t>
            </a:r>
            <a:r>
              <a:rPr lang="en-US" sz="2200" kern="1200" dirty="0">
                <a:solidFill>
                  <a:schemeClr val="tx1"/>
                </a:solidFill>
                <a:latin typeface="Times New Roman" panose="02020603050405020304" pitchFamily="18" charset="0"/>
                <a:cs typeface="Times New Roman" panose="02020603050405020304" pitchFamily="18" charset="0"/>
              </a:rPr>
              <a:t> con sus </a:t>
            </a:r>
            <a:r>
              <a:rPr lang="en-US" sz="2200" kern="1200" dirty="0" err="1">
                <a:solidFill>
                  <a:schemeClr val="tx1"/>
                </a:solidFill>
                <a:latin typeface="Times New Roman" panose="02020603050405020304" pitchFamily="18" charset="0"/>
                <a:cs typeface="Times New Roman" panose="02020603050405020304" pitchFamily="18" charset="0"/>
              </a:rPr>
              <a:t>responsabilidades</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impuestas</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por</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Regulación</a:t>
            </a:r>
            <a:r>
              <a:rPr lang="en-US" sz="2200" kern="1200" dirty="0">
                <a:solidFill>
                  <a:schemeClr val="tx1"/>
                </a:solidFill>
                <a:latin typeface="Times New Roman" panose="02020603050405020304" pitchFamily="18" charset="0"/>
                <a:cs typeface="Times New Roman" panose="02020603050405020304" pitchFamily="18" charset="0"/>
              </a:rPr>
              <a:t> X</a:t>
            </a:r>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8B8FFFC8-5A2C-1D36-C96C-01535613D447}"/>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0" indent="0" algn="just">
              <a:buNone/>
            </a:pPr>
            <a:r>
              <a:rPr lang="en-US" sz="1600" b="1" u="sng" dirty="0">
                <a:latin typeface="Times New Roman" panose="02020603050405020304" pitchFamily="18" charset="0"/>
                <a:cs typeface="Times New Roman" panose="02020603050405020304" pitchFamily="18" charset="0"/>
              </a:rPr>
              <a:t>1024.36(f) </a:t>
            </a:r>
            <a:r>
              <a:rPr lang="en-US" sz="1600" b="1" u="sng" dirty="0" err="1">
                <a:latin typeface="Times New Roman" panose="02020603050405020304" pitchFamily="18" charset="0"/>
                <a:cs typeface="Times New Roman" panose="02020603050405020304" pitchFamily="18" charset="0"/>
              </a:rPr>
              <a:t>establece</a:t>
            </a:r>
            <a:r>
              <a:rPr lang="en-US" sz="1600" b="1" u="sng" dirty="0">
                <a:latin typeface="Times New Roman" panose="02020603050405020304" pitchFamily="18" charset="0"/>
                <a:cs typeface="Times New Roman" panose="02020603050405020304" pitchFamily="18" charset="0"/>
              </a:rPr>
              <a:t> </a:t>
            </a:r>
            <a:r>
              <a:rPr lang="en-US" sz="1600" b="1" u="sng" dirty="0" err="1">
                <a:latin typeface="Times New Roman" panose="02020603050405020304" pitchFamily="18" charset="0"/>
                <a:cs typeface="Times New Roman" panose="02020603050405020304" pitchFamily="18" charset="0"/>
              </a:rPr>
              <a:t>que</a:t>
            </a:r>
            <a:r>
              <a:rPr lang="en-US" sz="1600" b="1" u="sng" dirty="0">
                <a:latin typeface="Times New Roman" panose="02020603050405020304" pitchFamily="18" charset="0"/>
                <a:cs typeface="Times New Roman" panose="02020603050405020304" pitchFamily="18" charset="0"/>
              </a:rPr>
              <a:t>:</a:t>
            </a:r>
          </a:p>
          <a:p>
            <a:pPr marL="0" indent="0" algn="just">
              <a:buNone/>
            </a:pPr>
            <a:r>
              <a:rPr lang="en-US" sz="1600" b="1" dirty="0">
                <a:latin typeface="Times New Roman" panose="02020603050405020304" pitchFamily="18" charset="0"/>
                <a:cs typeface="Times New Roman" panose="02020603050405020304" pitchFamily="18" charset="0"/>
              </a:rPr>
              <a:t>(1) In general.</a:t>
            </a:r>
            <a:r>
              <a:rPr lang="en-US" sz="1600" dirty="0">
                <a:latin typeface="Times New Roman" panose="02020603050405020304" pitchFamily="18" charset="0"/>
                <a:cs typeface="Times New Roman" panose="02020603050405020304" pitchFamily="18" charset="0"/>
              </a:rPr>
              <a:t> A servicer is not required to comply with the requirements of paragraphs (c) and (d) of this section if the servicer reasonably determines that any of the following apply:</a:t>
            </a:r>
          </a:p>
          <a:p>
            <a:pPr marL="228600" lvl="1" indent="0" algn="just">
              <a:buNone/>
            </a:pPr>
            <a:r>
              <a:rPr lang="en-US" sz="1600" b="1" dirty="0">
                <a:latin typeface="Times New Roman" panose="02020603050405020304" pitchFamily="18" charset="0"/>
                <a:cs typeface="Times New Roman" panose="02020603050405020304" pitchFamily="18" charset="0"/>
              </a:rPr>
              <a:t>(</a:t>
            </a:r>
            <a:r>
              <a:rPr lang="en-US" sz="1600" b="1" dirty="0" err="1">
                <a:latin typeface="Times New Roman" panose="02020603050405020304" pitchFamily="18" charset="0"/>
                <a:cs typeface="Times New Roman" panose="02020603050405020304" pitchFamily="18" charset="0"/>
              </a:rPr>
              <a:t>i</a:t>
            </a:r>
            <a:r>
              <a:rPr lang="en-US" sz="1600" b="1" dirty="0">
                <a:latin typeface="Times New Roman" panose="02020603050405020304" pitchFamily="18" charset="0"/>
                <a:cs typeface="Times New Roman" panose="02020603050405020304" pitchFamily="18" charset="0"/>
              </a:rPr>
              <a:t>) Duplicative information.</a:t>
            </a:r>
            <a:r>
              <a:rPr lang="en-US" sz="1600" dirty="0">
                <a:latin typeface="Times New Roman" panose="02020603050405020304" pitchFamily="18" charset="0"/>
                <a:cs typeface="Times New Roman" panose="02020603050405020304" pitchFamily="18" charset="0"/>
              </a:rPr>
              <a:t> The information requested is substantially the same as information previously requested by the borrower for which the servicer has previously complied with its obligation to respond pursuant to paragraphs (c) and (d) of this section</a:t>
            </a:r>
          </a:p>
          <a:p>
            <a:pPr marL="228600" lvl="1" indent="0" algn="just">
              <a:buNone/>
            </a:pPr>
            <a:r>
              <a:rPr lang="en-US" sz="1600" b="1" dirty="0">
                <a:latin typeface="Times New Roman" panose="02020603050405020304" pitchFamily="18" charset="0"/>
                <a:cs typeface="Times New Roman" panose="02020603050405020304" pitchFamily="18" charset="0"/>
              </a:rPr>
              <a:t>(ii) Confidential, proprietary or privileged information.</a:t>
            </a:r>
            <a:r>
              <a:rPr lang="en-US" sz="1600" dirty="0">
                <a:latin typeface="Times New Roman" panose="02020603050405020304" pitchFamily="18" charset="0"/>
                <a:cs typeface="Times New Roman" panose="02020603050405020304" pitchFamily="18" charset="0"/>
              </a:rPr>
              <a:t> The information requested is confidential, proprietary or privileged.</a:t>
            </a:r>
          </a:p>
        </p:txBody>
      </p:sp>
      <p:pic>
        <p:nvPicPr>
          <p:cNvPr id="10" name="Content Placeholder 9" descr="Whiteboard&#10;&#10;AI-generated content may be incorrect.">
            <a:extLst>
              <a:ext uri="{FF2B5EF4-FFF2-40B4-BE49-F238E27FC236}">
                <a16:creationId xmlns:a16="http://schemas.microsoft.com/office/drawing/2014/main" id="{9AEA7D72-56E2-D692-A686-956DAFD193D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
        <p:nvSpPr>
          <p:cNvPr id="9" name="Rectangle 1">
            <a:extLst>
              <a:ext uri="{FF2B5EF4-FFF2-40B4-BE49-F238E27FC236}">
                <a16:creationId xmlns:a16="http://schemas.microsoft.com/office/drawing/2014/main" id="{782FA5CB-A367-9887-0AFF-A9B9AA9F04B6}"/>
              </a:ext>
            </a:extLst>
          </p:cNvPr>
          <p:cNvSpPr>
            <a:spLocks noChangeArrowheads="1"/>
          </p:cNvSpPr>
          <p:nvPr/>
        </p:nvSpPr>
        <p:spPr bwMode="auto">
          <a:xfrm>
            <a:off x="0" y="-945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latin typeface="Arial" panose="020B0604020202020204" pitchFamily="34" charset="0"/>
              </a:rPr>
            </a:b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9D6C09E4-A745-FF9C-57EF-34E8DFC7C5E7}"/>
              </a:ext>
            </a:extLst>
          </p:cNvPr>
          <p:cNvSpPr txBox="1"/>
          <p:nvPr/>
        </p:nvSpPr>
        <p:spPr>
          <a:xfrm>
            <a:off x="9125940" y="5050875"/>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thebluediamondgallery.com/handwriting/c/comply.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285680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E7A48-B1AB-4016-52AD-F25CE3C1B478}"/>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algn="ctr"/>
            <a:r>
              <a:rPr lang="en-US" sz="3800" dirty="0">
                <a:latin typeface="Times New Roman" panose="02020603050405020304" pitchFamily="18" charset="0"/>
                <a:cs typeface="Times New Roman" panose="02020603050405020304" pitchFamily="18" charset="0"/>
              </a:rPr>
              <a:t>Ojo con </a:t>
            </a:r>
            <a:r>
              <a:rPr lang="en-US" sz="3800" dirty="0" err="1">
                <a:latin typeface="Times New Roman" panose="02020603050405020304" pitchFamily="18" charset="0"/>
                <a:cs typeface="Times New Roman" panose="02020603050405020304" pitchFamily="18" charset="0"/>
              </a:rPr>
              <a:t>los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argumentos</a:t>
            </a:r>
            <a:r>
              <a:rPr lang="en-US" sz="3800" dirty="0">
                <a:latin typeface="Times New Roman" panose="02020603050405020304" pitchFamily="18" charset="0"/>
                <a:cs typeface="Times New Roman" panose="02020603050405020304" pitchFamily="18" charset="0"/>
              </a:rPr>
              <a:t> para </a:t>
            </a:r>
            <a:r>
              <a:rPr lang="en-US" sz="3800" dirty="0" err="1">
                <a:latin typeface="Times New Roman" panose="02020603050405020304" pitchFamily="18" charset="0"/>
                <a:cs typeface="Times New Roman" panose="02020603050405020304" pitchFamily="18" charset="0"/>
              </a:rPr>
              <a:t>tratar</a:t>
            </a:r>
            <a:r>
              <a:rPr lang="en-US" sz="3800" dirty="0">
                <a:latin typeface="Times New Roman" panose="02020603050405020304" pitchFamily="18" charset="0"/>
                <a:cs typeface="Times New Roman" panose="02020603050405020304" pitchFamily="18" charset="0"/>
              </a:rPr>
              <a:t> de </a:t>
            </a:r>
            <a:r>
              <a:rPr lang="en-US" sz="3800" dirty="0" err="1">
                <a:latin typeface="Times New Roman" panose="02020603050405020304" pitchFamily="18" charset="0"/>
                <a:cs typeface="Times New Roman" panose="02020603050405020304" pitchFamily="18" charset="0"/>
              </a:rPr>
              <a:t>escapar</a:t>
            </a:r>
            <a:r>
              <a:rPr lang="en-US" sz="3800" dirty="0">
                <a:latin typeface="Times New Roman" panose="02020603050405020304" pitchFamily="18" charset="0"/>
                <a:cs typeface="Times New Roman" panose="02020603050405020304" pitchFamily="18" charset="0"/>
              </a:rPr>
              <a:t> con sus </a:t>
            </a:r>
            <a:r>
              <a:rPr lang="en-US" sz="3800" dirty="0" err="1">
                <a:latin typeface="Times New Roman" panose="02020603050405020304" pitchFamily="18" charset="0"/>
                <a:cs typeface="Times New Roman" panose="02020603050405020304" pitchFamily="18" charset="0"/>
              </a:rPr>
              <a:t>responsabilidades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impuestas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por</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Regulación</a:t>
            </a:r>
            <a:r>
              <a:rPr lang="en-US" sz="3800" dirty="0">
                <a:latin typeface="Times New Roman" panose="02020603050405020304" pitchFamily="18" charset="0"/>
                <a:cs typeface="Times New Roman" panose="02020603050405020304" pitchFamily="18" charset="0"/>
              </a:rPr>
              <a:t> X</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2E41509-A44F-2372-999D-339596C08750}"/>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algn="just"/>
            <a:r>
              <a:rPr lang="en-US" sz="2200" dirty="0">
                <a:latin typeface="Times New Roman" panose="02020603050405020304" pitchFamily="18" charset="0"/>
                <a:cs typeface="Times New Roman" panose="02020603050405020304" pitchFamily="18" charset="0"/>
              </a:rPr>
              <a:t>El CFPB </a:t>
            </a:r>
            <a:r>
              <a:rPr lang="en-US" sz="2200" dirty="0" err="1">
                <a:latin typeface="Times New Roman" panose="02020603050405020304" pitchFamily="18" charset="0"/>
                <a:cs typeface="Times New Roman" panose="02020603050405020304" pitchFamily="18" charset="0"/>
              </a:rPr>
              <a:t>nos</a:t>
            </a:r>
            <a:r>
              <a:rPr lang="en-US" sz="2200" dirty="0">
                <a:latin typeface="Times New Roman" panose="02020603050405020304" pitchFamily="18" charset="0"/>
                <a:cs typeface="Times New Roman" panose="02020603050405020304" pitchFamily="18" charset="0"/>
              </a:rPr>
              <a:t> dice </a:t>
            </a:r>
            <a:r>
              <a:rPr lang="en-US" sz="2200" dirty="0" err="1">
                <a:latin typeface="Times New Roman" panose="02020603050405020304" pitchFamily="18" charset="0"/>
                <a:cs typeface="Times New Roman" panose="02020603050405020304" pitchFamily="18" charset="0"/>
              </a:rPr>
              <a:t>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interpretación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oficial</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a:t>
            </a:r>
            <a:r>
              <a:rPr lang="en-US" sz="2200" dirty="0">
                <a:latin typeface="Times New Roman" panose="02020603050405020304" pitchFamily="18" charset="0"/>
                <a:cs typeface="Times New Roman" panose="02020603050405020304" pitchFamily="18" charset="0"/>
              </a:rPr>
              <a:t>:</a:t>
            </a:r>
          </a:p>
          <a:p>
            <a:pPr marL="0" algn="just"/>
            <a:r>
              <a:rPr lang="en-US" sz="2200" dirty="0">
                <a:latin typeface="Times New Roman" panose="02020603050405020304" pitchFamily="18" charset="0"/>
                <a:cs typeface="Times New Roman" panose="02020603050405020304" pitchFamily="18" charset="0"/>
              </a:rPr>
              <a:t>Duplicative:</a:t>
            </a:r>
          </a:p>
          <a:p>
            <a:pPr marL="457200" lvl="1" algn="just"/>
            <a:r>
              <a:rPr lang="en-US" sz="2200" dirty="0">
                <a:latin typeface="Times New Roman" panose="02020603050405020304" pitchFamily="18" charset="0"/>
                <a:cs typeface="Times New Roman" panose="02020603050405020304" pitchFamily="18" charset="0"/>
              </a:rPr>
              <a:t>A borrower's request for a type of information that can change over time is not substantially the same as a previous information request for the same type of information if the subsequent request covers a different time period than the prior request.</a:t>
            </a:r>
          </a:p>
          <a:p>
            <a:pPr marL="0" algn="just"/>
            <a:endParaRPr lang="en-US" sz="2200" dirty="0">
              <a:latin typeface="Times New Roman" panose="02020603050405020304" pitchFamily="18" charset="0"/>
              <a:cs typeface="Times New Roman" panose="02020603050405020304" pitchFamily="18" charset="0"/>
            </a:endParaRPr>
          </a:p>
        </p:txBody>
      </p:sp>
      <p:pic>
        <p:nvPicPr>
          <p:cNvPr id="8" name="Content Placeholder 7" descr="A picture containing text, sign, red, close&#10;&#10;AI-generated content may be incorrect.">
            <a:extLst>
              <a:ext uri="{FF2B5EF4-FFF2-40B4-BE49-F238E27FC236}">
                <a16:creationId xmlns:a16="http://schemas.microsoft.com/office/drawing/2014/main" id="{ADAFD6F5-E21B-3AE3-BEB0-D9DD674FE77D}"/>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3795" r="-3" b="-3"/>
          <a:stretch>
            <a:fillRect/>
          </a:stretch>
        </p:blipFill>
        <p:spPr>
          <a:xfrm>
            <a:off x="7675658" y="2093976"/>
            <a:ext cx="3941064" cy="4096512"/>
          </a:xfrm>
          <a:prstGeom prst="rect">
            <a:avLst/>
          </a:prstGeom>
        </p:spPr>
      </p:pic>
      <p:sp>
        <p:nvSpPr>
          <p:cNvPr id="9" name="TextBox 8">
            <a:extLst>
              <a:ext uri="{FF2B5EF4-FFF2-40B4-BE49-F238E27FC236}">
                <a16:creationId xmlns:a16="http://schemas.microsoft.com/office/drawing/2014/main" id="{EF0AF39E-01E0-849B-1DF9-D06F40209F2C}"/>
              </a:ext>
            </a:extLst>
          </p:cNvPr>
          <p:cNvSpPr txBox="1"/>
          <p:nvPr/>
        </p:nvSpPr>
        <p:spPr>
          <a:xfrm>
            <a:off x="9027552" y="5990433"/>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lwr/789105695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174981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E97FEA7-8F7E-2DE1-C14B-60E774956BD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3200">
                <a:latin typeface="Times New Roman" panose="02020603050405020304" pitchFamily="18" charset="0"/>
                <a:cs typeface="Times New Roman" panose="02020603050405020304" pitchFamily="18" charset="0"/>
              </a:rPr>
              <a:t>El CFPB </a:t>
            </a:r>
            <a:r>
              <a:rPr lang="en-US" sz="3200" err="1">
                <a:latin typeface="Times New Roman" panose="02020603050405020304" pitchFamily="18" charset="0"/>
                <a:cs typeface="Times New Roman" panose="02020603050405020304" pitchFamily="18" charset="0"/>
              </a:rPr>
              <a:t>nos</a:t>
            </a:r>
            <a:r>
              <a:rPr lang="en-US" sz="3200">
                <a:latin typeface="Times New Roman" panose="02020603050405020304" pitchFamily="18" charset="0"/>
                <a:cs typeface="Times New Roman" panose="02020603050405020304" pitchFamily="18" charset="0"/>
              </a:rPr>
              <a:t> dice </a:t>
            </a:r>
            <a:r>
              <a:rPr lang="en-US" sz="3200" err="1">
                <a:latin typeface="Times New Roman" panose="02020603050405020304" pitchFamily="18" charset="0"/>
                <a:cs typeface="Times New Roman" panose="02020603050405020304" pitchFamily="18" charset="0"/>
              </a:rPr>
              <a:t>sobre</a:t>
            </a:r>
            <a:r>
              <a:rPr lang="en-US" sz="3200">
                <a:latin typeface="Times New Roman" panose="02020603050405020304" pitchFamily="18" charset="0"/>
                <a:cs typeface="Times New Roman" panose="02020603050405020304" pitchFamily="18" charset="0"/>
              </a:rPr>
              <a:t> Confidential, </a:t>
            </a:r>
            <a:r>
              <a:rPr lang="en-US" sz="3200" err="1">
                <a:latin typeface="Times New Roman" panose="02020603050405020304" pitchFamily="18" charset="0"/>
                <a:cs typeface="Times New Roman" panose="02020603050405020304" pitchFamily="18" charset="0"/>
              </a:rPr>
              <a:t>Propietary</a:t>
            </a:r>
            <a:r>
              <a:rPr lang="en-US" sz="3200">
                <a:latin typeface="Times New Roman" panose="02020603050405020304" pitchFamily="18" charset="0"/>
                <a:cs typeface="Times New Roman" panose="02020603050405020304" pitchFamily="18" charset="0"/>
              </a:rPr>
              <a:t> or Privileged</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07E3F4E-1058-1ED4-6E7D-390BD7E2A538}"/>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a:r>
              <a:rPr lang="en-US" sz="1700">
                <a:latin typeface="Times New Roman" panose="02020603050405020304" pitchFamily="18" charset="0"/>
                <a:cs typeface="Times New Roman" panose="02020603050405020304" pitchFamily="18" charset="0"/>
              </a:rPr>
              <a:t>A  request for confidential, proprietary or privileged information of a servicer is not an information request for which the servicer is required to comply with the requirements of § 1024.36(c) and (d). Confidential, proprietary or privileged information may include information requests relating to, for example:</a:t>
            </a:r>
          </a:p>
          <a:p>
            <a:pPr marL="571500"/>
            <a:r>
              <a:rPr lang="en-US" sz="1700">
                <a:latin typeface="Times New Roman" panose="02020603050405020304" pitchFamily="18" charset="0"/>
                <a:cs typeface="Times New Roman" panose="02020603050405020304" pitchFamily="18" charset="0"/>
              </a:rPr>
              <a:t>Information regarding management or profitability of a servicer, including information provided to investors in the servicer.</a:t>
            </a:r>
          </a:p>
          <a:p>
            <a:pPr marL="571500"/>
            <a:r>
              <a:rPr lang="en-US" sz="1700">
                <a:latin typeface="Times New Roman" panose="02020603050405020304" pitchFamily="18" charset="0"/>
                <a:cs typeface="Times New Roman" panose="02020603050405020304" pitchFamily="18" charset="0"/>
              </a:rPr>
              <a:t>Compensation, bonuses, or personnel actions relating to servicer personnel, including personnel responsible for servicing a borrower’s mortgage loan account;</a:t>
            </a:r>
          </a:p>
          <a:p>
            <a:pPr marL="571500"/>
            <a:r>
              <a:rPr lang="en-US" sz="1700">
                <a:latin typeface="Times New Roman" panose="02020603050405020304" pitchFamily="18" charset="0"/>
                <a:cs typeface="Times New Roman" panose="02020603050405020304" pitchFamily="18" charset="0"/>
              </a:rPr>
              <a:t>Records of examination reports, compliance audits, borrower complaints, and internal investigations or external investigations; or</a:t>
            </a:r>
          </a:p>
          <a:p>
            <a:pPr marL="571500"/>
            <a:r>
              <a:rPr lang="en-US" sz="1700">
                <a:latin typeface="Times New Roman" panose="02020603050405020304" pitchFamily="18" charset="0"/>
                <a:cs typeface="Times New Roman" panose="02020603050405020304" pitchFamily="18" charset="0"/>
              </a:rPr>
              <a:t>Information protected by the attorney-client privilege.</a:t>
            </a:r>
          </a:p>
        </p:txBody>
      </p:sp>
      <p:pic>
        <p:nvPicPr>
          <p:cNvPr id="14" name="Content Placeholder 13" descr="A person doing a lunge&#10;&#10;AI-generated content may be incorrect.">
            <a:extLst>
              <a:ext uri="{FF2B5EF4-FFF2-40B4-BE49-F238E27FC236}">
                <a16:creationId xmlns:a16="http://schemas.microsoft.com/office/drawing/2014/main" id="{940A1B4E-1937-8F3E-C0F0-D47ADAC3360D}"/>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13022" r="15698"/>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587900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BBD6A4-A99D-86EF-C7E4-7355A8881071}"/>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ctr"/>
            <a:r>
              <a:rPr lang="en-US" sz="3000" kern="1200" dirty="0">
                <a:solidFill>
                  <a:schemeClr val="tx1"/>
                </a:solidFill>
                <a:latin typeface="Times New Roman" panose="02020603050405020304" pitchFamily="18" charset="0"/>
                <a:cs typeface="Times New Roman" panose="02020603050405020304" pitchFamily="18" charset="0"/>
              </a:rPr>
              <a:t>Si </a:t>
            </a:r>
            <a:r>
              <a:rPr lang="en-US" sz="3000" kern="1200" dirty="0" err="1">
                <a:solidFill>
                  <a:schemeClr val="tx1"/>
                </a:solidFill>
                <a:latin typeface="Times New Roman" panose="02020603050405020304" pitchFamily="18" charset="0"/>
                <a:cs typeface="Times New Roman" panose="02020603050405020304" pitchFamily="18" charset="0"/>
              </a:rPr>
              <a:t>aun</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insisten</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en</a:t>
            </a:r>
            <a:r>
              <a:rPr lang="en-US" sz="3000" kern="1200" dirty="0">
                <a:solidFill>
                  <a:schemeClr val="tx1"/>
                </a:solidFill>
                <a:latin typeface="Times New Roman" panose="02020603050405020304" pitchFamily="18" charset="0"/>
                <a:cs typeface="Times New Roman" panose="02020603050405020304" pitchFamily="18" charset="0"/>
              </a:rPr>
              <a:t> la </a:t>
            </a:r>
            <a:r>
              <a:rPr lang="en-US" sz="3000" kern="1200" dirty="0" err="1">
                <a:solidFill>
                  <a:schemeClr val="tx1"/>
                </a:solidFill>
                <a:latin typeface="Times New Roman" panose="02020603050405020304" pitchFamily="18" charset="0"/>
                <a:cs typeface="Times New Roman" panose="02020603050405020304" pitchFamily="18" charset="0"/>
              </a:rPr>
              <a:t>confidencialidad</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vía</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los</a:t>
            </a:r>
            <a:r>
              <a:rPr lang="en-US" sz="3000" kern="1200" dirty="0">
                <a:solidFill>
                  <a:schemeClr val="tx1"/>
                </a:solidFill>
                <a:latin typeface="Times New Roman" panose="02020603050405020304" pitchFamily="18" charset="0"/>
                <a:cs typeface="Times New Roman" panose="02020603050405020304" pitchFamily="18" charset="0"/>
              </a:rPr>
              <a:t> QWR</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F4B86F-8906-EE90-2AD0-692BE3362D40}"/>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0" algn="just"/>
            <a:r>
              <a:rPr lang="en-US" sz="1400" b="1" dirty="0">
                <a:latin typeface="Times New Roman" panose="02020603050405020304" pitchFamily="18" charset="0"/>
                <a:cs typeface="Times New Roman" panose="02020603050405020304" pitchFamily="18" charset="0"/>
              </a:rPr>
              <a:t>§ 1024.35 Error resolution procedures.</a:t>
            </a:r>
          </a:p>
          <a:p>
            <a:pPr marL="457200" lvl="1" algn="just"/>
            <a:r>
              <a:rPr lang="en-US" sz="1400" b="1" dirty="0">
                <a:latin typeface="Times New Roman" panose="02020603050405020304" pitchFamily="18" charset="0"/>
                <a:cs typeface="Times New Roman" panose="02020603050405020304" pitchFamily="18" charset="0"/>
              </a:rPr>
              <a:t>(a)</a:t>
            </a:r>
            <a:r>
              <a:rPr lang="en-US" sz="1400" dirty="0">
                <a:latin typeface="Times New Roman" panose="02020603050405020304" pitchFamily="18" charset="0"/>
                <a:cs typeface="Times New Roman" panose="02020603050405020304" pitchFamily="18" charset="0"/>
              </a:rPr>
              <a:t> </a:t>
            </a:r>
            <a:r>
              <a:rPr lang="en-US" sz="1400" b="1" i="1" dirty="0">
                <a:latin typeface="Times New Roman" panose="02020603050405020304" pitchFamily="18" charset="0"/>
                <a:cs typeface="Times New Roman" panose="02020603050405020304" pitchFamily="18" charset="0"/>
              </a:rPr>
              <a:t>Notice of error.</a:t>
            </a:r>
            <a:r>
              <a:rPr lang="en-US" sz="1400" dirty="0">
                <a:latin typeface="Times New Roman" panose="02020603050405020304" pitchFamily="18" charset="0"/>
                <a:cs typeface="Times New Roman" panose="02020603050405020304" pitchFamily="18" charset="0"/>
              </a:rPr>
              <a:t> A </a:t>
            </a:r>
            <a:r>
              <a:rPr lang="en-US" sz="14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servicer</a:t>
            </a:r>
            <a:r>
              <a:rPr lang="en-US" sz="1400" dirty="0">
                <a:latin typeface="Times New Roman" panose="02020603050405020304" pitchFamily="18" charset="0"/>
                <a:cs typeface="Times New Roman" panose="02020603050405020304" pitchFamily="18" charset="0"/>
              </a:rPr>
              <a:t> shall comply with the requirements of this section for any written notice from the borrower that asserts an error and that includes the name of the borrower, information that enables the  </a:t>
            </a:r>
            <a:r>
              <a:rPr lang="en-US" sz="14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servicer</a:t>
            </a:r>
            <a:r>
              <a:rPr lang="en-US" sz="1400" dirty="0">
                <a:latin typeface="Times New Roman" panose="02020603050405020304" pitchFamily="18" charset="0"/>
                <a:cs typeface="Times New Roman" panose="02020603050405020304" pitchFamily="18" charset="0"/>
              </a:rPr>
              <a:t> to identify the borrower's  </a:t>
            </a:r>
            <a:r>
              <a:rPr lang="en-US" sz="14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mortgage loan</a:t>
            </a:r>
            <a:r>
              <a:rPr lang="en-US" sz="1400" dirty="0">
                <a:latin typeface="Times New Roman" panose="02020603050405020304" pitchFamily="18" charset="0"/>
                <a:cs typeface="Times New Roman" panose="02020603050405020304" pitchFamily="18" charset="0"/>
              </a:rPr>
              <a:t> account, and the error the borrower believes has occurred. A notice on a payment coupon or other payment form supplied by the  </a:t>
            </a:r>
            <a:r>
              <a:rPr lang="en-US" sz="14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servicer</a:t>
            </a:r>
            <a:r>
              <a:rPr lang="en-US" sz="1400" dirty="0">
                <a:latin typeface="Times New Roman" panose="02020603050405020304" pitchFamily="18" charset="0"/>
                <a:cs typeface="Times New Roman" panose="02020603050405020304" pitchFamily="18" charset="0"/>
              </a:rPr>
              <a:t> need not be treated by the </a:t>
            </a:r>
            <a:r>
              <a:rPr lang="en-US" sz="14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servicer</a:t>
            </a:r>
            <a:r>
              <a:rPr lang="en-US" sz="1400" dirty="0">
                <a:latin typeface="Times New Roman" panose="02020603050405020304" pitchFamily="18" charset="0"/>
                <a:cs typeface="Times New Roman" panose="02020603050405020304" pitchFamily="18" charset="0"/>
              </a:rPr>
              <a:t> as a notice of error. A  </a:t>
            </a:r>
            <a:r>
              <a:rPr lang="en-US" sz="14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qualified written request</a:t>
            </a:r>
            <a:r>
              <a:rPr lang="en-US" sz="1400" dirty="0">
                <a:latin typeface="Times New Roman" panose="02020603050405020304" pitchFamily="18" charset="0"/>
                <a:cs typeface="Times New Roman" panose="02020603050405020304" pitchFamily="18" charset="0"/>
              </a:rPr>
              <a:t> that asserts an error relating to the  </a:t>
            </a:r>
            <a:r>
              <a:rPr lang="en-US" sz="14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servicing</a:t>
            </a:r>
            <a:r>
              <a:rPr lang="en-US" sz="1400" dirty="0">
                <a:latin typeface="Times New Roman" panose="02020603050405020304" pitchFamily="18" charset="0"/>
                <a:cs typeface="Times New Roman" panose="02020603050405020304" pitchFamily="18" charset="0"/>
              </a:rPr>
              <a:t> of a  </a:t>
            </a:r>
            <a:r>
              <a:rPr lang="en-US" sz="14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mortgage loan</a:t>
            </a:r>
            <a:r>
              <a:rPr lang="en-US" sz="1400" dirty="0">
                <a:latin typeface="Times New Roman" panose="02020603050405020304" pitchFamily="18" charset="0"/>
                <a:cs typeface="Times New Roman" panose="02020603050405020304" pitchFamily="18" charset="0"/>
              </a:rPr>
              <a:t> is a notice of error for purposes of this section, and a </a:t>
            </a:r>
            <a:r>
              <a:rPr lang="en-US" sz="14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servicer</a:t>
            </a:r>
            <a:r>
              <a:rPr lang="en-US" sz="1400" dirty="0">
                <a:latin typeface="Times New Roman" panose="02020603050405020304" pitchFamily="18" charset="0"/>
                <a:cs typeface="Times New Roman" panose="02020603050405020304" pitchFamily="18" charset="0"/>
              </a:rPr>
              <a:t> must comply with all requirements applicable to a notice of error with respect to such  </a:t>
            </a:r>
            <a:r>
              <a:rPr lang="en-US" sz="14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qualified written request</a:t>
            </a:r>
            <a:r>
              <a:rPr lang="en-US" sz="1400" dirty="0">
                <a:latin typeface="Times New Roman" panose="02020603050405020304" pitchFamily="18" charset="0"/>
                <a:cs typeface="Times New Roman" panose="02020603050405020304" pitchFamily="18" charset="0"/>
              </a:rPr>
              <a:t>.</a:t>
            </a:r>
          </a:p>
        </p:txBody>
      </p:sp>
      <p:pic>
        <p:nvPicPr>
          <p:cNvPr id="6" name="Content Placeholder 5" descr="A picture containing text, sign, red, device&#10;&#10;AI-generated content may be incorrect.">
            <a:extLst>
              <a:ext uri="{FF2B5EF4-FFF2-40B4-BE49-F238E27FC236}">
                <a16:creationId xmlns:a16="http://schemas.microsoft.com/office/drawing/2014/main" id="{E1B53D33-1B4B-4320-6D4F-E343654961D8}"/>
              </a:ext>
            </a:extLst>
          </p:cNvPr>
          <p:cNvPicPr>
            <a:picLocks noGrp="1" noChangeAspect="1"/>
          </p:cNvPicPr>
          <p:nvPr>
            <p:ph sz="half" idx="2"/>
          </p:nvPr>
        </p:nvPicPr>
        <p:blipFill>
          <a:blip r:embed="rId6">
            <a:extLst>
              <a:ext uri="{837473B0-CC2E-450A-ABE3-18F120FF3D39}">
                <a1611:picAttrSrcUrl xmlns:a1611="http://schemas.microsoft.com/office/drawing/2016/11/main" r:id="rId7"/>
              </a:ext>
            </a:extLst>
          </a:blip>
          <a:stretch>
            <a:fillRect/>
          </a:stretch>
        </p:blipFill>
        <p:spPr>
          <a:xfrm>
            <a:off x="6099048" y="1613893"/>
            <a:ext cx="5458968" cy="3630213"/>
          </a:xfrm>
          <a:prstGeom prst="rect">
            <a:avLst/>
          </a:prstGeom>
        </p:spPr>
      </p:pic>
      <p:sp>
        <p:nvSpPr>
          <p:cNvPr id="7" name="TextBox 6">
            <a:extLst>
              <a:ext uri="{FF2B5EF4-FFF2-40B4-BE49-F238E27FC236}">
                <a16:creationId xmlns:a16="http://schemas.microsoft.com/office/drawing/2014/main" id="{18349E10-982C-77ED-8953-80EED833CC04}"/>
              </a:ext>
            </a:extLst>
          </p:cNvPr>
          <p:cNvSpPr txBox="1"/>
          <p:nvPr/>
        </p:nvSpPr>
        <p:spPr>
          <a:xfrm>
            <a:off x="9260592" y="5044051"/>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flickr.com/photos/nickwebb/3016498475/in/photolist-5AykUp-5BQ3EB-5pxJLr-7Te2kN-5ycqEA-2GKVFF-61RweK-c6yRKJ-doKQan-68MTqV-6Hm7rf-9cn7qX-7e2kW8-9igMsp-9igMrP-9ijSeq-kmuv3-9GnwU-9ijSdL-39Poa-ecxmHG-M7kET-6A6nxy-7pQMnR-68XxPA-6Hm8HL-6GZAsi-6crFnQ-9igMne-9igMmB-9igMkK-9igMkg-9ijS7Y-9pe1F4-9pe1Dg-9ph4Hw-9ijS7d-9ijS6m-9igMh6-9ijS4S-9ph4Cm-9ph4uA-9pe1c4-9pe14k-9ph3GC-9pdZwP-9pdZuX-9pdZsK-9pdZm6-5euF2U">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95832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C64F7-75D0-B78B-34EA-73681C46C06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err="1">
                <a:solidFill>
                  <a:schemeClr val="tx1"/>
                </a:solidFill>
                <a:latin typeface="Times New Roman" panose="02020603050405020304" pitchFamily="18" charset="0"/>
                <a:cs typeface="Times New Roman" panose="02020603050405020304" pitchFamily="18" charset="0"/>
              </a:rPr>
              <a:t>Recuerden</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encajonar</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el</a:t>
            </a:r>
            <a:r>
              <a:rPr lang="en-US" sz="3000" kern="1200" dirty="0">
                <a:solidFill>
                  <a:schemeClr val="tx1"/>
                </a:solidFill>
                <a:latin typeface="Times New Roman" panose="02020603050405020304" pitchFamily="18" charset="0"/>
                <a:cs typeface="Times New Roman" panose="02020603050405020304" pitchFamily="18" charset="0"/>
              </a:rPr>
              <a:t> error </a:t>
            </a:r>
            <a:r>
              <a:rPr lang="en-US" sz="3000" kern="1200" dirty="0" err="1">
                <a:solidFill>
                  <a:schemeClr val="tx1"/>
                </a:solidFill>
                <a:latin typeface="Times New Roman" panose="02020603050405020304" pitchFamily="18" charset="0"/>
                <a:cs typeface="Times New Roman" panose="02020603050405020304" pitchFamily="18" charset="0"/>
              </a:rPr>
              <a:t>en</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alguno</a:t>
            </a:r>
            <a:r>
              <a:rPr lang="en-US" sz="3000" kern="1200" dirty="0">
                <a:solidFill>
                  <a:schemeClr val="tx1"/>
                </a:solidFill>
                <a:latin typeface="Times New Roman" panose="02020603050405020304" pitchFamily="18" charset="0"/>
                <a:cs typeface="Times New Roman" panose="02020603050405020304" pitchFamily="18" charset="0"/>
              </a:rPr>
              <a:t> de </a:t>
            </a:r>
            <a:r>
              <a:rPr lang="en-US" sz="3000" kern="1200" dirty="0" err="1">
                <a:solidFill>
                  <a:schemeClr val="tx1"/>
                </a:solidFill>
                <a:latin typeface="Times New Roman" panose="02020603050405020304" pitchFamily="18" charset="0"/>
                <a:cs typeface="Times New Roman" panose="02020603050405020304" pitchFamily="18" charset="0"/>
              </a:rPr>
              <a:t>los</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que</a:t>
            </a:r>
            <a:r>
              <a:rPr lang="en-US" sz="3000" kern="1200" dirty="0">
                <a:solidFill>
                  <a:schemeClr val="tx1"/>
                </a:solidFill>
                <a:latin typeface="Times New Roman" panose="02020603050405020304" pitchFamily="18" charset="0"/>
                <a:cs typeface="Times New Roman" panose="02020603050405020304" pitchFamily="18" charset="0"/>
              </a:rPr>
              <a:t> prove 1024.35(b)(1)-(11)</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8DFCFA-36E4-6C60-A10B-03CA969AAD12}"/>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000" b="1"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 Failure to provide accurate information to a borrower regarding </a:t>
            </a:r>
            <a:r>
              <a:rPr lang="en-US" sz="2000" dirty="0">
                <a:latin typeface="Times New Roman" panose="02020603050405020304" pitchFamily="18" charset="0"/>
                <a:cs typeface="Times New Roman" panose="02020603050405020304" pitchFamily="18" charset="0"/>
                <a:hlinkClick r:id="rId2"/>
              </a:rPr>
              <a:t>loss mitigation options</a:t>
            </a:r>
            <a:r>
              <a:rPr lang="en-US" sz="2000" dirty="0">
                <a:latin typeface="Times New Roman" panose="02020603050405020304" pitchFamily="18" charset="0"/>
                <a:cs typeface="Times New Roman" panose="02020603050405020304" pitchFamily="18" charset="0"/>
              </a:rPr>
              <a:t> and foreclosure, as required by </a:t>
            </a:r>
            <a:r>
              <a:rPr lang="en-US" sz="2000" dirty="0">
                <a:latin typeface="Times New Roman" panose="02020603050405020304" pitchFamily="18" charset="0"/>
                <a:cs typeface="Times New Roman" panose="02020603050405020304" pitchFamily="18" charset="0"/>
                <a:hlinkClick r:id="rId3"/>
              </a:rPr>
              <a:t>§ 1024.39</a:t>
            </a:r>
            <a:r>
              <a:rPr lang="en-US" sz="2000"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(8)</a:t>
            </a:r>
            <a:r>
              <a:rPr lang="en-US" sz="2000" dirty="0">
                <a:latin typeface="Times New Roman" panose="02020603050405020304" pitchFamily="18" charset="0"/>
                <a:cs typeface="Times New Roman" panose="02020603050405020304" pitchFamily="18" charset="0"/>
              </a:rPr>
              <a:t> Failure to transfer accurately and timely information relating to the </a:t>
            </a:r>
            <a:r>
              <a:rPr lang="en-US" sz="2000" dirty="0">
                <a:latin typeface="Times New Roman" panose="02020603050405020304" pitchFamily="18" charset="0"/>
                <a:cs typeface="Times New Roman" panose="02020603050405020304" pitchFamily="18" charset="0"/>
                <a:hlinkClick r:id="rId4"/>
              </a:rPr>
              <a:t>servicing</a:t>
            </a:r>
            <a:r>
              <a:rPr lang="en-US" sz="2000" dirty="0">
                <a:latin typeface="Times New Roman" panose="02020603050405020304" pitchFamily="18" charset="0"/>
                <a:cs typeface="Times New Roman" panose="02020603050405020304" pitchFamily="18" charset="0"/>
              </a:rPr>
              <a:t> of a borrower's  </a:t>
            </a:r>
            <a:r>
              <a:rPr lang="en-US" sz="2000" dirty="0">
                <a:latin typeface="Times New Roman" panose="02020603050405020304" pitchFamily="18" charset="0"/>
                <a:cs typeface="Times New Roman" panose="02020603050405020304" pitchFamily="18" charset="0"/>
                <a:hlinkClick r:id="rId5"/>
              </a:rPr>
              <a:t>mortgage loan</a:t>
            </a:r>
            <a:r>
              <a:rPr lang="en-US" sz="2000" dirty="0">
                <a:latin typeface="Times New Roman" panose="02020603050405020304" pitchFamily="18" charset="0"/>
                <a:cs typeface="Times New Roman" panose="02020603050405020304" pitchFamily="18" charset="0"/>
              </a:rPr>
              <a:t> account to a  </a:t>
            </a:r>
            <a:r>
              <a:rPr lang="en-US" sz="2000" dirty="0">
                <a:latin typeface="Times New Roman" panose="02020603050405020304" pitchFamily="18" charset="0"/>
                <a:cs typeface="Times New Roman" panose="02020603050405020304" pitchFamily="18" charset="0"/>
                <a:hlinkClick r:id="rId6"/>
              </a:rPr>
              <a:t>transferee servicer</a:t>
            </a:r>
            <a:r>
              <a:rPr lang="en-US" sz="2000" dirty="0">
                <a:latin typeface="Times New Roman" panose="02020603050405020304" pitchFamily="18" charset="0"/>
                <a:cs typeface="Times New Roman" panose="02020603050405020304" pitchFamily="18" charset="0"/>
              </a:rPr>
              <a:t>.</a:t>
            </a:r>
          </a:p>
          <a:p>
            <a:r>
              <a:rPr lang="en-US" sz="2000" b="1" dirty="0">
                <a:latin typeface="Times New Roman" panose="02020603050405020304" pitchFamily="18" charset="0"/>
                <a:cs typeface="Times New Roman" panose="02020603050405020304" pitchFamily="18" charset="0"/>
              </a:rPr>
              <a:t>(11)</a:t>
            </a:r>
            <a:r>
              <a:rPr lang="en-US" sz="2000" dirty="0">
                <a:latin typeface="Times New Roman" panose="02020603050405020304" pitchFamily="18" charset="0"/>
                <a:cs typeface="Times New Roman" panose="02020603050405020304" pitchFamily="18" charset="0"/>
              </a:rPr>
              <a:t> Any other error relating to the </a:t>
            </a:r>
            <a:r>
              <a:rPr lang="en-US" sz="2000" dirty="0">
                <a:latin typeface="Times New Roman" panose="02020603050405020304" pitchFamily="18" charset="0"/>
                <a:cs typeface="Times New Roman" panose="02020603050405020304" pitchFamily="18" charset="0"/>
                <a:hlinkClick r:id="rId4"/>
              </a:rPr>
              <a:t>servicing</a:t>
            </a:r>
            <a:r>
              <a:rPr lang="en-US" sz="2000" dirty="0">
                <a:latin typeface="Times New Roman" panose="02020603050405020304" pitchFamily="18" charset="0"/>
                <a:cs typeface="Times New Roman" panose="02020603050405020304" pitchFamily="18" charset="0"/>
              </a:rPr>
              <a:t> of a borrower's  </a:t>
            </a:r>
            <a:r>
              <a:rPr lang="en-US" sz="2000" dirty="0">
                <a:latin typeface="Times New Roman" panose="02020603050405020304" pitchFamily="18" charset="0"/>
                <a:cs typeface="Times New Roman" panose="02020603050405020304" pitchFamily="18" charset="0"/>
                <a:hlinkClick r:id="rId5"/>
              </a:rPr>
              <a:t>mortgage loan</a:t>
            </a:r>
            <a:r>
              <a:rPr lang="en-US" sz="2000" dirty="0">
                <a:latin typeface="Times New Roman" panose="02020603050405020304" pitchFamily="18" charset="0"/>
                <a:cs typeface="Times New Roman" panose="02020603050405020304" pitchFamily="18" charset="0"/>
              </a:rPr>
              <a:t>.</a:t>
            </a:r>
          </a:p>
        </p:txBody>
      </p:sp>
      <p:pic>
        <p:nvPicPr>
          <p:cNvPr id="6" name="Content Placeholder 5" descr="Text&#10;&#10;AI-generated content may be incorrect.">
            <a:extLst>
              <a:ext uri="{FF2B5EF4-FFF2-40B4-BE49-F238E27FC236}">
                <a16:creationId xmlns:a16="http://schemas.microsoft.com/office/drawing/2014/main" id="{667E0E79-8376-0BDA-8927-55E87164F61C}"/>
              </a:ext>
            </a:extLst>
          </p:cNvPr>
          <p:cNvPicPr>
            <a:picLocks noGrp="1" noChangeAspect="1"/>
          </p:cNvPicPr>
          <p:nvPr>
            <p:ph sz="half" idx="2"/>
          </p:nvPr>
        </p:nvPicPr>
        <p:blipFill>
          <a:blip r:embed="rId7">
            <a:extLst>
              <a:ext uri="{837473B0-CC2E-450A-ABE3-18F120FF3D39}">
                <a1611:picAttrSrcUrl xmlns:a1611="http://schemas.microsoft.com/office/drawing/2016/11/main" r:id="rId8"/>
              </a:ext>
            </a:extLst>
          </a:blip>
          <a:stretch>
            <a:fillRect/>
          </a:stretch>
        </p:blipFill>
        <p:spPr>
          <a:xfrm>
            <a:off x="6099048" y="1606844"/>
            <a:ext cx="5458968" cy="3644311"/>
          </a:xfrm>
          <a:prstGeom prst="rect">
            <a:avLst/>
          </a:prstGeom>
        </p:spPr>
      </p:pic>
      <p:sp>
        <p:nvSpPr>
          <p:cNvPr id="7" name="TextBox 6">
            <a:extLst>
              <a:ext uri="{FF2B5EF4-FFF2-40B4-BE49-F238E27FC236}">
                <a16:creationId xmlns:a16="http://schemas.microsoft.com/office/drawing/2014/main" id="{AAB50AF3-E2AC-1128-145F-F5B41470E3EF}"/>
              </a:ext>
            </a:extLst>
          </p:cNvPr>
          <p:cNvSpPr txBox="1"/>
          <p:nvPr/>
        </p:nvSpPr>
        <p:spPr>
          <a:xfrm>
            <a:off x="9260592" y="50511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stopforeclosurefraud.wordpress.com/forensic-audit-fmi-securitiza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03838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D3B59B-6000-C05D-3767-717D409A055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030332E-6853-37FC-7E5A-08678134D498}"/>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400" kern="1200" err="1">
                <a:solidFill>
                  <a:schemeClr val="tx1"/>
                </a:solidFill>
                <a:latin typeface="Times New Roman" panose="02020603050405020304" pitchFamily="18" charset="0"/>
                <a:cs typeface="Times New Roman" panose="02020603050405020304" pitchFamily="18" charset="0"/>
              </a:rPr>
              <a:t>Moraleja</a:t>
            </a:r>
            <a:endParaRPr lang="en-US" sz="5400" kern="1200">
              <a:solidFill>
                <a:schemeClr val="tx1"/>
              </a:solidFill>
              <a:latin typeface="Times New Roman" panose="02020603050405020304" pitchFamily="18" charset="0"/>
              <a:cs typeface="Times New Roman" panose="02020603050405020304" pitchFamily="18" charset="0"/>
            </a:endParaRPr>
          </a:p>
        </p:txBody>
      </p:sp>
      <p:pic>
        <p:nvPicPr>
          <p:cNvPr id="14" name="Content Placeholder 13" descr="A person in a baseball uniform&#10;&#10;AI-generated content may be incorrect.">
            <a:extLst>
              <a:ext uri="{FF2B5EF4-FFF2-40B4-BE49-F238E27FC236}">
                <a16:creationId xmlns:a16="http://schemas.microsoft.com/office/drawing/2014/main" id="{046F0B8C-6ABB-82F0-B4B1-3AC5E41AC2C1}"/>
              </a:ext>
            </a:extLst>
          </p:cNvPr>
          <p:cNvPicPr>
            <a:picLocks noChangeAspect="1"/>
          </p:cNvPicPr>
          <p:nvPr/>
        </p:nvPicPr>
        <p:blipFill>
          <a:blip r:embed="rId2"/>
          <a:srcRect r="3204" b="2"/>
          <a:stretch>
            <a:fillRect/>
          </a:stretch>
        </p:blipFill>
        <p:spPr>
          <a:xfrm>
            <a:off x="630936" y="1751234"/>
            <a:ext cx="5458968" cy="3355531"/>
          </a:xfrm>
          <a:prstGeom prst="rect">
            <a:avLst/>
          </a:prstGeom>
        </p:spPr>
      </p:pic>
      <p:sp>
        <p:nvSpPr>
          <p:cNvPr id="2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529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5BC3DE-6910-F890-2BBB-94950578179A}"/>
              </a:ext>
            </a:extLst>
          </p:cNvPr>
          <p:cNvSpPr>
            <a:spLocks noGrp="1"/>
          </p:cNvSpPr>
          <p:nvPr>
            <p:ph type="title"/>
          </p:nvPr>
        </p:nvSpPr>
        <p:spPr>
          <a:xfrm>
            <a:off x="630936" y="640823"/>
            <a:ext cx="3419856" cy="5583148"/>
          </a:xfrm>
        </p:spPr>
        <p:txBody>
          <a:bodyPr anchor="ctr">
            <a:normAutofit/>
          </a:bodyPr>
          <a:lstStyle/>
          <a:p>
            <a:r>
              <a:rPr lang="es-ES_tradnl" sz="4600">
                <a:latin typeface="Times New Roman" panose="02020603050405020304" pitchFamily="18" charset="0"/>
                <a:cs typeface="Times New Roman" panose="02020603050405020304" pitchFamily="18" charset="0"/>
              </a:rPr>
              <a:t>Legitimación activa</a:t>
            </a:r>
          </a:p>
        </p:txBody>
      </p:sp>
      <p:sp>
        <p:nvSpPr>
          <p:cNvPr id="17"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United States Supreme Court Building with columns and steps&#10;&#10;AI-generated content may be incorrect.">
            <a:extLst>
              <a:ext uri="{FF2B5EF4-FFF2-40B4-BE49-F238E27FC236}">
                <a16:creationId xmlns:a16="http://schemas.microsoft.com/office/drawing/2014/main" id="{9F511028-DF85-744D-A2E9-667F3C121F1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54296" y="630936"/>
            <a:ext cx="7453840" cy="5590380"/>
          </a:xfrm>
          <a:prstGeom prst="rect">
            <a:avLst/>
          </a:prstGeom>
        </p:spPr>
      </p:pic>
      <p:sp>
        <p:nvSpPr>
          <p:cNvPr id="8" name="TextBox 7">
            <a:extLst>
              <a:ext uri="{FF2B5EF4-FFF2-40B4-BE49-F238E27FC236}">
                <a16:creationId xmlns:a16="http://schemas.microsoft.com/office/drawing/2014/main" id="{E2DFC7FA-9E5B-F146-EF69-9E14C406A4EA}"/>
              </a:ext>
            </a:extLst>
          </p:cNvPr>
          <p:cNvSpPr txBox="1"/>
          <p:nvPr/>
        </p:nvSpPr>
        <p:spPr>
          <a:xfrm>
            <a:off x="7440396" y="4344513"/>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flickr.com/photos/kjetilhr/470512616/">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291647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AD60D3-1382-6421-4F27-7D9A08BE1EA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latin typeface="Times New Roman" panose="02020603050405020304" pitchFamily="18" charset="0"/>
                <a:cs typeface="Times New Roman" panose="02020603050405020304" pitchFamily="18" charset="0"/>
              </a:rPr>
              <a:t>Fannie Mae</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0545E8D-06AF-32E4-49EA-F6D3D940A0D0}"/>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342900" marR="0" algn="just"/>
            <a:r>
              <a:rPr lang="es-ES_tradnl" sz="1600" noProof="0" dirty="0">
                <a:latin typeface="Times New Roman" panose="02020603050405020304" pitchFamily="18" charset="0"/>
                <a:cs typeface="Times New Roman" panose="02020603050405020304" pitchFamily="18" charset="0"/>
              </a:rPr>
              <a:t>6. </a:t>
            </a:r>
            <a:r>
              <a:rPr lang="es-ES_tradnl" sz="1600" b="1" noProof="0" dirty="0">
                <a:latin typeface="Times New Roman" panose="02020603050405020304" pitchFamily="18" charset="0"/>
                <a:cs typeface="Times New Roman" panose="02020603050405020304" pitchFamily="18" charset="0"/>
              </a:rPr>
              <a:t>Federal </a:t>
            </a:r>
            <a:r>
              <a:rPr lang="es-ES_tradnl" sz="1600" b="1" noProof="0" dirty="0" err="1">
                <a:latin typeface="Times New Roman" panose="02020603050405020304" pitchFamily="18" charset="0"/>
                <a:cs typeface="Times New Roman" panose="02020603050405020304" pitchFamily="18" charset="0"/>
              </a:rPr>
              <a:t>National</a:t>
            </a:r>
            <a:r>
              <a:rPr lang="es-ES_tradnl" sz="1600" b="1" noProof="0" dirty="0">
                <a:latin typeface="Times New Roman" panose="02020603050405020304" pitchFamily="18" charset="0"/>
                <a:cs typeface="Times New Roman" panose="02020603050405020304" pitchFamily="18" charset="0"/>
              </a:rPr>
              <a:t> </a:t>
            </a:r>
            <a:r>
              <a:rPr lang="es-ES_tradnl" sz="1600" b="1" noProof="0" dirty="0" err="1">
                <a:latin typeface="Times New Roman" panose="02020603050405020304" pitchFamily="18" charset="0"/>
                <a:cs typeface="Times New Roman" panose="02020603050405020304" pitchFamily="18" charset="0"/>
              </a:rPr>
              <a:t>Mortgage</a:t>
            </a:r>
            <a:r>
              <a:rPr lang="es-ES_tradnl" sz="1600" b="1" noProof="0" dirty="0">
                <a:latin typeface="Times New Roman" panose="02020603050405020304" pitchFamily="18" charset="0"/>
                <a:cs typeface="Times New Roman" panose="02020603050405020304" pitchFamily="18" charset="0"/>
              </a:rPr>
              <a:t> </a:t>
            </a:r>
            <a:r>
              <a:rPr lang="es-ES_tradnl" sz="1600" b="1" noProof="0" dirty="0" err="1">
                <a:latin typeface="Times New Roman" panose="02020603050405020304" pitchFamily="18" charset="0"/>
                <a:cs typeface="Times New Roman" panose="02020603050405020304" pitchFamily="18" charset="0"/>
              </a:rPr>
              <a:t>Association</a:t>
            </a:r>
            <a:r>
              <a:rPr lang="es-ES_tradnl" sz="1600" b="1" noProof="0" dirty="0">
                <a:latin typeface="Times New Roman" panose="02020603050405020304" pitchFamily="18" charset="0"/>
                <a:cs typeface="Times New Roman" panose="02020603050405020304" pitchFamily="18" charset="0"/>
              </a:rPr>
              <a:t> </a:t>
            </a:r>
            <a:r>
              <a:rPr lang="es-ES_tradnl" sz="1600" noProof="0" dirty="0">
                <a:latin typeface="Times New Roman" panose="02020603050405020304" pitchFamily="18" charset="0"/>
                <a:cs typeface="Times New Roman" panose="02020603050405020304" pitchFamily="18" charset="0"/>
              </a:rPr>
              <a:t>es el dueño del pagaré objeto de la presente reclamación. La dirección de Federal </a:t>
            </a:r>
            <a:r>
              <a:rPr lang="es-ES_tradnl" sz="1600" noProof="0" dirty="0" err="1">
                <a:latin typeface="Times New Roman" panose="02020603050405020304" pitchFamily="18" charset="0"/>
                <a:cs typeface="Times New Roman" panose="02020603050405020304" pitchFamily="18" charset="0"/>
              </a:rPr>
              <a:t>National</a:t>
            </a:r>
            <a:r>
              <a:rPr lang="es-ES_tradnl" sz="1600" noProof="0" dirty="0">
                <a:latin typeface="Times New Roman" panose="02020603050405020304" pitchFamily="18" charset="0"/>
                <a:cs typeface="Times New Roman" panose="02020603050405020304" pitchFamily="18" charset="0"/>
              </a:rPr>
              <a:t> </a:t>
            </a:r>
            <a:r>
              <a:rPr lang="es-ES_tradnl" sz="1600" noProof="0" dirty="0" err="1">
                <a:latin typeface="Times New Roman" panose="02020603050405020304" pitchFamily="18" charset="0"/>
                <a:cs typeface="Times New Roman" panose="02020603050405020304" pitchFamily="18" charset="0"/>
              </a:rPr>
              <a:t>Mortgage</a:t>
            </a:r>
            <a:r>
              <a:rPr lang="es-ES_tradnl" sz="1600" noProof="0" dirty="0">
                <a:latin typeface="Times New Roman" panose="02020603050405020304" pitchFamily="18" charset="0"/>
                <a:cs typeface="Times New Roman" panose="02020603050405020304" pitchFamily="18" charset="0"/>
              </a:rPr>
              <a:t> </a:t>
            </a:r>
            <a:r>
              <a:rPr lang="es-ES_tradnl" sz="1600" noProof="0" dirty="0" err="1">
                <a:latin typeface="Times New Roman" panose="02020603050405020304" pitchFamily="18" charset="0"/>
                <a:cs typeface="Times New Roman" panose="02020603050405020304" pitchFamily="18" charset="0"/>
              </a:rPr>
              <a:t>Association</a:t>
            </a:r>
            <a:r>
              <a:rPr lang="es-ES_tradnl" sz="1600" noProof="0" dirty="0">
                <a:latin typeface="Times New Roman" panose="02020603050405020304" pitchFamily="18" charset="0"/>
                <a:cs typeface="Times New Roman" panose="02020603050405020304" pitchFamily="18" charset="0"/>
              </a:rPr>
              <a:t> es International Plaza II 14221 Dallas Parkway Suite 1000 Dallas, Texas 75254-2916.</a:t>
            </a:r>
          </a:p>
          <a:p>
            <a:pPr marL="342900" marR="0" algn="just"/>
            <a:r>
              <a:rPr lang="es-ES_tradnl" sz="1600" noProof="0" dirty="0">
                <a:latin typeface="Times New Roman" panose="02020603050405020304" pitchFamily="18" charset="0"/>
                <a:cs typeface="Times New Roman" panose="02020603050405020304" pitchFamily="18" charset="0"/>
              </a:rPr>
              <a:t>7.  </a:t>
            </a:r>
            <a:r>
              <a:rPr lang="es-ES_tradnl" sz="1600" b="1" noProof="0" dirty="0" err="1">
                <a:latin typeface="Times New Roman" panose="02020603050405020304" pitchFamily="18" charset="0"/>
                <a:cs typeface="Times New Roman" panose="02020603050405020304" pitchFamily="18" charset="0"/>
              </a:rPr>
              <a:t>Firstbank</a:t>
            </a:r>
            <a:r>
              <a:rPr lang="es-ES_tradnl" sz="1600" noProof="0" dirty="0">
                <a:latin typeface="Times New Roman" panose="02020603050405020304" pitchFamily="18" charset="0"/>
                <a:cs typeface="Times New Roman" panose="02020603050405020304" pitchFamily="18" charset="0"/>
              </a:rPr>
              <a:t> es el agente de servicio y/o administrador de Federal </a:t>
            </a:r>
            <a:r>
              <a:rPr lang="es-ES_tradnl" sz="1600" noProof="0" dirty="0" err="1">
                <a:latin typeface="Times New Roman" panose="02020603050405020304" pitchFamily="18" charset="0"/>
                <a:cs typeface="Times New Roman" panose="02020603050405020304" pitchFamily="18" charset="0"/>
              </a:rPr>
              <a:t>National</a:t>
            </a:r>
            <a:r>
              <a:rPr lang="es-ES_tradnl" sz="1600" noProof="0" dirty="0">
                <a:latin typeface="Times New Roman" panose="02020603050405020304" pitchFamily="18" charset="0"/>
                <a:cs typeface="Times New Roman" panose="02020603050405020304" pitchFamily="18" charset="0"/>
              </a:rPr>
              <a:t> </a:t>
            </a:r>
            <a:r>
              <a:rPr lang="es-ES_tradnl" sz="1600" noProof="0" dirty="0" err="1">
                <a:latin typeface="Times New Roman" panose="02020603050405020304" pitchFamily="18" charset="0"/>
                <a:cs typeface="Times New Roman" panose="02020603050405020304" pitchFamily="18" charset="0"/>
              </a:rPr>
              <a:t>Mortgage</a:t>
            </a:r>
            <a:r>
              <a:rPr lang="es-ES_tradnl" sz="1600" noProof="0" dirty="0">
                <a:latin typeface="Times New Roman" panose="02020603050405020304" pitchFamily="18" charset="0"/>
                <a:cs typeface="Times New Roman" panose="02020603050405020304" pitchFamily="18" charset="0"/>
              </a:rPr>
              <a:t> </a:t>
            </a:r>
            <a:r>
              <a:rPr lang="es-ES_tradnl" sz="1600" noProof="0" dirty="0" err="1">
                <a:latin typeface="Times New Roman" panose="02020603050405020304" pitchFamily="18" charset="0"/>
                <a:cs typeface="Times New Roman" panose="02020603050405020304" pitchFamily="18" charset="0"/>
              </a:rPr>
              <a:t>Association</a:t>
            </a:r>
            <a:r>
              <a:rPr lang="es-ES_tradnl" sz="1600" noProof="0" dirty="0">
                <a:latin typeface="Times New Roman" panose="02020603050405020304" pitchFamily="18" charset="0"/>
                <a:cs typeface="Times New Roman" panose="02020603050405020304" pitchFamily="18" charset="0"/>
              </a:rPr>
              <a:t> para el préstamo hipotecario objeto de la presente acción.</a:t>
            </a:r>
          </a:p>
          <a:p>
            <a:pPr marL="342900" marR="0" algn="just"/>
            <a:r>
              <a:rPr lang="es-ES_tradnl" sz="1600" noProof="0" dirty="0">
                <a:latin typeface="Times New Roman" panose="02020603050405020304" pitchFamily="18" charset="0"/>
                <a:cs typeface="Times New Roman" panose="02020603050405020304" pitchFamily="18" charset="0"/>
              </a:rPr>
              <a:t>8.   </a:t>
            </a:r>
            <a:r>
              <a:rPr lang="es-ES_tradnl" sz="1600" b="1" noProof="0" dirty="0">
                <a:latin typeface="Times New Roman" panose="02020603050405020304" pitchFamily="18" charset="0"/>
                <a:cs typeface="Times New Roman" panose="02020603050405020304" pitchFamily="18" charset="0"/>
              </a:rPr>
              <a:t>Federal </a:t>
            </a:r>
            <a:r>
              <a:rPr lang="es-ES_tradnl" sz="1600" b="1" noProof="0" dirty="0" err="1">
                <a:latin typeface="Times New Roman" panose="02020603050405020304" pitchFamily="18" charset="0"/>
                <a:cs typeface="Times New Roman" panose="02020603050405020304" pitchFamily="18" charset="0"/>
              </a:rPr>
              <a:t>National</a:t>
            </a:r>
            <a:r>
              <a:rPr lang="es-ES_tradnl" sz="1600" b="1" noProof="0" dirty="0">
                <a:latin typeface="Times New Roman" panose="02020603050405020304" pitchFamily="18" charset="0"/>
                <a:cs typeface="Times New Roman" panose="02020603050405020304" pitchFamily="18" charset="0"/>
              </a:rPr>
              <a:t> </a:t>
            </a:r>
            <a:r>
              <a:rPr lang="es-ES_tradnl" sz="1600" b="1" noProof="0" dirty="0" err="1">
                <a:latin typeface="Times New Roman" panose="02020603050405020304" pitchFamily="18" charset="0"/>
                <a:cs typeface="Times New Roman" panose="02020603050405020304" pitchFamily="18" charset="0"/>
              </a:rPr>
              <a:t>Mortgage</a:t>
            </a:r>
            <a:r>
              <a:rPr lang="es-ES_tradnl" sz="1600" b="1" noProof="0" dirty="0">
                <a:latin typeface="Times New Roman" panose="02020603050405020304" pitchFamily="18" charset="0"/>
                <a:cs typeface="Times New Roman" panose="02020603050405020304" pitchFamily="18" charset="0"/>
              </a:rPr>
              <a:t> </a:t>
            </a:r>
            <a:r>
              <a:rPr lang="es-ES_tradnl" sz="1600" b="1" noProof="0" dirty="0" err="1">
                <a:latin typeface="Times New Roman" panose="02020603050405020304" pitchFamily="18" charset="0"/>
                <a:cs typeface="Times New Roman" panose="02020603050405020304" pitchFamily="18" charset="0"/>
              </a:rPr>
              <a:t>Association</a:t>
            </a:r>
            <a:r>
              <a:rPr lang="es-ES_tradnl" sz="1600" b="1" noProof="0" dirty="0">
                <a:latin typeface="Times New Roman" panose="02020603050405020304" pitchFamily="18" charset="0"/>
                <a:cs typeface="Times New Roman" panose="02020603050405020304" pitchFamily="18" charset="0"/>
              </a:rPr>
              <a:t> </a:t>
            </a:r>
            <a:r>
              <a:rPr lang="es-ES_tradnl" sz="1600" noProof="0" dirty="0">
                <a:latin typeface="Times New Roman" panose="02020603050405020304" pitchFamily="18" charset="0"/>
                <a:cs typeface="Times New Roman" panose="02020603050405020304" pitchFamily="18" charset="0"/>
              </a:rPr>
              <a:t>delegó en </a:t>
            </a:r>
            <a:r>
              <a:rPr lang="es-ES_tradnl" sz="1600" b="1" noProof="0" dirty="0" err="1">
                <a:latin typeface="Times New Roman" panose="02020603050405020304" pitchFamily="18" charset="0"/>
                <a:cs typeface="Times New Roman" panose="02020603050405020304" pitchFamily="18" charset="0"/>
              </a:rPr>
              <a:t>Firstbank</a:t>
            </a:r>
            <a:r>
              <a:rPr lang="es-ES_tradnl" sz="1600" noProof="0" dirty="0">
                <a:latin typeface="Times New Roman" panose="02020603050405020304" pitchFamily="18" charset="0"/>
                <a:cs typeface="Times New Roman" panose="02020603050405020304" pitchFamily="18" charset="0"/>
              </a:rPr>
              <a:t> ciertas responsabilidades entre las que se encuentran la posesión y custodia del pagaré y proveer el servicio de cobro del préstamo evidenciado con el pagaré objeto de reclamación.</a:t>
            </a:r>
          </a:p>
          <a:p>
            <a:pPr algn="just"/>
            <a:r>
              <a:rPr lang="es-ES_tradnl" sz="1600" dirty="0">
                <a:latin typeface="Times New Roman" panose="02020603050405020304" pitchFamily="18" charset="0"/>
                <a:cs typeface="Times New Roman" panose="02020603050405020304" pitchFamily="18" charset="0"/>
              </a:rPr>
              <a:t>16. </a:t>
            </a:r>
            <a:r>
              <a:rPr lang="en-US" sz="1600" dirty="0">
                <a:latin typeface="Times New Roman" panose="02020603050405020304" pitchFamily="18" charset="0"/>
                <a:cs typeface="Times New Roman" panose="02020603050405020304" pitchFamily="18" charset="0"/>
              </a:rPr>
              <a:t>La </a:t>
            </a:r>
            <a:r>
              <a:rPr lang="en-US" sz="1600" dirty="0" err="1">
                <a:latin typeface="Times New Roman" panose="02020603050405020304" pitchFamily="18" charset="0"/>
                <a:cs typeface="Times New Roman" panose="02020603050405020304" pitchFamily="18" charset="0"/>
              </a:rPr>
              <a:t>parte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demandante</a:t>
            </a:r>
            <a:r>
              <a:rPr lang="en-US" sz="1600" dirty="0">
                <a:latin typeface="Times New Roman" panose="02020603050405020304" pitchFamily="18" charset="0"/>
                <a:cs typeface="Times New Roman" panose="02020603050405020304" pitchFamily="18" charset="0"/>
              </a:rPr>
              <a:t> es la </a:t>
            </a:r>
            <a:r>
              <a:rPr lang="en-US" sz="1600" dirty="0" err="1">
                <a:latin typeface="Times New Roman" panose="02020603050405020304" pitchFamily="18" charset="0"/>
                <a:cs typeface="Times New Roman" panose="02020603050405020304" pitchFamily="18" charset="0"/>
              </a:rPr>
              <a:t>entidad</a:t>
            </a:r>
            <a:r>
              <a:rPr lang="en-US" sz="1600" dirty="0">
                <a:latin typeface="Times New Roman" panose="02020603050405020304" pitchFamily="18" charset="0"/>
                <a:cs typeface="Times New Roman" panose="02020603050405020304" pitchFamily="18" charset="0"/>
              </a:rPr>
              <a:t> con derecho a </a:t>
            </a:r>
            <a:r>
              <a:rPr lang="en-US" sz="1600" dirty="0" err="1">
                <a:latin typeface="Times New Roman" panose="02020603050405020304" pitchFamily="18" charset="0"/>
                <a:cs typeface="Times New Roman" panose="02020603050405020304" pitchFamily="18" charset="0"/>
              </a:rPr>
              <a:t>exigir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cumplimiento</a:t>
            </a:r>
            <a:r>
              <a:rPr lang="en-US" sz="1600" dirty="0">
                <a:latin typeface="Times New Roman" panose="02020603050405020304" pitchFamily="18" charset="0"/>
                <a:cs typeface="Times New Roman" panose="02020603050405020304" pitchFamily="18" charset="0"/>
              </a:rPr>
              <a:t> del </a:t>
            </a:r>
            <a:r>
              <a:rPr lang="en-US" sz="1600" dirty="0" err="1">
                <a:latin typeface="Times New Roman" panose="02020603050405020304" pitchFamily="18" charset="0"/>
                <a:cs typeface="Times New Roman" panose="02020603050405020304" pitchFamily="18" charset="0"/>
              </a:rPr>
              <a:t>instrumento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por</a:t>
            </a:r>
            <a:r>
              <a:rPr lang="en-US" sz="1600" dirty="0">
                <a:latin typeface="Times New Roman" panose="02020603050405020304" pitchFamily="18" charset="0"/>
                <a:cs typeface="Times New Roman" panose="02020603050405020304" pitchFamily="18" charset="0"/>
              </a:rPr>
              <a:t> ser </a:t>
            </a:r>
            <a:r>
              <a:rPr lang="en-US" sz="1600" dirty="0" err="1">
                <a:latin typeface="Times New Roman" panose="02020603050405020304" pitchFamily="18" charset="0"/>
                <a:cs typeface="Times New Roman" panose="02020603050405020304" pitchFamily="18" charset="0"/>
              </a:rPr>
              <a:t>su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tenedor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Firstbank</a:t>
            </a:r>
            <a:r>
              <a:rPr lang="en-US" sz="1600" dirty="0">
                <a:latin typeface="Times New Roman" panose="02020603050405020304" pitchFamily="18" charset="0"/>
                <a:cs typeface="Times New Roman" panose="02020603050405020304" pitchFamily="18" charset="0"/>
              </a:rPr>
              <a:t> es </a:t>
            </a:r>
            <a:r>
              <a:rPr lang="en-US" sz="1600" dirty="0" err="1">
                <a:latin typeface="Times New Roman" panose="02020603050405020304" pitchFamily="18" charset="0"/>
                <a:cs typeface="Times New Roman" panose="02020603050405020304" pitchFamily="18" charset="0"/>
              </a:rPr>
              <a:t>el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custodio</a:t>
            </a:r>
            <a:r>
              <a:rPr lang="en-US" sz="1600" dirty="0">
                <a:latin typeface="Times New Roman" panose="02020603050405020304" pitchFamily="18" charset="0"/>
                <a:cs typeface="Times New Roman" panose="02020603050405020304" pitchFamily="18" charset="0"/>
              </a:rPr>
              <a:t> del </a:t>
            </a:r>
            <a:r>
              <a:rPr lang="en-US" sz="1600" dirty="0" err="1">
                <a:latin typeface="Times New Roman" panose="02020603050405020304" pitchFamily="18" charset="0"/>
                <a:cs typeface="Times New Roman" panose="02020603050405020304" pitchFamily="18" charset="0"/>
              </a:rPr>
              <a:t>pagaré</a:t>
            </a:r>
            <a:r>
              <a:rPr lang="en-US" sz="1600" dirty="0">
                <a:latin typeface="Times New Roman" panose="02020603050405020304" pitchFamily="18" charset="0"/>
                <a:cs typeface="Times New Roman" panose="02020603050405020304" pitchFamily="18" charset="0"/>
              </a:rPr>
              <a:t> antes </a:t>
            </a:r>
            <a:r>
              <a:rPr lang="en-US" sz="1600" dirty="0" err="1">
                <a:latin typeface="Times New Roman" panose="02020603050405020304" pitchFamily="18" charset="0"/>
                <a:cs typeface="Times New Roman" panose="02020603050405020304" pitchFamily="18" charset="0"/>
              </a:rPr>
              <a:t>mencionado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cuya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copia</a:t>
            </a:r>
            <a:r>
              <a:rPr lang="en-US" sz="1600" dirty="0">
                <a:latin typeface="Times New Roman" panose="02020603050405020304" pitchFamily="18" charset="0"/>
                <a:cs typeface="Times New Roman" panose="02020603050405020304" pitchFamily="18" charset="0"/>
              </a:rPr>
              <a:t> es </a:t>
            </a:r>
            <a:r>
              <a:rPr lang="en-US" sz="1600" dirty="0" err="1">
                <a:latin typeface="Times New Roman" panose="02020603050405020304" pitchFamily="18" charset="0"/>
                <a:cs typeface="Times New Roman" panose="02020603050405020304" pitchFamily="18" charset="0"/>
              </a:rPr>
              <a:t>fiel</a:t>
            </a:r>
            <a:r>
              <a:rPr lang="en-US" sz="1600" dirty="0">
                <a:latin typeface="Times New Roman" panose="02020603050405020304" pitchFamily="18" charset="0"/>
                <a:cs typeface="Times New Roman" panose="02020603050405020304" pitchFamily="18" charset="0"/>
              </a:rPr>
              <a:t> y exacta de </a:t>
            </a:r>
            <a:r>
              <a:rPr lang="en-US" sz="1600" dirty="0" err="1">
                <a:latin typeface="Times New Roman" panose="02020603050405020304" pitchFamily="18" charset="0"/>
                <a:cs typeface="Times New Roman" panose="02020603050405020304" pitchFamily="18" charset="0"/>
              </a:rPr>
              <a:t>su</a:t>
            </a:r>
            <a:r>
              <a:rPr lang="en-US" sz="1600" dirty="0">
                <a:latin typeface="Times New Roman" panose="02020603050405020304" pitchFamily="18" charset="0"/>
                <a:cs typeface="Times New Roman" panose="02020603050405020304" pitchFamily="18" charset="0"/>
              </a:rPr>
              <a:t> original y </a:t>
            </a:r>
            <a:r>
              <a:rPr lang="en-US" sz="1600" dirty="0" err="1">
                <a:latin typeface="Times New Roman" panose="02020603050405020304" pitchFamily="18" charset="0"/>
                <a:cs typeface="Times New Roman" panose="02020603050405020304" pitchFamily="18" charset="0"/>
              </a:rPr>
              <a:t>el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está</a:t>
            </a:r>
            <a:r>
              <a:rPr lang="en-US" sz="1600" dirty="0">
                <a:latin typeface="Times New Roman" panose="02020603050405020304" pitchFamily="18" charset="0"/>
                <a:cs typeface="Times New Roman" panose="02020603050405020304" pitchFamily="18" charset="0"/>
              </a:rPr>
              <a:t> disponible para ser </a:t>
            </a:r>
            <a:r>
              <a:rPr lang="en-US" sz="1600" dirty="0" err="1">
                <a:latin typeface="Times New Roman" panose="02020603050405020304" pitchFamily="18" charset="0"/>
                <a:cs typeface="Times New Roman" panose="02020603050405020304" pitchFamily="18" charset="0"/>
              </a:rPr>
              <a:t>inspeccionado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por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el</a:t>
            </a:r>
            <a:r>
              <a:rPr lang="en-US" sz="1600" dirty="0">
                <a:latin typeface="Times New Roman" panose="02020603050405020304" pitchFamily="18" charset="0"/>
                <a:cs typeface="Times New Roman" panose="02020603050405020304" pitchFamily="18" charset="0"/>
              </a:rPr>
              <a:t> Tribunal y la </a:t>
            </a:r>
            <a:r>
              <a:rPr lang="en-US" sz="1600" dirty="0" err="1">
                <a:latin typeface="Times New Roman" panose="02020603050405020304" pitchFamily="18" charset="0"/>
                <a:cs typeface="Times New Roman" panose="02020603050405020304" pitchFamily="18" charset="0"/>
              </a:rPr>
              <a:t>parte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demandada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así</a:t>
            </a:r>
            <a:r>
              <a:rPr lang="en-US" sz="1600" dirty="0">
                <a:latin typeface="Times New Roman" panose="02020603050405020304" pitchFamily="18" charset="0"/>
                <a:cs typeface="Times New Roman" panose="02020603050405020304" pitchFamily="18" charset="0"/>
              </a:rPr>
              <a:t> lo </a:t>
            </a:r>
            <a:r>
              <a:rPr lang="en-US" sz="1600" dirty="0" err="1">
                <a:latin typeface="Times New Roman" panose="02020603050405020304" pitchFamily="18" charset="0"/>
                <a:cs typeface="Times New Roman" panose="02020603050405020304" pitchFamily="18" charset="0"/>
              </a:rPr>
              <a:t>solicita</a:t>
            </a:r>
            <a:r>
              <a:rPr lang="en-US" sz="1600" dirty="0">
                <a:latin typeface="Times New Roman" panose="02020603050405020304" pitchFamily="18" charset="0"/>
                <a:cs typeface="Times New Roman" panose="02020603050405020304" pitchFamily="18" charset="0"/>
              </a:rPr>
              <a:t>.</a:t>
            </a:r>
          </a:p>
        </p:txBody>
      </p:sp>
      <p:pic>
        <p:nvPicPr>
          <p:cNvPr id="8" name="Content Placeholder 7" descr="A large brick building with a sign&#10;&#10;AI-generated content may be incorrect.">
            <a:extLst>
              <a:ext uri="{FF2B5EF4-FFF2-40B4-BE49-F238E27FC236}">
                <a16:creationId xmlns:a16="http://schemas.microsoft.com/office/drawing/2014/main" id="{EC82DEEB-2B1A-49F2-AE9E-7D17D7151533}"/>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7823" r="20023"/>
          <a:stretch>
            <a:fillRect/>
          </a:stretch>
        </p:blipFill>
        <p:spPr>
          <a:xfrm>
            <a:off x="7675658" y="2093976"/>
            <a:ext cx="3941064" cy="4096512"/>
          </a:xfrm>
          <a:prstGeom prst="rect">
            <a:avLst/>
          </a:prstGeom>
        </p:spPr>
      </p:pic>
      <p:sp>
        <p:nvSpPr>
          <p:cNvPr id="9" name="TextBox 8">
            <a:extLst>
              <a:ext uri="{FF2B5EF4-FFF2-40B4-BE49-F238E27FC236}">
                <a16:creationId xmlns:a16="http://schemas.microsoft.com/office/drawing/2014/main" id="{2A9BA4F1-DEE3-68F6-C165-F8ED6079E41C}"/>
              </a:ext>
            </a:extLst>
          </p:cNvPr>
          <p:cNvSpPr txBox="1"/>
          <p:nvPr/>
        </p:nvSpPr>
        <p:spPr>
          <a:xfrm>
            <a:off x="9319298" y="5990433"/>
            <a:ext cx="2297424"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www.flickr.com/photos/87913776@N00/3494004845/">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s-ES_tradnl" sz="700">
              <a:solidFill>
                <a:srgbClr val="FFFFFF"/>
              </a:solidFill>
            </a:endParaRPr>
          </a:p>
        </p:txBody>
      </p:sp>
    </p:spTree>
    <p:extLst>
      <p:ext uri="{BB962C8B-B14F-4D97-AF65-F5344CB8AC3E}">
        <p14:creationId xmlns:p14="http://schemas.microsoft.com/office/powerpoint/2010/main" val="383410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532EEA-5BCE-71D1-2088-1D448321202D}"/>
              </a:ext>
            </a:extLst>
          </p:cNvPr>
          <p:cNvSpPr>
            <a:spLocks noGrp="1"/>
          </p:cNvSpPr>
          <p:nvPr>
            <p:ph type="title"/>
          </p:nvPr>
        </p:nvSpPr>
        <p:spPr/>
        <p:txBody>
          <a:bodyPr/>
          <a:lstStyle/>
          <a:p>
            <a:r>
              <a:rPr lang="es-ES_tradnl" dirty="0">
                <a:latin typeface="Times New Roman" panose="02020603050405020304" pitchFamily="18" charset="0"/>
                <a:cs typeface="Times New Roman" panose="02020603050405020304" pitchFamily="18" charset="0"/>
              </a:rPr>
              <a:t>Pagaré con Fannie Mae</a:t>
            </a:r>
          </a:p>
        </p:txBody>
      </p:sp>
      <p:pic>
        <p:nvPicPr>
          <p:cNvPr id="8" name="Content Placeholder 7">
            <a:extLst>
              <a:ext uri="{FF2B5EF4-FFF2-40B4-BE49-F238E27FC236}">
                <a16:creationId xmlns:a16="http://schemas.microsoft.com/office/drawing/2014/main" id="{34BC6E87-3F0C-945C-739A-26BDA76CC303}"/>
              </a:ext>
            </a:extLst>
          </p:cNvPr>
          <p:cNvPicPr>
            <a:picLocks noGrp="1" noChangeAspect="1"/>
          </p:cNvPicPr>
          <p:nvPr>
            <p:ph sz="half" idx="1"/>
          </p:nvPr>
        </p:nvPicPr>
        <p:blipFill>
          <a:blip r:embed="rId2"/>
          <a:stretch>
            <a:fillRect/>
          </a:stretch>
        </p:blipFill>
        <p:spPr>
          <a:xfrm>
            <a:off x="2108058" y="1825625"/>
            <a:ext cx="2641883" cy="4351338"/>
          </a:xfrm>
          <a:prstGeom prst="rect">
            <a:avLst/>
          </a:prstGeom>
        </p:spPr>
      </p:pic>
      <p:pic>
        <p:nvPicPr>
          <p:cNvPr id="11" name="Content Placeholder 10" descr="A close-up of a few white cubes with black letters&#10;&#10;AI-generated content may be incorrect.">
            <a:extLst>
              <a:ext uri="{FF2B5EF4-FFF2-40B4-BE49-F238E27FC236}">
                <a16:creationId xmlns:a16="http://schemas.microsoft.com/office/drawing/2014/main" id="{32684D23-12DC-3333-736C-E17A19BEE87B}"/>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172200" y="2543969"/>
            <a:ext cx="5181600" cy="2914650"/>
          </a:xfrm>
        </p:spPr>
      </p:pic>
    </p:spTree>
    <p:extLst>
      <p:ext uri="{BB962C8B-B14F-4D97-AF65-F5344CB8AC3E}">
        <p14:creationId xmlns:p14="http://schemas.microsoft.com/office/powerpoint/2010/main" val="733496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A052EB-E1C1-BA3A-CE28-A4F417BEEEB3}"/>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4600" kern="1200">
                <a:solidFill>
                  <a:schemeClr val="tx1"/>
                </a:solidFill>
                <a:latin typeface="Times New Roman" panose="02020603050405020304" pitchFamily="18" charset="0"/>
                <a:cs typeface="Times New Roman" panose="02020603050405020304" pitchFamily="18" charset="0"/>
              </a:rPr>
              <a:t>Steal like an Artist, Austin Kleon</a:t>
            </a:r>
          </a:p>
        </p:txBody>
      </p:sp>
      <p:pic>
        <p:nvPicPr>
          <p:cNvPr id="6" name="Content Placeholder 5" descr="Text, whiteboard&#10;&#10;AI-generated content may be incorrect.">
            <a:extLst>
              <a:ext uri="{FF2B5EF4-FFF2-40B4-BE49-F238E27FC236}">
                <a16:creationId xmlns:a16="http://schemas.microsoft.com/office/drawing/2014/main" id="{FA8BDE59-2443-2D69-10C8-993CA1D90988}"/>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630936" y="713163"/>
            <a:ext cx="5458968" cy="5431673"/>
          </a:xfrm>
          <a:prstGeom prst="rect">
            <a:avLst/>
          </a:prstGeom>
        </p:spPr>
      </p:pic>
      <p:sp>
        <p:nvSpPr>
          <p:cNvPr id="1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78BB245-2115-AF2E-F637-999F77DA7315}"/>
              </a:ext>
            </a:extLst>
          </p:cNvPr>
          <p:cNvSpPr>
            <a:spLocks noGrp="1"/>
          </p:cNvSpPr>
          <p:nvPr>
            <p:ph sz="half" idx="2"/>
          </p:nvPr>
        </p:nvSpPr>
        <p:spPr>
          <a:xfrm>
            <a:off x="6739128" y="2664886"/>
            <a:ext cx="4818888" cy="3550789"/>
          </a:xfrm>
        </p:spPr>
        <p:txBody>
          <a:bodyPr vert="horz" lIns="91440" tIns="45720" rIns="91440" bIns="45720" rtlCol="0" anchor="t">
            <a:normAutofit/>
          </a:bodyPr>
          <a:lstStyle/>
          <a:p>
            <a:pPr algn="just"/>
            <a:r>
              <a:rPr lang="en-US" sz="1900">
                <a:latin typeface="Times New Roman" panose="02020603050405020304" pitchFamily="18" charset="0"/>
                <a:cs typeface="Times New Roman" panose="02020603050405020304" pitchFamily="18" charset="0"/>
              </a:rPr>
              <a:t>These ideas apply to anyone who’s trying to inject some creativity into their life and their work. (That should describe all of us.)</a:t>
            </a:r>
          </a:p>
          <a:p>
            <a:r>
              <a:rPr lang="en-US" sz="1900">
                <a:latin typeface="Times New Roman" panose="02020603050405020304" pitchFamily="18" charset="0"/>
                <a:cs typeface="Times New Roman" panose="02020603050405020304" pitchFamily="18" charset="0"/>
              </a:rPr>
              <a:t>Every artist gets asked the question,</a:t>
            </a:r>
          </a:p>
          <a:p>
            <a:pPr lvl="1"/>
            <a:r>
              <a:rPr lang="en-US" sz="1900">
                <a:latin typeface="Times New Roman" panose="02020603050405020304" pitchFamily="18" charset="0"/>
                <a:cs typeface="Times New Roman" panose="02020603050405020304" pitchFamily="18" charset="0"/>
              </a:rPr>
              <a:t>“Where do you get your ideas?”</a:t>
            </a:r>
          </a:p>
          <a:p>
            <a:r>
              <a:rPr lang="en-US" sz="1900">
                <a:latin typeface="Times New Roman" panose="02020603050405020304" pitchFamily="18" charset="0"/>
                <a:cs typeface="Times New Roman" panose="02020603050405020304" pitchFamily="18" charset="0"/>
              </a:rPr>
              <a:t>The honest artist answers,</a:t>
            </a:r>
          </a:p>
          <a:p>
            <a:pPr lvl="1"/>
            <a:r>
              <a:rPr lang="en-US" sz="1900">
                <a:latin typeface="Times New Roman" panose="02020603050405020304" pitchFamily="18" charset="0"/>
                <a:cs typeface="Times New Roman" panose="02020603050405020304" pitchFamily="18" charset="0"/>
              </a:rPr>
              <a:t>“I steal them.”</a:t>
            </a:r>
          </a:p>
          <a:p>
            <a:r>
              <a:rPr lang="en-US" sz="1900">
                <a:latin typeface="Times New Roman" panose="02020603050405020304" pitchFamily="18" charset="0"/>
                <a:cs typeface="Times New Roman" panose="02020603050405020304" pitchFamily="18" charset="0"/>
              </a:rPr>
              <a:t>How does an artist look at the world?</a:t>
            </a:r>
          </a:p>
          <a:p>
            <a:r>
              <a:rPr lang="en-US" sz="1900">
                <a:latin typeface="Times New Roman" panose="02020603050405020304" pitchFamily="18" charset="0"/>
                <a:cs typeface="Times New Roman" panose="02020603050405020304" pitchFamily="18" charset="0"/>
              </a:rPr>
              <a:t>First, you figure out what’s worth stealing, then you move on to the next thing.</a:t>
            </a:r>
          </a:p>
        </p:txBody>
      </p:sp>
      <p:sp>
        <p:nvSpPr>
          <p:cNvPr id="7" name="TextBox 6">
            <a:extLst>
              <a:ext uri="{FF2B5EF4-FFF2-40B4-BE49-F238E27FC236}">
                <a16:creationId xmlns:a16="http://schemas.microsoft.com/office/drawing/2014/main" id="{1D6129E4-0287-252A-982F-D274DEF6B988}"/>
              </a:ext>
            </a:extLst>
          </p:cNvPr>
          <p:cNvSpPr txBox="1"/>
          <p:nvPr/>
        </p:nvSpPr>
        <p:spPr>
          <a:xfrm>
            <a:off x="3479895" y="5944781"/>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flickr.com/photos/deathtogutenberg/686423403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606549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36DF34-7B63-A91F-B945-DE78745A51AD}"/>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Times New Roman" panose="02020603050405020304" pitchFamily="18" charset="0"/>
                <a:cs typeface="Times New Roman" panose="02020603050405020304" pitchFamily="18" charset="0"/>
              </a:rPr>
              <a:t>Freddie Mac</a:t>
            </a:r>
          </a:p>
        </p:txBody>
      </p:sp>
      <p:sp>
        <p:nvSpPr>
          <p:cNvPr id="17"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A5CDB3-3BFC-C44C-67E5-C1216BE8A96F}"/>
              </a:ext>
            </a:extLst>
          </p:cNvPr>
          <p:cNvSpPr>
            <a:spLocks noGrp="1"/>
          </p:cNvSpPr>
          <p:nvPr>
            <p:ph sz="half" idx="1"/>
          </p:nvPr>
        </p:nvSpPr>
        <p:spPr>
          <a:xfrm>
            <a:off x="630936" y="2807208"/>
            <a:ext cx="3324728" cy="3410712"/>
          </a:xfrm>
        </p:spPr>
        <p:txBody>
          <a:bodyPr vert="horz" lIns="91440" tIns="45720" rIns="91440" bIns="45720" rtlCol="0" anchor="t">
            <a:normAutofit/>
          </a:bodyPr>
          <a:lstStyle/>
          <a:p>
            <a:pPr algn="just"/>
            <a:r>
              <a:rPr lang="es-ES_tradnl" sz="2200" noProof="0">
                <a:latin typeface="Times New Roman" panose="02020603050405020304" pitchFamily="18" charset="0"/>
                <a:cs typeface="Times New Roman" panose="02020603050405020304" pitchFamily="18" charset="0"/>
              </a:rPr>
              <a:t>La entidad demandante, ORIENTAL BANK, es el actual tenedor del pagaré original y de los derechos del mismo por sí y/o como agente de servicio de un inversionista.</a:t>
            </a:r>
          </a:p>
        </p:txBody>
      </p:sp>
      <p:pic>
        <p:nvPicPr>
          <p:cNvPr id="6" name="Content Placeholder 5" descr="A sign with a name on it&#10;&#10;AI-generated content may be incorrect.">
            <a:extLst>
              <a:ext uri="{FF2B5EF4-FFF2-40B4-BE49-F238E27FC236}">
                <a16:creationId xmlns:a16="http://schemas.microsoft.com/office/drawing/2014/main" id="{BC0CF36D-61E2-FD72-2780-B5A81D7225E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4654296" y="1127760"/>
            <a:ext cx="6903720" cy="4602480"/>
          </a:xfrm>
          <a:prstGeom prst="rect">
            <a:avLst/>
          </a:prstGeom>
        </p:spPr>
      </p:pic>
      <p:sp>
        <p:nvSpPr>
          <p:cNvPr id="7" name="TextBox 6">
            <a:extLst>
              <a:ext uri="{FF2B5EF4-FFF2-40B4-BE49-F238E27FC236}">
                <a16:creationId xmlns:a16="http://schemas.microsoft.com/office/drawing/2014/main" id="{A0DC9D32-2A8C-41B9-94AD-7DB70987EB20}"/>
              </a:ext>
            </a:extLst>
          </p:cNvPr>
          <p:cNvSpPr txBox="1"/>
          <p:nvPr/>
        </p:nvSpPr>
        <p:spPr>
          <a:xfrm>
            <a:off x="8948006" y="5530185"/>
            <a:ext cx="2610010"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propublica.org/article/freddie-mac-offers-relief-to-homeowners-dealing-with-chinese-drywal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1902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813552B-B4ED-2BF2-A4F4-A8A30DEBCDC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000" kern="1200" dirty="0">
                <a:solidFill>
                  <a:schemeClr val="tx1"/>
                </a:solidFill>
                <a:latin typeface="Times New Roman" panose="02020603050405020304" pitchFamily="18" charset="0"/>
                <a:cs typeface="Times New Roman" panose="02020603050405020304" pitchFamily="18" charset="0"/>
              </a:rPr>
              <a:t>El </a:t>
            </a:r>
            <a:r>
              <a:rPr lang="en-US" sz="6000" kern="1200" dirty="0" err="1">
                <a:solidFill>
                  <a:schemeClr val="tx1"/>
                </a:solidFill>
                <a:latin typeface="Times New Roman" panose="02020603050405020304" pitchFamily="18" charset="0"/>
                <a:cs typeface="Times New Roman" panose="02020603050405020304" pitchFamily="18" charset="0"/>
              </a:rPr>
              <a:t>pagaré</a:t>
            </a:r>
            <a:r>
              <a:rPr lang="en-US" sz="6000" kern="1200" dirty="0">
                <a:solidFill>
                  <a:schemeClr val="tx1"/>
                </a:solidFill>
                <a:latin typeface="Times New Roman" panose="02020603050405020304" pitchFamily="18" charset="0"/>
                <a:cs typeface="Times New Roman" panose="02020603050405020304" pitchFamily="18" charset="0"/>
              </a:rPr>
              <a:t> </a:t>
            </a:r>
            <a:r>
              <a:rPr lang="en-US" sz="6000" kern="1200" dirty="0" err="1">
                <a:solidFill>
                  <a:schemeClr val="tx1"/>
                </a:solidFill>
                <a:latin typeface="Times New Roman" panose="02020603050405020304" pitchFamily="18" charset="0"/>
                <a:cs typeface="Times New Roman" panose="02020603050405020304" pitchFamily="18" charset="0"/>
              </a:rPr>
              <a:t>en</a:t>
            </a:r>
            <a:r>
              <a:rPr lang="en-US" sz="6000" kern="1200" dirty="0">
                <a:solidFill>
                  <a:schemeClr val="tx1"/>
                </a:solidFill>
                <a:latin typeface="Times New Roman" panose="02020603050405020304" pitchFamily="18" charset="0"/>
                <a:cs typeface="Times New Roman" panose="02020603050405020304" pitchFamily="18" charset="0"/>
              </a:rPr>
              <a:t> </a:t>
            </a:r>
            <a:r>
              <a:rPr lang="en-US" sz="6000" kern="1200" dirty="0" err="1">
                <a:solidFill>
                  <a:schemeClr val="tx1"/>
                </a:solidFill>
                <a:latin typeface="Times New Roman" panose="02020603050405020304" pitchFamily="18" charset="0"/>
                <a:cs typeface="Times New Roman" panose="02020603050405020304" pitchFamily="18" charset="0"/>
              </a:rPr>
              <a:t>el</a:t>
            </a:r>
            <a:r>
              <a:rPr lang="en-US" sz="6000" kern="1200" dirty="0">
                <a:solidFill>
                  <a:schemeClr val="tx1"/>
                </a:solidFill>
                <a:latin typeface="Times New Roman" panose="02020603050405020304" pitchFamily="18" charset="0"/>
                <a:cs typeface="Times New Roman" panose="02020603050405020304" pitchFamily="18" charset="0"/>
              </a:rPr>
              <a:t> </a:t>
            </a:r>
            <a:r>
              <a:rPr lang="en-US" sz="6000" kern="1200" dirty="0" err="1">
                <a:solidFill>
                  <a:schemeClr val="tx1"/>
                </a:solidFill>
                <a:latin typeface="Times New Roman" panose="02020603050405020304" pitchFamily="18" charset="0"/>
                <a:cs typeface="Times New Roman" panose="02020603050405020304" pitchFamily="18" charset="0"/>
              </a:rPr>
              <a:t>caso</a:t>
            </a:r>
            <a:r>
              <a:rPr lang="en-US" sz="6000" kern="1200" dirty="0">
                <a:solidFill>
                  <a:schemeClr val="tx1"/>
                </a:solidFill>
                <a:latin typeface="Times New Roman" panose="02020603050405020304" pitchFamily="18" charset="0"/>
                <a:cs typeface="Times New Roman" panose="02020603050405020304" pitchFamily="18" charset="0"/>
              </a:rPr>
              <a:t> con Freddie</a:t>
            </a: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29A00910-6A93-6448-668C-A8872B341B23}"/>
              </a:ext>
            </a:extLst>
          </p:cNvPr>
          <p:cNvPicPr>
            <a:picLocks noGrp="1" noChangeAspect="1"/>
          </p:cNvPicPr>
          <p:nvPr>
            <p:ph idx="1"/>
          </p:nvPr>
        </p:nvPicPr>
        <p:blipFill>
          <a:blip r:embed="rId2"/>
          <a:stretch>
            <a:fillRect/>
          </a:stretch>
        </p:blipFill>
        <p:spPr>
          <a:xfrm>
            <a:off x="6119035" y="640080"/>
            <a:ext cx="4285138" cy="5550408"/>
          </a:xfrm>
          <a:prstGeom prst="rect">
            <a:avLst/>
          </a:prstGeom>
        </p:spPr>
      </p:pic>
    </p:spTree>
    <p:extLst>
      <p:ext uri="{BB962C8B-B14F-4D97-AF65-F5344CB8AC3E}">
        <p14:creationId xmlns:p14="http://schemas.microsoft.com/office/powerpoint/2010/main" val="4070157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94BEA39-E4B6-8672-EBB4-6B159BB6698D}"/>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kern="1200" dirty="0" err="1">
                <a:solidFill>
                  <a:schemeClr val="tx1"/>
                </a:solidFill>
                <a:latin typeface="Times New Roman" panose="02020603050405020304" pitchFamily="18" charset="0"/>
                <a:cs typeface="Times New Roman" panose="02020603050405020304" pitchFamily="18" charset="0"/>
              </a:rPr>
              <a:t>Pagaré</a:t>
            </a:r>
            <a:r>
              <a:rPr lang="en-US" kern="1200" dirty="0">
                <a:solidFill>
                  <a:schemeClr val="tx1"/>
                </a:solidFill>
                <a:latin typeface="Times New Roman" panose="02020603050405020304" pitchFamily="18" charset="0"/>
                <a:cs typeface="Times New Roman" panose="02020603050405020304" pitchFamily="18" charset="0"/>
              </a:rPr>
              <a:t> </a:t>
            </a:r>
            <a:r>
              <a:rPr lang="en-US" kern="1200" dirty="0" err="1">
                <a:solidFill>
                  <a:schemeClr val="tx1"/>
                </a:solidFill>
                <a:latin typeface="Times New Roman" panose="02020603050405020304" pitchFamily="18" charset="0"/>
                <a:cs typeface="Times New Roman" panose="02020603050405020304" pitchFamily="18" charset="0"/>
              </a:rPr>
              <a:t>endosado</a:t>
            </a:r>
            <a:r>
              <a:rPr lang="en-US" kern="1200" dirty="0">
                <a:solidFill>
                  <a:schemeClr val="tx1"/>
                </a:solidFill>
                <a:latin typeface="Times New Roman" panose="02020603050405020304" pitchFamily="18" charset="0"/>
                <a:cs typeface="Times New Roman" panose="02020603050405020304" pitchFamily="18" charset="0"/>
              </a:rPr>
              <a:t> </a:t>
            </a:r>
            <a:r>
              <a:rPr lang="en-US" kern="1200" dirty="0" err="1">
                <a:solidFill>
                  <a:schemeClr val="tx1"/>
                </a:solidFill>
                <a:latin typeface="Times New Roman" panose="02020603050405020304" pitchFamily="18" charset="0"/>
                <a:cs typeface="Times New Roman" panose="02020603050405020304" pitchFamily="18" charset="0"/>
              </a:rPr>
              <a:t>en</a:t>
            </a:r>
            <a:r>
              <a:rPr lang="en-US" kern="1200" dirty="0">
                <a:solidFill>
                  <a:schemeClr val="tx1"/>
                </a:solidFill>
                <a:latin typeface="Times New Roman" panose="02020603050405020304" pitchFamily="18" charset="0"/>
                <a:cs typeface="Times New Roman" panose="02020603050405020304" pitchFamily="18" charset="0"/>
              </a:rPr>
              <a:t> </a:t>
            </a:r>
            <a:r>
              <a:rPr lang="en-US" kern="1200" dirty="0" err="1">
                <a:solidFill>
                  <a:schemeClr val="tx1"/>
                </a:solidFill>
                <a:latin typeface="Times New Roman" panose="02020603050405020304" pitchFamily="18" charset="0"/>
                <a:cs typeface="Times New Roman" panose="02020603050405020304" pitchFamily="18" charset="0"/>
              </a:rPr>
              <a:t>blanco</a:t>
            </a:r>
            <a:endParaRPr lang="en-US" kern="1200" dirty="0">
              <a:solidFill>
                <a:schemeClr val="tx1"/>
              </a:solidFill>
              <a:latin typeface="Times New Roman" panose="02020603050405020304" pitchFamily="18" charset="0"/>
              <a:cs typeface="Times New Roman" panose="02020603050405020304" pitchFamily="18" charset="0"/>
            </a:endParaRP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FADB35D-7140-5D8A-D1D8-984348B067CA}"/>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1700" dirty="0">
                <a:latin typeface="Times New Roman" panose="02020603050405020304" pitchFamily="18" charset="0"/>
                <a:cs typeface="Times New Roman" panose="02020603050405020304" pitchFamily="18" charset="0"/>
              </a:rPr>
              <a:t>Cuando </a:t>
            </a:r>
            <a:r>
              <a:rPr lang="en-US" sz="1700" dirty="0" err="1">
                <a:latin typeface="Times New Roman" panose="02020603050405020304" pitchFamily="18" charset="0"/>
                <a:cs typeface="Times New Roman" panose="02020603050405020304" pitchFamily="18" charset="0"/>
              </a:rPr>
              <a:t>está</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endosado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blanco</a:t>
            </a:r>
            <a:r>
              <a:rPr lang="en-US" sz="1700" dirty="0">
                <a:latin typeface="Times New Roman" panose="02020603050405020304" pitchFamily="18" charset="0"/>
                <a:cs typeface="Times New Roman" panose="02020603050405020304" pitchFamily="18" charset="0"/>
              </a:rPr>
              <a:t>, un </a:t>
            </a:r>
            <a:r>
              <a:rPr lang="en-US" sz="1700" dirty="0" err="1">
                <a:latin typeface="Times New Roman" panose="02020603050405020304" pitchFamily="18" charset="0"/>
                <a:cs typeface="Times New Roman" panose="02020603050405020304" pitchFamily="18" charset="0"/>
              </a:rPr>
              <a:t>instrumento</a:t>
            </a:r>
            <a:r>
              <a:rPr lang="en-US" sz="1700" dirty="0">
                <a:latin typeface="Times New Roman" panose="02020603050405020304" pitchFamily="18" charset="0"/>
                <a:cs typeface="Times New Roman" panose="02020603050405020304" pitchFamily="18" charset="0"/>
              </a:rPr>
              <a:t> se </a:t>
            </a:r>
            <a:r>
              <a:rPr lang="en-US" sz="1700" dirty="0" err="1">
                <a:latin typeface="Times New Roman" panose="02020603050405020304" pitchFamily="18" charset="0"/>
                <a:cs typeface="Times New Roman" panose="02020603050405020304" pitchFamily="18" charset="0"/>
              </a:rPr>
              <a:t>convierte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pagadero</a:t>
            </a:r>
            <a:r>
              <a:rPr lang="en-US" sz="1700" dirty="0">
                <a:latin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cs typeface="Times New Roman" panose="02020603050405020304" pitchFamily="18" charset="0"/>
              </a:rPr>
              <a:t>al </a:t>
            </a:r>
            <a:r>
              <a:rPr lang="en-US" sz="1700" b="1" dirty="0" err="1">
                <a:latin typeface="Times New Roman" panose="02020603050405020304" pitchFamily="18" charset="0"/>
                <a:cs typeface="Times New Roman" panose="02020603050405020304" pitchFamily="18" charset="0"/>
              </a:rPr>
              <a:t>portador</a:t>
            </a:r>
            <a:r>
              <a:rPr lang="en-US" sz="1700" dirty="0">
                <a:latin typeface="Times New Roman" panose="02020603050405020304" pitchFamily="18" charset="0"/>
                <a:cs typeface="Times New Roman" panose="02020603050405020304" pitchFamily="18" charset="0"/>
              </a:rPr>
              <a:t> y </a:t>
            </a:r>
            <a:r>
              <a:rPr lang="en-US" sz="1700" dirty="0" err="1">
                <a:latin typeface="Times New Roman" panose="02020603050405020304" pitchFamily="18" charset="0"/>
                <a:cs typeface="Times New Roman" panose="02020603050405020304" pitchFamily="18" charset="0"/>
              </a:rPr>
              <a:t>puede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negociarse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por</a:t>
            </a:r>
            <a:r>
              <a:rPr lang="en-US" sz="1700" dirty="0">
                <a:latin typeface="Times New Roman" panose="02020603050405020304" pitchFamily="18" charset="0"/>
                <a:cs typeface="Times New Roman" panose="02020603050405020304" pitchFamily="18" charset="0"/>
              </a:rPr>
              <a:t> la </a:t>
            </a:r>
            <a:r>
              <a:rPr lang="en-US" sz="1700" dirty="0" err="1">
                <a:latin typeface="Times New Roman" panose="02020603050405020304" pitchFamily="18" charset="0"/>
                <a:cs typeface="Times New Roman" panose="02020603050405020304" pitchFamily="18" charset="0"/>
              </a:rPr>
              <a:t>mera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cesión</a:t>
            </a:r>
            <a:r>
              <a:rPr lang="en-US" sz="1700" dirty="0">
                <a:latin typeface="Times New Roman" panose="02020603050405020304" pitchFamily="18" charset="0"/>
                <a:cs typeface="Times New Roman" panose="02020603050405020304" pitchFamily="18" charset="0"/>
              </a:rPr>
              <a:t> de </a:t>
            </a:r>
            <a:r>
              <a:rPr lang="en-US" sz="1700" dirty="0" err="1">
                <a:latin typeface="Times New Roman" panose="02020603050405020304" pitchFamily="18" charset="0"/>
                <a:cs typeface="Times New Roman" panose="02020603050405020304" pitchFamily="18" charset="0"/>
              </a:rPr>
              <a:t>su</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posesión</a:t>
            </a:r>
            <a:r>
              <a:rPr lang="en-US" sz="1700" dirty="0">
                <a:latin typeface="Times New Roman" panose="02020603050405020304" pitchFamily="18" charset="0"/>
                <a:cs typeface="Times New Roman" panose="02020603050405020304" pitchFamily="18" charset="0"/>
              </a:rPr>
              <a:t>, hasta </a:t>
            </a:r>
            <a:r>
              <a:rPr lang="en-US" sz="1700" dirty="0" err="1">
                <a:latin typeface="Times New Roman" panose="02020603050405020304" pitchFamily="18" charset="0"/>
                <a:cs typeface="Times New Roman" panose="02020603050405020304" pitchFamily="18" charset="0"/>
              </a:rPr>
              <a:t>que</a:t>
            </a:r>
            <a:r>
              <a:rPr lang="en-US" sz="1700" dirty="0">
                <a:latin typeface="Times New Roman" panose="02020603050405020304" pitchFamily="18" charset="0"/>
                <a:cs typeface="Times New Roman" panose="02020603050405020304" pitchFamily="18" charset="0"/>
              </a:rPr>
              <a:t> sea </a:t>
            </a:r>
            <a:r>
              <a:rPr lang="en-US" sz="1700" dirty="0" err="1">
                <a:latin typeface="Times New Roman" panose="02020603050405020304" pitchFamily="18" charset="0"/>
                <a:cs typeface="Times New Roman" panose="02020603050405020304" pitchFamily="18" charset="0"/>
              </a:rPr>
              <a:t>endosado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especialmente</a:t>
            </a:r>
            <a:r>
              <a:rPr lang="en-US" sz="1700" dirty="0">
                <a:latin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cs typeface="Times New Roman" panose="02020603050405020304" pitchFamily="18" charset="0"/>
              </a:rPr>
              <a:t>M. Garay, Derecho </a:t>
            </a:r>
            <a:r>
              <a:rPr lang="en-US" sz="1700" i="1" dirty="0" err="1">
                <a:latin typeface="Times New Roman" panose="02020603050405020304" pitchFamily="18" charset="0"/>
                <a:cs typeface="Times New Roman" panose="02020603050405020304" pitchFamily="18" charset="0"/>
              </a:rPr>
              <a:t>Cambiario</a:t>
            </a:r>
            <a:r>
              <a:rPr lang="en-US" sz="1700" i="1" dirty="0">
                <a:latin typeface="Times New Roman" panose="02020603050405020304" pitchFamily="18" charset="0"/>
                <a:cs typeface="Times New Roman" panose="02020603050405020304" pitchFamily="18" charset="0"/>
              </a:rPr>
              <a:t>: </a:t>
            </a:r>
            <a:r>
              <a:rPr lang="en-US" sz="1700" i="1" dirty="0" err="1">
                <a:latin typeface="Times New Roman" panose="02020603050405020304" pitchFamily="18" charset="0"/>
                <a:cs typeface="Times New Roman" panose="02020603050405020304" pitchFamily="18" charset="0"/>
              </a:rPr>
              <a:t>Instrumentos</a:t>
            </a:r>
            <a:r>
              <a:rPr lang="en-US" sz="1700" i="1" dirty="0">
                <a:latin typeface="Times New Roman" panose="02020603050405020304" pitchFamily="18" charset="0"/>
                <a:cs typeface="Times New Roman" panose="02020603050405020304" pitchFamily="18" charset="0"/>
              </a:rPr>
              <a:t> </a:t>
            </a:r>
            <a:r>
              <a:rPr lang="en-US" sz="1700" i="1" dirty="0" err="1">
                <a:latin typeface="Times New Roman" panose="02020603050405020304" pitchFamily="18" charset="0"/>
                <a:cs typeface="Times New Roman" panose="02020603050405020304" pitchFamily="18" charset="0"/>
              </a:rPr>
              <a:t>Negociables</a:t>
            </a:r>
            <a:r>
              <a:rPr lang="en-US" sz="1700" i="1" dirty="0">
                <a:latin typeface="Times New Roman" panose="02020603050405020304" pitchFamily="18" charset="0"/>
                <a:cs typeface="Times New Roman" panose="02020603050405020304" pitchFamily="18" charset="0"/>
              </a:rPr>
              <a:t> </a:t>
            </a:r>
            <a:r>
              <a:rPr lang="en-US" sz="1700" i="1" dirty="0" err="1">
                <a:latin typeface="Times New Roman" panose="02020603050405020304" pitchFamily="18" charset="0"/>
                <a:cs typeface="Times New Roman" panose="02020603050405020304" pitchFamily="18" charset="0"/>
              </a:rPr>
              <a:t>en</a:t>
            </a:r>
            <a:r>
              <a:rPr lang="en-US" sz="1700" i="1" dirty="0">
                <a:latin typeface="Times New Roman" panose="02020603050405020304" pitchFamily="18" charset="0"/>
                <a:cs typeface="Times New Roman" panose="02020603050405020304" pitchFamily="18" charset="0"/>
              </a:rPr>
              <a:t> la p. 156 (2009).</a:t>
            </a:r>
          </a:p>
          <a:p>
            <a:r>
              <a:rPr lang="en-US" sz="1700" i="1"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Ahora</a:t>
            </a:r>
            <a:r>
              <a:rPr lang="en-US" sz="1700" dirty="0">
                <a:latin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cs typeface="Times New Roman" panose="02020603050405020304" pitchFamily="18" charset="0"/>
              </a:rPr>
              <a:t>la </a:t>
            </a:r>
            <a:r>
              <a:rPr lang="en-US" sz="1700" b="1" dirty="0" err="1">
                <a:latin typeface="Times New Roman" panose="02020603050405020304" pitchFamily="18" charset="0"/>
                <a:cs typeface="Times New Roman" panose="02020603050405020304" pitchFamily="18" charset="0"/>
              </a:rPr>
              <a:t>regla</a:t>
            </a:r>
            <a:r>
              <a:rPr lang="en-US" sz="1700" b="1" dirty="0">
                <a:latin typeface="Times New Roman" panose="02020603050405020304" pitchFamily="18" charset="0"/>
                <a:cs typeface="Times New Roman" panose="02020603050405020304" pitchFamily="18" charset="0"/>
              </a:rPr>
              <a:t> general</a:t>
            </a:r>
            <a:r>
              <a:rPr lang="en-US" sz="1700" dirty="0">
                <a:latin typeface="Times New Roman" panose="02020603050405020304" pitchFamily="18" charset="0"/>
                <a:cs typeface="Times New Roman" panose="02020603050405020304" pitchFamily="18" charset="0"/>
              </a:rPr>
              <a:t> es </a:t>
            </a:r>
            <a:r>
              <a:rPr lang="en-US" sz="1700" dirty="0" err="1">
                <a:latin typeface="Times New Roman" panose="02020603050405020304" pitchFamily="18" charset="0"/>
                <a:cs typeface="Times New Roman" panose="02020603050405020304" pitchFamily="18" charset="0"/>
              </a:rPr>
              <a:t>que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cuando</a:t>
            </a:r>
            <a:r>
              <a:rPr lang="en-US" sz="1700" dirty="0">
                <a:latin typeface="Times New Roman" panose="02020603050405020304" pitchFamily="18" charset="0"/>
                <a:cs typeface="Times New Roman" panose="02020603050405020304" pitchFamily="18" charset="0"/>
              </a:rPr>
              <a:t> un </a:t>
            </a:r>
            <a:r>
              <a:rPr lang="en-US" sz="1700" dirty="0" err="1">
                <a:latin typeface="Times New Roman" panose="02020603050405020304" pitchFamily="18" charset="0"/>
                <a:cs typeface="Times New Roman" panose="02020603050405020304" pitchFamily="18" charset="0"/>
              </a:rPr>
              <a:t>pagaré</a:t>
            </a:r>
            <a:r>
              <a:rPr lang="en-US" sz="1700" dirty="0">
                <a:latin typeface="Times New Roman" panose="02020603050405020304" pitchFamily="18" charset="0"/>
                <a:cs typeface="Times New Roman" panose="02020603050405020304" pitchFamily="18" charset="0"/>
              </a:rPr>
              <a:t> es </a:t>
            </a:r>
            <a:r>
              <a:rPr lang="en-US" sz="1700" dirty="0" err="1">
                <a:latin typeface="Times New Roman" panose="02020603050405020304" pitchFamily="18" charset="0"/>
                <a:cs typeface="Times New Roman" panose="02020603050405020304" pitchFamily="18" charset="0"/>
              </a:rPr>
              <a:t>endosado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blanco</a:t>
            </a:r>
            <a:r>
              <a:rPr lang="en-US" sz="1700" dirty="0">
                <a:latin typeface="Times New Roman" panose="02020603050405020304" pitchFamily="18" charset="0"/>
                <a:cs typeface="Times New Roman" panose="02020603050405020304" pitchFamily="18" charset="0"/>
              </a:rPr>
              <a:t> la </a:t>
            </a:r>
            <a:r>
              <a:rPr lang="en-US" sz="1700" dirty="0" err="1">
                <a:latin typeface="Times New Roman" panose="02020603050405020304" pitchFamily="18" charset="0"/>
                <a:cs typeface="Times New Roman" panose="02020603050405020304" pitchFamily="18" charset="0"/>
              </a:rPr>
              <a:t>mera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posesión</a:t>
            </a:r>
            <a:r>
              <a:rPr lang="en-US" sz="1700" dirty="0">
                <a:latin typeface="Times New Roman" panose="02020603050405020304" pitchFamily="18" charset="0"/>
                <a:cs typeface="Times New Roman" panose="02020603050405020304" pitchFamily="18" charset="0"/>
              </a:rPr>
              <a:t> equivale a </a:t>
            </a:r>
            <a:r>
              <a:rPr lang="en-US" sz="1700" dirty="0" err="1">
                <a:latin typeface="Times New Roman" panose="02020603050405020304" pitchFamily="18" charset="0"/>
                <a:cs typeface="Times New Roman" panose="02020603050405020304" pitchFamily="18" charset="0"/>
              </a:rPr>
              <a:t>ostentar</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el</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título</a:t>
            </a:r>
            <a:r>
              <a:rPr lang="en-US" sz="1700" dirty="0">
                <a:latin typeface="Times New Roman" panose="02020603050405020304" pitchFamily="18" charset="0"/>
                <a:cs typeface="Times New Roman" panose="02020603050405020304" pitchFamily="18" charset="0"/>
              </a:rPr>
              <a:t> y </a:t>
            </a:r>
            <a:r>
              <a:rPr lang="en-US" sz="1700" dirty="0" err="1">
                <a:latin typeface="Times New Roman" panose="02020603050405020304" pitchFamily="18" charset="0"/>
                <a:cs typeface="Times New Roman" panose="02020603050405020304" pitchFamily="18" charset="0"/>
              </a:rPr>
              <a:t>el</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portador</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estaría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legitimado</a:t>
            </a:r>
            <a:r>
              <a:rPr lang="en-US" sz="1700" dirty="0">
                <a:latin typeface="Times New Roman" panose="02020603050405020304" pitchFamily="18" charset="0"/>
                <a:cs typeface="Times New Roman" panose="02020603050405020304" pitchFamily="18" charset="0"/>
              </a:rPr>
              <a:t> a </a:t>
            </a:r>
            <a:r>
              <a:rPr lang="en-US" sz="1700" dirty="0" err="1">
                <a:latin typeface="Times New Roman" panose="02020603050405020304" pitchFamily="18" charset="0"/>
                <a:cs typeface="Times New Roman" panose="02020603050405020304" pitchFamily="18" charset="0"/>
              </a:rPr>
              <a:t>exigir</a:t>
            </a:r>
            <a:r>
              <a:rPr lang="en-US" sz="1700" dirty="0">
                <a:latin typeface="Times New Roman" panose="02020603050405020304" pitchFamily="18" charset="0"/>
                <a:cs typeface="Times New Roman" panose="02020603050405020304" pitchFamily="18" charset="0"/>
              </a:rPr>
              <a:t> la </a:t>
            </a:r>
            <a:r>
              <a:rPr lang="en-US" sz="1700" dirty="0" err="1">
                <a:latin typeface="Times New Roman" panose="02020603050405020304" pitchFamily="18" charset="0"/>
                <a:cs typeface="Times New Roman" panose="02020603050405020304" pitchFamily="18" charset="0"/>
              </a:rPr>
              <a:t>obligación</a:t>
            </a:r>
            <a:r>
              <a:rPr lang="en-US" sz="1700" dirty="0">
                <a:latin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cs typeface="Times New Roman" panose="02020603050405020304" pitchFamily="18" charset="0"/>
              </a:rPr>
              <a:t>FDIC v. </a:t>
            </a:r>
            <a:r>
              <a:rPr lang="en-US" sz="1700" i="1" dirty="0" err="1">
                <a:latin typeface="Times New Roman" panose="02020603050405020304" pitchFamily="18" charset="0"/>
                <a:cs typeface="Times New Roman" panose="02020603050405020304" pitchFamily="18" charset="0"/>
              </a:rPr>
              <a:t>Registrador</a:t>
            </a:r>
            <a:r>
              <a:rPr lang="en-US" sz="1700" i="1" dirty="0">
                <a:latin typeface="Times New Roman" panose="02020603050405020304" pitchFamily="18" charset="0"/>
                <a:cs typeface="Times New Roman" panose="02020603050405020304" pitchFamily="18" charset="0"/>
              </a:rPr>
              <a:t>, 111 D.P.R. 602 (1981)</a:t>
            </a:r>
            <a:r>
              <a:rPr lang="en-US" sz="1700" dirty="0">
                <a:latin typeface="Times New Roman" panose="02020603050405020304" pitchFamily="18" charset="0"/>
                <a:cs typeface="Times New Roman" panose="02020603050405020304" pitchFamily="18" charset="0"/>
              </a:rPr>
              <a:t>.</a:t>
            </a:r>
          </a:p>
        </p:txBody>
      </p:sp>
      <p:pic>
        <p:nvPicPr>
          <p:cNvPr id="8" name="Content Placeholder 7" descr="A piece of paper pinned to a cork board&#10;&#10;AI-generated content may be incorrect.">
            <a:extLst>
              <a:ext uri="{FF2B5EF4-FFF2-40B4-BE49-F238E27FC236}">
                <a16:creationId xmlns:a16="http://schemas.microsoft.com/office/drawing/2014/main" id="{0534ABB7-4F0F-69EB-12CE-5B17B1DEFD0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973900" y="640080"/>
            <a:ext cx="3709263" cy="5577840"/>
          </a:xfrm>
          <a:prstGeom prst="rect">
            <a:avLst/>
          </a:prstGeom>
        </p:spPr>
      </p:pic>
      <p:sp>
        <p:nvSpPr>
          <p:cNvPr id="9" name="TextBox 8">
            <a:extLst>
              <a:ext uri="{FF2B5EF4-FFF2-40B4-BE49-F238E27FC236}">
                <a16:creationId xmlns:a16="http://schemas.microsoft.com/office/drawing/2014/main" id="{5785A432-7CED-D0DF-C2D0-A226C084EBA9}"/>
              </a:ext>
            </a:extLst>
          </p:cNvPr>
          <p:cNvSpPr txBox="1"/>
          <p:nvPr/>
        </p:nvSpPr>
        <p:spPr>
          <a:xfrm>
            <a:off x="8385739" y="6017865"/>
            <a:ext cx="2297424"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freebie.photography/office/slides/note.htm">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s-ES_tradnl" sz="700">
              <a:solidFill>
                <a:srgbClr val="FFFFFF"/>
              </a:solidFill>
            </a:endParaRPr>
          </a:p>
        </p:txBody>
      </p:sp>
    </p:spTree>
    <p:extLst>
      <p:ext uri="{BB962C8B-B14F-4D97-AF65-F5344CB8AC3E}">
        <p14:creationId xmlns:p14="http://schemas.microsoft.com/office/powerpoint/2010/main" val="1834638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stock chart&#10;&#10;AI-generated content may be incorrect.">
            <a:extLst>
              <a:ext uri="{FF2B5EF4-FFF2-40B4-BE49-F238E27FC236}">
                <a16:creationId xmlns:a16="http://schemas.microsoft.com/office/drawing/2014/main" id="{7B7016AB-C25F-9E8C-BF50-FC7C5CA862A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l="5884" r="-1" b="-1"/>
          <a:stretch>
            <a:fillRect/>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32077-CB84-52D4-3F64-B0749D497A95}"/>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2800">
                <a:latin typeface="Times New Roman" panose="02020603050405020304" pitchFamily="18" charset="0"/>
                <a:cs typeface="Times New Roman" panose="02020603050405020304" pitchFamily="18" charset="0"/>
              </a:rPr>
              <a:t>True Sale, “</a:t>
            </a:r>
            <a:r>
              <a:rPr lang="en-US" sz="2800" b="1" i="1">
                <a:latin typeface="Times New Roman" panose="02020603050405020304" pitchFamily="18" charset="0"/>
                <a:cs typeface="Times New Roman" panose="02020603050405020304" pitchFamily="18" charset="0"/>
              </a:rPr>
              <a:t>Ley Especial de </a:t>
            </a:r>
            <a:r>
              <a:rPr lang="en-US" sz="2800" b="1" i="1" err="1">
                <a:latin typeface="Times New Roman" panose="02020603050405020304" pitchFamily="18" charset="0"/>
                <a:cs typeface="Times New Roman" panose="02020603050405020304" pitchFamily="18" charset="0"/>
              </a:rPr>
              <a:t>Transferencias</a:t>
            </a:r>
            <a:r>
              <a:rPr lang="en-US" sz="2800" b="1" i="1">
                <a:latin typeface="Times New Roman" panose="02020603050405020304" pitchFamily="18" charset="0"/>
                <a:cs typeface="Times New Roman" panose="02020603050405020304" pitchFamily="18" charset="0"/>
              </a:rPr>
              <a:t> de Activos </a:t>
            </a:r>
            <a:r>
              <a:rPr lang="en-US" sz="2800" b="1" i="1" err="1">
                <a:latin typeface="Times New Roman" panose="02020603050405020304" pitchFamily="18" charset="0"/>
                <a:cs typeface="Times New Roman" panose="02020603050405020304" pitchFamily="18" charset="0"/>
              </a:rPr>
              <a:t>Financieros</a:t>
            </a:r>
            <a:r>
              <a:rPr lang="en-US" sz="2800" b="1" i="1">
                <a:latin typeface="Times New Roman" panose="02020603050405020304" pitchFamily="18" charset="0"/>
                <a:cs typeface="Times New Roman" panose="02020603050405020304" pitchFamily="18" charset="0"/>
              </a:rPr>
              <a:t>”,</a:t>
            </a:r>
            <a:br>
              <a:rPr lang="en-US" sz="2800" b="1" i="1">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Ley </a:t>
            </a:r>
            <a:r>
              <a:rPr lang="en-US" sz="2800" err="1">
                <a:latin typeface="Times New Roman" panose="02020603050405020304" pitchFamily="18" charset="0"/>
                <a:cs typeface="Times New Roman" panose="02020603050405020304" pitchFamily="18" charset="0"/>
              </a:rPr>
              <a:t>Núm</a:t>
            </a:r>
            <a:r>
              <a:rPr lang="en-US" sz="2800">
                <a:latin typeface="Times New Roman" panose="02020603050405020304" pitchFamily="18" charset="0"/>
                <a:cs typeface="Times New Roman" panose="02020603050405020304" pitchFamily="18" charset="0"/>
              </a:rPr>
              <a:t>. 13-2007</a:t>
            </a:r>
          </a:p>
        </p:txBody>
      </p:sp>
      <p:sp>
        <p:nvSpPr>
          <p:cNvPr id="7" name="TextBox 6">
            <a:extLst>
              <a:ext uri="{FF2B5EF4-FFF2-40B4-BE49-F238E27FC236}">
                <a16:creationId xmlns:a16="http://schemas.microsoft.com/office/drawing/2014/main" id="{1695A1ED-E74C-D4F2-D0DD-55868FDA3504}"/>
              </a:ext>
            </a:extLst>
          </p:cNvPr>
          <p:cNvSpPr txBox="1"/>
          <p:nvPr/>
        </p:nvSpPr>
        <p:spPr>
          <a:xfrm>
            <a:off x="7080473" y="6657945"/>
            <a:ext cx="2589170"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cato.org/cato-handbook-policymakers/cato-handbook-policymakers-9th-edition-2022/securities-regulation">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s-ES_tradnl" sz="700">
              <a:solidFill>
                <a:srgbClr val="FFFFFF"/>
              </a:solidFill>
            </a:endParaRPr>
          </a:p>
        </p:txBody>
      </p:sp>
    </p:spTree>
    <p:extLst>
      <p:ext uri="{BB962C8B-B14F-4D97-AF65-F5344CB8AC3E}">
        <p14:creationId xmlns:p14="http://schemas.microsoft.com/office/powerpoint/2010/main" val="2081468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662A23-9DD1-84E3-2E83-D55586852507}"/>
              </a:ext>
            </a:extLst>
          </p:cNvPr>
          <p:cNvSpPr>
            <a:spLocks noGrp="1"/>
          </p:cNvSpPr>
          <p:nvPr>
            <p:ph type="title"/>
          </p:nvPr>
        </p:nvSpPr>
        <p:spPr>
          <a:xfrm>
            <a:off x="635000" y="640823"/>
            <a:ext cx="3418659" cy="5583148"/>
          </a:xfrm>
        </p:spPr>
        <p:txBody>
          <a:bodyPr anchor="ctr">
            <a:normAutofit/>
          </a:bodyPr>
          <a:lstStyle/>
          <a:p>
            <a:r>
              <a:rPr lang="es-ES_tradnl" sz="5400" dirty="0">
                <a:latin typeface="Times New Roman" panose="02020603050405020304" pitchFamily="18" charset="0"/>
                <a:cs typeface="Times New Roman" panose="02020603050405020304" pitchFamily="18" charset="0"/>
              </a:rPr>
              <a:t>Exposición de motivos Ley 13-2007</a:t>
            </a:r>
          </a:p>
        </p:txBody>
      </p:sp>
      <p:sp>
        <p:nvSpPr>
          <p:cNvPr id="2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F1B9F99F-79B0-829D-B90F-0569896F19BC}"/>
              </a:ext>
            </a:extLst>
          </p:cNvPr>
          <p:cNvGraphicFramePr>
            <a:graphicFrameLocks noGrp="1"/>
          </p:cNvGraphicFramePr>
          <p:nvPr>
            <p:ph idx="1"/>
            <p:extLst>
              <p:ext uri="{D42A27DB-BD31-4B8C-83A1-F6EECF244321}">
                <p14:modId xmlns:p14="http://schemas.microsoft.com/office/powerpoint/2010/main" val="349013092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813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4779F-06D1-C9F0-49CD-6C7FA30C73B1}"/>
              </a:ext>
            </a:extLst>
          </p:cNvPr>
          <p:cNvSpPr>
            <a:spLocks noGrp="1"/>
          </p:cNvSpPr>
          <p:nvPr>
            <p:ph type="title"/>
          </p:nvPr>
        </p:nvSpPr>
        <p:spPr>
          <a:xfrm>
            <a:off x="841248" y="548640"/>
            <a:ext cx="3600860" cy="5431536"/>
          </a:xfrm>
        </p:spPr>
        <p:txBody>
          <a:bodyPr>
            <a:normAutofit/>
          </a:bodyPr>
          <a:lstStyle/>
          <a:p>
            <a:r>
              <a:rPr lang="es-ES_tradnl" sz="5400">
                <a:latin typeface="Times New Roman" panose="02020603050405020304" pitchFamily="18" charset="0"/>
                <a:cs typeface="Times New Roman" panose="02020603050405020304" pitchFamily="18" charset="0"/>
              </a:rPr>
              <a:t>Exposición de motivos Ley 13-2007</a:t>
            </a:r>
            <a:endParaRPr lang="es-ES_tradnl" sz="5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A291EF-16AE-9F50-CEC5-3B4F330C638F}"/>
              </a:ext>
            </a:extLst>
          </p:cNvPr>
          <p:cNvSpPr>
            <a:spLocks noGrp="1"/>
          </p:cNvSpPr>
          <p:nvPr>
            <p:ph idx="1"/>
          </p:nvPr>
        </p:nvSpPr>
        <p:spPr>
          <a:xfrm>
            <a:off x="5126418" y="552091"/>
            <a:ext cx="6224335" cy="5431536"/>
          </a:xfrm>
        </p:spPr>
        <p:txBody>
          <a:bodyPr anchor="ctr">
            <a:normAutofit/>
          </a:bodyPr>
          <a:lstStyle/>
          <a:p>
            <a:pPr algn="just"/>
            <a:r>
              <a:rPr lang="en-US" sz="2200" dirty="0">
                <a:latin typeface="Times New Roman" panose="02020603050405020304" pitchFamily="18" charset="0"/>
                <a:cs typeface="Times New Roman" panose="02020603050405020304" pitchFamily="18" charset="0"/>
              </a:rPr>
              <a:t>Es la </a:t>
            </a:r>
            <a:r>
              <a:rPr lang="en-US" sz="2200" dirty="0" err="1">
                <a:latin typeface="Times New Roman" panose="02020603050405020304" pitchFamily="18" charset="0"/>
                <a:cs typeface="Times New Roman" panose="02020603050405020304" pitchFamily="18" charset="0"/>
              </a:rPr>
              <a:t>intención</a:t>
            </a:r>
            <a:r>
              <a:rPr lang="en-US" sz="2200" dirty="0">
                <a:latin typeface="Times New Roman" panose="02020603050405020304" pitchFamily="18" charset="0"/>
                <a:cs typeface="Times New Roman" panose="02020603050405020304" pitchFamily="18" charset="0"/>
              </a:rPr>
              <a:t> de la </a:t>
            </a:r>
            <a:r>
              <a:rPr lang="en-US" sz="2200" dirty="0" err="1">
                <a:latin typeface="Times New Roman" panose="02020603050405020304" pitchFamily="18" charset="0"/>
                <a:cs typeface="Times New Roman" panose="02020603050405020304" pitchFamily="18" charset="0"/>
              </a:rPr>
              <a:t>Asamblea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Legislativa</a:t>
            </a:r>
            <a:r>
              <a:rPr lang="en-US" sz="2200" dirty="0">
                <a:latin typeface="Times New Roman" panose="02020603050405020304" pitchFamily="18" charset="0"/>
                <a:cs typeface="Times New Roman" panose="02020603050405020304" pitchFamily="18" charset="0"/>
              </a:rPr>
              <a:t> </a:t>
            </a:r>
            <a:r>
              <a:rPr lang="en-US" sz="2200" b="1" u="sng" dirty="0" err="1">
                <a:latin typeface="Times New Roman" panose="02020603050405020304" pitchFamily="18" charset="0"/>
                <a:cs typeface="Times New Roman" panose="02020603050405020304" pitchFamily="18" charset="0"/>
              </a:rPr>
              <a:t>precisar</a:t>
            </a:r>
            <a:r>
              <a:rPr lang="en-US" sz="2200" b="1" u="sng" dirty="0">
                <a:latin typeface="Times New Roman" panose="02020603050405020304" pitchFamily="18" charset="0"/>
                <a:cs typeface="Times New Roman" panose="02020603050405020304" pitchFamily="18" charset="0"/>
              </a:rPr>
              <a:t> y </a:t>
            </a:r>
            <a:r>
              <a:rPr lang="en-US" sz="2200" b="1" u="sng" dirty="0" err="1">
                <a:latin typeface="Times New Roman" panose="02020603050405020304" pitchFamily="18" charset="0"/>
                <a:cs typeface="Times New Roman" panose="02020603050405020304" pitchFamily="18" charset="0"/>
              </a:rPr>
              <a:t>dar</a:t>
            </a:r>
            <a:r>
              <a:rPr lang="en-US" sz="2200" b="1" u="sng" dirty="0">
                <a:latin typeface="Times New Roman" panose="02020603050405020304" pitchFamily="18" charset="0"/>
                <a:cs typeface="Times New Roman" panose="02020603050405020304" pitchFamily="18" charset="0"/>
              </a:rPr>
              <a:t> </a:t>
            </a:r>
            <a:r>
              <a:rPr lang="en-US" sz="2200" b="1" u="sng" dirty="0" err="1">
                <a:latin typeface="Times New Roman" panose="02020603050405020304" pitchFamily="18" charset="0"/>
                <a:cs typeface="Times New Roman" panose="02020603050405020304" pitchFamily="18" charset="0"/>
              </a:rPr>
              <a:t>certeza</a:t>
            </a:r>
            <a:r>
              <a:rPr lang="en-US" sz="2200" b="1" u="sng" dirty="0">
                <a:latin typeface="Times New Roman" panose="02020603050405020304" pitchFamily="18" charset="0"/>
                <a:cs typeface="Times New Roman" panose="02020603050405020304" pitchFamily="18" charset="0"/>
              </a:rPr>
              <a:t> </a:t>
            </a:r>
            <a:r>
              <a:rPr lang="en-US" sz="2200" b="1" u="sng" dirty="0" err="1">
                <a:latin typeface="Times New Roman" panose="02020603050405020304" pitchFamily="18" charset="0"/>
                <a:cs typeface="Times New Roman" panose="02020603050405020304" pitchFamily="18" charset="0"/>
              </a:rPr>
              <a:t>jurídica</a:t>
            </a:r>
            <a:r>
              <a:rPr lang="en-US" sz="2200" b="1" u="sng" dirty="0">
                <a:latin typeface="Times New Roman" panose="02020603050405020304" pitchFamily="18" charset="0"/>
                <a:cs typeface="Times New Roman" panose="02020603050405020304" pitchFamily="18" charset="0"/>
              </a:rPr>
              <a:t> a las </a:t>
            </a:r>
            <a:r>
              <a:rPr lang="en-US" sz="2200" b="1" u="sng" dirty="0" err="1">
                <a:latin typeface="Times New Roman" panose="02020603050405020304" pitchFamily="18" charset="0"/>
                <a:cs typeface="Times New Roman" panose="02020603050405020304" pitchFamily="18" charset="0"/>
              </a:rPr>
              <a:t>transacciones</a:t>
            </a:r>
            <a:r>
              <a:rPr lang="en-US" sz="2200" b="1" u="sng" dirty="0">
                <a:latin typeface="Times New Roman" panose="02020603050405020304" pitchFamily="18" charset="0"/>
                <a:cs typeface="Times New Roman" panose="02020603050405020304" pitchFamily="18" charset="0"/>
              </a:rPr>
              <a:t> de </a:t>
            </a:r>
            <a:r>
              <a:rPr lang="en-US" sz="2200" b="1" u="sng" dirty="0" err="1">
                <a:latin typeface="Times New Roman" panose="02020603050405020304" pitchFamily="18" charset="0"/>
                <a:cs typeface="Times New Roman" panose="02020603050405020304" pitchFamily="18" charset="0"/>
              </a:rPr>
              <a:t>transferencia</a:t>
            </a:r>
            <a:r>
              <a:rPr lang="en-US" sz="2200" b="1" u="sng" dirty="0">
                <a:latin typeface="Times New Roman" panose="02020603050405020304" pitchFamily="18" charset="0"/>
                <a:cs typeface="Times New Roman" panose="02020603050405020304" pitchFamily="18" charset="0"/>
              </a:rPr>
              <a:t> de </a:t>
            </a:r>
            <a:r>
              <a:rPr lang="en-US" sz="2200" b="1" u="sng" dirty="0" err="1">
                <a:latin typeface="Times New Roman" panose="02020603050405020304" pitchFamily="18" charset="0"/>
                <a:cs typeface="Times New Roman" panose="02020603050405020304" pitchFamily="18" charset="0"/>
              </a:rPr>
              <a:t>activos</a:t>
            </a:r>
            <a:r>
              <a:rPr lang="en-US" sz="2200" b="1" u="sng" dirty="0">
                <a:latin typeface="Times New Roman" panose="02020603050405020304" pitchFamily="18" charset="0"/>
                <a:cs typeface="Times New Roman" panose="02020603050405020304" pitchFamily="18" charset="0"/>
              </a:rPr>
              <a:t> </a:t>
            </a:r>
            <a:r>
              <a:rPr lang="en-US" sz="2200" b="1" u="sng" dirty="0" err="1">
                <a:latin typeface="Times New Roman" panose="02020603050405020304" pitchFamily="18" charset="0"/>
                <a:cs typeface="Times New Roman" panose="02020603050405020304" pitchFamily="18" charset="0"/>
              </a:rPr>
              <a:t>financieros</a:t>
            </a:r>
            <a:r>
              <a:rPr lang="en-US" sz="2200" dirty="0">
                <a:latin typeface="Times New Roman" panose="02020603050405020304" pitchFamily="18" charset="0"/>
                <a:cs typeface="Times New Roman" panose="02020603050405020304" pitchFamily="18" charset="0"/>
              </a:rPr>
              <a:t>, de </a:t>
            </a:r>
            <a:r>
              <a:rPr lang="en-US" sz="2200" dirty="0" err="1">
                <a:latin typeface="Times New Roman" panose="02020603050405020304" pitchFamily="18" charset="0"/>
                <a:cs typeface="Times New Roman" panose="02020603050405020304" pitchFamily="18" charset="0"/>
              </a:rPr>
              <a:t>manera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a:t>
            </a:r>
            <a:r>
              <a:rPr lang="en-US" sz="2200" dirty="0">
                <a:latin typeface="Times New Roman" panose="02020603050405020304" pitchFamily="18" charset="0"/>
                <a:cs typeface="Times New Roman" panose="02020603050405020304" pitchFamily="18" charset="0"/>
              </a:rPr>
              <a:t> se </a:t>
            </a:r>
            <a:r>
              <a:rPr lang="en-US" sz="2200" b="1" dirty="0" err="1">
                <a:latin typeface="Times New Roman" panose="02020603050405020304" pitchFamily="18" charset="0"/>
                <a:cs typeface="Times New Roman" panose="02020603050405020304" pitchFamily="18" charset="0"/>
              </a:rPr>
              <a:t>viabilice</a:t>
            </a:r>
            <a:r>
              <a:rPr lang="en-US" sz="2200" b="1" dirty="0">
                <a:latin typeface="Times New Roman" panose="02020603050405020304" pitchFamily="18" charset="0"/>
                <a:cs typeface="Times New Roman" panose="02020603050405020304" pitchFamily="18" charset="0"/>
              </a:rPr>
              <a:t> un mercado </a:t>
            </a:r>
            <a:r>
              <a:rPr lang="en-US" sz="2200" b="1" dirty="0" err="1">
                <a:latin typeface="Times New Roman" panose="02020603050405020304" pitchFamily="18" charset="0"/>
                <a:cs typeface="Times New Roman" panose="02020603050405020304" pitchFamily="18" charset="0"/>
              </a:rPr>
              <a:t>secundario</a:t>
            </a:r>
            <a:r>
              <a:rPr lang="en-US" sz="2200" b="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para </a:t>
            </a:r>
            <a:r>
              <a:rPr lang="en-US" sz="2200" dirty="0" err="1">
                <a:latin typeface="Times New Roman" panose="02020603050405020304" pitchFamily="18" charset="0"/>
                <a:cs typeface="Times New Roman" panose="02020603050405020304" pitchFamily="18" charset="0"/>
              </a:rPr>
              <a:t>ciertos</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activos</a:t>
            </a:r>
            <a:r>
              <a:rPr lang="en-US" sz="2200" dirty="0">
                <a:latin typeface="Times New Roman" panose="02020603050405020304" pitchFamily="18" charset="0"/>
                <a:cs typeface="Times New Roman" panose="02020603050405020304" pitchFamily="18" charset="0"/>
              </a:rPr>
              <a:t>, y </a:t>
            </a:r>
            <a:r>
              <a:rPr lang="en-US" sz="2200" dirty="0" err="1">
                <a:latin typeface="Times New Roman" panose="02020603050405020304" pitchFamily="18" charset="0"/>
                <a:cs typeface="Times New Roman" panose="02020603050405020304" pitchFamily="18" charset="0"/>
              </a:rPr>
              <a:t>aclarar</a:t>
            </a:r>
            <a:r>
              <a:rPr lang="en-US" sz="2200" dirty="0">
                <a:latin typeface="Times New Roman" panose="02020603050405020304" pitchFamily="18" charset="0"/>
                <a:cs typeface="Times New Roman" panose="02020603050405020304" pitchFamily="18" charset="0"/>
              </a:rPr>
              <a:t> la </a:t>
            </a:r>
            <a:r>
              <a:rPr lang="en-US" sz="2200" dirty="0" err="1">
                <a:latin typeface="Times New Roman" panose="02020603050405020304" pitchFamily="18" charset="0"/>
                <a:cs typeface="Times New Roman" panose="02020603050405020304" pitchFamily="18" charset="0"/>
              </a:rPr>
              <a:t>normativa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aplicable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en</a:t>
            </a:r>
            <a:r>
              <a:rPr lang="en-US" sz="2200" dirty="0">
                <a:latin typeface="Times New Roman" panose="02020603050405020304" pitchFamily="18" charset="0"/>
                <a:cs typeface="Times New Roman" panose="02020603050405020304" pitchFamily="18" charset="0"/>
              </a:rPr>
              <a:t> las </a:t>
            </a:r>
            <a:r>
              <a:rPr lang="en-US" sz="2200" dirty="0" err="1">
                <a:latin typeface="Times New Roman" panose="02020603050405020304" pitchFamily="18" charset="0"/>
                <a:cs typeface="Times New Roman" panose="02020603050405020304" pitchFamily="18" charset="0"/>
              </a:rPr>
              <a:t>determinaciones</a:t>
            </a:r>
            <a:r>
              <a:rPr lang="en-US" sz="2200" dirty="0">
                <a:latin typeface="Times New Roman" panose="02020603050405020304" pitchFamily="18" charset="0"/>
                <a:cs typeface="Times New Roman" panose="02020603050405020304" pitchFamily="18" charset="0"/>
              </a:rPr>
              <a:t> de “</a:t>
            </a:r>
            <a:r>
              <a:rPr lang="en-US" sz="2200" b="1" dirty="0">
                <a:latin typeface="Times New Roman" panose="02020603050405020304" pitchFamily="18" charset="0"/>
                <a:cs typeface="Times New Roman" panose="02020603050405020304" pitchFamily="18" charset="0"/>
              </a:rPr>
              <a:t>true sale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requeridas</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por</a:t>
            </a:r>
            <a:r>
              <a:rPr lang="en-US" sz="2200" dirty="0">
                <a:latin typeface="Times New Roman" panose="02020603050405020304" pitchFamily="18" charset="0"/>
                <a:cs typeface="Times New Roman" panose="02020603050405020304" pitchFamily="18" charset="0"/>
              </a:rPr>
              <a:t> las </a:t>
            </a:r>
            <a:r>
              <a:rPr lang="en-US" sz="2200" dirty="0" err="1">
                <a:latin typeface="Times New Roman" panose="02020603050405020304" pitchFamily="18" charset="0"/>
                <a:cs typeface="Times New Roman" panose="02020603050405020304" pitchFamily="18" charset="0"/>
              </a:rPr>
              <a:t>reglas</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contables</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aplicables</a:t>
            </a:r>
            <a:r>
              <a:rPr lang="en-US" sz="2200" dirty="0">
                <a:latin typeface="Times New Roman" panose="02020603050405020304" pitchFamily="18" charset="0"/>
                <a:cs typeface="Times New Roman" panose="02020603050405020304" pitchFamily="18" charset="0"/>
              </a:rPr>
              <a:t> o </a:t>
            </a:r>
            <a:r>
              <a:rPr lang="en-US" sz="2200" dirty="0" err="1">
                <a:latin typeface="Times New Roman" panose="02020603050405020304" pitchFamily="18" charset="0"/>
                <a:cs typeface="Times New Roman" panose="02020603050405020304" pitchFamily="18" charset="0"/>
              </a:rPr>
              <a:t>cualquier</a:t>
            </a:r>
            <a:r>
              <a:rPr lang="en-US" sz="2200" dirty="0">
                <a:latin typeface="Times New Roman" panose="02020603050405020304" pitchFamily="18" charset="0"/>
                <a:cs typeface="Times New Roman" panose="02020603050405020304" pitchFamily="18" charset="0"/>
              </a:rPr>
              <a:t> ley </a:t>
            </a:r>
            <a:r>
              <a:rPr lang="en-US" sz="2200" dirty="0" err="1">
                <a:latin typeface="Times New Roman" panose="02020603050405020304" pitchFamily="18" charset="0"/>
                <a:cs typeface="Times New Roman" panose="02020603050405020304" pitchFamily="18" charset="0"/>
              </a:rPr>
              <a:t>estatal</a:t>
            </a:r>
            <a:r>
              <a:rPr lang="en-US" sz="2200" dirty="0">
                <a:latin typeface="Times New Roman" panose="02020603050405020304" pitchFamily="18" charset="0"/>
                <a:cs typeface="Times New Roman" panose="02020603050405020304" pitchFamily="18" charset="0"/>
              </a:rPr>
              <a:t> o federal, </a:t>
            </a:r>
            <a:r>
              <a:rPr lang="en-US" sz="2200" dirty="0" err="1">
                <a:latin typeface="Times New Roman" panose="02020603050405020304" pitchFamily="18" charset="0"/>
                <a:cs typeface="Times New Roman" panose="02020603050405020304" pitchFamily="18" charset="0"/>
              </a:rPr>
              <a:t>decisión</a:t>
            </a:r>
            <a:r>
              <a:rPr lang="en-US" sz="2200" dirty="0">
                <a:latin typeface="Times New Roman" panose="02020603050405020304" pitchFamily="18" charset="0"/>
                <a:cs typeface="Times New Roman" panose="02020603050405020304" pitchFamily="18" charset="0"/>
              </a:rPr>
              <a:t> judicial o </a:t>
            </a:r>
            <a:r>
              <a:rPr lang="en-US" sz="2200" dirty="0" err="1">
                <a:latin typeface="Times New Roman" panose="02020603050405020304" pitchFamily="18" charset="0"/>
                <a:cs typeface="Times New Roman" panose="02020603050405020304" pitchFamily="18" charset="0"/>
              </a:rPr>
              <a:t>esquema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reglamentario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requiera</a:t>
            </a:r>
            <a:r>
              <a:rPr lang="en-US" sz="2200" dirty="0">
                <a:latin typeface="Times New Roman" panose="02020603050405020304" pitchFamily="18" charset="0"/>
                <a:cs typeface="Times New Roman" panose="02020603050405020304" pitchFamily="18" charset="0"/>
              </a:rPr>
              <a:t> un </a:t>
            </a:r>
            <a:r>
              <a:rPr lang="en-US" sz="2200" dirty="0" err="1">
                <a:latin typeface="Times New Roman" panose="02020603050405020304" pitchFamily="18" charset="0"/>
                <a:cs typeface="Times New Roman" panose="02020603050405020304" pitchFamily="18" charset="0"/>
              </a:rPr>
              <a:t>análisis</a:t>
            </a:r>
            <a:r>
              <a:rPr lang="en-US" sz="2200" dirty="0">
                <a:latin typeface="Times New Roman" panose="02020603050405020304" pitchFamily="18" charset="0"/>
                <a:cs typeface="Times New Roman" panose="02020603050405020304" pitchFamily="18" charset="0"/>
              </a:rPr>
              <a:t> legal similar.</a:t>
            </a:r>
          </a:p>
          <a:p>
            <a:endParaRPr lang="es-ES_tradnl"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837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8D03B-CC69-C5E6-03EF-62F2BB38B0C8}"/>
              </a:ext>
            </a:extLst>
          </p:cNvPr>
          <p:cNvSpPr>
            <a:spLocks noGrp="1"/>
          </p:cNvSpPr>
          <p:nvPr>
            <p:ph type="title"/>
          </p:nvPr>
        </p:nvSpPr>
        <p:spPr>
          <a:xfrm>
            <a:off x="630935" y="640080"/>
            <a:ext cx="4966607" cy="1481328"/>
          </a:xfrm>
        </p:spPr>
        <p:txBody>
          <a:bodyPr vert="horz" lIns="91440" tIns="45720" rIns="91440" bIns="45720" rtlCol="0" anchor="b">
            <a:normAutofit/>
          </a:bodyPr>
          <a:lstStyle/>
          <a:p>
            <a:r>
              <a:rPr lang="en-US" sz="1800" b="1" kern="1200" err="1">
                <a:solidFill>
                  <a:schemeClr val="tx1"/>
                </a:solidFill>
                <a:latin typeface="Times New Roman" panose="02020603050405020304" pitchFamily="18" charset="0"/>
                <a:cs typeface="Times New Roman" panose="02020603050405020304" pitchFamily="18" charset="0"/>
              </a:rPr>
              <a:t>Artículo</a:t>
            </a:r>
            <a:r>
              <a:rPr lang="en-US" sz="1800" b="1" kern="1200">
                <a:solidFill>
                  <a:schemeClr val="tx1"/>
                </a:solidFill>
                <a:latin typeface="Times New Roman" panose="02020603050405020304" pitchFamily="18" charset="0"/>
                <a:cs typeface="Times New Roman" panose="02020603050405020304" pitchFamily="18" charset="0"/>
              </a:rPr>
              <a:t> 3.</a:t>
            </a:r>
            <a:r>
              <a:rPr lang="en-US" sz="1800" kern="1200">
                <a:solidFill>
                  <a:schemeClr val="tx1"/>
                </a:solidFill>
                <a:latin typeface="Times New Roman" panose="02020603050405020304" pitchFamily="18" charset="0"/>
                <a:cs typeface="Times New Roman" panose="02020603050405020304" pitchFamily="18" charset="0"/>
              </a:rPr>
              <a:t> — </a:t>
            </a:r>
            <a:r>
              <a:rPr lang="en-US" sz="1800" b="1" kern="1200" err="1">
                <a:solidFill>
                  <a:schemeClr val="tx1"/>
                </a:solidFill>
                <a:latin typeface="Times New Roman" panose="02020603050405020304" pitchFamily="18" charset="0"/>
                <a:cs typeface="Times New Roman" panose="02020603050405020304" pitchFamily="18" charset="0"/>
              </a:rPr>
              <a:t>Elementos</a:t>
            </a:r>
            <a:r>
              <a:rPr lang="en-US" sz="1800" b="1" kern="1200">
                <a:solidFill>
                  <a:schemeClr val="tx1"/>
                </a:solidFill>
                <a:latin typeface="Times New Roman" panose="02020603050405020304" pitchFamily="18" charset="0"/>
                <a:cs typeface="Times New Roman" panose="02020603050405020304" pitchFamily="18" charset="0"/>
              </a:rPr>
              <a:t> que no </a:t>
            </a:r>
            <a:r>
              <a:rPr lang="en-US" sz="1800" b="1" kern="1200" err="1">
                <a:solidFill>
                  <a:schemeClr val="tx1"/>
                </a:solidFill>
                <a:latin typeface="Times New Roman" panose="02020603050405020304" pitchFamily="18" charset="0"/>
                <a:cs typeface="Times New Roman" panose="02020603050405020304" pitchFamily="18" charset="0"/>
              </a:rPr>
              <a:t>afectarán</a:t>
            </a:r>
            <a:r>
              <a:rPr lang="en-US" sz="1800" b="1" kern="1200">
                <a:solidFill>
                  <a:schemeClr val="tx1"/>
                </a:solidFill>
                <a:latin typeface="Times New Roman" panose="02020603050405020304" pitchFamily="18" charset="0"/>
                <a:cs typeface="Times New Roman" panose="02020603050405020304" pitchFamily="18" charset="0"/>
              </a:rPr>
              <a:t> la </a:t>
            </a:r>
            <a:r>
              <a:rPr lang="en-US" sz="1800" b="1" kern="1200" err="1">
                <a:solidFill>
                  <a:schemeClr val="tx1"/>
                </a:solidFill>
                <a:latin typeface="Times New Roman" panose="02020603050405020304" pitchFamily="18" charset="0"/>
                <a:cs typeface="Times New Roman" panose="02020603050405020304" pitchFamily="18" charset="0"/>
              </a:rPr>
              <a:t>caracterización</a:t>
            </a:r>
            <a:r>
              <a:rPr lang="en-US" sz="1800" b="1" kern="1200">
                <a:solidFill>
                  <a:schemeClr val="tx1"/>
                </a:solidFill>
                <a:latin typeface="Times New Roman" panose="02020603050405020304" pitchFamily="18" charset="0"/>
                <a:cs typeface="Times New Roman" panose="02020603050405020304" pitchFamily="18" charset="0"/>
              </a:rPr>
              <a:t> de las partes a </a:t>
            </a:r>
            <a:r>
              <a:rPr lang="en-US" sz="1800" b="1" kern="1200" err="1">
                <a:solidFill>
                  <a:schemeClr val="tx1"/>
                </a:solidFill>
                <a:latin typeface="Times New Roman" panose="02020603050405020304" pitchFamily="18" charset="0"/>
                <a:cs typeface="Times New Roman" panose="02020603050405020304" pitchFamily="18" charset="0"/>
              </a:rPr>
              <a:t>una</a:t>
            </a:r>
            <a:r>
              <a:rPr lang="en-US" sz="1800" b="1" kern="1200">
                <a:solidFill>
                  <a:schemeClr val="tx1"/>
                </a:solidFill>
                <a:latin typeface="Times New Roman" panose="02020603050405020304" pitchFamily="18" charset="0"/>
                <a:cs typeface="Times New Roman" panose="02020603050405020304" pitchFamily="18" charset="0"/>
              </a:rPr>
              <a:t> </a:t>
            </a:r>
            <a:r>
              <a:rPr lang="en-US" sz="1800" b="1" kern="1200" err="1">
                <a:solidFill>
                  <a:schemeClr val="tx1"/>
                </a:solidFill>
                <a:latin typeface="Times New Roman" panose="02020603050405020304" pitchFamily="18" charset="0"/>
                <a:cs typeface="Times New Roman" panose="02020603050405020304" pitchFamily="18" charset="0"/>
              </a:rPr>
              <a:t>transferencia</a:t>
            </a:r>
            <a:r>
              <a:rPr lang="en-US" sz="1800" b="1" kern="1200">
                <a:solidFill>
                  <a:schemeClr val="tx1"/>
                </a:solidFill>
                <a:latin typeface="Times New Roman" panose="02020603050405020304" pitchFamily="18" charset="0"/>
                <a:cs typeface="Times New Roman" panose="02020603050405020304" pitchFamily="18" charset="0"/>
              </a:rPr>
              <a:t> de Activos </a:t>
            </a:r>
            <a:r>
              <a:rPr lang="en-US" sz="1800" b="1" kern="1200" err="1">
                <a:solidFill>
                  <a:schemeClr val="tx1"/>
                </a:solidFill>
                <a:latin typeface="Times New Roman" panose="02020603050405020304" pitchFamily="18" charset="0"/>
                <a:cs typeface="Times New Roman" panose="02020603050405020304" pitchFamily="18" charset="0"/>
              </a:rPr>
              <a:t>Financieros</a:t>
            </a:r>
            <a:r>
              <a:rPr lang="en-US" sz="1800" b="1" kern="1200">
                <a:solidFill>
                  <a:schemeClr val="tx1"/>
                </a:solidFill>
                <a:latin typeface="Times New Roman" panose="02020603050405020304" pitchFamily="18" charset="0"/>
                <a:cs typeface="Times New Roman" panose="02020603050405020304" pitchFamily="18" charset="0"/>
              </a:rPr>
              <a:t> </a:t>
            </a:r>
            <a:r>
              <a:rPr lang="en-US" sz="1800" b="1" kern="1200" err="1">
                <a:solidFill>
                  <a:schemeClr val="tx1"/>
                </a:solidFill>
                <a:latin typeface="Times New Roman" panose="02020603050405020304" pitchFamily="18" charset="0"/>
                <a:cs typeface="Times New Roman" panose="02020603050405020304" pitchFamily="18" charset="0"/>
              </a:rPr>
              <a:t>como</a:t>
            </a:r>
            <a:r>
              <a:rPr lang="en-US" sz="1800" b="1" kern="1200">
                <a:solidFill>
                  <a:schemeClr val="tx1"/>
                </a:solidFill>
                <a:latin typeface="Times New Roman" panose="02020603050405020304" pitchFamily="18" charset="0"/>
                <a:cs typeface="Times New Roman" panose="02020603050405020304" pitchFamily="18" charset="0"/>
              </a:rPr>
              <a:t> </a:t>
            </a:r>
            <a:r>
              <a:rPr lang="en-US" sz="1800" b="1" kern="1200" err="1">
                <a:solidFill>
                  <a:schemeClr val="tx1"/>
                </a:solidFill>
                <a:latin typeface="Times New Roman" panose="02020603050405020304" pitchFamily="18" charset="0"/>
                <a:cs typeface="Times New Roman" panose="02020603050405020304" pitchFamily="18" charset="0"/>
              </a:rPr>
              <a:t>una</a:t>
            </a:r>
            <a:r>
              <a:rPr lang="en-US" sz="1800" b="1" kern="1200">
                <a:solidFill>
                  <a:schemeClr val="tx1"/>
                </a:solidFill>
                <a:latin typeface="Times New Roman" panose="02020603050405020304" pitchFamily="18" charset="0"/>
                <a:cs typeface="Times New Roman" panose="02020603050405020304" pitchFamily="18" charset="0"/>
              </a:rPr>
              <a:t> </a:t>
            </a:r>
            <a:r>
              <a:rPr lang="en-US" sz="1800" b="1" kern="1200" err="1">
                <a:solidFill>
                  <a:schemeClr val="tx1"/>
                </a:solidFill>
                <a:latin typeface="Times New Roman" panose="02020603050405020304" pitchFamily="18" charset="0"/>
                <a:cs typeface="Times New Roman" panose="02020603050405020304" pitchFamily="18" charset="0"/>
              </a:rPr>
              <a:t>Compraventa</a:t>
            </a:r>
            <a:r>
              <a:rPr lang="en-US" sz="1800" b="1" kern="1200">
                <a:solidFill>
                  <a:schemeClr val="tx1"/>
                </a:solidFill>
                <a:latin typeface="Times New Roman" panose="02020603050405020304" pitchFamily="18" charset="0"/>
                <a:cs typeface="Times New Roman" panose="02020603050405020304" pitchFamily="18" charset="0"/>
              </a:rPr>
              <a:t> o </a:t>
            </a:r>
            <a:r>
              <a:rPr lang="en-US" sz="1800" b="1" kern="1200" err="1">
                <a:solidFill>
                  <a:schemeClr val="tx1"/>
                </a:solidFill>
                <a:latin typeface="Times New Roman" panose="02020603050405020304" pitchFamily="18" charset="0"/>
                <a:cs typeface="Times New Roman" panose="02020603050405020304" pitchFamily="18" charset="0"/>
              </a:rPr>
              <a:t>Cesión</a:t>
            </a:r>
            <a:r>
              <a:rPr lang="en-US" sz="1800" b="1" kern="1200">
                <a:solidFill>
                  <a:schemeClr val="tx1"/>
                </a:solidFill>
                <a:latin typeface="Times New Roman" panose="02020603050405020304" pitchFamily="18" charset="0"/>
                <a:cs typeface="Times New Roman" panose="02020603050405020304" pitchFamily="18" charset="0"/>
              </a:rPr>
              <a:t>. </a:t>
            </a:r>
            <a:r>
              <a:rPr lang="en-US" sz="1800" kern="1200">
                <a:solidFill>
                  <a:schemeClr val="tx1"/>
                </a:solidFill>
                <a:latin typeface="Times New Roman" panose="02020603050405020304" pitchFamily="18" charset="0"/>
                <a:cs typeface="Times New Roman" panose="02020603050405020304" pitchFamily="18" charset="0"/>
              </a:rPr>
              <a:t>(10 L.P.R.A. § 4122)</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2060BE-E20D-D5FE-9E95-994F4FB3DE6B}"/>
              </a:ext>
            </a:extLst>
          </p:cNvPr>
          <p:cNvSpPr>
            <a:spLocks noGrp="1"/>
          </p:cNvSpPr>
          <p:nvPr>
            <p:ph sz="half" idx="1"/>
          </p:nvPr>
        </p:nvSpPr>
        <p:spPr>
          <a:xfrm>
            <a:off x="630936" y="2660904"/>
            <a:ext cx="4628127" cy="3547872"/>
          </a:xfrm>
        </p:spPr>
        <p:txBody>
          <a:bodyPr vert="horz" lIns="91440" tIns="45720" rIns="91440" bIns="45720" rtlCol="0" anchor="t">
            <a:normAutofit/>
          </a:bodyPr>
          <a:lstStyle/>
          <a:p>
            <a:pPr algn="just"/>
            <a:r>
              <a:rPr lang="es-ES_tradnl" sz="1900" noProof="0">
                <a:latin typeface="Times New Roman" panose="02020603050405020304" pitchFamily="18" charset="0"/>
                <a:cs typeface="Times New Roman" panose="02020603050405020304" pitchFamily="18" charset="0"/>
              </a:rPr>
              <a:t>En un contrato </a:t>
            </a:r>
            <a:r>
              <a:rPr lang="es-ES_tradnl" sz="1900" b="1" u="sng" noProof="0">
                <a:latin typeface="Times New Roman" panose="02020603050405020304" pitchFamily="18" charset="0"/>
                <a:cs typeface="Times New Roman" panose="02020603050405020304" pitchFamily="18" charset="0"/>
              </a:rPr>
              <a:t>válido</a:t>
            </a:r>
            <a:r>
              <a:rPr lang="es-ES_tradnl" sz="1900" noProof="0">
                <a:latin typeface="Times New Roman" panose="02020603050405020304" pitchFamily="18" charset="0"/>
                <a:cs typeface="Times New Roman" panose="02020603050405020304" pitchFamily="18" charset="0"/>
              </a:rPr>
              <a:t> mediante el cual se </a:t>
            </a:r>
            <a:r>
              <a:rPr lang="es-ES_tradnl" sz="1900" b="1" u="sng" noProof="0">
                <a:latin typeface="Times New Roman" panose="02020603050405020304" pitchFamily="18" charset="0"/>
                <a:cs typeface="Times New Roman" panose="02020603050405020304" pitchFamily="18" charset="0"/>
              </a:rPr>
              <a:t>transfiere uno o más activos financieros </a:t>
            </a:r>
            <a:r>
              <a:rPr lang="es-ES_tradnl" sz="1900" noProof="0">
                <a:latin typeface="Times New Roman" panose="02020603050405020304" pitchFamily="18" charset="0"/>
                <a:cs typeface="Times New Roman" panose="02020603050405020304" pitchFamily="18" charset="0"/>
              </a:rPr>
              <a:t>y en el que se haga constar clara y expresamente </a:t>
            </a:r>
            <a:r>
              <a:rPr lang="es-ES_tradnl" sz="1900" b="1" u="sng" noProof="0">
                <a:latin typeface="Times New Roman" panose="02020603050405020304" pitchFamily="18" charset="0"/>
                <a:cs typeface="Times New Roman" panose="02020603050405020304" pitchFamily="18" charset="0"/>
              </a:rPr>
              <a:t>la intención </a:t>
            </a:r>
            <a:r>
              <a:rPr lang="es-ES_tradnl" sz="1900" noProof="0">
                <a:latin typeface="Times New Roman" panose="02020603050405020304" pitchFamily="18" charset="0"/>
                <a:cs typeface="Times New Roman" panose="02020603050405020304" pitchFamily="18" charset="0"/>
              </a:rPr>
              <a:t>de las partes de que dicha transferencia constituye una Compraventa o Cesión de Activos Financieros, </a:t>
            </a:r>
            <a:r>
              <a:rPr lang="es-ES_tradnl" sz="1900" b="1" u="sng" noProof="0">
                <a:latin typeface="Times New Roman" panose="02020603050405020304" pitchFamily="18" charset="0"/>
                <a:cs typeface="Times New Roman" panose="02020603050405020304" pitchFamily="18" charset="0"/>
              </a:rPr>
              <a:t>dicha intención manifiesta </a:t>
            </a:r>
            <a:r>
              <a:rPr lang="es-ES_tradnl" sz="1900" noProof="0">
                <a:latin typeface="Times New Roman" panose="02020603050405020304" pitchFamily="18" charset="0"/>
                <a:cs typeface="Times New Roman" panose="02020603050405020304" pitchFamily="18" charset="0"/>
              </a:rPr>
              <a:t>de las partes </a:t>
            </a:r>
            <a:r>
              <a:rPr lang="es-ES_tradnl" sz="1900" b="1" u="sng" noProof="0">
                <a:latin typeface="Times New Roman" panose="02020603050405020304" pitchFamily="18" charset="0"/>
                <a:cs typeface="Times New Roman" panose="02020603050405020304" pitchFamily="18" charset="0"/>
              </a:rPr>
              <a:t>será concluyente en ausencia de mala fe o fraude</a:t>
            </a:r>
            <a:r>
              <a:rPr lang="es-ES_tradnl" sz="1900" noProof="0">
                <a:latin typeface="Times New Roman" panose="02020603050405020304" pitchFamily="18" charset="0"/>
                <a:cs typeface="Times New Roman" panose="02020603050405020304" pitchFamily="18" charset="0"/>
              </a:rPr>
              <a:t>. </a:t>
            </a:r>
          </a:p>
        </p:txBody>
      </p:sp>
      <p:pic>
        <p:nvPicPr>
          <p:cNvPr id="6" name="Content Placeholder 5" descr="A close-up of a red sign&#10;&#10;AI-generated content may be incorrect.">
            <a:extLst>
              <a:ext uri="{FF2B5EF4-FFF2-40B4-BE49-F238E27FC236}">
                <a16:creationId xmlns:a16="http://schemas.microsoft.com/office/drawing/2014/main" id="{BB394E4C-5861-F9F5-6114-9E32B81ED5F8}"/>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Tree>
    <p:extLst>
      <p:ext uri="{BB962C8B-B14F-4D97-AF65-F5344CB8AC3E}">
        <p14:creationId xmlns:p14="http://schemas.microsoft.com/office/powerpoint/2010/main" val="1773800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76CCF8-9310-7BF9-F26A-AEEB8B25AE9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1800" b="1" kern="1200" err="1">
                <a:solidFill>
                  <a:schemeClr val="tx1"/>
                </a:solidFill>
                <a:latin typeface="Times New Roman" panose="02020603050405020304" pitchFamily="18" charset="0"/>
                <a:cs typeface="Times New Roman" panose="02020603050405020304" pitchFamily="18" charset="0"/>
              </a:rPr>
              <a:t>Artículo</a:t>
            </a:r>
            <a:r>
              <a:rPr lang="en-US" sz="1800" b="1" kern="1200">
                <a:solidFill>
                  <a:schemeClr val="tx1"/>
                </a:solidFill>
                <a:latin typeface="Times New Roman" panose="02020603050405020304" pitchFamily="18" charset="0"/>
                <a:cs typeface="Times New Roman" panose="02020603050405020304" pitchFamily="18" charset="0"/>
              </a:rPr>
              <a:t> 3.</a:t>
            </a:r>
            <a:r>
              <a:rPr lang="en-US" sz="1800" kern="1200">
                <a:solidFill>
                  <a:schemeClr val="tx1"/>
                </a:solidFill>
                <a:latin typeface="Times New Roman" panose="02020603050405020304" pitchFamily="18" charset="0"/>
                <a:cs typeface="Times New Roman" panose="02020603050405020304" pitchFamily="18" charset="0"/>
              </a:rPr>
              <a:t> — </a:t>
            </a:r>
            <a:r>
              <a:rPr lang="en-US" sz="1800" b="1" kern="1200" err="1">
                <a:solidFill>
                  <a:schemeClr val="tx1"/>
                </a:solidFill>
                <a:latin typeface="Times New Roman" panose="02020603050405020304" pitchFamily="18" charset="0"/>
                <a:cs typeface="Times New Roman" panose="02020603050405020304" pitchFamily="18" charset="0"/>
              </a:rPr>
              <a:t>Elementos</a:t>
            </a:r>
            <a:r>
              <a:rPr lang="en-US" sz="1800" b="1" kern="1200">
                <a:solidFill>
                  <a:schemeClr val="tx1"/>
                </a:solidFill>
                <a:latin typeface="Times New Roman" panose="02020603050405020304" pitchFamily="18" charset="0"/>
                <a:cs typeface="Times New Roman" panose="02020603050405020304" pitchFamily="18" charset="0"/>
              </a:rPr>
              <a:t> que no </a:t>
            </a:r>
            <a:r>
              <a:rPr lang="en-US" sz="1800" b="1" kern="1200" err="1">
                <a:solidFill>
                  <a:schemeClr val="tx1"/>
                </a:solidFill>
                <a:latin typeface="Times New Roman" panose="02020603050405020304" pitchFamily="18" charset="0"/>
                <a:cs typeface="Times New Roman" panose="02020603050405020304" pitchFamily="18" charset="0"/>
              </a:rPr>
              <a:t>afectarán</a:t>
            </a:r>
            <a:r>
              <a:rPr lang="en-US" sz="1800" b="1" kern="1200">
                <a:solidFill>
                  <a:schemeClr val="tx1"/>
                </a:solidFill>
                <a:latin typeface="Times New Roman" panose="02020603050405020304" pitchFamily="18" charset="0"/>
                <a:cs typeface="Times New Roman" panose="02020603050405020304" pitchFamily="18" charset="0"/>
              </a:rPr>
              <a:t> la </a:t>
            </a:r>
            <a:r>
              <a:rPr lang="en-US" sz="1800" b="1" kern="1200" err="1">
                <a:solidFill>
                  <a:schemeClr val="tx1"/>
                </a:solidFill>
                <a:latin typeface="Times New Roman" panose="02020603050405020304" pitchFamily="18" charset="0"/>
                <a:cs typeface="Times New Roman" panose="02020603050405020304" pitchFamily="18" charset="0"/>
              </a:rPr>
              <a:t>caracterización</a:t>
            </a:r>
            <a:r>
              <a:rPr lang="en-US" sz="1800" b="1" kern="1200">
                <a:solidFill>
                  <a:schemeClr val="tx1"/>
                </a:solidFill>
                <a:latin typeface="Times New Roman" panose="02020603050405020304" pitchFamily="18" charset="0"/>
                <a:cs typeface="Times New Roman" panose="02020603050405020304" pitchFamily="18" charset="0"/>
              </a:rPr>
              <a:t> de las partes a </a:t>
            </a:r>
            <a:r>
              <a:rPr lang="en-US" sz="1800" b="1" kern="1200" err="1">
                <a:solidFill>
                  <a:schemeClr val="tx1"/>
                </a:solidFill>
                <a:latin typeface="Times New Roman" panose="02020603050405020304" pitchFamily="18" charset="0"/>
                <a:cs typeface="Times New Roman" panose="02020603050405020304" pitchFamily="18" charset="0"/>
              </a:rPr>
              <a:t>una</a:t>
            </a:r>
            <a:r>
              <a:rPr lang="en-US" sz="1800" b="1" kern="1200">
                <a:solidFill>
                  <a:schemeClr val="tx1"/>
                </a:solidFill>
                <a:latin typeface="Times New Roman" panose="02020603050405020304" pitchFamily="18" charset="0"/>
                <a:cs typeface="Times New Roman" panose="02020603050405020304" pitchFamily="18" charset="0"/>
              </a:rPr>
              <a:t> </a:t>
            </a:r>
            <a:r>
              <a:rPr lang="en-US" sz="1800" b="1" kern="1200" err="1">
                <a:solidFill>
                  <a:schemeClr val="tx1"/>
                </a:solidFill>
                <a:latin typeface="Times New Roman" panose="02020603050405020304" pitchFamily="18" charset="0"/>
                <a:cs typeface="Times New Roman" panose="02020603050405020304" pitchFamily="18" charset="0"/>
              </a:rPr>
              <a:t>transferencia</a:t>
            </a:r>
            <a:r>
              <a:rPr lang="en-US" sz="1800" b="1" kern="1200">
                <a:solidFill>
                  <a:schemeClr val="tx1"/>
                </a:solidFill>
                <a:latin typeface="Times New Roman" panose="02020603050405020304" pitchFamily="18" charset="0"/>
                <a:cs typeface="Times New Roman" panose="02020603050405020304" pitchFamily="18" charset="0"/>
              </a:rPr>
              <a:t> de Activos </a:t>
            </a:r>
            <a:r>
              <a:rPr lang="en-US" sz="1800" b="1" kern="1200" err="1">
                <a:solidFill>
                  <a:schemeClr val="tx1"/>
                </a:solidFill>
                <a:latin typeface="Times New Roman" panose="02020603050405020304" pitchFamily="18" charset="0"/>
                <a:cs typeface="Times New Roman" panose="02020603050405020304" pitchFamily="18" charset="0"/>
              </a:rPr>
              <a:t>Financieros</a:t>
            </a:r>
            <a:r>
              <a:rPr lang="en-US" sz="1800" b="1" kern="1200">
                <a:solidFill>
                  <a:schemeClr val="tx1"/>
                </a:solidFill>
                <a:latin typeface="Times New Roman" panose="02020603050405020304" pitchFamily="18" charset="0"/>
                <a:cs typeface="Times New Roman" panose="02020603050405020304" pitchFamily="18" charset="0"/>
              </a:rPr>
              <a:t> </a:t>
            </a:r>
            <a:r>
              <a:rPr lang="en-US" sz="1800" b="1" kern="1200" err="1">
                <a:solidFill>
                  <a:schemeClr val="tx1"/>
                </a:solidFill>
                <a:latin typeface="Times New Roman" panose="02020603050405020304" pitchFamily="18" charset="0"/>
                <a:cs typeface="Times New Roman" panose="02020603050405020304" pitchFamily="18" charset="0"/>
              </a:rPr>
              <a:t>como</a:t>
            </a:r>
            <a:r>
              <a:rPr lang="en-US" sz="1800" b="1" kern="1200">
                <a:solidFill>
                  <a:schemeClr val="tx1"/>
                </a:solidFill>
                <a:latin typeface="Times New Roman" panose="02020603050405020304" pitchFamily="18" charset="0"/>
                <a:cs typeface="Times New Roman" panose="02020603050405020304" pitchFamily="18" charset="0"/>
              </a:rPr>
              <a:t> </a:t>
            </a:r>
            <a:r>
              <a:rPr lang="en-US" sz="1800" b="1" kern="1200" err="1">
                <a:solidFill>
                  <a:schemeClr val="tx1"/>
                </a:solidFill>
                <a:latin typeface="Times New Roman" panose="02020603050405020304" pitchFamily="18" charset="0"/>
                <a:cs typeface="Times New Roman" panose="02020603050405020304" pitchFamily="18" charset="0"/>
              </a:rPr>
              <a:t>una</a:t>
            </a:r>
            <a:r>
              <a:rPr lang="en-US" sz="1800" b="1" kern="1200">
                <a:solidFill>
                  <a:schemeClr val="tx1"/>
                </a:solidFill>
                <a:latin typeface="Times New Roman" panose="02020603050405020304" pitchFamily="18" charset="0"/>
                <a:cs typeface="Times New Roman" panose="02020603050405020304" pitchFamily="18" charset="0"/>
              </a:rPr>
              <a:t> </a:t>
            </a:r>
            <a:r>
              <a:rPr lang="en-US" sz="1800" b="1" kern="1200" err="1">
                <a:solidFill>
                  <a:schemeClr val="tx1"/>
                </a:solidFill>
                <a:latin typeface="Times New Roman" panose="02020603050405020304" pitchFamily="18" charset="0"/>
                <a:cs typeface="Times New Roman" panose="02020603050405020304" pitchFamily="18" charset="0"/>
              </a:rPr>
              <a:t>Compraventa</a:t>
            </a:r>
            <a:r>
              <a:rPr lang="en-US" sz="1800" b="1" kern="1200">
                <a:solidFill>
                  <a:schemeClr val="tx1"/>
                </a:solidFill>
                <a:latin typeface="Times New Roman" panose="02020603050405020304" pitchFamily="18" charset="0"/>
                <a:cs typeface="Times New Roman" panose="02020603050405020304" pitchFamily="18" charset="0"/>
              </a:rPr>
              <a:t> o </a:t>
            </a:r>
            <a:r>
              <a:rPr lang="en-US" sz="1800" b="1" kern="1200" err="1">
                <a:solidFill>
                  <a:schemeClr val="tx1"/>
                </a:solidFill>
                <a:latin typeface="Times New Roman" panose="02020603050405020304" pitchFamily="18" charset="0"/>
                <a:cs typeface="Times New Roman" panose="02020603050405020304" pitchFamily="18" charset="0"/>
              </a:rPr>
              <a:t>Cesión</a:t>
            </a:r>
            <a:r>
              <a:rPr lang="en-US" sz="1800" b="1" kern="1200">
                <a:solidFill>
                  <a:schemeClr val="tx1"/>
                </a:solidFill>
                <a:latin typeface="Times New Roman" panose="02020603050405020304" pitchFamily="18" charset="0"/>
                <a:cs typeface="Times New Roman" panose="02020603050405020304" pitchFamily="18" charset="0"/>
              </a:rPr>
              <a:t>. </a:t>
            </a:r>
            <a:r>
              <a:rPr lang="en-US" sz="1800" kern="1200">
                <a:solidFill>
                  <a:schemeClr val="tx1"/>
                </a:solidFill>
                <a:latin typeface="Times New Roman" panose="02020603050405020304" pitchFamily="18" charset="0"/>
                <a:cs typeface="Times New Roman" panose="02020603050405020304" pitchFamily="18" charset="0"/>
              </a:rPr>
              <a:t>(10 L.P.R.A. § 4122)</a:t>
            </a:r>
          </a:p>
        </p:txBody>
      </p:sp>
      <p:sp>
        <p:nvSpPr>
          <p:cNvPr id="2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1BACA-0F90-51D3-8F52-6680FFD5ABD1}"/>
              </a:ext>
            </a:extLst>
          </p:cNvPr>
          <p:cNvSpPr>
            <a:spLocks noGrp="1"/>
          </p:cNvSpPr>
          <p:nvPr>
            <p:ph sz="half" idx="1"/>
          </p:nvPr>
        </p:nvSpPr>
        <p:spPr>
          <a:xfrm>
            <a:off x="630936" y="2660904"/>
            <a:ext cx="5012074" cy="3547872"/>
          </a:xfrm>
        </p:spPr>
        <p:txBody>
          <a:bodyPr vert="horz" lIns="91440" tIns="45720" rIns="91440" bIns="45720" rtlCol="0" anchor="t">
            <a:normAutofit/>
          </a:bodyPr>
          <a:lstStyle/>
          <a:p>
            <a:pPr marL="0" algn="just"/>
            <a:r>
              <a:rPr lang="es-ES_tradnl" sz="1400" noProof="0">
                <a:latin typeface="Times New Roman" panose="02020603050405020304" pitchFamily="18" charset="0"/>
                <a:cs typeface="Times New Roman" panose="02020603050405020304" pitchFamily="18" charset="0"/>
              </a:rPr>
              <a:t>La Compraventa o Cesión de Activos Financieros será considerada como tal, </a:t>
            </a:r>
            <a:r>
              <a:rPr lang="es-ES_tradnl" sz="1400" b="1" u="sng" noProof="0">
                <a:latin typeface="Times New Roman" panose="02020603050405020304" pitchFamily="18" charset="0"/>
                <a:cs typeface="Times New Roman" panose="02020603050405020304" pitchFamily="18" charset="0"/>
              </a:rPr>
              <a:t>independientemente de</a:t>
            </a:r>
            <a:r>
              <a:rPr lang="es-ES_tradnl" sz="1400" noProof="0">
                <a:latin typeface="Times New Roman" panose="02020603050405020304" pitchFamily="18" charset="0"/>
                <a:cs typeface="Times New Roman" panose="02020603050405020304" pitchFamily="18" charset="0"/>
              </a:rPr>
              <a:t>:</a:t>
            </a:r>
          </a:p>
          <a:p>
            <a:pPr marL="0" indent="0">
              <a:buNone/>
            </a:pPr>
            <a:r>
              <a:rPr lang="es-ES_tradnl" sz="1400">
                <a:latin typeface="Times New Roman" panose="02020603050405020304" pitchFamily="18" charset="0"/>
                <a:cs typeface="Times New Roman" panose="02020603050405020304" pitchFamily="18" charset="0"/>
              </a:rPr>
              <a:t>        ( . . . )	</a:t>
            </a:r>
            <a:endParaRPr lang="es-ES_tradnl" sz="1400" noProof="0">
              <a:latin typeface="Times New Roman" panose="02020603050405020304" pitchFamily="18" charset="0"/>
              <a:cs typeface="Times New Roman" panose="02020603050405020304" pitchFamily="18" charset="0"/>
            </a:endParaRPr>
          </a:p>
          <a:p>
            <a:pPr marL="228600" lvl="1" indent="0" algn="just">
              <a:buNone/>
            </a:pPr>
            <a:r>
              <a:rPr lang="es-ES_tradnl" sz="1400" b="1" noProof="0">
                <a:latin typeface="Times New Roman" panose="02020603050405020304" pitchFamily="18" charset="0"/>
                <a:cs typeface="Times New Roman" panose="02020603050405020304" pitchFamily="18" charset="0"/>
              </a:rPr>
              <a:t>(f)</a:t>
            </a:r>
            <a:r>
              <a:rPr lang="es-ES_tradnl" sz="1400" noProof="0">
                <a:latin typeface="Times New Roman" panose="02020603050405020304" pitchFamily="18" charset="0"/>
                <a:cs typeface="Times New Roman" panose="02020603050405020304" pitchFamily="18" charset="0"/>
              </a:rPr>
              <a:t> que la Documentación imponga una obligación o conceda el derecho al vendedor o cedente del Activo Financiero o a un tercero de proveer servicios de administración o “</a:t>
            </a:r>
            <a:r>
              <a:rPr lang="es-ES_tradnl" sz="1400" noProof="0" err="1">
                <a:latin typeface="Times New Roman" panose="02020603050405020304" pitchFamily="18" charset="0"/>
                <a:cs typeface="Times New Roman" panose="02020603050405020304" pitchFamily="18" charset="0"/>
              </a:rPr>
              <a:t>servicing</a:t>
            </a:r>
            <a:r>
              <a:rPr lang="es-ES_tradnl" sz="1400" noProof="0">
                <a:latin typeface="Times New Roman" panose="02020603050405020304" pitchFamily="18" charset="0"/>
                <a:cs typeface="Times New Roman" panose="02020603050405020304" pitchFamily="18" charset="0"/>
              </a:rPr>
              <a:t>” y/o custodia relativo a los Activos Financieros vendidos o cedidos bajo términos y condiciones usuales en la industria;</a:t>
            </a:r>
            <a:endParaRPr lang="es-ES_tradnl" sz="1400" b="1" noProof="0">
              <a:latin typeface="Times New Roman" panose="02020603050405020304" pitchFamily="18" charset="0"/>
              <a:cs typeface="Times New Roman" panose="02020603050405020304" pitchFamily="18" charset="0"/>
            </a:endParaRPr>
          </a:p>
          <a:p>
            <a:pPr marL="228600" lvl="1" indent="0" algn="just">
              <a:buNone/>
            </a:pPr>
            <a:r>
              <a:rPr lang="es-ES_tradnl" sz="1400" b="1" noProof="0">
                <a:latin typeface="Times New Roman" panose="02020603050405020304" pitchFamily="18" charset="0"/>
                <a:cs typeface="Times New Roman" panose="02020603050405020304" pitchFamily="18" charset="0"/>
              </a:rPr>
              <a:t>(g)</a:t>
            </a:r>
            <a:r>
              <a:rPr lang="es-ES_tradnl" sz="1400" noProof="0">
                <a:latin typeface="Times New Roman" panose="02020603050405020304" pitchFamily="18" charset="0"/>
                <a:cs typeface="Times New Roman" panose="02020603050405020304" pitchFamily="18" charset="0"/>
              </a:rPr>
              <a:t> que el vendedor o cedente o un tercero retenga la posesión de los Activos Financieros vendidos o cedidos en el descargo de sus derechos u obligaciones de administrar, proveer “</a:t>
            </a:r>
            <a:r>
              <a:rPr lang="es-ES_tradnl" sz="1400" noProof="0" err="1">
                <a:latin typeface="Times New Roman" panose="02020603050405020304" pitchFamily="18" charset="0"/>
                <a:cs typeface="Times New Roman" panose="02020603050405020304" pitchFamily="18" charset="0"/>
              </a:rPr>
              <a:t>servicing</a:t>
            </a:r>
            <a:r>
              <a:rPr lang="es-ES_tradnl" sz="1400" noProof="0">
                <a:latin typeface="Times New Roman" panose="02020603050405020304" pitchFamily="18" charset="0"/>
                <a:cs typeface="Times New Roman" panose="02020603050405020304" pitchFamily="18" charset="0"/>
              </a:rPr>
              <a:t>” o proveer servicios de custodia;</a:t>
            </a:r>
          </a:p>
          <a:p>
            <a:pPr marL="228600" lvl="1" indent="0">
              <a:buNone/>
            </a:pPr>
            <a:r>
              <a:rPr lang="es-ES_tradnl" sz="1400" noProof="0">
                <a:latin typeface="Times New Roman" panose="02020603050405020304" pitchFamily="18" charset="0"/>
                <a:cs typeface="Times New Roman" panose="02020603050405020304" pitchFamily="18" charset="0"/>
              </a:rPr>
              <a:t>( . . . )</a:t>
            </a:r>
          </a:p>
          <a:p>
            <a:pPr marL="228600" lvl="1" indent="0" algn="just">
              <a:buNone/>
            </a:pPr>
            <a:r>
              <a:rPr lang="es-ES_tradnl" sz="1400" b="1" noProof="0">
                <a:latin typeface="Times New Roman" panose="02020603050405020304" pitchFamily="18" charset="0"/>
                <a:cs typeface="Times New Roman" panose="02020603050405020304" pitchFamily="18" charset="0"/>
              </a:rPr>
              <a:t>(i)</a:t>
            </a:r>
            <a:r>
              <a:rPr lang="es-ES_tradnl" sz="1400" noProof="0">
                <a:latin typeface="Times New Roman" panose="02020603050405020304" pitchFamily="18" charset="0"/>
                <a:cs typeface="Times New Roman" panose="02020603050405020304" pitchFamily="18" charset="0"/>
              </a:rPr>
              <a:t> la ausencia de notificación al deudor bajo el Activo Financiero vendido o cedido de la transferencia de dicho Activo Financiero.</a:t>
            </a:r>
          </a:p>
        </p:txBody>
      </p:sp>
      <p:pic>
        <p:nvPicPr>
          <p:cNvPr id="14" name="Content Placeholder 13" descr="A person signing a contract&#10;&#10;AI-generated content may be incorrect.">
            <a:extLst>
              <a:ext uri="{FF2B5EF4-FFF2-40B4-BE49-F238E27FC236}">
                <a16:creationId xmlns:a16="http://schemas.microsoft.com/office/drawing/2014/main" id="{9DAA9CA4-89FA-6484-62CC-1F4B2776815A}"/>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
        <p:nvSpPr>
          <p:cNvPr id="15" name="TextBox 14">
            <a:extLst>
              <a:ext uri="{FF2B5EF4-FFF2-40B4-BE49-F238E27FC236}">
                <a16:creationId xmlns:a16="http://schemas.microsoft.com/office/drawing/2014/main" id="{A446952F-96A5-5065-1D09-18AD2E3F8202}"/>
              </a:ext>
            </a:extLst>
          </p:cNvPr>
          <p:cNvSpPr txBox="1"/>
          <p:nvPr/>
        </p:nvSpPr>
        <p:spPr>
          <a:xfrm>
            <a:off x="8948007" y="5050875"/>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inmonews.es/pisos-com-espana-4-cada-10-viviendas-compraron-contado-2023/">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772397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DEB1-C5ED-09C1-9002-8F354C7243B6}"/>
              </a:ext>
            </a:extLst>
          </p:cNvPr>
          <p:cNvSpPr>
            <a:spLocks noGrp="1"/>
          </p:cNvSpPr>
          <p:nvPr>
            <p:ph type="title"/>
          </p:nvPr>
        </p:nvSpPr>
        <p:spPr/>
        <p:txBody>
          <a:bodyPr/>
          <a:lstStyle/>
          <a:p>
            <a:r>
              <a:rPr lang="es-ES_tradnl">
                <a:latin typeface="Times New Roman" panose="02020603050405020304" pitchFamily="18" charset="0"/>
                <a:cs typeface="Times New Roman" panose="02020603050405020304" pitchFamily="18" charset="0"/>
              </a:rPr>
              <a:t>Lenguaje de la demanda y la LTC</a:t>
            </a:r>
          </a:p>
        </p:txBody>
      </p:sp>
      <p:sp>
        <p:nvSpPr>
          <p:cNvPr id="7" name="Text Placeholder 6">
            <a:extLst>
              <a:ext uri="{FF2B5EF4-FFF2-40B4-BE49-F238E27FC236}">
                <a16:creationId xmlns:a16="http://schemas.microsoft.com/office/drawing/2014/main" id="{E9F7A4C7-783E-D04E-C068-A7E07637E50A}"/>
              </a:ext>
            </a:extLst>
          </p:cNvPr>
          <p:cNvSpPr>
            <a:spLocks noGrp="1"/>
          </p:cNvSpPr>
          <p:nvPr>
            <p:ph type="body" sz="quarter" idx="3"/>
          </p:nvPr>
        </p:nvSpPr>
        <p:spPr/>
        <p:txBody>
          <a:bodyPr>
            <a:normAutofit fontScale="92500" lnSpcReduction="10000"/>
          </a:bodyPr>
          <a:lstStyle/>
          <a:p>
            <a:r>
              <a:rPr lang="es-ES_tradnl" sz="2000" noProof="0">
                <a:latin typeface="Times New Roman" panose="02020603050405020304" pitchFamily="18" charset="0"/>
                <a:cs typeface="Times New Roman" panose="02020603050405020304" pitchFamily="18" charset="0"/>
              </a:rPr>
              <a:t>Sec. 2-301, LTC, Persona con Derecho a Exigir el Cumplimiento del Instrumento, 19 L.P.R.A. §601</a:t>
            </a:r>
          </a:p>
        </p:txBody>
      </p:sp>
      <p:sp>
        <p:nvSpPr>
          <p:cNvPr id="5" name="Text Placeholder 4">
            <a:extLst>
              <a:ext uri="{FF2B5EF4-FFF2-40B4-BE49-F238E27FC236}">
                <a16:creationId xmlns:a16="http://schemas.microsoft.com/office/drawing/2014/main" id="{B8D6B462-1184-1FE0-BEC9-E4E0CB00FBF7}"/>
              </a:ext>
            </a:extLst>
          </p:cNvPr>
          <p:cNvSpPr>
            <a:spLocks noGrp="1"/>
          </p:cNvSpPr>
          <p:nvPr>
            <p:ph type="body" idx="1"/>
          </p:nvPr>
        </p:nvSpPr>
        <p:spPr/>
        <p:txBody>
          <a:bodyPr>
            <a:normAutofit fontScale="92500" lnSpcReduction="10000"/>
          </a:bodyPr>
          <a:lstStyle/>
          <a:p>
            <a:r>
              <a:rPr lang="es-ES_tradnl">
                <a:latin typeface="Times New Roman" panose="02020603050405020304" pitchFamily="18" charset="0"/>
                <a:cs typeface="Times New Roman" panose="02020603050405020304" pitchFamily="18" charset="0"/>
              </a:rPr>
              <a:t>Demanda</a:t>
            </a:r>
          </a:p>
        </p:txBody>
      </p:sp>
      <p:sp>
        <p:nvSpPr>
          <p:cNvPr id="6" name="Content Placeholder 5">
            <a:extLst>
              <a:ext uri="{FF2B5EF4-FFF2-40B4-BE49-F238E27FC236}">
                <a16:creationId xmlns:a16="http://schemas.microsoft.com/office/drawing/2014/main" id="{998F342E-DFC6-9837-4469-7B2E735FFEF5}"/>
              </a:ext>
            </a:extLst>
          </p:cNvPr>
          <p:cNvSpPr>
            <a:spLocks noGrp="1"/>
          </p:cNvSpPr>
          <p:nvPr>
            <p:ph sz="half" idx="2"/>
          </p:nvPr>
        </p:nvSpPr>
        <p:spPr>
          <a:xfrm>
            <a:off x="839789" y="2505075"/>
            <a:ext cx="4754562" cy="3684588"/>
          </a:xfrm>
        </p:spPr>
        <p:txBody>
          <a:bodyPr>
            <a:normAutofit fontScale="77500" lnSpcReduction="20000"/>
          </a:bodyPr>
          <a:lstStyle/>
          <a:p>
            <a:pPr marL="0" indent="0" algn="just">
              <a:buNone/>
            </a:pPr>
            <a:r>
              <a:rPr lang="es-ES_tradnl" noProof="0" dirty="0">
                <a:latin typeface="Times New Roman" panose="02020603050405020304" pitchFamily="18" charset="0"/>
                <a:cs typeface="Times New Roman" panose="02020603050405020304" pitchFamily="18" charset="0"/>
              </a:rPr>
              <a:t>7. </a:t>
            </a:r>
            <a:r>
              <a:rPr lang="es-ES_tradnl" noProof="0" dirty="0" err="1">
                <a:latin typeface="Times New Roman" panose="02020603050405020304" pitchFamily="18" charset="0"/>
                <a:cs typeface="Times New Roman" panose="02020603050405020304" pitchFamily="18" charset="0"/>
              </a:rPr>
              <a:t>Firstbank</a:t>
            </a:r>
            <a:r>
              <a:rPr lang="es-ES_tradnl" noProof="0" dirty="0">
                <a:latin typeface="Times New Roman" panose="02020603050405020304" pitchFamily="18" charset="0"/>
                <a:cs typeface="Times New Roman" panose="02020603050405020304" pitchFamily="18" charset="0"/>
              </a:rPr>
              <a:t> </a:t>
            </a:r>
            <a:r>
              <a:rPr lang="es-ES_tradnl" b="1" u="sng" noProof="0" dirty="0">
                <a:latin typeface="Times New Roman" panose="02020603050405020304" pitchFamily="18" charset="0"/>
                <a:cs typeface="Times New Roman" panose="02020603050405020304" pitchFamily="18" charset="0"/>
              </a:rPr>
              <a:t>es el agente de servicio y/o administrador </a:t>
            </a:r>
            <a:r>
              <a:rPr lang="es-ES_tradnl" noProof="0" dirty="0">
                <a:latin typeface="Times New Roman" panose="02020603050405020304" pitchFamily="18" charset="0"/>
                <a:cs typeface="Times New Roman" panose="02020603050405020304" pitchFamily="18" charset="0"/>
              </a:rPr>
              <a:t>de Federal </a:t>
            </a:r>
            <a:r>
              <a:rPr lang="es-ES_tradnl" noProof="0" dirty="0" err="1">
                <a:latin typeface="Times New Roman" panose="02020603050405020304" pitchFamily="18" charset="0"/>
                <a:cs typeface="Times New Roman" panose="02020603050405020304" pitchFamily="18" charset="0"/>
              </a:rPr>
              <a:t>National</a:t>
            </a:r>
            <a:r>
              <a:rPr lang="es-ES_tradnl" noProof="0" dirty="0">
                <a:latin typeface="Times New Roman" panose="02020603050405020304" pitchFamily="18" charset="0"/>
                <a:cs typeface="Times New Roman" panose="02020603050405020304" pitchFamily="18" charset="0"/>
              </a:rPr>
              <a:t> </a:t>
            </a:r>
            <a:r>
              <a:rPr lang="es-ES_tradnl" noProof="0" dirty="0" err="1">
                <a:latin typeface="Times New Roman" panose="02020603050405020304" pitchFamily="18" charset="0"/>
                <a:cs typeface="Times New Roman" panose="02020603050405020304" pitchFamily="18" charset="0"/>
              </a:rPr>
              <a:t>Mortgage</a:t>
            </a:r>
            <a:r>
              <a:rPr lang="es-ES_tradnl" noProof="0" dirty="0">
                <a:latin typeface="Times New Roman" panose="02020603050405020304" pitchFamily="18" charset="0"/>
                <a:cs typeface="Times New Roman" panose="02020603050405020304" pitchFamily="18" charset="0"/>
              </a:rPr>
              <a:t> </a:t>
            </a:r>
            <a:r>
              <a:rPr lang="es-ES_tradnl" noProof="0" dirty="0" err="1">
                <a:latin typeface="Times New Roman" panose="02020603050405020304" pitchFamily="18" charset="0"/>
                <a:cs typeface="Times New Roman" panose="02020603050405020304" pitchFamily="18" charset="0"/>
              </a:rPr>
              <a:t>Association</a:t>
            </a:r>
            <a:r>
              <a:rPr lang="es-ES_tradnl" noProof="0" dirty="0">
                <a:latin typeface="Times New Roman" panose="02020603050405020304" pitchFamily="18" charset="0"/>
                <a:cs typeface="Times New Roman" panose="02020603050405020304" pitchFamily="18" charset="0"/>
              </a:rPr>
              <a:t> para el préstamo hipotecario objeto de la presente acción.</a:t>
            </a:r>
          </a:p>
          <a:p>
            <a:pPr marL="0" indent="0" algn="just">
              <a:buNone/>
            </a:pPr>
            <a:endParaRPr lang="es-ES_tradnl" dirty="0">
              <a:latin typeface="Times New Roman" panose="02020603050405020304" pitchFamily="18" charset="0"/>
              <a:cs typeface="Times New Roman" panose="02020603050405020304" pitchFamily="18" charset="0"/>
            </a:endParaRPr>
          </a:p>
          <a:p>
            <a:pPr marL="0" indent="0" algn="just">
              <a:buNone/>
            </a:pPr>
            <a:r>
              <a:rPr lang="es-ES_tradnl" dirty="0">
                <a:latin typeface="Times New Roman" panose="02020603050405020304" pitchFamily="18" charset="0"/>
                <a:cs typeface="Times New Roman" panose="02020603050405020304" pitchFamily="18" charset="0"/>
              </a:rPr>
              <a:t>16. </a:t>
            </a:r>
            <a:r>
              <a:rPr lang="en-US" dirty="0">
                <a:latin typeface="Times New Roman" panose="02020603050405020304" pitchFamily="18" charset="0"/>
                <a:cs typeface="Times New Roman" panose="02020603050405020304" pitchFamily="18" charset="0"/>
              </a:rPr>
              <a:t>La </a:t>
            </a:r>
            <a:r>
              <a:rPr lang="en-US" dirty="0" err="1">
                <a:latin typeface="Times New Roman" panose="02020603050405020304" pitchFamily="18" charset="0"/>
                <a:cs typeface="Times New Roman" panose="02020603050405020304" pitchFamily="18" charset="0"/>
              </a:rPr>
              <a:t>parte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demandante</a:t>
            </a:r>
            <a:r>
              <a:rPr lang="en-US" dirty="0">
                <a:latin typeface="Times New Roman" panose="02020603050405020304" pitchFamily="18" charset="0"/>
                <a:cs typeface="Times New Roman" panose="02020603050405020304" pitchFamily="18" charset="0"/>
              </a:rPr>
              <a:t> es la </a:t>
            </a:r>
            <a:r>
              <a:rPr lang="en-US" dirty="0" err="1">
                <a:latin typeface="Times New Roman" panose="02020603050405020304" pitchFamily="18" charset="0"/>
                <a:cs typeface="Times New Roman" panose="02020603050405020304" pitchFamily="18" charset="0"/>
              </a:rPr>
              <a:t>entidad</a:t>
            </a:r>
            <a:r>
              <a:rPr lang="en-US" dirty="0">
                <a:latin typeface="Times New Roman" panose="02020603050405020304" pitchFamily="18" charset="0"/>
                <a:cs typeface="Times New Roman" panose="02020603050405020304" pitchFamily="18" charset="0"/>
              </a:rPr>
              <a:t> con derecho a </a:t>
            </a:r>
            <a:r>
              <a:rPr lang="en-US" dirty="0" err="1">
                <a:latin typeface="Times New Roman" panose="02020603050405020304" pitchFamily="18" charset="0"/>
                <a:cs typeface="Times New Roman" panose="02020603050405020304" pitchFamily="18" charset="0"/>
              </a:rPr>
              <a:t>exigir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cumplimiento</a:t>
            </a:r>
            <a:r>
              <a:rPr lang="en-US" dirty="0">
                <a:latin typeface="Times New Roman" panose="02020603050405020304" pitchFamily="18" charset="0"/>
                <a:cs typeface="Times New Roman" panose="02020603050405020304" pitchFamily="18" charset="0"/>
              </a:rPr>
              <a:t> del </a:t>
            </a:r>
            <a:r>
              <a:rPr lang="en-US" dirty="0" err="1">
                <a:latin typeface="Times New Roman" panose="02020603050405020304" pitchFamily="18" charset="0"/>
                <a:cs typeface="Times New Roman" panose="02020603050405020304" pitchFamily="18" charset="0"/>
              </a:rPr>
              <a:t>instrumento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por</a:t>
            </a:r>
            <a:r>
              <a:rPr lang="en-US" dirty="0">
                <a:latin typeface="Times New Roman" panose="02020603050405020304" pitchFamily="18" charset="0"/>
                <a:cs typeface="Times New Roman" panose="02020603050405020304" pitchFamily="18" charset="0"/>
              </a:rPr>
              <a:t> ser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tenedor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Firstbank</a:t>
            </a:r>
            <a:r>
              <a:rPr lang="en-US" dirty="0">
                <a:latin typeface="Times New Roman" panose="02020603050405020304" pitchFamily="18" charset="0"/>
                <a:cs typeface="Times New Roman" panose="02020603050405020304" pitchFamily="18" charset="0"/>
              </a:rPr>
              <a:t> es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custodio</a:t>
            </a:r>
            <a:r>
              <a:rPr lang="en-US" dirty="0">
                <a:latin typeface="Times New Roman" panose="02020603050405020304" pitchFamily="18" charset="0"/>
                <a:cs typeface="Times New Roman" panose="02020603050405020304" pitchFamily="18" charset="0"/>
              </a:rPr>
              <a:t> del </a:t>
            </a:r>
            <a:r>
              <a:rPr lang="en-US" dirty="0" err="1">
                <a:latin typeface="Times New Roman" panose="02020603050405020304" pitchFamily="18" charset="0"/>
                <a:cs typeface="Times New Roman" panose="02020603050405020304" pitchFamily="18" charset="0"/>
              </a:rPr>
              <a:t>pagaré</a:t>
            </a:r>
            <a:r>
              <a:rPr lang="en-US" dirty="0">
                <a:latin typeface="Times New Roman" panose="02020603050405020304" pitchFamily="18" charset="0"/>
                <a:cs typeface="Times New Roman" panose="02020603050405020304" pitchFamily="18" charset="0"/>
              </a:rPr>
              <a:t> antes </a:t>
            </a:r>
            <a:r>
              <a:rPr lang="en-US" dirty="0" err="1">
                <a:latin typeface="Times New Roman" panose="02020603050405020304" pitchFamily="18" charset="0"/>
                <a:cs typeface="Times New Roman" panose="02020603050405020304" pitchFamily="18" charset="0"/>
              </a:rPr>
              <a:t>mencionado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cuya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copia</a:t>
            </a:r>
            <a:r>
              <a:rPr lang="en-US" dirty="0">
                <a:latin typeface="Times New Roman" panose="02020603050405020304" pitchFamily="18" charset="0"/>
                <a:cs typeface="Times New Roman" panose="02020603050405020304" pitchFamily="18" charset="0"/>
              </a:rPr>
              <a:t> es </a:t>
            </a:r>
            <a:r>
              <a:rPr lang="en-US" dirty="0" err="1">
                <a:latin typeface="Times New Roman" panose="02020603050405020304" pitchFamily="18" charset="0"/>
                <a:cs typeface="Times New Roman" panose="02020603050405020304" pitchFamily="18" charset="0"/>
              </a:rPr>
              <a:t>fiel</a:t>
            </a:r>
            <a:r>
              <a:rPr lang="en-US" dirty="0">
                <a:latin typeface="Times New Roman" panose="02020603050405020304" pitchFamily="18" charset="0"/>
                <a:cs typeface="Times New Roman" panose="02020603050405020304" pitchFamily="18" charset="0"/>
              </a:rPr>
              <a:t> y exacta de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original y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está</a:t>
            </a:r>
            <a:r>
              <a:rPr lang="en-US" dirty="0">
                <a:latin typeface="Times New Roman" panose="02020603050405020304" pitchFamily="18" charset="0"/>
                <a:cs typeface="Times New Roman" panose="02020603050405020304" pitchFamily="18" charset="0"/>
              </a:rPr>
              <a:t> disponible para ser </a:t>
            </a:r>
            <a:r>
              <a:rPr lang="en-US" dirty="0" err="1">
                <a:latin typeface="Times New Roman" panose="02020603050405020304" pitchFamily="18" charset="0"/>
                <a:cs typeface="Times New Roman" panose="02020603050405020304" pitchFamily="18" charset="0"/>
              </a:rPr>
              <a:t>inspeccionado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a:t>
            </a:r>
            <a:r>
              <a:rPr lang="en-US" dirty="0">
                <a:latin typeface="Times New Roman" panose="02020603050405020304" pitchFamily="18" charset="0"/>
                <a:cs typeface="Times New Roman" panose="02020603050405020304" pitchFamily="18" charset="0"/>
              </a:rPr>
              <a:t> Tribunal y la </a:t>
            </a:r>
            <a:r>
              <a:rPr lang="en-US" dirty="0" err="1">
                <a:latin typeface="Times New Roman" panose="02020603050405020304" pitchFamily="18" charset="0"/>
                <a:cs typeface="Times New Roman" panose="02020603050405020304" pitchFamily="18" charset="0"/>
              </a:rPr>
              <a:t>parte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demandada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así</a:t>
            </a:r>
            <a:r>
              <a:rPr lang="en-US" dirty="0">
                <a:latin typeface="Times New Roman" panose="02020603050405020304" pitchFamily="18" charset="0"/>
                <a:cs typeface="Times New Roman" panose="02020603050405020304" pitchFamily="18" charset="0"/>
              </a:rPr>
              <a:t> lo </a:t>
            </a:r>
            <a:r>
              <a:rPr lang="en-US" dirty="0" err="1">
                <a:latin typeface="Times New Roman" panose="02020603050405020304" pitchFamily="18" charset="0"/>
                <a:cs typeface="Times New Roman" panose="02020603050405020304" pitchFamily="18" charset="0"/>
              </a:rPr>
              <a:t>solicita</a:t>
            </a:r>
            <a:r>
              <a:rPr lang="en-US" dirty="0">
                <a:latin typeface="Times New Roman" panose="02020603050405020304" pitchFamily="18" charset="0"/>
                <a:cs typeface="Times New Roman" panose="02020603050405020304" pitchFamily="18" charset="0"/>
              </a:rPr>
              <a:t>.</a:t>
            </a:r>
          </a:p>
        </p:txBody>
      </p:sp>
      <p:graphicFrame>
        <p:nvGraphicFramePr>
          <p:cNvPr id="10" name="Content Placeholder 7">
            <a:extLst>
              <a:ext uri="{FF2B5EF4-FFF2-40B4-BE49-F238E27FC236}">
                <a16:creationId xmlns:a16="http://schemas.microsoft.com/office/drawing/2014/main" id="{B49FBD4C-4117-81C3-B735-38F8790BCBE5}"/>
              </a:ext>
            </a:extLst>
          </p:cNvPr>
          <p:cNvGraphicFramePr>
            <a:graphicFrameLocks noGrp="1"/>
          </p:cNvGraphicFramePr>
          <p:nvPr>
            <p:ph sz="quarter" idx="4"/>
            <p:extLst>
              <p:ext uri="{D42A27DB-BD31-4B8C-83A1-F6EECF244321}">
                <p14:modId xmlns:p14="http://schemas.microsoft.com/office/powerpoint/2010/main" val="1182877551"/>
              </p:ext>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6010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FC010-E04E-FB33-11E3-C5A45D6BDDE0}"/>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600" kern="1200" dirty="0">
                <a:solidFill>
                  <a:schemeClr val="tx1"/>
                </a:solidFill>
                <a:latin typeface="Times New Roman" panose="02020603050405020304" pitchFamily="18" charset="0"/>
                <a:cs typeface="Times New Roman" panose="02020603050405020304" pitchFamily="18" charset="0"/>
              </a:rPr>
              <a:t>Las </a:t>
            </a:r>
            <a:r>
              <a:rPr lang="en-US" sz="3600" kern="1200" dirty="0" err="1">
                <a:solidFill>
                  <a:schemeClr val="tx1"/>
                </a:solidFill>
                <a:latin typeface="Times New Roman" panose="02020603050405020304" pitchFamily="18" charset="0"/>
                <a:cs typeface="Times New Roman" panose="02020603050405020304" pitchFamily="18" charset="0"/>
              </a:rPr>
              <a:t>guías</a:t>
            </a:r>
            <a:r>
              <a:rPr lang="en-US" sz="3600" kern="1200" dirty="0">
                <a:solidFill>
                  <a:schemeClr val="tx1"/>
                </a:solidFill>
                <a:latin typeface="Times New Roman" panose="02020603050405020304" pitchFamily="18" charset="0"/>
                <a:cs typeface="Times New Roman" panose="02020603050405020304" pitchFamily="18" charset="0"/>
              </a:rPr>
              <a:t> de Fannie Mae </a:t>
            </a:r>
            <a:r>
              <a:rPr lang="en-US" sz="3600" kern="1200" dirty="0" err="1">
                <a:solidFill>
                  <a:schemeClr val="tx1"/>
                </a:solidFill>
                <a:latin typeface="Times New Roman" panose="02020603050405020304" pitchFamily="18" charset="0"/>
                <a:cs typeface="Times New Roman" panose="02020603050405020304" pitchFamily="18" charset="0"/>
              </a:rPr>
              <a:t>nos</a:t>
            </a:r>
            <a:r>
              <a:rPr lang="en-US" sz="3600" kern="1200" dirty="0">
                <a:solidFill>
                  <a:schemeClr val="tx1"/>
                </a:solidFill>
                <a:latin typeface="Times New Roman" panose="02020603050405020304" pitchFamily="18" charset="0"/>
                <a:cs typeface="Times New Roman" panose="02020603050405020304" pitchFamily="18" charset="0"/>
              </a:rPr>
              <a:t> </a:t>
            </a:r>
            <a:r>
              <a:rPr lang="en-US" sz="3600" kern="1200" dirty="0" err="1">
                <a:solidFill>
                  <a:schemeClr val="tx1"/>
                </a:solidFill>
                <a:latin typeface="Times New Roman" panose="02020603050405020304" pitchFamily="18" charset="0"/>
                <a:cs typeface="Times New Roman" panose="02020603050405020304" pitchFamily="18" charset="0"/>
              </a:rPr>
              <a:t>dicen</a:t>
            </a:r>
            <a:r>
              <a:rPr lang="en-US" sz="3600" kern="1200" dirty="0">
                <a:solidFill>
                  <a:schemeClr val="tx1"/>
                </a:solidFill>
                <a:latin typeface="Times New Roman" panose="02020603050405020304" pitchFamily="18" charset="0"/>
                <a:cs typeface="Times New Roman" panose="02020603050405020304" pitchFamily="18" charset="0"/>
              </a:rPr>
              <a:t>:</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B04CCB-31EA-FC45-FC50-70A790A62327}"/>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n-US" sz="1200" dirty="0" err="1">
                <a:latin typeface="Times New Roman" panose="02020603050405020304" pitchFamily="18" charset="0"/>
                <a:cs typeface="Times New Roman" panose="02020603050405020304" pitchFamily="18" charset="0"/>
              </a:rPr>
              <a:t>Sobre</a:t>
            </a:r>
            <a:r>
              <a:rPr lang="en-US" sz="1200" dirty="0">
                <a:latin typeface="Times New Roman" panose="02020603050405020304" pitchFamily="18" charset="0"/>
                <a:cs typeface="Times New Roman" panose="02020603050405020304" pitchFamily="18" charset="0"/>
              </a:rPr>
              <a:t> la </a:t>
            </a:r>
            <a:r>
              <a:rPr lang="en-US" sz="1200" dirty="0" err="1">
                <a:latin typeface="Times New Roman" panose="02020603050405020304" pitchFamily="18" charset="0"/>
                <a:cs typeface="Times New Roman" panose="02020603050405020304" pitchFamily="18" charset="0"/>
              </a:rPr>
              <a:t>relación</a:t>
            </a:r>
            <a:r>
              <a:rPr lang="en-US" sz="1200" dirty="0">
                <a:latin typeface="Times New Roman" panose="02020603050405020304" pitchFamily="18" charset="0"/>
                <a:cs typeface="Times New Roman" panose="02020603050405020304" pitchFamily="18" charset="0"/>
              </a:rPr>
              <a:t> del banco </a:t>
            </a:r>
            <a:r>
              <a:rPr lang="en-US" sz="1200" dirty="0" err="1">
                <a:latin typeface="Times New Roman" panose="02020603050405020304" pitchFamily="18" charset="0"/>
                <a:cs typeface="Times New Roman" panose="02020603050405020304" pitchFamily="18" charset="0"/>
              </a:rPr>
              <a:t>doméstico</a:t>
            </a:r>
            <a:r>
              <a:rPr lang="en-US" sz="1200" dirty="0">
                <a:latin typeface="Times New Roman" panose="02020603050405020304" pitchFamily="18" charset="0"/>
                <a:cs typeface="Times New Roman" panose="02020603050405020304" pitchFamily="18" charset="0"/>
              </a:rPr>
              <a:t> con Fannie Mae. Primero, “</a:t>
            </a:r>
            <a:r>
              <a:rPr lang="en-US" sz="1200" i="1" dirty="0">
                <a:latin typeface="Times New Roman" panose="02020603050405020304" pitchFamily="18" charset="0"/>
                <a:cs typeface="Times New Roman" panose="02020603050405020304" pitchFamily="18" charset="0"/>
              </a:rPr>
              <a:t>the servicer services Fannie Mae mortgage loans as an independent contractor and not as an agent, assignee, or representative of Fannie Mae</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Selling Guide Fannie Mae Single Family </a:t>
            </a:r>
            <a:r>
              <a:rPr lang="en-US" sz="1200" i="1" dirty="0" err="1">
                <a:latin typeface="Times New Roman" panose="02020603050405020304" pitchFamily="18" charset="0"/>
                <a:cs typeface="Times New Roman" panose="02020603050405020304" pitchFamily="18" charset="0"/>
              </a:rPr>
              <a:t>en</a:t>
            </a:r>
            <a:r>
              <a:rPr lang="en-US" sz="1200" i="1" dirty="0">
                <a:latin typeface="Times New Roman" panose="02020603050405020304" pitchFamily="18" charset="0"/>
                <a:cs typeface="Times New Roman" panose="02020603050405020304" pitchFamily="18" charset="0"/>
              </a:rPr>
              <a:t> la p. 60, published November 12, 2025</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Segundo, </a:t>
            </a:r>
            <a:r>
              <a:rPr lang="en-US" sz="1200" dirty="0" err="1">
                <a:latin typeface="Times New Roman" panose="02020603050405020304" pitchFamily="18" charset="0"/>
                <a:cs typeface="Times New Roman" panose="02020603050405020304" pitchFamily="18" charset="0"/>
              </a:rPr>
              <a:t>establecen</a:t>
            </a:r>
            <a:r>
              <a:rPr lang="en-US" sz="1200" dirty="0">
                <a:latin typeface="Times New Roman" panose="02020603050405020304" pitchFamily="18" charset="0"/>
                <a:cs typeface="Times New Roman" panose="02020603050405020304" pitchFamily="18" charset="0"/>
              </a:rPr>
              <a:t> las </a:t>
            </a:r>
            <a:r>
              <a:rPr lang="en-US" sz="1200" dirty="0" err="1">
                <a:latin typeface="Times New Roman" panose="02020603050405020304" pitchFamily="18" charset="0"/>
                <a:cs typeface="Times New Roman" panose="02020603050405020304" pitchFamily="18" charset="0"/>
              </a:rPr>
              <a:t>guías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Fannie Mae is </a:t>
            </a:r>
            <a:r>
              <a:rPr lang="en-US" sz="1200" b="1" i="1" dirty="0">
                <a:latin typeface="Times New Roman" panose="02020603050405020304" pitchFamily="18" charset="0"/>
                <a:cs typeface="Times New Roman" panose="02020603050405020304" pitchFamily="18" charset="0"/>
              </a:rPr>
              <a:t>at all times the owner of the mortgage note</a:t>
            </a:r>
            <a:r>
              <a:rPr lang="en-US" sz="1200"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whether</a:t>
            </a:r>
            <a:r>
              <a:rPr lang="en-US" sz="1200" i="1" dirty="0">
                <a:latin typeface="Times New Roman" panose="02020603050405020304" pitchFamily="18" charset="0"/>
                <a:cs typeface="Times New Roman" panose="02020603050405020304" pitchFamily="18" charset="0"/>
              </a:rPr>
              <a:t> the mortgage loan is in Fannie Mae’s portfolio or part of the MBS pool. In addition, </a:t>
            </a:r>
            <a:r>
              <a:rPr lang="en-US" sz="1200" b="1" i="1" dirty="0">
                <a:latin typeface="Times New Roman" panose="02020603050405020304" pitchFamily="18" charset="0"/>
                <a:cs typeface="Times New Roman" panose="02020603050405020304" pitchFamily="18" charset="0"/>
              </a:rPr>
              <a:t>Fannie Mae at all times has possession of and is the holder of the mortgage note</a:t>
            </a:r>
            <a:r>
              <a:rPr lang="en-US" sz="1200" i="1" dirty="0">
                <a:latin typeface="Times New Roman" panose="02020603050405020304" pitchFamily="18" charset="0"/>
                <a:cs typeface="Times New Roman" panose="02020603050405020304" pitchFamily="18" charset="0"/>
              </a:rPr>
              <a:t>, whether Fannie Mae has direct possession of the note </a:t>
            </a:r>
            <a:r>
              <a:rPr lang="en-US" sz="1200" b="1" i="1" dirty="0">
                <a:latin typeface="Times New Roman" panose="02020603050405020304" pitchFamily="18" charset="0"/>
                <a:cs typeface="Times New Roman" panose="02020603050405020304" pitchFamily="18" charset="0"/>
              </a:rPr>
              <a:t>or a custodian has custody of the note</a:t>
            </a:r>
            <a:r>
              <a:rPr lang="en-US" sz="1200" i="1" dirty="0">
                <a:latin typeface="Times New Roman" panose="02020603050405020304" pitchFamily="18" charset="0"/>
                <a:cs typeface="Times New Roman" panose="02020603050405020304" pitchFamily="18" charset="0"/>
              </a:rPr>
              <a:t>, except in the limited circumstances expressly described in this topic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Énfasis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nuestro</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Selling Guide Fannie Mae Single Family, supra </a:t>
            </a:r>
            <a:r>
              <a:rPr lang="en-US" sz="1200" i="1" dirty="0" err="1">
                <a:latin typeface="Times New Roman" panose="02020603050405020304" pitchFamily="18" charset="0"/>
                <a:cs typeface="Times New Roman" panose="02020603050405020304" pitchFamily="18" charset="0"/>
              </a:rPr>
              <a:t>en</a:t>
            </a:r>
            <a:r>
              <a:rPr lang="en-US" sz="1200" i="1" dirty="0">
                <a:latin typeface="Times New Roman" panose="02020603050405020304" pitchFamily="18" charset="0"/>
                <a:cs typeface="Times New Roman" panose="02020603050405020304" pitchFamily="18" charset="0"/>
              </a:rPr>
              <a:t> la p. 74</a:t>
            </a:r>
            <a:r>
              <a:rPr lang="en-US" sz="1200" dirty="0">
                <a:latin typeface="Times New Roman" panose="02020603050405020304" pitchFamily="18" charset="0"/>
                <a:cs typeface="Times New Roman" panose="02020603050405020304" pitchFamily="18" charset="0"/>
              </a:rPr>
              <a:t>. </a:t>
            </a:r>
          </a:p>
          <a:p>
            <a:pPr algn="just"/>
            <a:r>
              <a:rPr lang="en-US" sz="1200" dirty="0">
                <a:latin typeface="Times New Roman" panose="02020603050405020304" pitchFamily="18" charset="0"/>
                <a:cs typeface="Times New Roman" panose="02020603050405020304" pitchFamily="18" charset="0"/>
              </a:rPr>
              <a:t>Tercero, las </a:t>
            </a:r>
            <a:r>
              <a:rPr lang="en-US" sz="1200" dirty="0" err="1">
                <a:latin typeface="Times New Roman" panose="02020603050405020304" pitchFamily="18" charset="0"/>
                <a:cs typeface="Times New Roman" panose="02020603050405020304" pitchFamily="18" charset="0"/>
              </a:rPr>
              <a:t>guías</a:t>
            </a:r>
            <a:r>
              <a:rPr lang="en-US" sz="1200" dirty="0">
                <a:latin typeface="Times New Roman" panose="02020603050405020304" pitchFamily="18" charset="0"/>
                <a:cs typeface="Times New Roman" panose="02020603050405020304" pitchFamily="18" charset="0"/>
              </a:rPr>
              <a:t> también </a:t>
            </a:r>
            <a:r>
              <a:rPr lang="en-US" sz="1200" dirty="0" err="1">
                <a:latin typeface="Times New Roman" panose="02020603050405020304" pitchFamily="18" charset="0"/>
                <a:cs typeface="Times New Roman" panose="02020603050405020304" pitchFamily="18" charset="0"/>
              </a:rPr>
              <a:t>nos</a:t>
            </a:r>
            <a:r>
              <a:rPr lang="en-US" sz="1200" dirty="0">
                <a:latin typeface="Times New Roman" panose="02020603050405020304" pitchFamily="18" charset="0"/>
                <a:cs typeface="Times New Roman" panose="02020603050405020304" pitchFamily="18" charset="0"/>
              </a:rPr>
              <a:t> indican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los</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[c]</a:t>
            </a:r>
            <a:r>
              <a:rPr lang="en-US" sz="1200" i="1" dirty="0" err="1">
                <a:latin typeface="Times New Roman" panose="02020603050405020304" pitchFamily="18" charset="0"/>
                <a:cs typeface="Times New Roman" panose="02020603050405020304" pitchFamily="18" charset="0"/>
              </a:rPr>
              <a:t>ustodial</a:t>
            </a:r>
            <a:r>
              <a:rPr lang="en-US" sz="1200" i="1" dirty="0">
                <a:latin typeface="Times New Roman" panose="02020603050405020304" pitchFamily="18" charset="0"/>
                <a:cs typeface="Times New Roman" panose="02020603050405020304" pitchFamily="18" charset="0"/>
              </a:rPr>
              <a:t> documents are the legal documents pertaining to a mortgage loan that a document custodian takes into physical possession when Fannie Mae purchases or securitizes a mortgage loan</a:t>
            </a:r>
            <a:r>
              <a:rPr lang="en-US" sz="1200" dirty="0">
                <a:latin typeface="Times New Roman" panose="02020603050405020304" pitchFamily="18" charset="0"/>
                <a:cs typeface="Times New Roman" panose="02020603050405020304" pitchFamily="18" charset="0"/>
              </a:rPr>
              <a:t>.” </a:t>
            </a:r>
          </a:p>
        </p:txBody>
      </p:sp>
      <p:pic>
        <p:nvPicPr>
          <p:cNvPr id="6" name="Content Placeholder 5" descr="A group of people looking at pie charts&#10;&#10;AI-generated content may be incorrect.">
            <a:extLst>
              <a:ext uri="{FF2B5EF4-FFF2-40B4-BE49-F238E27FC236}">
                <a16:creationId xmlns:a16="http://schemas.microsoft.com/office/drawing/2014/main" id="{9AC74722-7ADA-5CB8-321E-DB2EFB7D9356}"/>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375063"/>
            <a:ext cx="5458968" cy="4107873"/>
          </a:xfrm>
          <a:prstGeom prst="rect">
            <a:avLst/>
          </a:prstGeom>
        </p:spPr>
      </p:pic>
    </p:spTree>
    <p:extLst>
      <p:ext uri="{BB962C8B-B14F-4D97-AF65-F5344CB8AC3E}">
        <p14:creationId xmlns:p14="http://schemas.microsoft.com/office/powerpoint/2010/main" val="3450904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8A436-9DDC-050C-BAF2-96F68D2E0B52}"/>
              </a:ext>
            </a:extLst>
          </p:cNvPr>
          <p:cNvSpPr>
            <a:spLocks noGrp="1"/>
          </p:cNvSpPr>
          <p:nvPr>
            <p:ph type="title"/>
          </p:nvPr>
        </p:nvSpPr>
        <p:spPr>
          <a:xfrm>
            <a:off x="7085532" y="640080"/>
            <a:ext cx="4196932" cy="3566160"/>
          </a:xfrm>
        </p:spPr>
        <p:txBody>
          <a:bodyPr vert="horz" lIns="91440" tIns="45720" rIns="91440" bIns="45720" rtlCol="0" anchor="b">
            <a:normAutofit/>
          </a:bodyPr>
          <a:lstStyle/>
          <a:p>
            <a:r>
              <a:rPr lang="en-US" sz="5400" err="1">
                <a:latin typeface="Times New Roman" panose="02020603050405020304" pitchFamily="18" charset="0"/>
                <a:cs typeface="Times New Roman" panose="02020603050405020304" pitchFamily="18" charset="0"/>
              </a:rPr>
              <a:t>Hipoteca</a:t>
            </a:r>
            <a:r>
              <a:rPr lang="en-US" sz="5400">
                <a:latin typeface="Times New Roman" panose="02020603050405020304" pitchFamily="18" charset="0"/>
                <a:cs typeface="Times New Roman" panose="02020603050405020304" pitchFamily="18" charset="0"/>
              </a:rPr>
              <a:t>: </a:t>
            </a:r>
            <a:r>
              <a:rPr lang="en-US" sz="5400" err="1">
                <a:latin typeface="Times New Roman" panose="02020603050405020304" pitchFamily="18" charset="0"/>
                <a:cs typeface="Times New Roman" panose="02020603050405020304" pitchFamily="18" charset="0"/>
              </a:rPr>
              <a:t>Acción</a:t>
            </a:r>
            <a:r>
              <a:rPr lang="en-US" sz="5400">
                <a:latin typeface="Times New Roman" panose="02020603050405020304" pitchFamily="18" charset="0"/>
                <a:cs typeface="Times New Roman" panose="02020603050405020304" pitchFamily="18" charset="0"/>
              </a:rPr>
              <a:t> dual</a:t>
            </a:r>
          </a:p>
        </p:txBody>
      </p:sp>
      <p:pic>
        <p:nvPicPr>
          <p:cNvPr id="7" name="Content Placeholder 6" descr="A keyboard with a keypad&#10;&#10;AI-generated content may be incorrect.">
            <a:extLst>
              <a:ext uri="{FF2B5EF4-FFF2-40B4-BE49-F238E27FC236}">
                <a16:creationId xmlns:a16="http://schemas.microsoft.com/office/drawing/2014/main" id="{FACACC16-F3D1-D5B5-AC65-795DF87ECA39}"/>
              </a:ext>
            </a:extLst>
          </p:cNvPr>
          <p:cNvPicPr>
            <a:picLocks noChangeAspect="1"/>
          </p:cNvPicPr>
          <p:nvPr/>
        </p:nvPicPr>
        <p:blipFill>
          <a:blip r:embed="rId2">
            <a:extLst>
              <a:ext uri="{837473B0-CC2E-450A-ABE3-18F120FF3D39}">
                <a1611:picAttrSrcUrl xmlns:a1611="http://schemas.microsoft.com/office/drawing/2016/11/main" r:id="rId3"/>
              </a:ext>
            </a:extLst>
          </a:blip>
          <a:srcRect l="9706" r="8677" b="1"/>
          <a:stretch>
            <a:fillRect/>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4"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788CDFC-C1A7-45A3-CC3B-E1ACDFFA80A2}"/>
              </a:ext>
            </a:extLst>
          </p:cNvPr>
          <p:cNvSpPr txBox="1"/>
          <p:nvPr/>
        </p:nvSpPr>
        <p:spPr>
          <a:xfrm>
            <a:off x="9739084" y="6657945"/>
            <a:ext cx="245291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quoteinspector.com/images/credit/credit-card-cut-scissors/">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s-ES_tradnl" sz="700">
              <a:solidFill>
                <a:srgbClr val="FFFFFF"/>
              </a:solidFill>
            </a:endParaRPr>
          </a:p>
        </p:txBody>
      </p:sp>
    </p:spTree>
    <p:extLst>
      <p:ext uri="{BB962C8B-B14F-4D97-AF65-F5344CB8AC3E}">
        <p14:creationId xmlns:p14="http://schemas.microsoft.com/office/powerpoint/2010/main" val="165892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A36F243-1973-3650-1BAB-32DAC7E9A0C9}"/>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800" kern="1200" dirty="0">
                <a:solidFill>
                  <a:schemeClr val="tx1"/>
                </a:solidFill>
                <a:latin typeface="Times New Roman" panose="02020603050405020304" pitchFamily="18" charset="0"/>
                <a:cs typeface="Times New Roman" panose="02020603050405020304" pitchFamily="18" charset="0"/>
              </a:rPr>
              <a:t>La </a:t>
            </a:r>
            <a:r>
              <a:rPr lang="en-US" sz="4800" kern="1200" dirty="0" err="1">
                <a:solidFill>
                  <a:schemeClr val="tx1"/>
                </a:solidFill>
                <a:latin typeface="Times New Roman" panose="02020603050405020304" pitchFamily="18" charset="0"/>
                <a:cs typeface="Times New Roman" panose="02020603050405020304" pitchFamily="18" charset="0"/>
              </a:rPr>
              <a:t>posesión</a:t>
            </a:r>
            <a:r>
              <a:rPr lang="en-US" sz="4800" kern="1200" dirty="0">
                <a:solidFill>
                  <a:schemeClr val="tx1"/>
                </a:solidFill>
                <a:latin typeface="Times New Roman" panose="02020603050405020304" pitchFamily="18" charset="0"/>
                <a:cs typeface="Times New Roman" panose="02020603050405020304" pitchFamily="18" charset="0"/>
              </a:rPr>
              <a:t> del </a:t>
            </a:r>
            <a:r>
              <a:rPr lang="en-US" sz="4800" kern="1200" dirty="0" err="1">
                <a:solidFill>
                  <a:schemeClr val="tx1"/>
                </a:solidFill>
                <a:latin typeface="Times New Roman" panose="02020603050405020304" pitchFamily="18" charset="0"/>
                <a:cs typeface="Times New Roman" panose="02020603050405020304" pitchFamily="18" charset="0"/>
              </a:rPr>
              <a:t>pagaré</a:t>
            </a:r>
            <a:endParaRPr lang="en-US" sz="4800" kern="1200" dirty="0">
              <a:solidFill>
                <a:schemeClr val="tx1"/>
              </a:solidFill>
              <a:latin typeface="Times New Roman" panose="02020603050405020304" pitchFamily="18" charset="0"/>
              <a:cs typeface="Times New Roman" panose="02020603050405020304" pitchFamily="18" charset="0"/>
            </a:endParaRPr>
          </a:p>
        </p:txBody>
      </p:sp>
      <p:sp>
        <p:nvSpPr>
          <p:cNvPr id="19"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D232A0E-5B5A-ABBA-F4D2-EC3F4CD1D37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n-US" sz="1200" dirty="0">
                <a:latin typeface="Times New Roman" panose="02020603050405020304" pitchFamily="18" charset="0"/>
                <a:cs typeface="Times New Roman" panose="02020603050405020304" pitchFamily="18" charset="0"/>
              </a:rPr>
              <a:t>No hay </a:t>
            </a:r>
            <a:r>
              <a:rPr lang="en-US" sz="1200" dirty="0" err="1">
                <a:latin typeface="Times New Roman" panose="02020603050405020304" pitchFamily="18" charset="0"/>
                <a:cs typeface="Times New Roman" panose="02020603050405020304" pitchFamily="18" charset="0"/>
              </a:rPr>
              <a:t>duda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según</a:t>
            </a:r>
            <a:r>
              <a:rPr lang="en-US" sz="1200" dirty="0">
                <a:latin typeface="Times New Roman" panose="02020603050405020304" pitchFamily="18" charset="0"/>
                <a:cs typeface="Times New Roman" panose="02020603050405020304" pitchFamily="18" charset="0"/>
              </a:rPr>
              <a:t> las </a:t>
            </a:r>
            <a:r>
              <a:rPr lang="en-US" sz="1200" dirty="0" err="1">
                <a:latin typeface="Times New Roman" panose="02020603050405020304" pitchFamily="18" charset="0"/>
                <a:cs typeface="Times New Roman" panose="02020603050405020304" pitchFamily="18" charset="0"/>
              </a:rPr>
              <a:t>propias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Guías</a:t>
            </a:r>
            <a:r>
              <a:rPr lang="en-US" sz="1200" dirty="0">
                <a:latin typeface="Times New Roman" panose="02020603050405020304" pitchFamily="18" charset="0"/>
                <a:cs typeface="Times New Roman" panose="02020603050405020304" pitchFamily="18" charset="0"/>
              </a:rPr>
              <a:t> de Fannie,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ellos</a:t>
            </a:r>
            <a:r>
              <a:rPr lang="en-US" sz="1200" dirty="0">
                <a:latin typeface="Times New Roman" panose="02020603050405020304" pitchFamily="18" charset="0"/>
                <a:cs typeface="Times New Roman" panose="02020603050405020304" pitchFamily="18" charset="0"/>
              </a:rPr>
              <a:t> son </a:t>
            </a:r>
            <a:r>
              <a:rPr lang="en-US" sz="1200" dirty="0" err="1">
                <a:latin typeface="Times New Roman" panose="02020603050405020304" pitchFamily="18" charset="0"/>
                <a:cs typeface="Times New Roman" panose="02020603050405020304" pitchFamily="18" charset="0"/>
              </a:rPr>
              <a:t>los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tenedores</a:t>
            </a:r>
            <a:r>
              <a:rPr lang="en-US" sz="1200" dirty="0">
                <a:latin typeface="Times New Roman" panose="02020603050405020304" pitchFamily="18" charset="0"/>
                <a:cs typeface="Times New Roman" panose="02020603050405020304" pitchFamily="18" charset="0"/>
              </a:rPr>
              <a:t> del </a:t>
            </a:r>
            <a:r>
              <a:rPr lang="en-US" sz="1200" dirty="0" err="1">
                <a:latin typeface="Times New Roman" panose="02020603050405020304" pitchFamily="18" charset="0"/>
                <a:cs typeface="Times New Roman" panose="02020603050405020304" pitchFamily="18" charset="0"/>
              </a:rPr>
              <a:t>instrumento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todo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momento</a:t>
            </a:r>
            <a:r>
              <a:rPr lang="en-US" sz="1200"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Fannie Mae at all times has possession of and is the holder of the mortgage note</a:t>
            </a:r>
            <a:r>
              <a:rPr lang="en-US" sz="1200" i="1" dirty="0">
                <a:latin typeface="Times New Roman" panose="02020603050405020304" pitchFamily="18" charset="0"/>
                <a:cs typeface="Times New Roman" panose="02020603050405020304" pitchFamily="18" charset="0"/>
              </a:rPr>
              <a:t>, whether Fannie Mae has direct possession of the note </a:t>
            </a:r>
            <a:r>
              <a:rPr lang="en-US" sz="1200" b="1" i="1" dirty="0">
                <a:latin typeface="Times New Roman" panose="02020603050405020304" pitchFamily="18" charset="0"/>
                <a:cs typeface="Times New Roman" panose="02020603050405020304" pitchFamily="18" charset="0"/>
              </a:rPr>
              <a:t>or a custodian has custody of the note</a:t>
            </a:r>
            <a:r>
              <a:rPr lang="en-US" sz="1200" i="1" dirty="0">
                <a:latin typeface="Times New Roman" panose="02020603050405020304" pitchFamily="18" charset="0"/>
                <a:cs typeface="Times New Roman" panose="02020603050405020304" pitchFamily="18" charset="0"/>
              </a:rPr>
              <a:t>, except in the limited circumstances expressly described in this topic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Énfasis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nuestro</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Selling Guide Fannie Mae Single Family, supra </a:t>
            </a:r>
            <a:r>
              <a:rPr lang="en-US" sz="1200" i="1" dirty="0" err="1">
                <a:latin typeface="Times New Roman" panose="02020603050405020304" pitchFamily="18" charset="0"/>
                <a:cs typeface="Times New Roman" panose="02020603050405020304" pitchFamily="18" charset="0"/>
              </a:rPr>
              <a:t>en</a:t>
            </a:r>
            <a:r>
              <a:rPr lang="en-US" sz="1200" i="1" dirty="0">
                <a:latin typeface="Times New Roman" panose="02020603050405020304" pitchFamily="18" charset="0"/>
                <a:cs typeface="Times New Roman" panose="02020603050405020304" pitchFamily="18" charset="0"/>
              </a:rPr>
              <a:t> la p. 74</a:t>
            </a:r>
            <a:r>
              <a:rPr lang="en-US" sz="1200" dirty="0">
                <a:latin typeface="Times New Roman" panose="02020603050405020304" pitchFamily="18" charset="0"/>
                <a:cs typeface="Times New Roman" panose="02020603050405020304" pitchFamily="18" charset="0"/>
              </a:rPr>
              <a:t>). </a:t>
            </a:r>
          </a:p>
          <a:p>
            <a:pPr algn="just"/>
            <a:r>
              <a:rPr lang="en-US" sz="1200" dirty="0">
                <a:latin typeface="Times New Roman" panose="02020603050405020304" pitchFamily="18" charset="0"/>
                <a:cs typeface="Times New Roman" panose="02020603050405020304" pitchFamily="18" charset="0"/>
              </a:rPr>
              <a:t>Por tanto, </a:t>
            </a:r>
            <a:r>
              <a:rPr lang="en-US" sz="1200" dirty="0" err="1">
                <a:latin typeface="Times New Roman" panose="02020603050405020304" pitchFamily="18" charset="0"/>
                <a:cs typeface="Times New Roman" panose="02020603050405020304" pitchFamily="18" charset="0"/>
              </a:rPr>
              <a:t>Firstbank</a:t>
            </a:r>
            <a:r>
              <a:rPr lang="en-US" sz="1200" dirty="0">
                <a:latin typeface="Times New Roman" panose="02020603050405020304" pitchFamily="18" charset="0"/>
                <a:cs typeface="Times New Roman" panose="02020603050405020304" pitchFamily="18" charset="0"/>
              </a:rPr>
              <a:t> no </a:t>
            </a:r>
            <a:r>
              <a:rPr lang="en-US" sz="1200" dirty="0" err="1">
                <a:latin typeface="Times New Roman" panose="02020603050405020304" pitchFamily="18" charset="0"/>
                <a:cs typeface="Times New Roman" panose="02020603050405020304" pitchFamily="18" charset="0"/>
              </a:rPr>
              <a:t>puede</a:t>
            </a:r>
            <a:r>
              <a:rPr lang="en-US" sz="1200" dirty="0">
                <a:latin typeface="Times New Roman" panose="02020603050405020304" pitchFamily="18" charset="0"/>
                <a:cs typeface="Times New Roman" panose="02020603050405020304" pitchFamily="18" charset="0"/>
              </a:rPr>
              <a:t> ser </a:t>
            </a:r>
            <a:r>
              <a:rPr lang="en-US" sz="1200" dirty="0" err="1">
                <a:latin typeface="Times New Roman" panose="02020603050405020304" pitchFamily="18" charset="0"/>
                <a:cs typeface="Times New Roman" panose="02020603050405020304" pitchFamily="18" charset="0"/>
              </a:rPr>
              <a:t>considerado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como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el</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tenedor</a:t>
            </a:r>
            <a:r>
              <a:rPr lang="en-US" sz="1200" dirty="0">
                <a:latin typeface="Times New Roman" panose="02020603050405020304" pitchFamily="18" charset="0"/>
                <a:cs typeface="Times New Roman" panose="02020603050405020304" pitchFamily="18" charset="0"/>
              </a:rPr>
              <a:t> bajo la Sec. 2-301(</a:t>
            </a:r>
            <a:r>
              <a:rPr lang="en-US" sz="1200" dirty="0" err="1">
                <a:latin typeface="Times New Roman" panose="02020603050405020304" pitchFamily="18" charset="0"/>
                <a:cs typeface="Times New Roman" panose="02020603050405020304" pitchFamily="18" charset="0"/>
              </a:rPr>
              <a:t>i</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supra, </a:t>
            </a:r>
            <a:r>
              <a:rPr lang="en-US" sz="1200" b="1" dirty="0" err="1">
                <a:latin typeface="Times New Roman" panose="02020603050405020304" pitchFamily="18" charset="0"/>
                <a:cs typeface="Times New Roman" panose="02020603050405020304" pitchFamily="18" charset="0"/>
              </a:rPr>
              <a:t>ya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que</a:t>
            </a:r>
            <a:r>
              <a:rPr lang="en-US" sz="1200" b="1" dirty="0">
                <a:latin typeface="Times New Roman" panose="02020603050405020304" pitchFamily="18" charset="0"/>
                <a:cs typeface="Times New Roman" panose="02020603050405020304" pitchFamily="18" charset="0"/>
              </a:rPr>
              <a:t> no </a:t>
            </a:r>
            <a:r>
              <a:rPr lang="en-US" sz="1200" b="1" dirty="0" err="1">
                <a:latin typeface="Times New Roman" panose="02020603050405020304" pitchFamily="18" charset="0"/>
                <a:cs typeface="Times New Roman" panose="02020603050405020304" pitchFamily="18" charset="0"/>
              </a:rPr>
              <a:t>puede</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haber</a:t>
            </a:r>
            <a:r>
              <a:rPr lang="en-US" sz="1200" b="1" dirty="0">
                <a:latin typeface="Times New Roman" panose="02020603050405020304" pitchFamily="18" charset="0"/>
                <a:cs typeface="Times New Roman" panose="02020603050405020304" pitchFamily="18" charset="0"/>
              </a:rPr>
              <a:t> dos </a:t>
            </a:r>
            <a:r>
              <a:rPr lang="en-US" sz="1200" b="1" dirty="0" err="1">
                <a:latin typeface="Times New Roman" panose="02020603050405020304" pitchFamily="18" charset="0"/>
                <a:cs typeface="Times New Roman" panose="02020603050405020304" pitchFamily="18" charset="0"/>
              </a:rPr>
              <a:t>tenedores</a:t>
            </a:r>
            <a:r>
              <a:rPr lang="en-US" sz="1200" b="1" dirty="0">
                <a:latin typeface="Times New Roman" panose="02020603050405020304" pitchFamily="18" charset="0"/>
                <a:cs typeface="Times New Roman" panose="02020603050405020304" pitchFamily="18" charset="0"/>
              </a:rPr>
              <a:t> a la </a:t>
            </a:r>
            <a:r>
              <a:rPr lang="en-US" sz="1200" b="1" dirty="0" err="1">
                <a:latin typeface="Times New Roman" panose="02020603050405020304" pitchFamily="18" charset="0"/>
                <a:cs typeface="Times New Roman" panose="02020603050405020304" pitchFamily="18" charset="0"/>
              </a:rPr>
              <a:t>vez</a:t>
            </a:r>
            <a:r>
              <a:rPr lang="en-US" sz="1200" dirty="0">
                <a:latin typeface="Times New Roman" panose="02020603050405020304" pitchFamily="18" charset="0"/>
                <a:cs typeface="Times New Roman" panose="02020603050405020304" pitchFamily="18" charset="0"/>
              </a:rPr>
              <a:t>.</a:t>
            </a:r>
          </a:p>
          <a:p>
            <a:pPr algn="just"/>
            <a:r>
              <a:rPr lang="en-US" sz="1200" dirty="0" err="1">
                <a:latin typeface="Times New Roman" panose="02020603050405020304" pitchFamily="18" charset="0"/>
                <a:cs typeface="Times New Roman" panose="02020603050405020304" pitchFamily="18" charset="0"/>
              </a:rPr>
              <a:t>Consecuentemente</a:t>
            </a:r>
            <a:r>
              <a:rPr lang="en-US" sz="1200" dirty="0">
                <a:latin typeface="Times New Roman" panose="02020603050405020304" pitchFamily="18" charset="0"/>
                <a:cs typeface="Times New Roman" panose="02020603050405020304" pitchFamily="18" charset="0"/>
              </a:rPr>
              <a:t>, dado lo anterior, la </a:t>
            </a:r>
            <a:r>
              <a:rPr lang="en-US" sz="1200" dirty="0" err="1">
                <a:latin typeface="Times New Roman" panose="02020603050405020304" pitchFamily="18" charset="0"/>
                <a:cs typeface="Times New Roman" panose="02020603050405020304" pitchFamily="18" charset="0"/>
              </a:rPr>
              <a:t>posesión</a:t>
            </a:r>
            <a:r>
              <a:rPr lang="en-US" sz="1200" dirty="0">
                <a:latin typeface="Times New Roman" panose="02020603050405020304" pitchFamily="18" charset="0"/>
                <a:cs typeface="Times New Roman" panose="02020603050405020304" pitchFamily="18" charset="0"/>
              </a:rPr>
              <a:t> del </a:t>
            </a:r>
            <a:r>
              <a:rPr lang="en-US" sz="1200" dirty="0" err="1">
                <a:latin typeface="Times New Roman" panose="02020603050405020304" pitchFamily="18" charset="0"/>
                <a:cs typeface="Times New Roman" panose="02020603050405020304" pitchFamily="18" charset="0"/>
              </a:rPr>
              <a:t>pagaré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por</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Firstbank</a:t>
            </a:r>
            <a:r>
              <a:rPr lang="en-US" sz="1200" dirty="0">
                <a:latin typeface="Times New Roman" panose="02020603050405020304" pitchFamily="18" charset="0"/>
                <a:cs typeface="Times New Roman" panose="02020603050405020304" pitchFamily="18" charset="0"/>
              </a:rPr>
              <a:t> se </a:t>
            </a:r>
            <a:r>
              <a:rPr lang="en-US" sz="1200" dirty="0" err="1">
                <a:latin typeface="Times New Roman" panose="02020603050405020304" pitchFamily="18" charset="0"/>
                <a:cs typeface="Times New Roman" panose="02020603050405020304" pitchFamily="18" charset="0"/>
              </a:rPr>
              <a:t>tendría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analizar</a:t>
            </a:r>
            <a:r>
              <a:rPr lang="en-US" sz="1200" dirty="0">
                <a:latin typeface="Times New Roman" panose="02020603050405020304" pitchFamily="18" charset="0"/>
                <a:cs typeface="Times New Roman" panose="02020603050405020304" pitchFamily="18" charset="0"/>
              </a:rPr>
              <a:t> al amparo del no </a:t>
            </a:r>
            <a:r>
              <a:rPr lang="en-US" sz="1200" dirty="0" err="1">
                <a:latin typeface="Times New Roman" panose="02020603050405020304" pitchFamily="18" charset="0"/>
                <a:cs typeface="Times New Roman" panose="02020603050405020304" pitchFamily="18" charset="0"/>
              </a:rPr>
              <a:t>tenedor</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pero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está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posesión</a:t>
            </a:r>
            <a:r>
              <a:rPr lang="en-US" sz="1200" dirty="0">
                <a:latin typeface="Times New Roman" panose="02020603050405020304" pitchFamily="18" charset="0"/>
                <a:cs typeface="Times New Roman" panose="02020603050405020304" pitchFamily="18" charset="0"/>
              </a:rPr>
              <a:t>. </a:t>
            </a:r>
          </a:p>
          <a:p>
            <a:pPr algn="just"/>
            <a:r>
              <a:rPr lang="en-US" sz="1200" dirty="0">
                <a:latin typeface="Times New Roman" panose="02020603050405020304" pitchFamily="18" charset="0"/>
                <a:cs typeface="Times New Roman" panose="02020603050405020304" pitchFamily="18" charset="0"/>
              </a:rPr>
              <a:t>Esta </a:t>
            </a:r>
            <a:r>
              <a:rPr lang="en-US" sz="1200" dirty="0" err="1">
                <a:latin typeface="Times New Roman" panose="02020603050405020304" pitchFamily="18" charset="0"/>
                <a:cs typeface="Times New Roman" panose="02020603050405020304" pitchFamily="18" charset="0"/>
              </a:rPr>
              <a:t>posesión</a:t>
            </a:r>
            <a:r>
              <a:rPr lang="en-US" sz="1200" dirty="0">
                <a:latin typeface="Times New Roman" panose="02020603050405020304" pitchFamily="18" charset="0"/>
                <a:cs typeface="Times New Roman" panose="02020603050405020304" pitchFamily="18" charset="0"/>
              </a:rPr>
              <a:t> require: </a:t>
            </a:r>
          </a:p>
          <a:p>
            <a:pPr lvl="1" algn="just"/>
            <a:r>
              <a:rPr lang="en-US" sz="1200" dirty="0">
                <a:latin typeface="Times New Roman" panose="02020603050405020304" pitchFamily="18" charset="0"/>
                <a:cs typeface="Times New Roman" panose="02020603050405020304" pitchFamily="18" charset="0"/>
              </a:rPr>
              <a:t>(1) no ser </a:t>
            </a:r>
            <a:r>
              <a:rPr lang="en-US" sz="1200" dirty="0" err="1">
                <a:latin typeface="Times New Roman" panose="02020603050405020304" pitchFamily="18" charset="0"/>
                <a:cs typeface="Times New Roman" panose="02020603050405020304" pitchFamily="18" charset="0"/>
              </a:rPr>
              <a:t>tenedor</a:t>
            </a:r>
            <a:r>
              <a:rPr lang="en-US" sz="1200" dirty="0">
                <a:latin typeface="Times New Roman" panose="02020603050405020304" pitchFamily="18" charset="0"/>
                <a:cs typeface="Times New Roman" panose="02020603050405020304" pitchFamily="18" charset="0"/>
              </a:rPr>
              <a:t>; </a:t>
            </a:r>
          </a:p>
          <a:p>
            <a:pPr lvl="1" algn="just"/>
            <a:r>
              <a:rPr lang="en-US" sz="1200" dirty="0">
                <a:latin typeface="Times New Roman" panose="02020603050405020304" pitchFamily="18" charset="0"/>
                <a:cs typeface="Times New Roman" panose="02020603050405020304" pitchFamily="18" charset="0"/>
              </a:rPr>
              <a:t>(2) </a:t>
            </a:r>
            <a:r>
              <a:rPr lang="en-US" sz="1200" b="1" dirty="0" err="1">
                <a:latin typeface="Times New Roman" panose="02020603050405020304" pitchFamily="18" charset="0"/>
                <a:cs typeface="Times New Roman" panose="02020603050405020304" pitchFamily="18" charset="0"/>
              </a:rPr>
              <a:t>tener</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los</a:t>
            </a:r>
            <a:r>
              <a:rPr lang="en-US" sz="1200" b="1" dirty="0">
                <a:latin typeface="Times New Roman" panose="02020603050405020304" pitchFamily="18" charset="0"/>
                <a:cs typeface="Times New Roman" panose="02020603050405020304" pitchFamily="18" charset="0"/>
              </a:rPr>
              <a:t> derechos de un </a:t>
            </a:r>
            <a:r>
              <a:rPr lang="en-US" sz="1200" b="1" dirty="0" err="1">
                <a:latin typeface="Times New Roman" panose="02020603050405020304" pitchFamily="18" charset="0"/>
                <a:cs typeface="Times New Roman" panose="02020603050405020304" pitchFamily="18" charset="0"/>
              </a:rPr>
              <a:t>tenedor</a:t>
            </a:r>
            <a:r>
              <a:rPr lang="en-US" sz="1200" dirty="0">
                <a:latin typeface="Times New Roman" panose="02020603050405020304" pitchFamily="18" charset="0"/>
                <a:cs typeface="Times New Roman" panose="02020603050405020304" pitchFamily="18" charset="0"/>
              </a:rPr>
              <a:t> y </a:t>
            </a:r>
          </a:p>
          <a:p>
            <a:pPr lvl="1" algn="just"/>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poseer</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el</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instrumento</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M. Garay, supra, </a:t>
            </a:r>
            <a:r>
              <a:rPr lang="en-US" sz="1200" i="1" dirty="0" err="1">
                <a:latin typeface="Times New Roman" panose="02020603050405020304" pitchFamily="18" charset="0"/>
                <a:cs typeface="Times New Roman" panose="02020603050405020304" pitchFamily="18" charset="0"/>
              </a:rPr>
              <a:t>en</a:t>
            </a:r>
            <a:r>
              <a:rPr lang="en-US" sz="1200" i="1" dirty="0">
                <a:latin typeface="Times New Roman" panose="02020603050405020304" pitchFamily="18" charset="0"/>
                <a:cs typeface="Times New Roman" panose="02020603050405020304" pitchFamily="18" charset="0"/>
              </a:rPr>
              <a:t> la p. 213</a:t>
            </a:r>
            <a:r>
              <a:rPr lang="en-US" sz="1200" dirty="0">
                <a:latin typeface="Times New Roman" panose="02020603050405020304" pitchFamily="18" charset="0"/>
                <a:cs typeface="Times New Roman" panose="02020603050405020304" pitchFamily="18" charset="0"/>
              </a:rPr>
              <a:t>.</a:t>
            </a:r>
          </a:p>
        </p:txBody>
      </p:sp>
      <p:pic>
        <p:nvPicPr>
          <p:cNvPr id="11" name="Content Placeholder 10" descr="A hand writing on a white board&#10;&#10;AI-generated content may be incorrect.">
            <a:extLst>
              <a:ext uri="{FF2B5EF4-FFF2-40B4-BE49-F238E27FC236}">
                <a16:creationId xmlns:a16="http://schemas.microsoft.com/office/drawing/2014/main" id="{77772C0C-AFF9-E045-53E0-262A5C97AA1E}"/>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
        <p:nvSpPr>
          <p:cNvPr id="12" name="TextBox 11">
            <a:extLst>
              <a:ext uri="{FF2B5EF4-FFF2-40B4-BE49-F238E27FC236}">
                <a16:creationId xmlns:a16="http://schemas.microsoft.com/office/drawing/2014/main" id="{D1876A90-E6FA-7B56-6C17-F52F27081745}"/>
              </a:ext>
            </a:extLst>
          </p:cNvPr>
          <p:cNvSpPr txBox="1"/>
          <p:nvPr/>
        </p:nvSpPr>
        <p:spPr>
          <a:xfrm>
            <a:off x="9125940" y="5050875"/>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thebluediamondgallery.com/handwriting/o/ownership.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119719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DC14AA-E9E3-504B-CEC0-137C009870F4}"/>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err="1">
                <a:latin typeface="Times New Roman" panose="02020603050405020304" pitchFamily="18" charset="0"/>
                <a:cs typeface="Times New Roman" panose="02020603050405020304" pitchFamily="18" charset="0"/>
              </a:rPr>
              <a:t>Quién</a:t>
            </a:r>
            <a:r>
              <a:rPr lang="en-US" sz="5400" dirty="0">
                <a:latin typeface="Times New Roman" panose="02020603050405020304" pitchFamily="18" charset="0"/>
                <a:cs typeface="Times New Roman" panose="02020603050405020304" pitchFamily="18" charset="0"/>
              </a:rPr>
              <a:t> es </a:t>
            </a:r>
            <a:r>
              <a:rPr lang="en-US" sz="5400" dirty="0" err="1">
                <a:latin typeface="Times New Roman" panose="02020603050405020304" pitchFamily="18" charset="0"/>
                <a:cs typeface="Times New Roman" panose="02020603050405020304" pitchFamily="18" charset="0"/>
              </a:rPr>
              <a:t>el</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dueño</a:t>
            </a:r>
            <a:endParaRPr lang="en-US" sz="5400" dirty="0">
              <a:latin typeface="Times New Roman" panose="02020603050405020304" pitchFamily="18" charset="0"/>
              <a:cs typeface="Times New Roman" panose="02020603050405020304" pitchFamily="18" charset="0"/>
            </a:endParaRP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A8181C-515D-4753-9975-90A7A21A80B6}"/>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algn="just"/>
            <a:r>
              <a:rPr lang="en-US" sz="2000" dirty="0">
                <a:latin typeface="Times New Roman" panose="02020603050405020304" pitchFamily="18" charset="0"/>
                <a:cs typeface="Times New Roman" panose="02020603050405020304" pitchFamily="18" charset="0"/>
              </a:rPr>
              <a:t>El </a:t>
            </a:r>
            <a:r>
              <a:rPr lang="en-US" sz="2000" dirty="0" err="1">
                <a:latin typeface="Times New Roman" panose="02020603050405020304" pitchFamily="18" charset="0"/>
                <a:cs typeface="Times New Roman" panose="02020603050405020304" pitchFamily="18" charset="0"/>
              </a:rPr>
              <a:t>dueño</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pagaré</a:t>
            </a:r>
            <a:r>
              <a:rPr lang="en-US" sz="2000" dirty="0">
                <a:latin typeface="Times New Roman" panose="02020603050405020304" pitchFamily="18" charset="0"/>
                <a:cs typeface="Times New Roman" panose="02020603050405020304" pitchFamily="18" charset="0"/>
              </a:rPr>
              <a:t> y </a:t>
            </a:r>
            <a:r>
              <a:rPr lang="en-US" sz="2000" dirty="0" err="1">
                <a:latin typeface="Times New Roman" panose="02020603050405020304" pitchFamily="18" charset="0"/>
                <a:cs typeface="Times New Roman" panose="02020603050405020304" pitchFamily="18" charset="0"/>
              </a:rPr>
              <a:t>tenedor</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pagaré</a:t>
            </a:r>
            <a:r>
              <a:rPr lang="en-US" sz="2000" dirty="0">
                <a:latin typeface="Times New Roman" panose="02020603050405020304" pitchFamily="18" charset="0"/>
                <a:cs typeface="Times New Roman" panose="02020603050405020304" pitchFamily="18" charset="0"/>
              </a:rPr>
              <a:t> son </a:t>
            </a:r>
            <a:r>
              <a:rPr lang="en-US" sz="2000" dirty="0" err="1">
                <a:latin typeface="Times New Roman" panose="02020603050405020304" pitchFamily="18" charset="0"/>
                <a:cs typeface="Times New Roman" panose="02020603050405020304" pitchFamily="18" charset="0"/>
              </a:rPr>
              <a:t>conceptos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distintos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pero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homólogos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circunstancias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específicas</a:t>
            </a:r>
            <a:r>
              <a:rPr lang="en-US" sz="2000" dirty="0">
                <a:latin typeface="Times New Roman" panose="02020603050405020304" pitchFamily="18" charset="0"/>
                <a:cs typeface="Times New Roman" panose="02020603050405020304" pitchFamily="18" charset="0"/>
              </a:rPr>
              <a:t>. </a:t>
            </a:r>
          </a:p>
          <a:p>
            <a:pPr algn="just"/>
            <a:r>
              <a:rPr lang="en-US" sz="2000" dirty="0" err="1">
                <a:latin typeface="Times New Roman" panose="02020603050405020304" pitchFamily="18" charset="0"/>
                <a:cs typeface="Times New Roman" panose="02020603050405020304" pitchFamily="18" charset="0"/>
              </a:rPr>
              <a:t>Ahora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tenedor</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pagaré</a:t>
            </a:r>
            <a:r>
              <a:rPr lang="en-US" sz="2000" dirty="0">
                <a:latin typeface="Times New Roman" panose="02020603050405020304" pitchFamily="18" charset="0"/>
                <a:cs typeface="Times New Roman" panose="02020603050405020304" pitchFamily="18" charset="0"/>
              </a:rPr>
              <a:t> es </a:t>
            </a:r>
            <a:r>
              <a:rPr lang="en-US" sz="2000" dirty="0" err="1">
                <a:latin typeface="Times New Roman" panose="02020603050405020304" pitchFamily="18" charset="0"/>
                <a:cs typeface="Times New Roman" panose="02020603050405020304" pitchFamily="18" charset="0"/>
              </a:rPr>
              <a:t>aquel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adquirió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negociación</a:t>
            </a:r>
            <a:r>
              <a:rPr lang="en-US" sz="2000" dirty="0">
                <a:latin typeface="Times New Roman" panose="02020603050405020304" pitchFamily="18" charset="0"/>
                <a:cs typeface="Times New Roman" panose="02020603050405020304" pitchFamily="18" charset="0"/>
              </a:rPr>
              <a:t>, es </a:t>
            </a:r>
            <a:r>
              <a:rPr lang="en-US" sz="2000" dirty="0" err="1">
                <a:latin typeface="Times New Roman" panose="02020603050405020304" pitchFamily="18" charset="0"/>
                <a:cs typeface="Times New Roman" panose="02020603050405020304" pitchFamily="18" charset="0"/>
              </a:rPr>
              <a:t>decir</a:t>
            </a:r>
            <a:r>
              <a:rPr lang="en-US" sz="2000" dirty="0">
                <a:latin typeface="Times New Roman" panose="02020603050405020304" pitchFamily="18" charset="0"/>
                <a:cs typeface="Times New Roman" panose="02020603050405020304" pitchFamily="18" charset="0"/>
              </a:rPr>
              <a:t>: </a:t>
            </a:r>
          </a:p>
          <a:p>
            <a:pPr lvl="1" algn="just"/>
            <a:r>
              <a:rPr lang="en-US" sz="2000" dirty="0" err="1">
                <a:latin typeface="Times New Roman" panose="02020603050405020304" pitchFamily="18" charset="0"/>
                <a:cs typeface="Times New Roman" panose="02020603050405020304" pitchFamily="18" charset="0"/>
              </a:rPr>
              <a:t>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pagaré</a:t>
            </a:r>
            <a:r>
              <a:rPr lang="en-US" sz="2000" dirty="0">
                <a:latin typeface="Times New Roman" panose="02020603050405020304" pitchFamily="18" charset="0"/>
                <a:cs typeface="Times New Roman" panose="02020603050405020304" pitchFamily="18" charset="0"/>
              </a:rPr>
              <a:t> es al </a:t>
            </a:r>
            <a:r>
              <a:rPr lang="en-US" sz="2000" dirty="0" err="1">
                <a:latin typeface="Times New Roman" panose="02020603050405020304" pitchFamily="18" charset="0"/>
                <a:cs typeface="Times New Roman" panose="02020603050405020304" pitchFamily="18" charset="0"/>
              </a:rPr>
              <a:t>portador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recibió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negociación</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posesión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inmediata</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pagaré</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tenedor</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buena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fe</a:t>
            </a:r>
            <a:r>
              <a:rPr lang="en-US" sz="2000" dirty="0">
                <a:latin typeface="Times New Roman" panose="02020603050405020304" pitchFamily="18" charset="0"/>
                <a:cs typeface="Times New Roman" panose="02020603050405020304" pitchFamily="18" charset="0"/>
              </a:rPr>
              <a:t> anterior, </a:t>
            </a:r>
            <a:r>
              <a:rPr lang="en-US" sz="2000" dirty="0" err="1">
                <a:latin typeface="Times New Roman" panose="02020603050405020304" pitchFamily="18" charset="0"/>
                <a:cs typeface="Times New Roman" panose="02020603050405020304" pitchFamily="18" charset="0"/>
              </a:rPr>
              <a:t>transfiriendo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todos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los</a:t>
            </a:r>
            <a:r>
              <a:rPr lang="en-US" sz="2000" dirty="0">
                <a:latin typeface="Times New Roman" panose="02020603050405020304" pitchFamily="18" charset="0"/>
                <a:cs typeface="Times New Roman" panose="02020603050405020304" pitchFamily="18" charset="0"/>
              </a:rPr>
              <a:t> derechos del primero; </a:t>
            </a:r>
          </a:p>
          <a:p>
            <a:pPr lvl="1" algn="just"/>
            <a:r>
              <a:rPr lang="en-US" sz="2000" dirty="0" err="1">
                <a:latin typeface="Times New Roman" panose="02020603050405020304" pitchFamily="18" charset="0"/>
                <a:cs typeface="Times New Roman" panose="02020603050405020304" pitchFamily="18" charset="0"/>
              </a:rPr>
              <a:t>si</a:t>
            </a:r>
            <a:r>
              <a:rPr lang="en-US" sz="2000" dirty="0">
                <a:latin typeface="Times New Roman" panose="02020603050405020304" pitchFamily="18" charset="0"/>
                <a:cs typeface="Times New Roman" panose="02020603050405020304" pitchFamily="18" charset="0"/>
              </a:rPr>
              <a:t> es </a:t>
            </a:r>
            <a:r>
              <a:rPr lang="en-US" sz="2000" dirty="0" err="1">
                <a:latin typeface="Times New Roman" panose="02020603050405020304" pitchFamily="18" charset="0"/>
                <a:cs typeface="Times New Roman" panose="02020603050405020304" pitchFamily="18" charset="0"/>
              </a:rPr>
              <a:t>pagadero</a:t>
            </a:r>
            <a:r>
              <a:rPr lang="en-US" sz="2000" dirty="0">
                <a:latin typeface="Times New Roman" panose="02020603050405020304" pitchFamily="18" charset="0"/>
                <a:cs typeface="Times New Roman" panose="02020603050405020304" pitchFamily="18" charset="0"/>
              </a:rPr>
              <a:t> a persona </a:t>
            </a:r>
            <a:r>
              <a:rPr lang="en-US" sz="2000" dirty="0" err="1">
                <a:latin typeface="Times New Roman" panose="02020603050405020304" pitchFamily="18" charset="0"/>
                <a:cs typeface="Times New Roman" panose="02020603050405020304" pitchFamily="18" charset="0"/>
              </a:rPr>
              <a:t>específica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tenedor</a:t>
            </a:r>
            <a:r>
              <a:rPr lang="en-US" sz="2000" dirty="0">
                <a:latin typeface="Times New Roman" panose="02020603050405020304" pitchFamily="18" charset="0"/>
                <a:cs typeface="Times New Roman" panose="02020603050405020304" pitchFamily="18" charset="0"/>
              </a:rPr>
              <a:t> es </a:t>
            </a:r>
            <a:r>
              <a:rPr lang="en-US" sz="2000" dirty="0" err="1">
                <a:latin typeface="Times New Roman" panose="02020603050405020304" pitchFamily="18" charset="0"/>
                <a:cs typeface="Times New Roman" panose="02020603050405020304" pitchFamily="18" charset="0"/>
              </a:rPr>
              <a:t>aquel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recibe</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posesión</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pagaré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endoso</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tenedor</a:t>
            </a:r>
            <a:r>
              <a:rPr lang="en-US" sz="2000" dirty="0">
                <a:latin typeface="Times New Roman" panose="02020603050405020304" pitchFamily="18" charset="0"/>
                <a:cs typeface="Times New Roman" panose="02020603050405020304" pitchFamily="18" charset="0"/>
              </a:rPr>
              <a:t> anterior de </a:t>
            </a:r>
            <a:r>
              <a:rPr lang="en-US" sz="2000" dirty="0" err="1">
                <a:latin typeface="Times New Roman" panose="02020603050405020304" pitchFamily="18" charset="0"/>
                <a:cs typeface="Times New Roman" panose="02020603050405020304" pitchFamily="18" charset="0"/>
              </a:rPr>
              <a:t>buena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fe</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Pero, </a:t>
            </a:r>
            <a:r>
              <a:rPr lang="en-US" sz="2000" dirty="0" err="1">
                <a:latin typeface="Times New Roman" panose="02020603050405020304" pitchFamily="18" charset="0"/>
                <a:cs typeface="Times New Roman" panose="02020603050405020304" pitchFamily="18" charset="0"/>
              </a:rPr>
              <a:t>en</a:t>
            </a:r>
            <a:r>
              <a:rPr lang="en-US" sz="2000" dirty="0">
                <a:latin typeface="Times New Roman" panose="02020603050405020304" pitchFamily="18" charset="0"/>
                <a:cs typeface="Times New Roman" panose="02020603050405020304" pitchFamily="18" charset="0"/>
              </a:rPr>
              <a:t> ambos </a:t>
            </a:r>
            <a:r>
              <a:rPr lang="en-US" sz="2000" dirty="0" err="1">
                <a:latin typeface="Times New Roman" panose="02020603050405020304" pitchFamily="18" charset="0"/>
                <a:cs typeface="Times New Roman" panose="02020603050405020304" pitchFamily="18" charset="0"/>
              </a:rPr>
              <a:t>casos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dueño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pagó</a:t>
            </a:r>
            <a:r>
              <a:rPr lang="en-US" sz="2000" dirty="0">
                <a:latin typeface="Times New Roman" panose="02020603050405020304" pitchFamily="18" charset="0"/>
                <a:cs typeface="Times New Roman" panose="02020603050405020304" pitchFamily="18" charset="0"/>
              </a:rPr>
              <a:t> valor </a:t>
            </a:r>
            <a:r>
              <a:rPr lang="en-US" sz="2000" dirty="0" err="1">
                <a:latin typeface="Times New Roman" panose="02020603050405020304" pitchFamily="18" charset="0"/>
                <a:cs typeface="Times New Roman" panose="02020603050405020304" pitchFamily="18" charset="0"/>
              </a:rPr>
              <a:t>por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pagaré</a:t>
            </a:r>
            <a:r>
              <a:rPr lang="en-US" sz="2000" dirty="0">
                <a:latin typeface="Times New Roman" panose="02020603050405020304" pitchFamily="18" charset="0"/>
                <a:cs typeface="Times New Roman" panose="02020603050405020304" pitchFamily="18" charset="0"/>
              </a:rPr>
              <a:t>) es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tenedor</a:t>
            </a:r>
            <a:r>
              <a:rPr lang="en-US" sz="2000" dirty="0">
                <a:latin typeface="Times New Roman" panose="02020603050405020304" pitchFamily="18" charset="0"/>
                <a:cs typeface="Times New Roman" panose="02020603050405020304" pitchFamily="18" charset="0"/>
              </a:rPr>
              <a:t>.</a:t>
            </a:r>
          </a:p>
        </p:txBody>
      </p:sp>
      <p:pic>
        <p:nvPicPr>
          <p:cNvPr id="6" name="Content Placeholder 5" descr="Close-up of hands shaking in front of a pen&#10;&#10;AI-generated content may be incorrect.">
            <a:extLst>
              <a:ext uri="{FF2B5EF4-FFF2-40B4-BE49-F238E27FC236}">
                <a16:creationId xmlns:a16="http://schemas.microsoft.com/office/drawing/2014/main" id="{E8C62FB9-B31B-B0DE-9983-53842DF4A0C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25257" r="10527" b="2"/>
          <a:stretch>
            <a:fillRect/>
          </a:stretch>
        </p:blipFill>
        <p:spPr>
          <a:xfrm>
            <a:off x="7675658" y="2093976"/>
            <a:ext cx="3941064" cy="4096512"/>
          </a:xfrm>
          <a:prstGeom prst="rect">
            <a:avLst/>
          </a:prstGeom>
        </p:spPr>
      </p:pic>
      <p:sp>
        <p:nvSpPr>
          <p:cNvPr id="7" name="TextBox 6">
            <a:extLst>
              <a:ext uri="{FF2B5EF4-FFF2-40B4-BE49-F238E27FC236}">
                <a16:creationId xmlns:a16="http://schemas.microsoft.com/office/drawing/2014/main" id="{FE869944-40FB-921B-9A2B-1E68005E07C0}"/>
              </a:ext>
            </a:extLst>
          </p:cNvPr>
          <p:cNvSpPr txBox="1"/>
          <p:nvPr/>
        </p:nvSpPr>
        <p:spPr>
          <a:xfrm>
            <a:off x="9162204" y="5990433"/>
            <a:ext cx="2454518" cy="200055"/>
          </a:xfrm>
          <a:prstGeom prst="rect">
            <a:avLst/>
          </a:prstGeom>
          <a:solidFill>
            <a:srgbClr val="000000"/>
          </a:solidFill>
        </p:spPr>
        <p:txBody>
          <a:bodyPr wrap="none" rtlCol="0">
            <a:spAutoFit/>
          </a:bodyPr>
          <a:lstStyle/>
          <a:p>
            <a:pPr algn="r">
              <a:spcAft>
                <a:spcPts val="600"/>
              </a:spcAft>
            </a:pPr>
            <a:r>
              <a:rPr lang="es-ES_tradnl" sz="700" dirty="0">
                <a:solidFill>
                  <a:srgbClr val="FFFFFF"/>
                </a:solidFill>
                <a:hlinkClick r:id="rId3" tooltip="https://e110fall2020.wordpress.com/category/assignments/page/2/">
                  <a:extLst>
                    <a:ext uri="{A12FA001-AC4F-418D-AE19-62706E023703}">
                      <ahyp:hlinkClr xmlns:ahyp="http://schemas.microsoft.com/office/drawing/2018/hyperlinkcolor" val="tx"/>
                    </a:ext>
                  </a:extLst>
                </a:hlinkClick>
              </a:rPr>
              <a:t>This</a:t>
            </a:r>
            <a:r>
              <a:rPr lang="es-ES_tradnl" sz="700">
                <a:solidFill>
                  <a:srgbClr val="FFFFFF"/>
                </a:solidFill>
                <a:hlinkClick r:id="rId3" tooltip="https://e110fall2020.wordpress.com/category/assignments/page/2/">
                  <a:extLst>
                    <a:ext uri="{A12FA001-AC4F-418D-AE19-62706E023703}">
                      <ahyp:hlinkClr xmlns:ahyp="http://schemas.microsoft.com/office/drawing/2018/hyperlinkcolor" val="tx"/>
                    </a:ext>
                  </a:extLst>
                </a:hlinkClick>
              </a:rPr>
              <a:t> Photo</a:t>
            </a:r>
            <a:r>
              <a:rPr lang="es-ES_tradnl" sz="700">
                <a:solidFill>
                  <a:srgbClr val="FFFFFF"/>
                </a:solidFill>
              </a:rPr>
              <a:t> by Unknown Author is licensed under </a:t>
            </a:r>
            <a:r>
              <a:rPr lang="es-ES_tradnl"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s-ES_tradnl" sz="700">
              <a:solidFill>
                <a:srgbClr val="FFFFFF"/>
              </a:solidFill>
            </a:endParaRPr>
          </a:p>
        </p:txBody>
      </p:sp>
    </p:spTree>
    <p:extLst>
      <p:ext uri="{BB962C8B-B14F-4D97-AF65-F5344CB8AC3E}">
        <p14:creationId xmlns:p14="http://schemas.microsoft.com/office/powerpoint/2010/main" val="283504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C943A5-6AEE-BD4D-2CC5-EE751FF3B792}"/>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ctr"/>
            <a:r>
              <a:rPr lang="en-US" sz="4600" kern="1200" dirty="0">
                <a:solidFill>
                  <a:schemeClr val="tx1"/>
                </a:solidFill>
                <a:latin typeface="Times New Roman" panose="02020603050405020304" pitchFamily="18" charset="0"/>
                <a:cs typeface="Times New Roman" panose="02020603050405020304" pitchFamily="18" charset="0"/>
              </a:rPr>
              <a:t>La </a:t>
            </a:r>
            <a:r>
              <a:rPr lang="en-US" sz="4600" kern="1200" dirty="0" err="1">
                <a:solidFill>
                  <a:schemeClr val="tx1"/>
                </a:solidFill>
                <a:latin typeface="Times New Roman" panose="02020603050405020304" pitchFamily="18" charset="0"/>
                <a:cs typeface="Times New Roman" panose="02020603050405020304" pitchFamily="18" charset="0"/>
              </a:rPr>
              <a:t>supuesta</a:t>
            </a:r>
            <a:r>
              <a:rPr lang="en-US" sz="4600" kern="1200" dirty="0">
                <a:solidFill>
                  <a:schemeClr val="tx1"/>
                </a:solidFill>
                <a:latin typeface="Times New Roman" panose="02020603050405020304" pitchFamily="18" charset="0"/>
                <a:cs typeface="Times New Roman" panose="02020603050405020304" pitchFamily="18" charset="0"/>
              </a:rPr>
              <a:t> “</a:t>
            </a:r>
            <a:r>
              <a:rPr lang="en-US" sz="4600" kern="1200" dirty="0" err="1">
                <a:solidFill>
                  <a:schemeClr val="tx1"/>
                </a:solidFill>
                <a:latin typeface="Times New Roman" panose="02020603050405020304" pitchFamily="18" charset="0"/>
                <a:cs typeface="Times New Roman" panose="02020603050405020304" pitchFamily="18" charset="0"/>
              </a:rPr>
              <a:t>cesión</a:t>
            </a:r>
            <a:r>
              <a:rPr lang="en-US" sz="4600" kern="1200" dirty="0">
                <a:solidFill>
                  <a:schemeClr val="tx1"/>
                </a:solidFill>
                <a:latin typeface="Times New Roman" panose="02020603050405020304" pitchFamily="18" charset="0"/>
                <a:cs typeface="Times New Roman" panose="02020603050405020304" pitchFamily="18" charset="0"/>
              </a:rPr>
              <a:t>” del </a:t>
            </a:r>
            <a:r>
              <a:rPr lang="en-US" sz="4600" kern="1200" dirty="0" err="1">
                <a:solidFill>
                  <a:schemeClr val="tx1"/>
                </a:solidFill>
                <a:latin typeface="Times New Roman" panose="02020603050405020304" pitchFamily="18" charset="0"/>
                <a:cs typeface="Times New Roman" panose="02020603050405020304" pitchFamily="18" charset="0"/>
              </a:rPr>
              <a:t>pagaré</a:t>
            </a:r>
            <a:endParaRPr lang="en-US" sz="4600" kern="1200" dirty="0">
              <a:solidFill>
                <a:schemeClr val="tx1"/>
              </a:solidFill>
              <a:latin typeface="Times New Roman" panose="02020603050405020304" pitchFamily="18" charset="0"/>
              <a:cs typeface="Times New Roman" panose="02020603050405020304" pitchFamily="18" charset="0"/>
            </a:endParaRP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A4CF98-DC15-F968-FFDC-5B5974C3E800}"/>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1700" noProof="1">
                <a:latin typeface="Times New Roman" panose="02020603050405020304" pitchFamily="18" charset="0"/>
                <a:cs typeface="Times New Roman" panose="02020603050405020304" pitchFamily="18" charset="0"/>
              </a:rPr>
              <a:t>Es importante destacar que cuando hay una cesión la Sec. 2-203(a), </a:t>
            </a:r>
            <a:r>
              <a:rPr lang="es-ES_tradnl" sz="1700" i="1" noProof="1">
                <a:latin typeface="Times New Roman" panose="02020603050405020304" pitchFamily="18" charset="0"/>
                <a:cs typeface="Times New Roman" panose="02020603050405020304" pitchFamily="18" charset="0"/>
              </a:rPr>
              <a:t>19 L.P.R.A. §553</a:t>
            </a:r>
            <a:r>
              <a:rPr lang="es-ES_tradnl" sz="1700" noProof="1">
                <a:latin typeface="Times New Roman" panose="02020603050405020304" pitchFamily="18" charset="0"/>
                <a:cs typeface="Times New Roman" panose="02020603050405020304" pitchFamily="18" charset="0"/>
              </a:rPr>
              <a:t>, pauta que se cede un instrumento cuando se entrega por una persona que no sea su emisor </a:t>
            </a:r>
            <a:r>
              <a:rPr lang="es-ES_tradnl" sz="1700" b="1" noProof="1">
                <a:latin typeface="Times New Roman" panose="02020603050405020304" pitchFamily="18" charset="0"/>
                <a:cs typeface="Times New Roman" panose="02020603050405020304" pitchFamily="18" charset="0"/>
              </a:rPr>
              <a:t>con el propósito de</a:t>
            </a:r>
            <a:r>
              <a:rPr lang="es-ES_tradnl" sz="1700" noProof="1">
                <a:latin typeface="Times New Roman" panose="02020603050405020304" pitchFamily="18" charset="0"/>
                <a:cs typeface="Times New Roman" panose="02020603050405020304" pitchFamily="18" charset="0"/>
              </a:rPr>
              <a:t> darle a la persona que lo recibe el derecho a exigir el cumplimiento del instrumento.</a:t>
            </a:r>
          </a:p>
          <a:p>
            <a:pPr algn="just"/>
            <a:r>
              <a:rPr lang="es-ES_tradnl" sz="1700" noProof="1">
                <a:latin typeface="Times New Roman" panose="02020603050405020304" pitchFamily="18" charset="0"/>
                <a:cs typeface="Times New Roman" panose="02020603050405020304" pitchFamily="18" charset="0"/>
              </a:rPr>
              <a:t>Mediante una cesión del instrumento el cedente “cede” sus derechos sobre el instrumento negociable, pero el cesionario generalmente no adquiere ni un ápice más de los derechos que sobre el instrumento tenía el cedente. </a:t>
            </a:r>
            <a:r>
              <a:rPr lang="es-ES_tradnl" sz="1700" i="1" noProof="1">
                <a:latin typeface="Times New Roman" panose="02020603050405020304" pitchFamily="18" charset="0"/>
                <a:cs typeface="Times New Roman" panose="02020603050405020304" pitchFamily="18" charset="0"/>
              </a:rPr>
              <a:t>M.</a:t>
            </a:r>
            <a:r>
              <a:rPr lang="es-ES_tradnl" sz="1700" noProof="1">
                <a:latin typeface="Times New Roman" panose="02020603050405020304" pitchFamily="18" charset="0"/>
                <a:cs typeface="Times New Roman" panose="02020603050405020304" pitchFamily="18" charset="0"/>
              </a:rPr>
              <a:t> </a:t>
            </a:r>
            <a:r>
              <a:rPr lang="es-ES_tradnl" sz="1700" i="1" noProof="1">
                <a:latin typeface="Times New Roman" panose="02020603050405020304" pitchFamily="18" charset="0"/>
                <a:cs typeface="Times New Roman" panose="02020603050405020304" pitchFamily="18" charset="0"/>
              </a:rPr>
              <a:t>Garay Aubán, supra en la p. 136</a:t>
            </a:r>
            <a:r>
              <a:rPr lang="es-ES_tradnl" sz="1700" noProof="1">
                <a:latin typeface="Times New Roman" panose="02020603050405020304" pitchFamily="18" charset="0"/>
                <a:cs typeface="Times New Roman" panose="02020603050405020304" pitchFamily="18" charset="0"/>
              </a:rPr>
              <a:t>. </a:t>
            </a:r>
          </a:p>
        </p:txBody>
      </p:sp>
      <p:pic>
        <p:nvPicPr>
          <p:cNvPr id="6" name="Content Placeholder 5" descr="A close-up of a sign&#10;&#10;AI-generated content may be incorrect.">
            <a:extLst>
              <a:ext uri="{FF2B5EF4-FFF2-40B4-BE49-F238E27FC236}">
                <a16:creationId xmlns:a16="http://schemas.microsoft.com/office/drawing/2014/main" id="{39CA552E-CC29-A983-41E1-FEA917D07CD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13893"/>
            <a:ext cx="5458968" cy="3630213"/>
          </a:xfrm>
          <a:prstGeom prst="rect">
            <a:avLst/>
          </a:prstGeom>
        </p:spPr>
      </p:pic>
      <p:sp>
        <p:nvSpPr>
          <p:cNvPr id="7" name="TextBox 6">
            <a:extLst>
              <a:ext uri="{FF2B5EF4-FFF2-40B4-BE49-F238E27FC236}">
                <a16:creationId xmlns:a16="http://schemas.microsoft.com/office/drawing/2014/main" id="{296440CA-8B47-9EB6-9829-84F65C05BF64}"/>
              </a:ext>
            </a:extLst>
          </p:cNvPr>
          <p:cNvSpPr txBox="1"/>
          <p:nvPr/>
        </p:nvSpPr>
        <p:spPr>
          <a:xfrm>
            <a:off x="9125940" y="5044051"/>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picpedia.org/highway-signs/a/assignment.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1352334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616597AD-B313-CB9D-1872-D7657F834DE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Times New Roman" panose="02020603050405020304" pitchFamily="18" charset="0"/>
                <a:cs typeface="Times New Roman" panose="02020603050405020304" pitchFamily="18" charset="0"/>
              </a:rPr>
              <a:t>Derecho </a:t>
            </a:r>
            <a:r>
              <a:rPr lang="en-US" sz="3000" kern="1200" dirty="0" err="1">
                <a:solidFill>
                  <a:schemeClr val="tx1"/>
                </a:solidFill>
                <a:latin typeface="Times New Roman" panose="02020603050405020304" pitchFamily="18" charset="0"/>
                <a:cs typeface="Times New Roman" panose="02020603050405020304" pitchFamily="18" charset="0"/>
              </a:rPr>
              <a:t>Cambiaro</a:t>
            </a:r>
            <a:r>
              <a:rPr lang="en-US" sz="3000" kern="1200">
                <a:solidFill>
                  <a:schemeClr val="tx1"/>
                </a:solidFill>
                <a:latin typeface="Times New Roman" panose="02020603050405020304" pitchFamily="18" charset="0"/>
                <a:cs typeface="Times New Roman" panose="02020603050405020304" pitchFamily="18" charset="0"/>
              </a:rPr>
              <a:t>, </a:t>
            </a:r>
            <a:r>
              <a:rPr lang="en-US" sz="3000" kern="1200" err="1">
                <a:solidFill>
                  <a:schemeClr val="tx1"/>
                </a:solidFill>
                <a:latin typeface="Times New Roman" panose="02020603050405020304" pitchFamily="18" charset="0"/>
                <a:cs typeface="Times New Roman" panose="02020603050405020304" pitchFamily="18" charset="0"/>
              </a:rPr>
              <a:t>Instrumentos</a:t>
            </a:r>
            <a:r>
              <a:rPr lang="en-US" sz="3000" kern="1200">
                <a:solidFill>
                  <a:schemeClr val="tx1"/>
                </a:solidFill>
                <a:latin typeface="Times New Roman" panose="02020603050405020304" pitchFamily="18" charset="0"/>
                <a:cs typeface="Times New Roman" panose="02020603050405020304" pitchFamily="18" charset="0"/>
              </a:rPr>
              <a:t> </a:t>
            </a:r>
            <a:r>
              <a:rPr lang="en-US" sz="3000" kern="1200" err="1">
                <a:solidFill>
                  <a:schemeClr val="tx1"/>
                </a:solidFill>
                <a:latin typeface="Times New Roman" panose="02020603050405020304" pitchFamily="18" charset="0"/>
                <a:cs typeface="Times New Roman" panose="02020603050405020304" pitchFamily="18" charset="0"/>
              </a:rPr>
              <a:t>Negociables</a:t>
            </a:r>
            <a:r>
              <a:rPr lang="en-US" sz="3000" kern="1200">
                <a:solidFill>
                  <a:schemeClr val="tx1"/>
                </a:solidFill>
                <a:latin typeface="Times New Roman" panose="02020603050405020304" pitchFamily="18" charset="0"/>
                <a:cs typeface="Times New Roman" panose="02020603050405020304" pitchFamily="18" charset="0"/>
              </a:rPr>
              <a:t>, </a:t>
            </a:r>
            <a:r>
              <a:rPr lang="en-US" sz="3000" i="1" kern="1200">
                <a:solidFill>
                  <a:schemeClr val="tx1"/>
                </a:solidFill>
                <a:latin typeface="Times New Roman" panose="02020603050405020304" pitchFamily="18" charset="0"/>
                <a:cs typeface="Times New Roman" panose="02020603050405020304" pitchFamily="18" charset="0"/>
              </a:rPr>
              <a:t>M. Garay </a:t>
            </a:r>
            <a:r>
              <a:rPr lang="en-US" sz="3000" i="1" kern="1200" err="1">
                <a:solidFill>
                  <a:schemeClr val="tx1"/>
                </a:solidFill>
                <a:latin typeface="Times New Roman" panose="02020603050405020304" pitchFamily="18" charset="0"/>
                <a:cs typeface="Times New Roman" panose="02020603050405020304" pitchFamily="18" charset="0"/>
              </a:rPr>
              <a:t>Aubán</a:t>
            </a:r>
            <a:r>
              <a:rPr lang="en-US" sz="3000" i="1" kern="1200">
                <a:solidFill>
                  <a:schemeClr val="tx1"/>
                </a:solidFill>
                <a:latin typeface="Times New Roman" panose="02020603050405020304" pitchFamily="18" charset="0"/>
                <a:cs typeface="Times New Roman" panose="02020603050405020304" pitchFamily="18" charset="0"/>
              </a:rPr>
              <a:t>, </a:t>
            </a:r>
            <a:r>
              <a:rPr lang="en-US" sz="3000" i="1" kern="1200" err="1">
                <a:solidFill>
                  <a:schemeClr val="tx1"/>
                </a:solidFill>
                <a:latin typeface="Times New Roman" panose="02020603050405020304" pitchFamily="18" charset="0"/>
                <a:cs typeface="Times New Roman" panose="02020603050405020304" pitchFamily="18" charset="0"/>
              </a:rPr>
              <a:t>en</a:t>
            </a:r>
            <a:r>
              <a:rPr lang="en-US" sz="3000" i="1" kern="1200">
                <a:solidFill>
                  <a:schemeClr val="tx1"/>
                </a:solidFill>
                <a:latin typeface="Times New Roman" panose="02020603050405020304" pitchFamily="18" charset="0"/>
                <a:cs typeface="Times New Roman" panose="02020603050405020304" pitchFamily="18" charset="0"/>
              </a:rPr>
              <a:t> la p. 137</a:t>
            </a:r>
            <a:r>
              <a:rPr lang="en-US" sz="3000" kern="1200">
                <a:solidFill>
                  <a:schemeClr val="tx1"/>
                </a:solidFill>
                <a:latin typeface="Times New Roman" panose="02020603050405020304" pitchFamily="18" charset="0"/>
                <a:cs typeface="Times New Roman" panose="02020603050405020304" pitchFamily="18" charset="0"/>
              </a:rPr>
              <a:t>.</a:t>
            </a:r>
          </a:p>
        </p:txBody>
      </p:sp>
      <p:sp>
        <p:nvSpPr>
          <p:cNvPr id="2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D3CC5FDE-550E-EC91-8C54-CA018D4BB272}"/>
              </a:ext>
            </a:extLst>
          </p:cNvPr>
          <p:cNvSpPr>
            <a:spLocks noGrp="1"/>
          </p:cNvSpPr>
          <p:nvPr>
            <p:ph sz="half" idx="1"/>
          </p:nvPr>
        </p:nvSpPr>
        <p:spPr>
          <a:xfrm>
            <a:off x="630936" y="2660904"/>
            <a:ext cx="5007864" cy="3547872"/>
          </a:xfrm>
        </p:spPr>
        <p:txBody>
          <a:bodyPr vert="horz" lIns="91440" tIns="45720" rIns="91440" bIns="45720" rtlCol="0" anchor="t">
            <a:normAutofit/>
          </a:bodyPr>
          <a:lstStyle/>
          <a:p>
            <a:pPr algn="just"/>
            <a:r>
              <a:rPr lang="es-ES_tradnl" sz="2000" noProof="0">
                <a:latin typeface="Times New Roman" panose="02020603050405020304" pitchFamily="18" charset="0"/>
                <a:cs typeface="Times New Roman" panose="02020603050405020304" pitchFamily="18" charset="0"/>
              </a:rPr>
              <a:t>[E]s meritorio precisar que ni la persona con derechos de un tenedor ni la persona con derechos de un tenedor de buena fe </a:t>
            </a:r>
            <a:r>
              <a:rPr lang="es-ES_tradnl" sz="2000" b="1" noProof="0">
                <a:latin typeface="Times New Roman" panose="02020603050405020304" pitchFamily="18" charset="0"/>
                <a:cs typeface="Times New Roman" panose="02020603050405020304" pitchFamily="18" charset="0"/>
              </a:rPr>
              <a:t>pueden negociar el instrumento a un tercero Y TAMPOCO se benefician de la presunción de la Sec. 2-308 QUE OTORGA A TODO TENEDOR EL DERECHO </a:t>
            </a:r>
            <a:r>
              <a:rPr lang="es-ES_tradnl" sz="2000" b="1" i="1" noProof="0">
                <a:latin typeface="Times New Roman" panose="02020603050405020304" pitchFamily="18" charset="0"/>
                <a:cs typeface="Times New Roman" panose="02020603050405020304" pitchFamily="18" charset="0"/>
              </a:rPr>
              <a:t>PRIMA FACIE </a:t>
            </a:r>
            <a:r>
              <a:rPr lang="es-ES_tradnl" sz="2000" b="1" noProof="0">
                <a:latin typeface="Times New Roman" panose="02020603050405020304" pitchFamily="18" charset="0"/>
                <a:cs typeface="Times New Roman" panose="02020603050405020304" pitchFamily="18" charset="0"/>
              </a:rPr>
              <a:t>A</a:t>
            </a:r>
            <a:r>
              <a:rPr lang="es-ES_tradnl" sz="2000" noProof="0">
                <a:latin typeface="Times New Roman" panose="02020603050405020304" pitchFamily="18" charset="0"/>
                <a:cs typeface="Times New Roman" panose="02020603050405020304" pitchFamily="18" charset="0"/>
              </a:rPr>
              <a:t> </a:t>
            </a:r>
            <a:r>
              <a:rPr lang="es-ES_tradnl" sz="2000" b="1" noProof="0">
                <a:latin typeface="Times New Roman" panose="02020603050405020304" pitchFamily="18" charset="0"/>
                <a:cs typeface="Times New Roman" panose="02020603050405020304" pitchFamily="18" charset="0"/>
              </a:rPr>
              <a:t>COBRAR EL INSTRUMENTO POR EL SIEMPRE HECHO DE PRESENTARLO.</a:t>
            </a:r>
            <a:endParaRPr lang="es-ES_tradnl" sz="2000" noProof="0">
              <a:latin typeface="Times New Roman" panose="02020603050405020304" pitchFamily="18" charset="0"/>
              <a:cs typeface="Times New Roman" panose="02020603050405020304" pitchFamily="18" charset="0"/>
            </a:endParaRPr>
          </a:p>
        </p:txBody>
      </p:sp>
      <p:pic>
        <p:nvPicPr>
          <p:cNvPr id="13" name="Content Placeholder 12" descr="Cartoon a cartoon of a person pulling a dollar bill&#10;&#10;AI-generated content may be incorrect.">
            <a:extLst>
              <a:ext uri="{FF2B5EF4-FFF2-40B4-BE49-F238E27FC236}">
                <a16:creationId xmlns:a16="http://schemas.microsoft.com/office/drawing/2014/main" id="{3185BC1C-3A2F-099D-C83C-3DADB59C3F5A}"/>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511538"/>
            <a:ext cx="5458968" cy="3834924"/>
          </a:xfrm>
          <a:prstGeom prst="rect">
            <a:avLst/>
          </a:prstGeom>
        </p:spPr>
      </p:pic>
    </p:spTree>
    <p:extLst>
      <p:ext uri="{BB962C8B-B14F-4D97-AF65-F5344CB8AC3E}">
        <p14:creationId xmlns:p14="http://schemas.microsoft.com/office/powerpoint/2010/main" val="1983165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2A41DA9-B3D7-77EB-1F5F-AF9EEA48F031}"/>
              </a:ext>
            </a:extLst>
          </p:cNvPr>
          <p:cNvSpPr>
            <a:spLocks noGrp="1"/>
          </p:cNvSpPr>
          <p:nvPr>
            <p:ph type="title"/>
          </p:nvPr>
        </p:nvSpPr>
        <p:spPr>
          <a:xfrm>
            <a:off x="838200" y="1122362"/>
            <a:ext cx="6281928" cy="4135437"/>
          </a:xfrm>
        </p:spPr>
        <p:txBody>
          <a:bodyPr vert="horz" lIns="91440" tIns="45720" rIns="91440" bIns="45720" rtlCol="0" anchor="b">
            <a:normAutofit/>
          </a:bodyPr>
          <a:lstStyle/>
          <a:p>
            <a:r>
              <a:rPr lang="en-US" kern="1200">
                <a:solidFill>
                  <a:schemeClr val="tx1"/>
                </a:solidFill>
                <a:latin typeface="Times New Roman" panose="02020603050405020304" pitchFamily="18" charset="0"/>
                <a:cs typeface="Times New Roman" panose="02020603050405020304" pitchFamily="18" charset="0"/>
              </a:rPr>
              <a:t>Oriental Bank v. Suárez Martínez, KLAN202200410</a:t>
            </a:r>
          </a:p>
        </p:txBody>
      </p:sp>
      <p:sp>
        <p:nvSpPr>
          <p:cNvPr id="15" name="Rectangle 14">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sX0" fmla="*/ 0 w 3647661"/>
              <a:gd name="csY0" fmla="*/ 0 h 4436126"/>
              <a:gd name="csX1" fmla="*/ 498514 w 3647661"/>
              <a:gd name="csY1" fmla="*/ 0 h 4436126"/>
              <a:gd name="csX2" fmla="*/ 1069981 w 3647661"/>
              <a:gd name="csY2" fmla="*/ 0 h 4436126"/>
              <a:gd name="csX3" fmla="*/ 1714401 w 3647661"/>
              <a:gd name="csY3" fmla="*/ 0 h 4436126"/>
              <a:gd name="csX4" fmla="*/ 2285868 w 3647661"/>
              <a:gd name="csY4" fmla="*/ 0 h 4436126"/>
              <a:gd name="csX5" fmla="*/ 2784381 w 3647661"/>
              <a:gd name="csY5" fmla="*/ 0 h 4436126"/>
              <a:gd name="csX6" fmla="*/ 3647661 w 3647661"/>
              <a:gd name="csY6" fmla="*/ 0 h 4436126"/>
              <a:gd name="csX7" fmla="*/ 3647661 w 3647661"/>
              <a:gd name="csY7" fmla="*/ 633732 h 4436126"/>
              <a:gd name="csX8" fmla="*/ 3647661 w 3647661"/>
              <a:gd name="csY8" fmla="*/ 1267465 h 4436126"/>
              <a:gd name="csX9" fmla="*/ 3647661 w 3647661"/>
              <a:gd name="csY9" fmla="*/ 1768113 h 4436126"/>
              <a:gd name="csX10" fmla="*/ 3647661 w 3647661"/>
              <a:gd name="csY10" fmla="*/ 2446207 h 4436126"/>
              <a:gd name="csX11" fmla="*/ 3647661 w 3647661"/>
              <a:gd name="csY11" fmla="*/ 2946855 h 4436126"/>
              <a:gd name="csX12" fmla="*/ 3647661 w 3647661"/>
              <a:gd name="csY12" fmla="*/ 3580587 h 4436126"/>
              <a:gd name="csX13" fmla="*/ 3647661 w 3647661"/>
              <a:gd name="csY13" fmla="*/ 4436126 h 4436126"/>
              <a:gd name="csX14" fmla="*/ 3039718 w 3647661"/>
              <a:gd name="csY14" fmla="*/ 4436126 h 4436126"/>
              <a:gd name="csX15" fmla="*/ 2431774 w 3647661"/>
              <a:gd name="csY15" fmla="*/ 4436126 h 4436126"/>
              <a:gd name="csX16" fmla="*/ 1823831 w 3647661"/>
              <a:gd name="csY16" fmla="*/ 4436126 h 4436126"/>
              <a:gd name="csX17" fmla="*/ 1288840 w 3647661"/>
              <a:gd name="csY17" fmla="*/ 4436126 h 4436126"/>
              <a:gd name="csX18" fmla="*/ 607943 w 3647661"/>
              <a:gd name="csY18" fmla="*/ 4436126 h 4436126"/>
              <a:gd name="csX19" fmla="*/ 0 w 3647661"/>
              <a:gd name="csY19" fmla="*/ 4436126 h 4436126"/>
              <a:gd name="csX20" fmla="*/ 0 w 3647661"/>
              <a:gd name="csY20" fmla="*/ 3758032 h 4436126"/>
              <a:gd name="csX21" fmla="*/ 0 w 3647661"/>
              <a:gd name="csY21" fmla="*/ 3035578 h 4436126"/>
              <a:gd name="csX22" fmla="*/ 0 w 3647661"/>
              <a:gd name="csY22" fmla="*/ 2401845 h 4436126"/>
              <a:gd name="csX23" fmla="*/ 0 w 3647661"/>
              <a:gd name="csY23" fmla="*/ 1768113 h 4436126"/>
              <a:gd name="csX24" fmla="*/ 0 w 3647661"/>
              <a:gd name="csY24" fmla="*/ 1178742 h 4436126"/>
              <a:gd name="csX25" fmla="*/ 0 w 3647661"/>
              <a:gd name="csY25" fmla="*/ 589371 h 4436126"/>
              <a:gd name="csX26" fmla="*/ 0 w 3647661"/>
              <a:gd name="csY26" fmla="*/ 0 h 4436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6BBD351F-CF1A-2628-A870-EC112E4F912C}"/>
              </a:ext>
            </a:extLst>
          </p:cNvPr>
          <p:cNvSpPr>
            <a:spLocks noGrp="1"/>
          </p:cNvSpPr>
          <p:nvPr>
            <p:ph type="body" idx="1"/>
          </p:nvPr>
        </p:nvSpPr>
        <p:spPr>
          <a:xfrm>
            <a:off x="7928114" y="1232452"/>
            <a:ext cx="3305036" cy="3850919"/>
          </a:xfrm>
        </p:spPr>
        <p:txBody>
          <a:bodyPr vert="horz" lIns="91440" tIns="45720" rIns="91440" bIns="45720" rtlCol="0" anchor="b">
            <a:normAutofit/>
          </a:bodyPr>
          <a:lstStyle/>
          <a:p>
            <a:r>
              <a:rPr lang="es-ES_tradnl" kern="1200" noProof="0">
                <a:solidFill>
                  <a:srgbClr val="FFFFFF"/>
                </a:solidFill>
                <a:latin typeface="Times New Roman" panose="02020603050405020304" pitchFamily="18" charset="0"/>
                <a:cs typeface="Times New Roman" panose="02020603050405020304" pitchFamily="18" charset="0"/>
              </a:rPr>
              <a:t>Ojo aquí la defensa se presentó como una moción de desestimación al amparo de la Regla 10.2(5) de Procedimiento Civil</a:t>
            </a:r>
          </a:p>
        </p:txBody>
      </p:sp>
      <p:sp>
        <p:nvSpPr>
          <p:cNvPr id="17"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sX0" fmla="*/ 0 w 6281928"/>
              <a:gd name="csY0" fmla="*/ 0 h 18288"/>
              <a:gd name="csX1" fmla="*/ 572353 w 6281928"/>
              <a:gd name="csY1" fmla="*/ 0 h 18288"/>
              <a:gd name="csX2" fmla="*/ 1207526 w 6281928"/>
              <a:gd name="csY2" fmla="*/ 0 h 18288"/>
              <a:gd name="csX3" fmla="*/ 1779880 w 6281928"/>
              <a:gd name="csY3" fmla="*/ 0 h 18288"/>
              <a:gd name="csX4" fmla="*/ 2540691 w 6281928"/>
              <a:gd name="csY4" fmla="*/ 0 h 18288"/>
              <a:gd name="csX5" fmla="*/ 3238683 w 6281928"/>
              <a:gd name="csY5" fmla="*/ 0 h 18288"/>
              <a:gd name="csX6" fmla="*/ 3936675 w 6281928"/>
              <a:gd name="csY6" fmla="*/ 0 h 18288"/>
              <a:gd name="csX7" fmla="*/ 4760305 w 6281928"/>
              <a:gd name="csY7" fmla="*/ 0 h 18288"/>
              <a:gd name="csX8" fmla="*/ 5521117 w 6281928"/>
              <a:gd name="csY8" fmla="*/ 0 h 18288"/>
              <a:gd name="csX9" fmla="*/ 6281928 w 6281928"/>
              <a:gd name="csY9" fmla="*/ 0 h 18288"/>
              <a:gd name="csX10" fmla="*/ 6281928 w 6281928"/>
              <a:gd name="csY10" fmla="*/ 18288 h 18288"/>
              <a:gd name="csX11" fmla="*/ 5772394 w 6281928"/>
              <a:gd name="csY11" fmla="*/ 18288 h 18288"/>
              <a:gd name="csX12" fmla="*/ 5200040 w 6281928"/>
              <a:gd name="csY12" fmla="*/ 18288 h 18288"/>
              <a:gd name="csX13" fmla="*/ 4439229 w 6281928"/>
              <a:gd name="csY13" fmla="*/ 18288 h 18288"/>
              <a:gd name="csX14" fmla="*/ 3615599 w 6281928"/>
              <a:gd name="csY14" fmla="*/ 18288 h 18288"/>
              <a:gd name="csX15" fmla="*/ 2980426 w 6281928"/>
              <a:gd name="csY15" fmla="*/ 18288 h 18288"/>
              <a:gd name="csX16" fmla="*/ 2156795 w 6281928"/>
              <a:gd name="csY16" fmla="*/ 18288 h 18288"/>
              <a:gd name="csX17" fmla="*/ 1584442 w 6281928"/>
              <a:gd name="csY17" fmla="*/ 18288 h 18288"/>
              <a:gd name="csX18" fmla="*/ 1074908 w 6281928"/>
              <a:gd name="csY18" fmla="*/ 18288 h 18288"/>
              <a:gd name="csX19" fmla="*/ 0 w 6281928"/>
              <a:gd name="csY19" fmla="*/ 18288 h 18288"/>
              <a:gd name="csX20" fmla="*/ 0 w 6281928"/>
              <a:gd name="csY2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375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55921-F991-BAA7-BAA0-1EA6EBB50A20}"/>
              </a:ext>
            </a:extLst>
          </p:cNvPr>
          <p:cNvSpPr>
            <a:spLocks noGrp="1"/>
          </p:cNvSpPr>
          <p:nvPr>
            <p:ph type="title"/>
          </p:nvPr>
        </p:nvSpPr>
        <p:spPr>
          <a:xfrm>
            <a:off x="686834" y="1153572"/>
            <a:ext cx="3200400" cy="4461163"/>
          </a:xfrm>
        </p:spPr>
        <p:txBody>
          <a:bodyPr>
            <a:normAutofit/>
          </a:bodyPr>
          <a:lstStyle/>
          <a:p>
            <a:r>
              <a:rPr lang="es-ES_tradnl" sz="3100">
                <a:solidFill>
                  <a:srgbClr val="FFFFFF"/>
                </a:solidFill>
                <a:latin typeface="Times New Roman" panose="02020603050405020304" pitchFamily="18" charset="0"/>
                <a:cs typeface="Times New Roman" panose="02020603050405020304" pitchFamily="18" charset="0"/>
              </a:rPr>
              <a:t>Oriental Bank v. Suárez Martínez, KLAN202200410</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6AC806-36EB-4B82-8DD0-B6ABC813BFD4}"/>
              </a:ext>
            </a:extLst>
          </p:cNvPr>
          <p:cNvSpPr>
            <a:spLocks noGrp="1"/>
          </p:cNvSpPr>
          <p:nvPr>
            <p:ph idx="1"/>
          </p:nvPr>
        </p:nvSpPr>
        <p:spPr>
          <a:xfrm>
            <a:off x="4453658" y="997744"/>
            <a:ext cx="6906491" cy="5585619"/>
          </a:xfrm>
        </p:spPr>
        <p:txBody>
          <a:bodyPr anchor="ctr">
            <a:normAutofit/>
          </a:bodyPr>
          <a:lstStyle/>
          <a:p>
            <a:pPr algn="just"/>
            <a:r>
              <a:rPr lang="es-ES_tradnl" sz="1500" noProof="0">
                <a:latin typeface="Times New Roman" panose="02020603050405020304" pitchFamily="18" charset="0"/>
                <a:cs typeface="Times New Roman" panose="02020603050405020304" pitchFamily="18" charset="0"/>
              </a:rPr>
              <a:t>Al respecto, afirma que es el poseedor y custodio del pagaré, lo cual le otorga legitimación para reclamar la deuda vertida en la acción de epígrafe, toda vez que, ante el hecho de estar en posesión del instrumento, este adquiere los derechos como tenedor del pagaré, por lo que no existe impedimento alguno para que reclame la deuda y se continúen los procedimientos del caso. Habiendo entendido sobre los referidos argumentos a la luz del derecho aplicable, confirmamos la sentencia apelada.</a:t>
            </a:r>
          </a:p>
          <a:p>
            <a:pPr algn="just"/>
            <a:r>
              <a:rPr lang="es-ES_tradnl" sz="1500" noProof="0">
                <a:latin typeface="Times New Roman" panose="02020603050405020304" pitchFamily="18" charset="0"/>
                <a:cs typeface="Times New Roman" panose="02020603050405020304" pitchFamily="18" charset="0"/>
              </a:rPr>
              <a:t>Un examen del expediente de autos, mueve nuestro criterio a coincidir con el dictamen emitido por el tribunal sentenciador. Tal y como se dispuso, la aquí apelante carece de legitimación activa para instar el pleito de epígrafe, toda vez que el dueño del pagaré y la parte con interés en el caso es Fannie Mae. Surge de las alegaciones en la </a:t>
            </a:r>
            <a:r>
              <a:rPr lang="es-ES_tradnl" sz="1500" i="1" noProof="0">
                <a:latin typeface="Times New Roman" panose="02020603050405020304" pitchFamily="18" charset="0"/>
                <a:cs typeface="Times New Roman" panose="02020603050405020304" pitchFamily="18" charset="0"/>
              </a:rPr>
              <a:t>Demanda</a:t>
            </a:r>
            <a:r>
              <a:rPr lang="es-ES_tradnl" sz="1500" noProof="0">
                <a:latin typeface="Times New Roman" panose="02020603050405020304" pitchFamily="18" charset="0"/>
                <a:cs typeface="Times New Roman" panose="02020603050405020304" pitchFamily="18" charset="0"/>
              </a:rPr>
              <a:t> que la propia parte apelante admitió no ser el dueño del pagaré objeto de controversia, sino que este fungía como agente de servicio y administrador de Fannie Mae, dueño del pagaré, quien presuntamente le había delegado, en lo concerniente a la controversia ante nos, la responsabilidad de poseer y custodiar el referido pagaré y proveer servicios de cobro del préstamo. Sin embargo, conforme se estableció por el foro primario y luego de un análisis minucioso del expediente ante nos, la parte apelante no demostró con evidencia acreditativa ostentar legitimación a tal fin, por lo que la falta de </a:t>
            </a:r>
            <a:r>
              <a:rPr lang="es-ES_tradnl" sz="1500" noProof="0" err="1">
                <a:latin typeface="Times New Roman" panose="02020603050405020304" pitchFamily="18" charset="0"/>
                <a:cs typeface="Times New Roman" panose="02020603050405020304" pitchFamily="18" charset="0"/>
              </a:rPr>
              <a:t>justiciabilidad</a:t>
            </a:r>
            <a:r>
              <a:rPr lang="es-ES_tradnl" sz="1500" noProof="0">
                <a:latin typeface="Times New Roman" panose="02020603050405020304" pitchFamily="18" charset="0"/>
                <a:cs typeface="Times New Roman" panose="02020603050405020304" pitchFamily="18" charset="0"/>
              </a:rPr>
              <a:t> en su contención ciertamente impedía que se continuara con los procedimientos.</a:t>
            </a:r>
          </a:p>
          <a:p>
            <a:endParaRPr lang="es-ES_tradnl" sz="1500" noProof="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56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E89797C-6F3D-CA92-6069-F6A9B968F5E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Times New Roman" panose="02020603050405020304" pitchFamily="18" charset="0"/>
                <a:cs typeface="Times New Roman" panose="02020603050405020304" pitchFamily="18" charset="0"/>
              </a:rPr>
              <a:t>Oriental Bank v. Suárez Martínez, KLAN202200410</a:t>
            </a:r>
          </a:p>
        </p:txBody>
      </p:sp>
      <p:sp>
        <p:nvSpPr>
          <p:cNvPr id="1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A1EBE52-B967-379B-17DF-3915F5A3C0A0}"/>
              </a:ext>
            </a:extLst>
          </p:cNvPr>
          <p:cNvSpPr>
            <a:spLocks noGrp="1"/>
          </p:cNvSpPr>
          <p:nvPr>
            <p:ph sz="half" idx="1"/>
          </p:nvPr>
        </p:nvSpPr>
        <p:spPr>
          <a:xfrm>
            <a:off x="630936" y="2660904"/>
            <a:ext cx="4461764" cy="3547872"/>
          </a:xfrm>
        </p:spPr>
        <p:txBody>
          <a:bodyPr vert="horz" lIns="91440" tIns="45720" rIns="91440" bIns="45720" rtlCol="0" anchor="t">
            <a:normAutofit/>
          </a:bodyPr>
          <a:lstStyle/>
          <a:p>
            <a:pPr algn="just"/>
            <a:r>
              <a:rPr lang="es-ES_tradnl" sz="1700" noProof="0">
                <a:latin typeface="Times New Roman" panose="02020603050405020304" pitchFamily="18" charset="0"/>
                <a:cs typeface="Times New Roman" panose="02020603050405020304" pitchFamily="18" charset="0"/>
              </a:rPr>
              <a:t>En el caso de autos, el Tribunal de Primera Instancia le concedió a la parte apelante varias oportunidades para que presentara evidencia acreditativa sobre la referida contención ante la discrepancia provocada por las propias alegaciones de la parte apelante. </a:t>
            </a:r>
          </a:p>
          <a:p>
            <a:pPr algn="just"/>
            <a:r>
              <a:rPr lang="es-ES_tradnl" sz="1700" noProof="0">
                <a:latin typeface="Times New Roman" panose="02020603050405020304" pitchFamily="18" charset="0"/>
                <a:cs typeface="Times New Roman" panose="02020603050405020304" pitchFamily="18" charset="0"/>
              </a:rPr>
              <a:t>En ausencia de dicha prueba, la parte apelante tenía que incluir en el caso de epígrafe a Fannie Mae, como dueño del pagaré y parte indispensable del pleito o demostrar que se le había delegado la autoridad para representarlo.</a:t>
            </a:r>
          </a:p>
        </p:txBody>
      </p:sp>
      <p:pic>
        <p:nvPicPr>
          <p:cNvPr id="8" name="Content Placeholder 7" descr="A close-up of a white wall&#10;&#10;AI-generated content may be incorrect.">
            <a:extLst>
              <a:ext uri="{FF2B5EF4-FFF2-40B4-BE49-F238E27FC236}">
                <a16:creationId xmlns:a16="http://schemas.microsoft.com/office/drawing/2014/main" id="{8DFB21AC-984C-B2C2-03DB-87D778FF3D0B}"/>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07069"/>
            <a:ext cx="5458968" cy="3643861"/>
          </a:xfrm>
          <a:prstGeom prst="rect">
            <a:avLst/>
          </a:prstGeom>
        </p:spPr>
      </p:pic>
      <p:sp>
        <p:nvSpPr>
          <p:cNvPr id="9" name="TextBox 8">
            <a:extLst>
              <a:ext uri="{FF2B5EF4-FFF2-40B4-BE49-F238E27FC236}">
                <a16:creationId xmlns:a16="http://schemas.microsoft.com/office/drawing/2014/main" id="{43640FFA-0F7A-3F37-B91E-61ED3D00E92C}"/>
              </a:ext>
            </a:extLst>
          </p:cNvPr>
          <p:cNvSpPr txBox="1"/>
          <p:nvPr/>
        </p:nvSpPr>
        <p:spPr>
          <a:xfrm>
            <a:off x="9125940" y="5050875"/>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www.flickr.com/photos/quinnanya/4092066466/">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138527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E694C78-1442-24A0-4EB2-7622F33FABA0}"/>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600" kern="1200">
                <a:solidFill>
                  <a:srgbClr val="FFFFFF"/>
                </a:solidFill>
                <a:latin typeface="Times New Roman" panose="02020603050405020304" pitchFamily="18" charset="0"/>
                <a:cs typeface="Times New Roman" panose="02020603050405020304" pitchFamily="18" charset="0"/>
              </a:rPr>
              <a:t>Fannie Mae v. Franquiz Marrero, KLCE20220119</a:t>
            </a:r>
          </a:p>
        </p:txBody>
      </p:sp>
      <p:sp>
        <p:nvSpPr>
          <p:cNvPr id="4" name="Text Placeholder 3">
            <a:extLst>
              <a:ext uri="{FF2B5EF4-FFF2-40B4-BE49-F238E27FC236}">
                <a16:creationId xmlns:a16="http://schemas.microsoft.com/office/drawing/2014/main" id="{9175D180-5FFC-9CAB-AF3C-48F6F0AD290F}"/>
              </a:ext>
            </a:extLst>
          </p:cNvPr>
          <p:cNvSpPr>
            <a:spLocks noGrp="1"/>
          </p:cNvSpPr>
          <p:nvPr>
            <p:ph type="body" idx="1"/>
          </p:nvPr>
        </p:nvSpPr>
        <p:spPr>
          <a:xfrm>
            <a:off x="2634916" y="4533813"/>
            <a:ext cx="6930189" cy="938463"/>
          </a:xfrm>
        </p:spPr>
        <p:txBody>
          <a:bodyPr vert="horz" lIns="91440" tIns="45720" rIns="91440" bIns="45720" rtlCol="0">
            <a:normAutofit/>
          </a:bodyPr>
          <a:lstStyle/>
          <a:p>
            <a:pPr algn="ctr"/>
            <a:r>
              <a:rPr lang="en-US" kern="1200">
                <a:solidFill>
                  <a:srgbClr val="FFFFFF"/>
                </a:solidFill>
                <a:latin typeface="Times New Roman" panose="02020603050405020304" pitchFamily="18" charset="0"/>
                <a:cs typeface="Times New Roman" panose="02020603050405020304" pitchFamily="18" charset="0"/>
              </a:rPr>
              <a:t>Se </a:t>
            </a:r>
            <a:r>
              <a:rPr lang="en-US" kern="1200" err="1">
                <a:solidFill>
                  <a:srgbClr val="FFFFFF"/>
                </a:solidFill>
                <a:latin typeface="Times New Roman" panose="02020603050405020304" pitchFamily="18" charset="0"/>
                <a:cs typeface="Times New Roman" panose="02020603050405020304" pitchFamily="18" charset="0"/>
              </a:rPr>
              <a:t>levantan</a:t>
            </a:r>
            <a:r>
              <a:rPr lang="en-US" kern="1200">
                <a:solidFill>
                  <a:srgbClr val="FFFFFF"/>
                </a:solidFill>
                <a:latin typeface="Times New Roman" panose="02020603050405020304" pitchFamily="18" charset="0"/>
                <a:cs typeface="Times New Roman" panose="02020603050405020304" pitchFamily="18" charset="0"/>
              </a:rPr>
              <a:t> </a:t>
            </a:r>
            <a:r>
              <a:rPr lang="en-US" kern="1200" err="1">
                <a:solidFill>
                  <a:srgbClr val="FFFFFF"/>
                </a:solidFill>
                <a:latin typeface="Times New Roman" panose="02020603050405020304" pitchFamily="18" charset="0"/>
                <a:cs typeface="Times New Roman" panose="02020603050405020304" pitchFamily="18" charset="0"/>
              </a:rPr>
              <a:t>argumentos</a:t>
            </a:r>
            <a:r>
              <a:rPr lang="en-US" kern="1200">
                <a:solidFill>
                  <a:srgbClr val="FFFFFF"/>
                </a:solidFill>
                <a:latin typeface="Times New Roman" panose="02020603050405020304" pitchFamily="18" charset="0"/>
                <a:cs typeface="Times New Roman" panose="02020603050405020304" pitchFamily="18" charset="0"/>
              </a:rPr>
              <a:t> </a:t>
            </a:r>
            <a:r>
              <a:rPr lang="en-US" kern="1200" err="1">
                <a:solidFill>
                  <a:srgbClr val="FFFFFF"/>
                </a:solidFill>
                <a:latin typeface="Times New Roman" panose="02020603050405020304" pitchFamily="18" charset="0"/>
                <a:cs typeface="Times New Roman" panose="02020603050405020304" pitchFamily="18" charset="0"/>
              </a:rPr>
              <a:t>jurisdiccionales</a:t>
            </a:r>
            <a:r>
              <a:rPr lang="en-US" kern="1200">
                <a:solidFill>
                  <a:srgbClr val="FFFFFF"/>
                </a:solidFill>
                <a:latin typeface="Times New Roman" panose="02020603050405020304" pitchFamily="18" charset="0"/>
                <a:cs typeface="Times New Roman" panose="02020603050405020304" pitchFamily="18" charset="0"/>
              </a:rPr>
              <a:t> </a:t>
            </a:r>
            <a:r>
              <a:rPr lang="en-US" kern="1200" err="1">
                <a:solidFill>
                  <a:srgbClr val="FFFFFF"/>
                </a:solidFill>
                <a:latin typeface="Times New Roman" panose="02020603050405020304" pitchFamily="18" charset="0"/>
                <a:cs typeface="Times New Roman" panose="02020603050405020304" pitchFamily="18" charset="0"/>
              </a:rPr>
              <a:t>después</a:t>
            </a:r>
            <a:r>
              <a:rPr lang="en-US" kern="1200">
                <a:solidFill>
                  <a:srgbClr val="FFFFFF"/>
                </a:solidFill>
                <a:latin typeface="Times New Roman" panose="02020603050405020304" pitchFamily="18" charset="0"/>
                <a:cs typeface="Times New Roman" panose="02020603050405020304" pitchFamily="18" charset="0"/>
              </a:rPr>
              <a:t> de </a:t>
            </a:r>
            <a:r>
              <a:rPr lang="en-US" kern="1200" err="1">
                <a:solidFill>
                  <a:srgbClr val="FFFFFF"/>
                </a:solidFill>
                <a:latin typeface="Times New Roman" panose="02020603050405020304" pitchFamily="18" charset="0"/>
                <a:cs typeface="Times New Roman" panose="02020603050405020304" pitchFamily="18" charset="0"/>
              </a:rPr>
              <a:t>haber</a:t>
            </a:r>
            <a:r>
              <a:rPr lang="en-US" kern="1200">
                <a:solidFill>
                  <a:srgbClr val="FFFFFF"/>
                </a:solidFill>
                <a:latin typeface="Times New Roman" panose="02020603050405020304" pitchFamily="18" charset="0"/>
                <a:cs typeface="Times New Roman" panose="02020603050405020304" pitchFamily="18" charset="0"/>
              </a:rPr>
              <a:t> </a:t>
            </a:r>
            <a:r>
              <a:rPr lang="en-US" kern="1200" err="1">
                <a:solidFill>
                  <a:srgbClr val="FFFFFF"/>
                </a:solidFill>
                <a:latin typeface="Times New Roman" panose="02020603050405020304" pitchFamily="18" charset="0"/>
                <a:cs typeface="Times New Roman" panose="02020603050405020304" pitchFamily="18" charset="0"/>
              </a:rPr>
              <a:t>sentencia</a:t>
            </a:r>
            <a:r>
              <a:rPr lang="en-US" kern="1200">
                <a:solidFill>
                  <a:srgbClr val="FFFFFF"/>
                </a:solidFill>
                <a:latin typeface="Times New Roman" panose="02020603050405020304" pitchFamily="18" charset="0"/>
                <a:cs typeface="Times New Roman" panose="02020603050405020304" pitchFamily="18" charset="0"/>
              </a:rPr>
              <a:t> y </a:t>
            </a:r>
            <a:r>
              <a:rPr lang="en-US" kern="1200" err="1">
                <a:solidFill>
                  <a:srgbClr val="FFFFFF"/>
                </a:solidFill>
                <a:latin typeface="Times New Roman" panose="02020603050405020304" pitchFamily="18" charset="0"/>
                <a:cs typeface="Times New Roman" panose="02020603050405020304" pitchFamily="18" charset="0"/>
              </a:rPr>
              <a:t>subasta</a:t>
            </a:r>
            <a:r>
              <a:rPr lang="en-US" kern="1200">
                <a:solidFill>
                  <a:srgbClr val="FFFFFF"/>
                </a:solidFill>
                <a:latin typeface="Times New Roman" panose="02020603050405020304" pitchFamily="18" charset="0"/>
                <a:cs typeface="Times New Roman" panose="02020603050405020304" pitchFamily="18" charset="0"/>
              </a:rPr>
              <a:t> judicial</a:t>
            </a:r>
          </a:p>
        </p:txBody>
      </p:sp>
      <p:sp>
        <p:nvSpPr>
          <p:cNvPr id="13"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939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D0D9DA-6A4F-E8C0-F6D2-D8EC1EB4141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Times New Roman" panose="02020603050405020304" pitchFamily="18" charset="0"/>
                <a:cs typeface="Times New Roman" panose="02020603050405020304" pitchFamily="18" charset="0"/>
              </a:rPr>
              <a:t>Fannie Mae v. Franquiz Marrero, KLCE20220119</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623D2B3-A3D4-590F-6F20-A7B0298FAFD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1900" b="1" u="sng" noProof="0">
                <a:latin typeface="Times New Roman" panose="02020603050405020304" pitchFamily="18" charset="0"/>
                <a:cs typeface="Times New Roman" panose="02020603050405020304" pitchFamily="18" charset="0"/>
              </a:rPr>
              <a:t>Para evidenciar</a:t>
            </a:r>
            <a:r>
              <a:rPr lang="es-ES_tradnl" sz="1900" noProof="0">
                <a:latin typeface="Times New Roman" panose="02020603050405020304" pitchFamily="18" charset="0"/>
                <a:cs typeface="Times New Roman" panose="02020603050405020304" pitchFamily="18" charset="0"/>
              </a:rPr>
              <a:t> que Fannie Mae es el dueño del préstamo, el BPPR incluyó los siguientes documentos: </a:t>
            </a:r>
            <a:r>
              <a:rPr lang="es-ES_tradnl" sz="1900" i="1" noProof="0" err="1">
                <a:latin typeface="Times New Roman" panose="02020603050405020304" pitchFamily="18" charset="0"/>
                <a:cs typeface="Times New Roman" panose="02020603050405020304" pitchFamily="18" charset="0"/>
              </a:rPr>
              <a:t>Form</a:t>
            </a:r>
            <a:r>
              <a:rPr lang="es-ES_tradnl" sz="1900" i="1" noProof="0">
                <a:latin typeface="Times New Roman" panose="02020603050405020304" pitchFamily="18" charset="0"/>
                <a:cs typeface="Times New Roman" panose="02020603050405020304" pitchFamily="18" charset="0"/>
              </a:rPr>
              <a:t> </a:t>
            </a:r>
            <a:r>
              <a:rPr lang="es-ES_tradnl" sz="1900" i="1" noProof="0" err="1">
                <a:latin typeface="Times New Roman" panose="02020603050405020304" pitchFamily="18" charset="0"/>
                <a:cs typeface="Times New Roman" panose="02020603050405020304" pitchFamily="18" charset="0"/>
              </a:rPr>
              <a:t>Consent</a:t>
            </a:r>
            <a:r>
              <a:rPr lang="es-ES_tradnl" sz="1900" i="1" noProof="0">
                <a:latin typeface="Times New Roman" panose="02020603050405020304" pitchFamily="18" charset="0"/>
                <a:cs typeface="Times New Roman" panose="02020603050405020304" pitchFamily="18" charset="0"/>
              </a:rPr>
              <a:t> </a:t>
            </a:r>
            <a:r>
              <a:rPr lang="es-ES_tradnl" sz="1900" i="1" noProof="0" err="1">
                <a:latin typeface="Times New Roman" panose="02020603050405020304" pitchFamily="18" charset="0"/>
                <a:cs typeface="Times New Roman" panose="02020603050405020304" pitchFamily="18" charset="0"/>
              </a:rPr>
              <a:t>to</a:t>
            </a:r>
            <a:r>
              <a:rPr lang="es-ES_tradnl" sz="1900" i="1" noProof="0">
                <a:latin typeface="Times New Roman" panose="02020603050405020304" pitchFamily="18" charset="0"/>
                <a:cs typeface="Times New Roman" panose="02020603050405020304" pitchFamily="18" charset="0"/>
              </a:rPr>
              <a:t> Transfer</a:t>
            </a:r>
            <a:r>
              <a:rPr lang="es-ES_tradnl" sz="1900" noProof="0">
                <a:latin typeface="Times New Roman" panose="02020603050405020304" pitchFamily="18" charset="0"/>
                <a:cs typeface="Times New Roman" panose="02020603050405020304" pitchFamily="18" charset="0"/>
              </a:rPr>
              <a:t> y </a:t>
            </a:r>
            <a:r>
              <a:rPr lang="es-ES_tradnl" sz="1900" i="1" noProof="0" err="1">
                <a:latin typeface="Times New Roman" panose="02020603050405020304" pitchFamily="18" charset="0"/>
                <a:cs typeface="Times New Roman" panose="02020603050405020304" pitchFamily="18" charset="0"/>
              </a:rPr>
              <a:t>Servicing</a:t>
            </a:r>
            <a:r>
              <a:rPr lang="es-ES_tradnl" sz="1900" i="1" noProof="0">
                <a:latin typeface="Times New Roman" panose="02020603050405020304" pitchFamily="18" charset="0"/>
                <a:cs typeface="Times New Roman" panose="02020603050405020304" pitchFamily="18" charset="0"/>
              </a:rPr>
              <a:t> Sale </a:t>
            </a:r>
            <a:r>
              <a:rPr lang="es-ES_tradnl" sz="1900" i="1" noProof="0" err="1">
                <a:latin typeface="Times New Roman" panose="02020603050405020304" pitchFamily="18" charset="0"/>
                <a:cs typeface="Times New Roman" panose="02020603050405020304" pitchFamily="18" charset="0"/>
              </a:rPr>
              <a:t>Agreement</a:t>
            </a:r>
            <a:r>
              <a:rPr lang="es-ES_tradnl" sz="1900" i="1" noProof="0">
                <a:latin typeface="Times New Roman" panose="02020603050405020304" pitchFamily="18" charset="0"/>
                <a:cs typeface="Times New Roman" panose="02020603050405020304" pitchFamily="18" charset="0"/>
              </a:rPr>
              <a:t> </a:t>
            </a:r>
            <a:r>
              <a:rPr lang="es-ES_tradnl" sz="1900" i="1" noProof="0" err="1">
                <a:latin typeface="Times New Roman" panose="02020603050405020304" pitchFamily="18" charset="0"/>
                <a:cs typeface="Times New Roman" panose="02020603050405020304" pitchFamily="18" charset="0"/>
              </a:rPr>
              <a:t>by</a:t>
            </a:r>
            <a:r>
              <a:rPr lang="es-ES_tradnl" sz="1900" noProof="0">
                <a:latin typeface="Times New Roman" panose="02020603050405020304" pitchFamily="18" charset="0"/>
                <a:cs typeface="Times New Roman" panose="02020603050405020304" pitchFamily="18" charset="0"/>
              </a:rPr>
              <a:t> </a:t>
            </a:r>
            <a:r>
              <a:rPr lang="es-ES_tradnl" sz="1900" i="1" noProof="0">
                <a:latin typeface="Times New Roman" panose="02020603050405020304" pitchFamily="18" charset="0"/>
                <a:cs typeface="Times New Roman" panose="02020603050405020304" pitchFamily="18" charset="0"/>
              </a:rPr>
              <a:t>and </a:t>
            </a:r>
            <a:r>
              <a:rPr lang="es-ES_tradnl" sz="1900" i="1" noProof="0" err="1">
                <a:latin typeface="Times New Roman" panose="02020603050405020304" pitchFamily="18" charset="0"/>
                <a:cs typeface="Times New Roman" panose="02020603050405020304" pitchFamily="18" charset="0"/>
              </a:rPr>
              <a:t>between</a:t>
            </a:r>
            <a:r>
              <a:rPr lang="es-ES_tradnl" sz="1900" i="1" noProof="0">
                <a:latin typeface="Times New Roman" panose="02020603050405020304" pitchFamily="18" charset="0"/>
                <a:cs typeface="Times New Roman" panose="02020603050405020304" pitchFamily="18" charset="0"/>
              </a:rPr>
              <a:t> Federal </a:t>
            </a:r>
            <a:r>
              <a:rPr lang="es-ES_tradnl" sz="1900" i="1" noProof="0" err="1">
                <a:latin typeface="Times New Roman" panose="02020603050405020304" pitchFamily="18" charset="0"/>
                <a:cs typeface="Times New Roman" panose="02020603050405020304" pitchFamily="18" charset="0"/>
              </a:rPr>
              <a:t>Deposit</a:t>
            </a:r>
            <a:r>
              <a:rPr lang="es-ES_tradnl" sz="1900" i="1" noProof="0">
                <a:latin typeface="Times New Roman" panose="02020603050405020304" pitchFamily="18" charset="0"/>
                <a:cs typeface="Times New Roman" panose="02020603050405020304" pitchFamily="18" charset="0"/>
              </a:rPr>
              <a:t> </a:t>
            </a:r>
            <a:r>
              <a:rPr lang="es-ES_tradnl" sz="1900" i="1" noProof="0" err="1">
                <a:latin typeface="Times New Roman" panose="02020603050405020304" pitchFamily="18" charset="0"/>
                <a:cs typeface="Times New Roman" panose="02020603050405020304" pitchFamily="18" charset="0"/>
              </a:rPr>
              <a:t>Insurance</a:t>
            </a:r>
            <a:r>
              <a:rPr lang="es-ES_tradnl" sz="1900" i="1" noProof="0">
                <a:latin typeface="Times New Roman" panose="02020603050405020304" pitchFamily="18" charset="0"/>
                <a:cs typeface="Times New Roman" panose="02020603050405020304" pitchFamily="18" charset="0"/>
              </a:rPr>
              <a:t> </a:t>
            </a:r>
            <a:r>
              <a:rPr lang="es-ES_tradnl" sz="1900" i="1" noProof="0" err="1">
                <a:latin typeface="Times New Roman" panose="02020603050405020304" pitchFamily="18" charset="0"/>
                <a:cs typeface="Times New Roman" panose="02020603050405020304" pitchFamily="18" charset="0"/>
              </a:rPr>
              <a:t>Corporation</a:t>
            </a:r>
            <a:r>
              <a:rPr lang="es-ES_tradnl" sz="1900" i="1" noProof="0">
                <a:latin typeface="Times New Roman" panose="02020603050405020304" pitchFamily="18" charset="0"/>
                <a:cs typeface="Times New Roman" panose="02020603050405020304" pitchFamily="18" charset="0"/>
              </a:rPr>
              <a:t>, As Receiver </a:t>
            </a:r>
            <a:r>
              <a:rPr lang="es-ES_tradnl" sz="1900" i="1" noProof="0" err="1">
                <a:latin typeface="Times New Roman" panose="02020603050405020304" pitchFamily="18" charset="0"/>
                <a:cs typeface="Times New Roman" panose="02020603050405020304" pitchFamily="18" charset="0"/>
              </a:rPr>
              <a:t>for</a:t>
            </a:r>
            <a:r>
              <a:rPr lang="es-ES_tradnl" sz="1900" i="1" noProof="0">
                <a:latin typeface="Times New Roman" panose="02020603050405020304" pitchFamily="18" charset="0"/>
                <a:cs typeface="Times New Roman" panose="02020603050405020304" pitchFamily="18" charset="0"/>
              </a:rPr>
              <a:t> Doral Bank and Banco Popular de Puerto Rico</a:t>
            </a:r>
            <a:r>
              <a:rPr lang="es-ES_tradnl" sz="1900" noProof="0">
                <a:latin typeface="Times New Roman" panose="02020603050405020304" pitchFamily="18" charset="0"/>
                <a:cs typeface="Times New Roman" panose="02020603050405020304" pitchFamily="18" charset="0"/>
              </a:rPr>
              <a:t>. </a:t>
            </a:r>
            <a:r>
              <a:rPr lang="es-ES_tradnl" sz="1900" i="1" noProof="0">
                <a:latin typeface="Times New Roman" panose="02020603050405020304" pitchFamily="18" charset="0"/>
                <a:cs typeface="Times New Roman" panose="02020603050405020304" pitchFamily="18" charset="0"/>
              </a:rPr>
              <a:t>Íd</a:t>
            </a:r>
            <a:r>
              <a:rPr lang="es-ES_tradnl" sz="1900" noProof="0">
                <a:latin typeface="Times New Roman" panose="02020603050405020304" pitchFamily="18" charset="0"/>
                <a:cs typeface="Times New Roman" panose="02020603050405020304" pitchFamily="18" charset="0"/>
              </a:rPr>
              <a:t>., págs. 30-72. Del expediente no surge el </a:t>
            </a:r>
            <a:r>
              <a:rPr lang="es-ES_tradnl" sz="1900" i="1" noProof="0" err="1">
                <a:latin typeface="Times New Roman" panose="02020603050405020304" pitchFamily="18" charset="0"/>
                <a:cs typeface="Times New Roman" panose="02020603050405020304" pitchFamily="18" charset="0"/>
              </a:rPr>
              <a:t>Form</a:t>
            </a:r>
            <a:r>
              <a:rPr lang="es-ES_tradnl" sz="1900" i="1" noProof="0">
                <a:latin typeface="Times New Roman" panose="02020603050405020304" pitchFamily="18" charset="0"/>
                <a:cs typeface="Times New Roman" panose="02020603050405020304" pitchFamily="18" charset="0"/>
              </a:rPr>
              <a:t> </a:t>
            </a:r>
            <a:r>
              <a:rPr lang="es-ES_tradnl" sz="1900" i="1" noProof="0" err="1">
                <a:latin typeface="Times New Roman" panose="02020603050405020304" pitchFamily="18" charset="0"/>
                <a:cs typeface="Times New Roman" panose="02020603050405020304" pitchFamily="18" charset="0"/>
              </a:rPr>
              <a:t>Consent</a:t>
            </a:r>
            <a:r>
              <a:rPr lang="es-ES_tradnl" sz="1900" i="1" noProof="0">
                <a:latin typeface="Times New Roman" panose="02020603050405020304" pitchFamily="18" charset="0"/>
                <a:cs typeface="Times New Roman" panose="02020603050405020304" pitchFamily="18" charset="0"/>
              </a:rPr>
              <a:t> </a:t>
            </a:r>
            <a:r>
              <a:rPr lang="es-ES_tradnl" sz="1900" i="1" noProof="0" err="1">
                <a:latin typeface="Times New Roman" panose="02020603050405020304" pitchFamily="18" charset="0"/>
                <a:cs typeface="Times New Roman" panose="02020603050405020304" pitchFamily="18" charset="0"/>
              </a:rPr>
              <a:t>to</a:t>
            </a:r>
            <a:r>
              <a:rPr lang="es-ES_tradnl" sz="1900" i="1" noProof="0">
                <a:latin typeface="Times New Roman" panose="02020603050405020304" pitchFamily="18" charset="0"/>
                <a:cs typeface="Times New Roman" panose="02020603050405020304" pitchFamily="18" charset="0"/>
              </a:rPr>
              <a:t> Transfer, </a:t>
            </a:r>
            <a:r>
              <a:rPr lang="es-ES_tradnl" sz="1900" b="1" u="sng" noProof="0">
                <a:latin typeface="Times New Roman" panose="02020603050405020304" pitchFamily="18" charset="0"/>
                <a:cs typeface="Times New Roman" panose="02020603050405020304" pitchFamily="18" charset="0"/>
              </a:rPr>
              <a:t>no obstante, tuvimos acceso a este a través del </a:t>
            </a:r>
            <a:r>
              <a:rPr lang="es-ES_tradnl" sz="1900" b="1" i="1" u="sng" noProof="0">
                <a:latin typeface="Times New Roman" panose="02020603050405020304" pitchFamily="18" charset="0"/>
                <a:cs typeface="Times New Roman" panose="02020603050405020304" pitchFamily="18" charset="0"/>
              </a:rPr>
              <a:t>Sistema Unificado de Manejo y Administración de Casos</a:t>
            </a:r>
            <a:r>
              <a:rPr lang="es-ES_tradnl" sz="1900" b="1" u="sng" noProof="0">
                <a:latin typeface="Times New Roman" panose="02020603050405020304" pitchFamily="18" charset="0"/>
                <a:cs typeface="Times New Roman" panose="02020603050405020304" pitchFamily="18" charset="0"/>
              </a:rPr>
              <a:t> (SUMAC)</a:t>
            </a:r>
            <a:r>
              <a:rPr lang="es-ES_tradnl" sz="1900" noProof="0">
                <a:latin typeface="Times New Roman" panose="02020603050405020304" pitchFamily="18" charset="0"/>
                <a:cs typeface="Times New Roman" panose="02020603050405020304" pitchFamily="18" charset="0"/>
              </a:rPr>
              <a:t>, entrada núm. 17, págs. 43-48</a:t>
            </a:r>
          </a:p>
        </p:txBody>
      </p:sp>
      <p:pic>
        <p:nvPicPr>
          <p:cNvPr id="8" name="Content Placeholder 7" descr="A white and black beaker with dots and bubbles&#10;&#10;AI-generated content may be incorrect.">
            <a:extLst>
              <a:ext uri="{FF2B5EF4-FFF2-40B4-BE49-F238E27FC236}">
                <a16:creationId xmlns:a16="http://schemas.microsoft.com/office/drawing/2014/main" id="{7BEB113C-278A-8A48-1CDF-0C5CD7FDFA2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699516"/>
            <a:ext cx="5458968" cy="5458968"/>
          </a:xfrm>
          <a:prstGeom prst="rect">
            <a:avLst/>
          </a:prstGeom>
        </p:spPr>
      </p:pic>
      <p:sp>
        <p:nvSpPr>
          <p:cNvPr id="9" name="TextBox 8">
            <a:extLst>
              <a:ext uri="{FF2B5EF4-FFF2-40B4-BE49-F238E27FC236}">
                <a16:creationId xmlns:a16="http://schemas.microsoft.com/office/drawing/2014/main" id="{26C4C7A9-4A13-8E24-C965-5E7612E517D4}"/>
              </a:ext>
            </a:extLst>
          </p:cNvPr>
          <p:cNvSpPr txBox="1"/>
          <p:nvPr/>
        </p:nvSpPr>
        <p:spPr>
          <a:xfrm>
            <a:off x="8948006" y="5958429"/>
            <a:ext cx="2610010"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blogdelhipertenso.blogspot.com/2015/03/14-de-marzo-dia-europeo-de-prevencion.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3501812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5E520A-FCD7-3263-BF75-B7577ACF7A59}"/>
              </a:ext>
            </a:extLst>
          </p:cNvPr>
          <p:cNvSpPr>
            <a:spLocks noGrp="1"/>
          </p:cNvSpPr>
          <p:nvPr>
            <p:ph type="title"/>
          </p:nvPr>
        </p:nvSpPr>
        <p:spPr>
          <a:xfrm>
            <a:off x="841248" y="548640"/>
            <a:ext cx="3600860" cy="5431536"/>
          </a:xfrm>
        </p:spPr>
        <p:txBody>
          <a:bodyPr>
            <a:normAutofit/>
          </a:bodyPr>
          <a:lstStyle/>
          <a:p>
            <a:r>
              <a:rPr lang="es-ES_tradnl" sz="3400">
                <a:latin typeface="Times New Roman" panose="02020603050405020304" pitchFamily="18" charset="0"/>
                <a:cs typeface="Times New Roman" panose="02020603050405020304" pitchFamily="18" charset="0"/>
              </a:rPr>
              <a:t>Fannie Mae v. Santiago Santos, </a:t>
            </a:r>
            <a:r>
              <a:rPr lang="en-US" sz="3400">
                <a:latin typeface="Times New Roman" panose="02020603050405020304" pitchFamily="18" charset="0"/>
                <a:cs typeface="Times New Roman" panose="02020603050405020304" pitchFamily="18" charset="0"/>
              </a:rPr>
              <a:t>KLCE202300734</a:t>
            </a:r>
            <a:endParaRPr lang="es-ES_tradnl" sz="3400"/>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82CC320-06A3-EA27-8EB9-F99B97C8EF96}"/>
              </a:ext>
            </a:extLst>
          </p:cNvPr>
          <p:cNvSpPr>
            <a:spLocks noGrp="1"/>
          </p:cNvSpPr>
          <p:nvPr>
            <p:ph idx="1"/>
          </p:nvPr>
        </p:nvSpPr>
        <p:spPr>
          <a:xfrm>
            <a:off x="5126418" y="552091"/>
            <a:ext cx="5757482" cy="5431536"/>
          </a:xfrm>
        </p:spPr>
        <p:txBody>
          <a:bodyPr anchor="ctr">
            <a:normAutofit/>
          </a:bodyPr>
          <a:lstStyle/>
          <a:p>
            <a:pPr algn="just"/>
            <a:r>
              <a:rPr lang="es-ES" sz="2200">
                <a:latin typeface="Times New Roman" panose="02020603050405020304" pitchFamily="18" charset="0"/>
                <a:cs typeface="Times New Roman" panose="02020603050405020304" pitchFamily="18" charset="0"/>
              </a:rPr>
              <a:t>En este caso, la sentencia ya había sido emitida y la subasta estaba por celebrarse al momento en que se presentaron los planteamientos.</a:t>
            </a:r>
            <a:endParaRPr lang="es-ES_tradnl" sz="2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318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ABCC03-07EA-02D1-FDFF-1523A7D8BF72}"/>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3200">
                <a:latin typeface="Times New Roman" panose="02020603050405020304" pitchFamily="18" charset="0"/>
                <a:cs typeface="Times New Roman" panose="02020603050405020304" pitchFamily="18" charset="0"/>
              </a:rPr>
              <a:t>BPPR v. Vega Franqui, Vega Ortiz y la SLG, KLAN202200689</a:t>
            </a:r>
          </a:p>
        </p:txBody>
      </p:sp>
      <p:sp>
        <p:nvSpPr>
          <p:cNvPr id="1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n and a wooden house on a table&#10;&#10;AI-generated content may be incorrect.">
            <a:extLst>
              <a:ext uri="{FF2B5EF4-FFF2-40B4-BE49-F238E27FC236}">
                <a16:creationId xmlns:a16="http://schemas.microsoft.com/office/drawing/2014/main" id="{5E74AA8A-F4E6-DFC1-DE2B-EE7FA84EFB5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27056" r="10028" b="2"/>
          <a:stretch>
            <a:fillRect/>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5" name="Content Placeholder 4">
            <a:extLst>
              <a:ext uri="{FF2B5EF4-FFF2-40B4-BE49-F238E27FC236}">
                <a16:creationId xmlns:a16="http://schemas.microsoft.com/office/drawing/2014/main" id="{6B7D5AEE-24FD-78AF-D41D-7A22550E974F}"/>
              </a:ext>
            </a:extLst>
          </p:cNvPr>
          <p:cNvSpPr>
            <a:spLocks noGrp="1"/>
          </p:cNvSpPr>
          <p:nvPr>
            <p:ph sz="half" idx="1"/>
          </p:nvPr>
        </p:nvSpPr>
        <p:spPr>
          <a:xfrm>
            <a:off x="4905955" y="2071316"/>
            <a:ext cx="6713552" cy="4114800"/>
          </a:xfrm>
        </p:spPr>
        <p:txBody>
          <a:bodyPr vert="horz" lIns="91440" tIns="45720" rIns="91440" bIns="45720" rtlCol="0" anchor="t">
            <a:normAutofit/>
          </a:bodyPr>
          <a:lstStyle/>
          <a:p>
            <a:r>
              <a:rPr lang="es-ES_tradnl" sz="1500" dirty="0">
                <a:latin typeface="Times New Roman" panose="02020603050405020304" pitchFamily="18" charset="0"/>
                <a:cs typeface="Times New Roman" panose="02020603050405020304" pitchFamily="18" charset="0"/>
              </a:rPr>
              <a:t>El BPPR instó una </a:t>
            </a:r>
            <a:r>
              <a:rPr lang="es-ES_tradnl" sz="1500" i="1" dirty="0">
                <a:latin typeface="Times New Roman" panose="02020603050405020304" pitchFamily="18" charset="0"/>
                <a:cs typeface="Times New Roman" panose="02020603050405020304" pitchFamily="18" charset="0"/>
              </a:rPr>
              <a:t>Demanda </a:t>
            </a:r>
            <a:r>
              <a:rPr lang="es-ES_tradnl" sz="1500" dirty="0">
                <a:latin typeface="Times New Roman" panose="02020603050405020304" pitchFamily="18" charset="0"/>
                <a:cs typeface="Times New Roman" panose="02020603050405020304" pitchFamily="18" charset="0"/>
              </a:rPr>
              <a:t>sobre cobro de dinero contra el matrimonio Vega Vega. </a:t>
            </a:r>
          </a:p>
          <a:p>
            <a:pPr algn="just"/>
            <a:r>
              <a:rPr lang="es-ES_tradnl" sz="1500" noProof="0" dirty="0">
                <a:latin typeface="Times New Roman" panose="02020603050405020304" pitchFamily="18" charset="0"/>
                <a:cs typeface="Times New Roman" panose="02020603050405020304" pitchFamily="18" charset="0"/>
              </a:rPr>
              <a:t>El matrimonio Vega Vega, entre otras cosas, solicitó la desestimación de la demanda por incumplimiento con la Ley 184-2012 y peticionó para la consolidación del pleito de ejecución de hipoteca y cobro de dinero con el de incumplimiento de contrato contra MAPFRE (TPI denegó ambas peticiones).</a:t>
            </a:r>
          </a:p>
          <a:p>
            <a:r>
              <a:rPr lang="es-ES_tradnl" sz="1500" dirty="0">
                <a:latin typeface="Times New Roman" panose="02020603050405020304" pitchFamily="18" charset="0"/>
                <a:cs typeface="Times New Roman" panose="02020603050405020304" pitchFamily="18" charset="0"/>
              </a:rPr>
              <a:t>Posteriormente, el BPPR presentó una </a:t>
            </a:r>
            <a:r>
              <a:rPr lang="es-ES_tradnl" sz="1500" i="1" dirty="0">
                <a:latin typeface="Times New Roman" panose="02020603050405020304" pitchFamily="18" charset="0"/>
                <a:cs typeface="Times New Roman" panose="02020603050405020304" pitchFamily="18" charset="0"/>
              </a:rPr>
              <a:t>Solicitud de Sentencia Sumaria.</a:t>
            </a:r>
            <a:endParaRPr lang="es-ES_tradnl" sz="1500" dirty="0">
              <a:latin typeface="Times New Roman" panose="02020603050405020304" pitchFamily="18" charset="0"/>
              <a:cs typeface="Times New Roman" panose="02020603050405020304" pitchFamily="18" charset="0"/>
            </a:endParaRPr>
          </a:p>
          <a:p>
            <a:pPr algn="just"/>
            <a:r>
              <a:rPr lang="es-ES_tradnl" sz="1500" noProof="0" dirty="0">
                <a:latin typeface="Times New Roman" panose="02020603050405020304" pitchFamily="18" charset="0"/>
                <a:cs typeface="Times New Roman" panose="02020603050405020304" pitchFamily="18" charset="0"/>
              </a:rPr>
              <a:t>El matrimonio Vega Vega se opuso y argumentó, entre otras cosas que, el</a:t>
            </a:r>
            <a:r>
              <a:rPr lang="es-ES_tradnl" sz="2100" noProof="0" dirty="0">
                <a:latin typeface="Times New Roman" panose="02020603050405020304" pitchFamily="18" charset="0"/>
                <a:cs typeface="Times New Roman" panose="02020603050405020304" pitchFamily="18" charset="0"/>
              </a:rPr>
              <a:t> </a:t>
            </a:r>
            <a:r>
              <a:rPr lang="es-ES_tradnl" sz="1400" dirty="0">
                <a:latin typeface="Times New Roman" panose="02020603050405020304" pitchFamily="18" charset="0"/>
                <a:cs typeface="Times New Roman" panose="02020603050405020304" pitchFamily="18" charset="0"/>
              </a:rPr>
              <a:t>TPI carecía de jurisdicción, ya que la vivienda constituía su residencia principal, había sido designada como hogar seguro y no se había observado la mediación compulsoria.</a:t>
            </a:r>
          </a:p>
        </p:txBody>
      </p:sp>
      <p:sp>
        <p:nvSpPr>
          <p:cNvPr id="9" name="TextBox 8">
            <a:extLst>
              <a:ext uri="{FF2B5EF4-FFF2-40B4-BE49-F238E27FC236}">
                <a16:creationId xmlns:a16="http://schemas.microsoft.com/office/drawing/2014/main" id="{6DB3209B-17FD-28CB-3C5A-EAA99F3C40E9}"/>
              </a:ext>
            </a:extLst>
          </p:cNvPr>
          <p:cNvSpPr txBox="1"/>
          <p:nvPr/>
        </p:nvSpPr>
        <p:spPr>
          <a:xfrm>
            <a:off x="9739085" y="6657945"/>
            <a:ext cx="2452915"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campbellpropertymanagement.com/blog/2021/06/28/handling-property-insurance-claims-watch-the-webinar/">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s-ES_tradnl" sz="700">
              <a:solidFill>
                <a:srgbClr val="FFFFFF"/>
              </a:solidFill>
            </a:endParaRPr>
          </a:p>
        </p:txBody>
      </p:sp>
    </p:spTree>
    <p:extLst>
      <p:ext uri="{BB962C8B-B14F-4D97-AF65-F5344CB8AC3E}">
        <p14:creationId xmlns:p14="http://schemas.microsoft.com/office/powerpoint/2010/main" val="3756125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17B82E1-280C-C95F-107B-C78D90E17FA7}"/>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a:latin typeface="Times New Roman" panose="02020603050405020304" pitchFamily="18" charset="0"/>
                <a:cs typeface="Times New Roman" panose="02020603050405020304" pitchFamily="18" charset="0"/>
              </a:rPr>
              <a:t>Fannie Mae v. Santiago Santos, KLCE202300734</a:t>
            </a:r>
          </a:p>
        </p:txBody>
      </p:sp>
      <p:sp>
        <p:nvSpPr>
          <p:cNvPr id="3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5F30D8D-C8E3-A6CF-3E7F-DB69D0D48ACD}"/>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algn="just"/>
            <a:r>
              <a:rPr lang="es-ES_tradnl" sz="2000" noProof="0">
                <a:latin typeface="Times New Roman" panose="02020603050405020304" pitchFamily="18" charset="0"/>
                <a:cs typeface="Times New Roman" panose="02020603050405020304" pitchFamily="18" charset="0"/>
              </a:rPr>
              <a:t>Al aplicar la normativa jurídica al caso ante nuestra consideración, concluimos que el TPI </a:t>
            </a:r>
            <a:r>
              <a:rPr lang="es-ES_tradnl" sz="2000" b="1" u="sng" noProof="0">
                <a:latin typeface="Times New Roman" panose="02020603050405020304" pitchFamily="18" charset="0"/>
                <a:cs typeface="Times New Roman" panose="02020603050405020304" pitchFamily="18" charset="0"/>
              </a:rPr>
              <a:t>debió realizar una vista </a:t>
            </a:r>
            <a:r>
              <a:rPr lang="es-ES_tradnl" sz="2000" b="1" u="sng" noProof="0" err="1">
                <a:latin typeface="Times New Roman" panose="02020603050405020304" pitchFamily="18" charset="0"/>
                <a:cs typeface="Times New Roman" panose="02020603050405020304" pitchFamily="18" charset="0"/>
              </a:rPr>
              <a:t>evidenciaria</a:t>
            </a:r>
            <a:r>
              <a:rPr lang="es-ES_tradnl" sz="2000" noProof="0">
                <a:latin typeface="Times New Roman" panose="02020603050405020304" pitchFamily="18" charset="0"/>
                <a:cs typeface="Times New Roman" panose="02020603050405020304" pitchFamily="18" charset="0"/>
              </a:rPr>
              <a:t>. </a:t>
            </a:r>
          </a:p>
          <a:p>
            <a:pPr algn="just"/>
            <a:r>
              <a:rPr lang="es-ES_tradnl" sz="2000" noProof="0">
                <a:latin typeface="Times New Roman" panose="02020603050405020304" pitchFamily="18" charset="0"/>
                <a:cs typeface="Times New Roman" panose="02020603050405020304" pitchFamily="18" charset="0"/>
              </a:rPr>
              <a:t>Basta con examinar los fundamentos que permiten solicitar que se deje sin efecto una sentencia, así como las alegaciones presentadas por la parte peticionaria en torno a las doctrinas de </a:t>
            </a:r>
            <a:r>
              <a:rPr lang="es-ES_tradnl" sz="2000" noProof="0" err="1">
                <a:latin typeface="Times New Roman" panose="02020603050405020304" pitchFamily="18" charset="0"/>
                <a:cs typeface="Times New Roman" panose="02020603050405020304" pitchFamily="18" charset="0"/>
              </a:rPr>
              <a:t>justiciabilidad</a:t>
            </a:r>
            <a:r>
              <a:rPr lang="es-ES_tradnl" sz="2000" noProof="0">
                <a:latin typeface="Times New Roman" panose="02020603050405020304" pitchFamily="18" charset="0"/>
                <a:cs typeface="Times New Roman" panose="02020603050405020304" pitchFamily="18" charset="0"/>
              </a:rPr>
              <a:t> y legitimación activa, para concluir que resulta innegable que es imprescindible que las partes sean oídas antes de disponerse de la moción en cuestión.</a:t>
            </a:r>
          </a:p>
          <a:p>
            <a:pPr algn="just"/>
            <a:r>
              <a:rPr lang="es-ES_tradnl" sz="2000" noProof="0">
                <a:latin typeface="Times New Roman" panose="02020603050405020304" pitchFamily="18" charset="0"/>
                <a:cs typeface="Times New Roman" panose="02020603050405020304" pitchFamily="18" charset="0"/>
              </a:rPr>
              <a:t>Por tanto, colegimos que el TPI erró al no conceder una vista </a:t>
            </a:r>
            <a:r>
              <a:rPr lang="es-ES_tradnl" sz="2000" noProof="0" err="1">
                <a:latin typeface="Times New Roman" panose="02020603050405020304" pitchFamily="18" charset="0"/>
                <a:cs typeface="Times New Roman" panose="02020603050405020304" pitchFamily="18" charset="0"/>
              </a:rPr>
              <a:t>mandatoria</a:t>
            </a:r>
            <a:r>
              <a:rPr lang="es-ES_tradnl" sz="2000" noProof="0">
                <a:latin typeface="Times New Roman" panose="02020603050405020304" pitchFamily="18" charset="0"/>
                <a:cs typeface="Times New Roman" panose="02020603050405020304" pitchFamily="18" charset="0"/>
              </a:rPr>
              <a:t>.</a:t>
            </a:r>
          </a:p>
        </p:txBody>
      </p:sp>
      <p:pic>
        <p:nvPicPr>
          <p:cNvPr id="18" name="Content Placeholder 17" descr="A basketball player in a black and white uniform&#10;&#10;AI-generated content may be incorrect.">
            <a:extLst>
              <a:ext uri="{FF2B5EF4-FFF2-40B4-BE49-F238E27FC236}">
                <a16:creationId xmlns:a16="http://schemas.microsoft.com/office/drawing/2014/main" id="{B61E6C61-A977-72EC-0E01-47D6211B3798}"/>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22167" r="12594"/>
          <a:stretch>
            <a:fillRect/>
          </a:stretch>
        </p:blipFill>
        <p:spPr>
          <a:xfrm>
            <a:off x="7675658" y="2093976"/>
            <a:ext cx="3941064" cy="4096512"/>
          </a:xfrm>
          <a:prstGeom prst="rect">
            <a:avLst/>
          </a:prstGeom>
        </p:spPr>
      </p:pic>
      <p:sp>
        <p:nvSpPr>
          <p:cNvPr id="20" name="TextBox 19">
            <a:extLst>
              <a:ext uri="{FF2B5EF4-FFF2-40B4-BE49-F238E27FC236}">
                <a16:creationId xmlns:a16="http://schemas.microsoft.com/office/drawing/2014/main" id="{0F568243-030C-367B-406B-A36BF9D1DA27}"/>
              </a:ext>
            </a:extLst>
          </p:cNvPr>
          <p:cNvSpPr txBox="1"/>
          <p:nvPr/>
        </p:nvSpPr>
        <p:spPr>
          <a:xfrm>
            <a:off x="9006712" y="5990433"/>
            <a:ext cx="2610010"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footbasket.com/2012/03/best-ever-series-why-tim-duncan-is.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956210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C2459E-9FE9-2CE0-4532-19401254AB14}"/>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a:latin typeface="Times New Roman" panose="02020603050405020304" pitchFamily="18" charset="0"/>
                <a:cs typeface="Times New Roman" panose="02020603050405020304" pitchFamily="18" charset="0"/>
              </a:rPr>
              <a:t>Fannie Mae v. Santiago Santos, KLCE202300734</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A4C665-EC6F-3880-8591-C20ADAC0F8D0}"/>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algn="just"/>
            <a:r>
              <a:rPr lang="es-ES_tradnl" sz="2000" noProof="0">
                <a:latin typeface="Times New Roman" panose="02020603050405020304" pitchFamily="18" charset="0"/>
                <a:cs typeface="Times New Roman" panose="02020603050405020304" pitchFamily="18" charset="0"/>
              </a:rPr>
              <a:t>Ante este análisis jurídico, le correspondía al foro primario determinar si la parte peticionaria presentó en su moción razones válidas que requieran la presentación de prueba. </a:t>
            </a:r>
          </a:p>
          <a:p>
            <a:pPr algn="just"/>
            <a:r>
              <a:rPr lang="es-ES_tradnl" sz="2000" noProof="0">
                <a:latin typeface="Times New Roman" panose="02020603050405020304" pitchFamily="18" charset="0"/>
                <a:cs typeface="Times New Roman" panose="02020603050405020304" pitchFamily="18" charset="0"/>
              </a:rPr>
              <a:t>Veamos. La parte peticionaria presentó la</a:t>
            </a:r>
            <a:r>
              <a:rPr lang="es-ES_tradnl" sz="2000" i="1" noProof="0">
                <a:latin typeface="Times New Roman" panose="02020603050405020304" pitchFamily="18" charset="0"/>
                <a:cs typeface="Times New Roman" panose="02020603050405020304" pitchFamily="18" charset="0"/>
              </a:rPr>
              <a:t> Moción Urgente: Moción de Paralización de Subasta y Relevo de Sentencia por Nulidad,</a:t>
            </a:r>
            <a:r>
              <a:rPr lang="es-ES_tradnl" sz="2000" noProof="0">
                <a:latin typeface="Times New Roman" panose="02020603050405020304" pitchFamily="18" charset="0"/>
                <a:cs typeface="Times New Roman" panose="02020603050405020304" pitchFamily="18" charset="0"/>
              </a:rPr>
              <a:t> en la cual arguye que la sentencia dictada el 28 de junio de 2022 por el foro primario, es nula. </a:t>
            </a:r>
          </a:p>
          <a:p>
            <a:pPr algn="just"/>
            <a:r>
              <a:rPr lang="es-ES_tradnl" sz="2000" noProof="0">
                <a:latin typeface="Times New Roman" panose="02020603050405020304" pitchFamily="18" charset="0"/>
                <a:cs typeface="Times New Roman" panose="02020603050405020304" pitchFamily="18" charset="0"/>
              </a:rPr>
              <a:t>En esencia, esboza las siguientes razones: (a) la notificación de Sentencia fue devuelta; (b) no se impuso fianza de no residente en el presente caso a la parte recurrida; y, (c) falta de legitimación activa de Oriental para demandar en el caso de autos en representación de Fannie Mae.</a:t>
            </a:r>
          </a:p>
        </p:txBody>
      </p:sp>
      <p:pic>
        <p:nvPicPr>
          <p:cNvPr id="6" name="Content Placeholder 5" descr="A building with columns and a balcony&#10;&#10;AI-generated content may be incorrect.">
            <a:extLst>
              <a:ext uri="{FF2B5EF4-FFF2-40B4-BE49-F238E27FC236}">
                <a16:creationId xmlns:a16="http://schemas.microsoft.com/office/drawing/2014/main" id="{A48B2322-70B4-065C-6028-23A174CF06F4}"/>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28990" r="16895" b="2"/>
          <a:stretch>
            <a:fillRect/>
          </a:stretch>
        </p:blipFill>
        <p:spPr>
          <a:xfrm>
            <a:off x="7675658" y="2093976"/>
            <a:ext cx="3941064" cy="4096512"/>
          </a:xfrm>
          <a:prstGeom prst="rect">
            <a:avLst/>
          </a:prstGeom>
        </p:spPr>
      </p:pic>
      <p:sp>
        <p:nvSpPr>
          <p:cNvPr id="7" name="TextBox 6">
            <a:extLst>
              <a:ext uri="{FF2B5EF4-FFF2-40B4-BE49-F238E27FC236}">
                <a16:creationId xmlns:a16="http://schemas.microsoft.com/office/drawing/2014/main" id="{AB86D066-B05F-2416-BECE-A37D255A6F03}"/>
              </a:ext>
            </a:extLst>
          </p:cNvPr>
          <p:cNvSpPr txBox="1"/>
          <p:nvPr/>
        </p:nvSpPr>
        <p:spPr>
          <a:xfrm>
            <a:off x="9027552" y="5990433"/>
            <a:ext cx="2589170"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namu.wiki/w/%C3%AA%C2%B7%C2%B8%C3%AB%C2%A6%C2%B0%C3%AA%C2%B3%C2%A0%C3%AD%C2%8A%C2%B8">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s-ES_tradnl" sz="700">
              <a:solidFill>
                <a:srgbClr val="FFFFFF"/>
              </a:solidFill>
            </a:endParaRPr>
          </a:p>
        </p:txBody>
      </p:sp>
    </p:spTree>
    <p:extLst>
      <p:ext uri="{BB962C8B-B14F-4D97-AF65-F5344CB8AC3E}">
        <p14:creationId xmlns:p14="http://schemas.microsoft.com/office/powerpoint/2010/main" val="231534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6C3D3-CA78-0449-AC37-76717D636448}"/>
              </a:ext>
            </a:extLst>
          </p:cNvPr>
          <p:cNvSpPr>
            <a:spLocks noGrp="1"/>
          </p:cNvSpPr>
          <p:nvPr>
            <p:ph type="title"/>
          </p:nvPr>
        </p:nvSpPr>
        <p:spPr>
          <a:xfrm>
            <a:off x="838200" y="365125"/>
            <a:ext cx="10515600" cy="1325563"/>
          </a:xfrm>
        </p:spPr>
        <p:txBody>
          <a:bodyPr>
            <a:normAutofit/>
          </a:bodyPr>
          <a:lstStyle/>
          <a:p>
            <a:pPr algn="ctr"/>
            <a:r>
              <a:rPr lang="es-ES_tradnl" sz="4000" err="1">
                <a:latin typeface="Times New Roman" panose="02020603050405020304" pitchFamily="18" charset="0"/>
                <a:cs typeface="Times New Roman" panose="02020603050405020304" pitchFamily="18" charset="0"/>
              </a:rPr>
              <a:t>Firstbank</a:t>
            </a:r>
            <a:r>
              <a:rPr lang="es-ES_tradnl" sz="4000">
                <a:latin typeface="Times New Roman" panose="02020603050405020304" pitchFamily="18" charset="0"/>
                <a:cs typeface="Times New Roman" panose="02020603050405020304" pitchFamily="18" charset="0"/>
              </a:rPr>
              <a:t> v. León Hernández, TA2025CE00532</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66BF594-3BE7-70DB-362C-2D9306CAF643}"/>
              </a:ext>
            </a:extLst>
          </p:cNvPr>
          <p:cNvGraphicFramePr>
            <a:graphicFrameLocks noGrp="1"/>
          </p:cNvGraphicFramePr>
          <p:nvPr>
            <p:ph idx="1"/>
            <p:extLst>
              <p:ext uri="{D42A27DB-BD31-4B8C-83A1-F6EECF244321}">
                <p14:modId xmlns:p14="http://schemas.microsoft.com/office/powerpoint/2010/main" val="69665035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0716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238E6B8-0383-653A-1C07-2C2B47398C4B}"/>
              </a:ext>
            </a:extLst>
          </p:cNvPr>
          <p:cNvSpPr>
            <a:spLocks noGrp="1"/>
          </p:cNvSpPr>
          <p:nvPr>
            <p:ph type="title"/>
          </p:nvPr>
        </p:nvSpPr>
        <p:spPr>
          <a:xfrm>
            <a:off x="838200" y="401221"/>
            <a:ext cx="10515600" cy="1348065"/>
          </a:xfrm>
        </p:spPr>
        <p:txBody>
          <a:bodyPr>
            <a:normAutofit/>
          </a:bodyPr>
          <a:lstStyle/>
          <a:p>
            <a:r>
              <a:rPr lang="es-ES_tradnl" sz="4200" err="1">
                <a:solidFill>
                  <a:srgbClr val="FFFFFF"/>
                </a:solidFill>
                <a:latin typeface="Times New Roman" panose="02020603050405020304" pitchFamily="18" charset="0"/>
                <a:cs typeface="Times New Roman" panose="02020603050405020304" pitchFamily="18" charset="0"/>
              </a:rPr>
              <a:t>Firstbank</a:t>
            </a:r>
            <a:r>
              <a:rPr lang="es-ES_tradnl" sz="4200">
                <a:solidFill>
                  <a:srgbClr val="FFFFFF"/>
                </a:solidFill>
                <a:latin typeface="Times New Roman" panose="02020603050405020304" pitchFamily="18" charset="0"/>
                <a:cs typeface="Times New Roman" panose="02020603050405020304" pitchFamily="18" charset="0"/>
              </a:rPr>
              <a:t> v. León Hernández, TA2025CE00532</a:t>
            </a:r>
            <a:endParaRPr lang="es-ES_tradnl" sz="4200">
              <a:solidFill>
                <a:srgbClr val="FFFFFF"/>
              </a:solidFill>
            </a:endParaRPr>
          </a:p>
        </p:txBody>
      </p:sp>
      <p:sp>
        <p:nvSpPr>
          <p:cNvPr id="3" name="Content Placeholder 2">
            <a:extLst>
              <a:ext uri="{FF2B5EF4-FFF2-40B4-BE49-F238E27FC236}">
                <a16:creationId xmlns:a16="http://schemas.microsoft.com/office/drawing/2014/main" id="{5AB81455-F656-C034-B6B2-DE93CA2D4074}"/>
              </a:ext>
            </a:extLst>
          </p:cNvPr>
          <p:cNvSpPr>
            <a:spLocks noGrp="1"/>
          </p:cNvSpPr>
          <p:nvPr>
            <p:ph idx="1"/>
          </p:nvPr>
        </p:nvSpPr>
        <p:spPr>
          <a:xfrm>
            <a:off x="838200" y="2586789"/>
            <a:ext cx="10515600" cy="3590174"/>
          </a:xfrm>
        </p:spPr>
        <p:txBody>
          <a:bodyPr>
            <a:normAutofit/>
          </a:bodyPr>
          <a:lstStyle/>
          <a:p>
            <a:pPr algn="just"/>
            <a:r>
              <a:rPr lang="es-ES_tradnl" sz="1700" noProof="0">
                <a:latin typeface="Times New Roman" panose="02020603050405020304" pitchFamily="18" charset="0"/>
                <a:cs typeface="Times New Roman" panose="02020603050405020304" pitchFamily="18" charset="0"/>
              </a:rPr>
              <a:t>Surge del expediente que, el 2 de septiembre de 2022, </a:t>
            </a:r>
            <a:r>
              <a:rPr lang="es-ES_tradnl" sz="1700" noProof="0" err="1">
                <a:latin typeface="Times New Roman" panose="02020603050405020304" pitchFamily="18" charset="0"/>
                <a:cs typeface="Times New Roman" panose="02020603050405020304" pitchFamily="18" charset="0"/>
              </a:rPr>
              <a:t>FirstBank</a:t>
            </a:r>
            <a:r>
              <a:rPr lang="es-ES_tradnl" sz="1700" noProof="0">
                <a:latin typeface="Times New Roman" panose="02020603050405020304" pitchFamily="18" charset="0"/>
                <a:cs typeface="Times New Roman" panose="02020603050405020304" pitchFamily="18" charset="0"/>
              </a:rPr>
              <a:t> anejó copia del pagaré que evidencia la obligación de pago reclamada en la “</a:t>
            </a:r>
            <a:r>
              <a:rPr lang="es-ES_tradnl" sz="1700" b="1" noProof="0">
                <a:latin typeface="Times New Roman" panose="02020603050405020304" pitchFamily="18" charset="0"/>
                <a:cs typeface="Times New Roman" panose="02020603050405020304" pitchFamily="18" charset="0"/>
              </a:rPr>
              <a:t>Demanda</a:t>
            </a:r>
            <a:r>
              <a:rPr lang="es-ES_tradnl" sz="1700" noProof="0">
                <a:latin typeface="Times New Roman" panose="02020603050405020304" pitchFamily="18" charset="0"/>
                <a:cs typeface="Times New Roman" panose="02020603050405020304" pitchFamily="18" charset="0"/>
              </a:rPr>
              <a:t>”. </a:t>
            </a:r>
          </a:p>
          <a:p>
            <a:pPr algn="just"/>
            <a:r>
              <a:rPr lang="es-ES_tradnl" sz="1700" noProof="0">
                <a:latin typeface="Times New Roman" panose="02020603050405020304" pitchFamily="18" charset="0"/>
                <a:cs typeface="Times New Roman" panose="02020603050405020304" pitchFamily="18" charset="0"/>
              </a:rPr>
              <a:t>A su vez, aclaró que dicho pagaré estaba disponible para ser inspeccionado, de ser requerido. Por otro lado, el Peticionario sostuvo que </a:t>
            </a:r>
            <a:r>
              <a:rPr lang="es-ES_tradnl" sz="1700" noProof="0" err="1">
                <a:latin typeface="Times New Roman" panose="02020603050405020304" pitchFamily="18" charset="0"/>
                <a:cs typeface="Times New Roman" panose="02020603050405020304" pitchFamily="18" charset="0"/>
              </a:rPr>
              <a:t>FirstBank</a:t>
            </a:r>
            <a:r>
              <a:rPr lang="es-ES_tradnl" sz="1700" noProof="0">
                <a:latin typeface="Times New Roman" panose="02020603050405020304" pitchFamily="18" charset="0"/>
                <a:cs typeface="Times New Roman" panose="02020603050405020304" pitchFamily="18" charset="0"/>
              </a:rPr>
              <a:t> debió acreditar el acuerdo mediante el cual Fannie Mae le delegó la responsabilidad para proveer el servicio de cobro del préstamo objeto de controversia. </a:t>
            </a:r>
          </a:p>
          <a:p>
            <a:pPr algn="just"/>
            <a:r>
              <a:rPr lang="es-ES_tradnl" sz="1700" noProof="0">
                <a:latin typeface="Times New Roman" panose="02020603050405020304" pitchFamily="18" charset="0"/>
                <a:cs typeface="Times New Roman" panose="02020603050405020304" pitchFamily="18" charset="0"/>
              </a:rPr>
              <a:t>En esa línea, sugirió que es de aplicación el contrato de mandato. Como relacionamos previamente, la Ley de Transacciones Comerciales es el estatuto especial que regula el asunto de la legitimación activa en este tipo de casos. </a:t>
            </a:r>
          </a:p>
          <a:p>
            <a:pPr algn="just"/>
            <a:r>
              <a:rPr lang="es-ES_tradnl" sz="1700" noProof="0">
                <a:latin typeface="Times New Roman" panose="02020603050405020304" pitchFamily="18" charset="0"/>
                <a:cs typeface="Times New Roman" panose="02020603050405020304" pitchFamily="18" charset="0"/>
              </a:rPr>
              <a:t>A tales efectos, un pagaré endosado en blanco se convierte en un instrumento pagadero al portador, el cual permite a cualquier persona que tenga en su poder el instrumento, a exigir sin más el pago. </a:t>
            </a:r>
            <a:r>
              <a:rPr lang="es-ES_tradnl" sz="1700" i="1" noProof="0">
                <a:latin typeface="Times New Roman" panose="02020603050405020304" pitchFamily="18" charset="0"/>
                <a:cs typeface="Times New Roman" panose="02020603050405020304" pitchFamily="18" charset="0"/>
              </a:rPr>
              <a:t>Véase</a:t>
            </a:r>
            <a:r>
              <a:rPr lang="es-ES_tradnl" sz="1700" noProof="0">
                <a:latin typeface="Times New Roman" panose="02020603050405020304" pitchFamily="18" charset="0"/>
                <a:cs typeface="Times New Roman" panose="02020603050405020304" pitchFamily="18" charset="0"/>
              </a:rPr>
              <a:t>, 19 LPRA sec. 509. </a:t>
            </a:r>
          </a:p>
          <a:p>
            <a:pPr algn="just"/>
            <a:r>
              <a:rPr lang="es-ES_tradnl" sz="1700" noProof="0">
                <a:latin typeface="Times New Roman" panose="02020603050405020304" pitchFamily="18" charset="0"/>
                <a:cs typeface="Times New Roman" panose="02020603050405020304" pitchFamily="18" charset="0"/>
              </a:rPr>
              <a:t>Nótese que la referida ley le confiere el derecho de exigir el cumplimiento de cualquier instrumento negociable al tenedor del instrumento, como también, a una persona que no es tenedor, pero está en </a:t>
            </a:r>
            <a:r>
              <a:rPr lang="es-ES_tradnl" sz="1700" b="1" noProof="0">
                <a:latin typeface="Times New Roman" panose="02020603050405020304" pitchFamily="18" charset="0"/>
                <a:cs typeface="Times New Roman" panose="02020603050405020304" pitchFamily="18" charset="0"/>
              </a:rPr>
              <a:t>posesión</a:t>
            </a:r>
            <a:r>
              <a:rPr lang="es-ES_tradnl" sz="1700" noProof="0">
                <a:latin typeface="Times New Roman" panose="02020603050405020304" pitchFamily="18" charset="0"/>
                <a:cs typeface="Times New Roman" panose="02020603050405020304" pitchFamily="18" charset="0"/>
              </a:rPr>
              <a:t> de éste y tiene los derechos de un tenedor. </a:t>
            </a:r>
            <a:r>
              <a:rPr lang="es-ES_tradnl" sz="1700" i="1" noProof="0">
                <a:latin typeface="Times New Roman" panose="02020603050405020304" pitchFamily="18" charset="0"/>
                <a:cs typeface="Times New Roman" panose="02020603050405020304" pitchFamily="18" charset="0"/>
              </a:rPr>
              <a:t>Véase, </a:t>
            </a:r>
            <a:r>
              <a:rPr lang="es-ES_tradnl" sz="1700" noProof="0">
                <a:latin typeface="Times New Roman" panose="02020603050405020304" pitchFamily="18" charset="0"/>
                <a:cs typeface="Times New Roman" panose="02020603050405020304" pitchFamily="18" charset="0"/>
              </a:rPr>
              <a:t>19 L.P.R.A. sec. 601.</a:t>
            </a:r>
          </a:p>
        </p:txBody>
      </p:sp>
    </p:spTree>
    <p:extLst>
      <p:ext uri="{BB962C8B-B14F-4D97-AF65-F5344CB8AC3E}">
        <p14:creationId xmlns:p14="http://schemas.microsoft.com/office/powerpoint/2010/main" val="3649534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BE23F46-6121-A8C7-D731-6FE7B229EAE7}"/>
              </a:ext>
            </a:extLst>
          </p:cNvPr>
          <p:cNvSpPr>
            <a:spLocks noGrp="1"/>
          </p:cNvSpPr>
          <p:nvPr>
            <p:ph type="title"/>
          </p:nvPr>
        </p:nvSpPr>
        <p:spPr>
          <a:xfrm>
            <a:off x="838200" y="401221"/>
            <a:ext cx="10515600" cy="1348065"/>
          </a:xfrm>
        </p:spPr>
        <p:txBody>
          <a:bodyPr>
            <a:normAutofit/>
          </a:bodyPr>
          <a:lstStyle/>
          <a:p>
            <a:r>
              <a:rPr lang="es-ES_tradnl" sz="4200">
                <a:solidFill>
                  <a:srgbClr val="FFFFFF"/>
                </a:solidFill>
                <a:latin typeface="Times New Roman" panose="02020603050405020304" pitchFamily="18" charset="0"/>
                <a:cs typeface="Times New Roman" panose="02020603050405020304" pitchFamily="18" charset="0"/>
              </a:rPr>
              <a:t>Firstbank v. León Hernández, TA2025CE00532</a:t>
            </a:r>
            <a:endParaRPr lang="es-ES_tradnl" sz="4200">
              <a:solidFill>
                <a:srgbClr val="FFFFFF"/>
              </a:solidFill>
            </a:endParaRPr>
          </a:p>
        </p:txBody>
      </p:sp>
      <p:sp>
        <p:nvSpPr>
          <p:cNvPr id="3" name="Content Placeholder 2">
            <a:extLst>
              <a:ext uri="{FF2B5EF4-FFF2-40B4-BE49-F238E27FC236}">
                <a16:creationId xmlns:a16="http://schemas.microsoft.com/office/drawing/2014/main" id="{AFB50EF6-B6E7-ABC4-7FB6-77371D219C68}"/>
              </a:ext>
            </a:extLst>
          </p:cNvPr>
          <p:cNvSpPr>
            <a:spLocks noGrp="1"/>
          </p:cNvSpPr>
          <p:nvPr>
            <p:ph idx="1"/>
          </p:nvPr>
        </p:nvSpPr>
        <p:spPr>
          <a:xfrm>
            <a:off x="838200" y="2586789"/>
            <a:ext cx="10515600" cy="3590174"/>
          </a:xfrm>
        </p:spPr>
        <p:txBody>
          <a:bodyPr>
            <a:normAutofit/>
          </a:bodyPr>
          <a:lstStyle/>
          <a:p>
            <a:pPr algn="just"/>
            <a:r>
              <a:rPr lang="es-ES_tradnl" sz="1700" noProof="0" dirty="0">
                <a:latin typeface="Times New Roman" panose="02020603050405020304" pitchFamily="18" charset="0"/>
                <a:cs typeface="Times New Roman" panose="02020603050405020304" pitchFamily="18" charset="0"/>
              </a:rPr>
              <a:t>En este sentido, los argumentos esbozados por el Peticionario son inmeritorios y subsisten al margen de la ley, puesto que es innecesario un contrato de mandato entre Fannie Mae y </a:t>
            </a:r>
            <a:r>
              <a:rPr lang="es-ES_tradnl" sz="1700" noProof="0" dirty="0" err="1">
                <a:latin typeface="Times New Roman" panose="02020603050405020304" pitchFamily="18" charset="0"/>
                <a:cs typeface="Times New Roman" panose="02020603050405020304" pitchFamily="18" charset="0"/>
              </a:rPr>
              <a:t>FirstBank</a:t>
            </a:r>
            <a:r>
              <a:rPr lang="es-ES_tradnl" sz="1700" noProof="0" dirty="0">
                <a:latin typeface="Times New Roman" panose="02020603050405020304" pitchFamily="18" charset="0"/>
                <a:cs typeface="Times New Roman" panose="02020603050405020304" pitchFamily="18" charset="0"/>
              </a:rPr>
              <a:t>, para que este último pueda acreditar su legitimación activa. </a:t>
            </a:r>
          </a:p>
          <a:p>
            <a:pPr algn="just"/>
            <a:r>
              <a:rPr lang="es-ES_tradnl" sz="1700" noProof="0" dirty="0">
                <a:latin typeface="Times New Roman" panose="02020603050405020304" pitchFamily="18" charset="0"/>
                <a:cs typeface="Times New Roman" panose="02020603050405020304" pitchFamily="18" charset="0"/>
              </a:rPr>
              <a:t>Por el contrario, la </a:t>
            </a:r>
            <a:r>
              <a:rPr lang="es-ES_tradnl" sz="1700" b="1" noProof="0" dirty="0">
                <a:latin typeface="Times New Roman" panose="02020603050405020304" pitchFamily="18" charset="0"/>
                <a:cs typeface="Times New Roman" panose="02020603050405020304" pitchFamily="18" charset="0"/>
              </a:rPr>
              <a:t>Ley de Transacciones Comerciales </a:t>
            </a:r>
            <a:r>
              <a:rPr lang="es-ES_tradnl" sz="1700" noProof="0" dirty="0">
                <a:latin typeface="Times New Roman" panose="02020603050405020304" pitchFamily="18" charset="0"/>
                <a:cs typeface="Times New Roman" panose="02020603050405020304" pitchFamily="18" charset="0"/>
              </a:rPr>
              <a:t>le otorga expresamente autoridad a </a:t>
            </a:r>
            <a:r>
              <a:rPr lang="es-ES_tradnl" sz="1700" noProof="0" dirty="0" err="1">
                <a:latin typeface="Times New Roman" panose="02020603050405020304" pitchFamily="18" charset="0"/>
                <a:cs typeface="Times New Roman" panose="02020603050405020304" pitchFamily="18" charset="0"/>
              </a:rPr>
              <a:t>FirstBank</a:t>
            </a:r>
            <a:r>
              <a:rPr lang="es-ES_tradnl" sz="1700" noProof="0" dirty="0">
                <a:latin typeface="Times New Roman" panose="02020603050405020304" pitchFamily="18" charset="0"/>
                <a:cs typeface="Times New Roman" panose="02020603050405020304" pitchFamily="18" charset="0"/>
              </a:rPr>
              <a:t> para instar la causa de acción de cobro de dinero y ejecución de hipoteca, toda vez que está en posesión del pagaré endosado al portador. </a:t>
            </a:r>
          </a:p>
          <a:p>
            <a:pPr algn="just"/>
            <a:r>
              <a:rPr lang="es-ES_tradnl" sz="1700" noProof="0" dirty="0">
                <a:latin typeface="Times New Roman" panose="02020603050405020304" pitchFamily="18" charset="0"/>
                <a:cs typeface="Times New Roman" panose="02020603050405020304" pitchFamily="18" charset="0"/>
              </a:rPr>
              <a:t>Incluso, asumiendo que </a:t>
            </a:r>
            <a:r>
              <a:rPr lang="es-ES_tradnl" sz="1700" noProof="0" dirty="0" err="1">
                <a:latin typeface="Times New Roman" panose="02020603050405020304" pitchFamily="18" charset="0"/>
                <a:cs typeface="Times New Roman" panose="02020603050405020304" pitchFamily="18" charset="0"/>
              </a:rPr>
              <a:t>FirstBank</a:t>
            </a:r>
            <a:r>
              <a:rPr lang="es-ES_tradnl" sz="1700" noProof="0" dirty="0">
                <a:latin typeface="Times New Roman" panose="02020603050405020304" pitchFamily="18" charset="0"/>
                <a:cs typeface="Times New Roman" panose="02020603050405020304" pitchFamily="18" charset="0"/>
              </a:rPr>
              <a:t> no es el tenedor del pagaré, como mínimo, es el cesionario de este y como tal, ostenta igualmente todas las facultades para exigir el pago de lo adeudado. </a:t>
            </a:r>
            <a:r>
              <a:rPr lang="es-ES_tradnl" sz="1700" i="1" noProof="0" dirty="0">
                <a:latin typeface="Times New Roman" panose="02020603050405020304" pitchFamily="18" charset="0"/>
                <a:cs typeface="Times New Roman" panose="02020603050405020304" pitchFamily="18" charset="0"/>
              </a:rPr>
              <a:t>Véase</a:t>
            </a:r>
            <a:r>
              <a:rPr lang="es-ES_tradnl" sz="1700" noProof="0" dirty="0">
                <a:latin typeface="Times New Roman" panose="02020603050405020304" pitchFamily="18" charset="0"/>
                <a:cs typeface="Times New Roman" panose="02020603050405020304" pitchFamily="18" charset="0"/>
              </a:rPr>
              <a:t>, 19 LPRA sec. 553. </a:t>
            </a:r>
          </a:p>
          <a:p>
            <a:pPr algn="just"/>
            <a:r>
              <a:rPr lang="es-ES_tradnl" sz="1700" noProof="0" dirty="0">
                <a:latin typeface="Times New Roman" panose="02020603050405020304" pitchFamily="18" charset="0"/>
                <a:cs typeface="Times New Roman" panose="02020603050405020304" pitchFamily="18" charset="0"/>
              </a:rPr>
              <a:t>Así pues, concluimos expresamente que la producción del pagaré en controversia y haberlo hecho disponible para inspección le confiere al Recurrido, cuanto menos, la legitimación activa que la ley requiere en este tipo de casos. Por tanto, el primer error no se cometió.</a:t>
            </a:r>
          </a:p>
        </p:txBody>
      </p:sp>
    </p:spTree>
    <p:extLst>
      <p:ext uri="{BB962C8B-B14F-4D97-AF65-F5344CB8AC3E}">
        <p14:creationId xmlns:p14="http://schemas.microsoft.com/office/powerpoint/2010/main" val="1437799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DE6D4C4-F14B-FC8D-C15E-29A4766DC17F}"/>
              </a:ext>
            </a:extLst>
          </p:cNvPr>
          <p:cNvSpPr>
            <a:spLocks noGrp="1"/>
          </p:cNvSpPr>
          <p:nvPr>
            <p:ph type="title"/>
          </p:nvPr>
        </p:nvSpPr>
        <p:spPr>
          <a:xfrm>
            <a:off x="838200" y="401221"/>
            <a:ext cx="10515600" cy="1348065"/>
          </a:xfrm>
        </p:spPr>
        <p:txBody>
          <a:bodyPr>
            <a:normAutofit/>
          </a:bodyPr>
          <a:lstStyle/>
          <a:p>
            <a:r>
              <a:rPr lang="es-ES_tradnl" sz="4200" noProof="0">
                <a:solidFill>
                  <a:srgbClr val="FFFFFF"/>
                </a:solidFill>
                <a:latin typeface="Times New Roman" panose="02020603050405020304" pitchFamily="18" charset="0"/>
                <a:cs typeface="Times New Roman" panose="02020603050405020304" pitchFamily="18" charset="0"/>
              </a:rPr>
              <a:t>Firstbank v. León Hernández, TA2025CE00532</a:t>
            </a:r>
            <a:endParaRPr lang="es-ES_tradnl" sz="4200" noProof="0">
              <a:solidFill>
                <a:srgbClr val="FFFFFF"/>
              </a:solidFill>
            </a:endParaRPr>
          </a:p>
        </p:txBody>
      </p:sp>
      <p:sp>
        <p:nvSpPr>
          <p:cNvPr id="3" name="Content Placeholder 2">
            <a:extLst>
              <a:ext uri="{FF2B5EF4-FFF2-40B4-BE49-F238E27FC236}">
                <a16:creationId xmlns:a16="http://schemas.microsoft.com/office/drawing/2014/main" id="{4BB17259-6AF1-BC91-8515-60C19DFDF37C}"/>
              </a:ext>
            </a:extLst>
          </p:cNvPr>
          <p:cNvSpPr>
            <a:spLocks noGrp="1"/>
          </p:cNvSpPr>
          <p:nvPr>
            <p:ph idx="1"/>
          </p:nvPr>
        </p:nvSpPr>
        <p:spPr>
          <a:xfrm>
            <a:off x="838200" y="2586789"/>
            <a:ext cx="10515600" cy="3590174"/>
          </a:xfrm>
        </p:spPr>
        <p:txBody>
          <a:bodyPr>
            <a:normAutofit lnSpcReduction="10000"/>
          </a:bodyPr>
          <a:lstStyle/>
          <a:p>
            <a:pPr algn="just"/>
            <a:r>
              <a:rPr lang="es-ES_tradnl" sz="2000" noProof="0">
                <a:latin typeface="Times New Roman" panose="02020603050405020304" pitchFamily="18" charset="0"/>
                <a:cs typeface="Times New Roman" panose="02020603050405020304" pitchFamily="18" charset="0"/>
              </a:rPr>
              <a:t>Como segundo señalamiento de error, el Peticionario interpretó que </a:t>
            </a:r>
            <a:r>
              <a:rPr lang="es-ES_tradnl" sz="2000" noProof="0" err="1">
                <a:latin typeface="Times New Roman" panose="02020603050405020304" pitchFamily="18" charset="0"/>
                <a:cs typeface="Times New Roman" panose="02020603050405020304" pitchFamily="18" charset="0"/>
              </a:rPr>
              <a:t>FirstBank</a:t>
            </a:r>
            <a:r>
              <a:rPr lang="es-ES_tradnl" sz="2000" noProof="0">
                <a:latin typeface="Times New Roman" panose="02020603050405020304" pitchFamily="18" charset="0"/>
                <a:cs typeface="Times New Roman" panose="02020603050405020304" pitchFamily="18" charset="0"/>
              </a:rPr>
              <a:t> compareció como representante, agente de servicio o contratista independiente de Fannie Mae. En consecuencia, alegó que lo anterior no subsana la cualidad de no residente de Fannie Mae, como dueño del pagaré objeto del litigio, y entidad jurídica foránea.</a:t>
            </a:r>
          </a:p>
          <a:p>
            <a:pPr algn="just"/>
            <a:r>
              <a:rPr lang="es-ES_tradnl" sz="2000" noProof="0">
                <a:latin typeface="Times New Roman" panose="02020603050405020304" pitchFamily="18" charset="0"/>
                <a:cs typeface="Times New Roman" panose="02020603050405020304" pitchFamily="18" charset="0"/>
              </a:rPr>
              <a:t>A poco que examinemos la Regla 69.5 de Procedimiento Civil, </a:t>
            </a:r>
            <a:r>
              <a:rPr lang="es-ES_tradnl" sz="2000" i="1" noProof="0">
                <a:latin typeface="Times New Roman" panose="02020603050405020304" pitchFamily="18" charset="0"/>
                <a:cs typeface="Times New Roman" panose="02020603050405020304" pitchFamily="18" charset="0"/>
              </a:rPr>
              <a:t>supra</a:t>
            </a:r>
            <a:r>
              <a:rPr lang="es-ES_tradnl" sz="2000" noProof="0">
                <a:latin typeface="Times New Roman" panose="02020603050405020304" pitchFamily="18" charset="0"/>
                <a:cs typeface="Times New Roman" panose="02020603050405020304" pitchFamily="18" charset="0"/>
              </a:rPr>
              <a:t>, notamos que es improcedente al asunto que nos ocupa. La disposición legal antes citada establece que cuando la parte </a:t>
            </a:r>
            <a:r>
              <a:rPr lang="es-ES_tradnl" sz="2000" b="1" noProof="0">
                <a:latin typeface="Times New Roman" panose="02020603050405020304" pitchFamily="18" charset="0"/>
                <a:cs typeface="Times New Roman" panose="02020603050405020304" pitchFamily="18" charset="0"/>
              </a:rPr>
              <a:t>reclamante</a:t>
            </a:r>
            <a:r>
              <a:rPr lang="es-ES_tradnl" sz="2000" noProof="0">
                <a:latin typeface="Times New Roman" panose="02020603050405020304" pitchFamily="18" charset="0"/>
                <a:cs typeface="Times New Roman" panose="02020603050405020304" pitchFamily="18" charset="0"/>
              </a:rPr>
              <a:t> resida fuera de Puerto Rico o sea una corporación extranjera, el tribunal requerirá que preste fianza para garantizar las costas, los gastos y los honorarios de abogados a que pueda ser condenada. </a:t>
            </a:r>
          </a:p>
          <a:p>
            <a:pPr algn="just"/>
            <a:r>
              <a:rPr lang="es-ES_tradnl" sz="2000" noProof="0">
                <a:latin typeface="Times New Roman" panose="02020603050405020304" pitchFamily="18" charset="0"/>
                <a:cs typeface="Times New Roman" panose="02020603050405020304" pitchFamily="18" charset="0"/>
              </a:rPr>
              <a:t>Sin embargo, habiendo resuelto que </a:t>
            </a:r>
            <a:r>
              <a:rPr lang="es-ES_tradnl" sz="2000" noProof="0" err="1">
                <a:latin typeface="Times New Roman" panose="02020603050405020304" pitchFamily="18" charset="0"/>
                <a:cs typeface="Times New Roman" panose="02020603050405020304" pitchFamily="18" charset="0"/>
              </a:rPr>
              <a:t>FirstBank</a:t>
            </a:r>
            <a:r>
              <a:rPr lang="es-ES_tradnl" sz="2000" noProof="0">
                <a:latin typeface="Times New Roman" panose="02020603050405020304" pitchFamily="18" charset="0"/>
                <a:cs typeface="Times New Roman" panose="02020603050405020304" pitchFamily="18" charset="0"/>
              </a:rPr>
              <a:t> (</a:t>
            </a:r>
            <a:r>
              <a:rPr lang="es-ES_tradnl" sz="2000" i="1" noProof="0">
                <a:latin typeface="Times New Roman" panose="02020603050405020304" pitchFamily="18" charset="0"/>
                <a:cs typeface="Times New Roman" panose="02020603050405020304" pitchFamily="18" charset="0"/>
              </a:rPr>
              <a:t>sic</a:t>
            </a:r>
            <a:r>
              <a:rPr lang="es-ES_tradnl" sz="2000" noProof="0">
                <a:latin typeface="Times New Roman" panose="02020603050405020304" pitchFamily="18" charset="0"/>
                <a:cs typeface="Times New Roman" panose="02020603050405020304" pitchFamily="18" charset="0"/>
              </a:rPr>
              <a:t>) tenía legitimación activa para instar la demanda y como única parte reclamante desde el inicio del pleito, colegimos que no erró el foro primario al no requerir fianza al amparo de la aludida norma reglamentaria.</a:t>
            </a:r>
          </a:p>
          <a:p>
            <a:endParaRPr lang="es-ES_tradnl" sz="2000" noProof="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86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erson giving a presentation&#10;&#10;AI-generated content may be incorrect.">
            <a:extLst>
              <a:ext uri="{FF2B5EF4-FFF2-40B4-BE49-F238E27FC236}">
                <a16:creationId xmlns:a16="http://schemas.microsoft.com/office/drawing/2014/main" id="{92A113FF-A31F-F8C8-5DAA-EE65825CE8E4}"/>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6397" r="15634" b="2"/>
          <a:stretch>
            <a:fillRect/>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8" name="Freeform: Shape 1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0E1D0D08-5ABC-78FE-9190-932AE6EDB043}"/>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000">
                <a:latin typeface="Times New Roman" panose="02020603050405020304" pitchFamily="18" charset="0"/>
                <a:cs typeface="Times New Roman" panose="02020603050405020304" pitchFamily="18" charset="0"/>
              </a:rPr>
              <a:t>Oriental Bank v. Suárez Martínez, KLAN202200410</a:t>
            </a:r>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Content Placeholder 6">
            <a:extLst>
              <a:ext uri="{FF2B5EF4-FFF2-40B4-BE49-F238E27FC236}">
                <a16:creationId xmlns:a16="http://schemas.microsoft.com/office/drawing/2014/main" id="{3D25F919-9BF9-AC01-ADC3-1A2167D9F823}"/>
              </a:ext>
            </a:extLst>
          </p:cNvPr>
          <p:cNvSpPr>
            <a:spLocks noGrp="1"/>
          </p:cNvSpPr>
          <p:nvPr>
            <p:ph sz="half" idx="1"/>
          </p:nvPr>
        </p:nvSpPr>
        <p:spPr>
          <a:xfrm>
            <a:off x="371094" y="2718054"/>
            <a:ext cx="3438906" cy="3207258"/>
          </a:xfrm>
        </p:spPr>
        <p:txBody>
          <a:bodyPr vert="horz" lIns="91440" tIns="45720" rIns="91440" bIns="45720" rtlCol="0" anchor="t">
            <a:normAutofit/>
          </a:bodyPr>
          <a:lstStyle/>
          <a:p>
            <a:r>
              <a:rPr lang="en-US" sz="2000">
                <a:latin typeface="Times New Roman" panose="02020603050405020304" pitchFamily="18" charset="0"/>
                <a:cs typeface="Times New Roman" panose="02020603050405020304" pitchFamily="18" charset="0"/>
              </a:rPr>
              <a:t>Panel VIII</a:t>
            </a:r>
          </a:p>
          <a:p>
            <a:pPr lvl="1"/>
            <a:r>
              <a:rPr lang="en-US" sz="2000" err="1">
                <a:latin typeface="Times New Roman" panose="02020603050405020304" pitchFamily="18" charset="0"/>
                <a:cs typeface="Times New Roman" panose="02020603050405020304" pitchFamily="18" charset="0"/>
              </a:rPr>
              <a:t>Juez</a:t>
            </a:r>
            <a:r>
              <a:rPr lang="en-US" sz="2000">
                <a:latin typeface="Times New Roman" panose="02020603050405020304" pitchFamily="18" charset="0"/>
                <a:cs typeface="Times New Roman" panose="02020603050405020304" pitchFamily="18" charset="0"/>
              </a:rPr>
              <a:t> </a:t>
            </a:r>
          </a:p>
          <a:p>
            <a:pPr lvl="2"/>
            <a:r>
              <a:rPr lang="en-US">
                <a:latin typeface="Times New Roman" panose="02020603050405020304" pitchFamily="18" charset="0"/>
                <a:cs typeface="Times New Roman" panose="02020603050405020304" pitchFamily="18" charset="0"/>
              </a:rPr>
              <a:t>Dominguez Irizarry</a:t>
            </a:r>
          </a:p>
          <a:p>
            <a:pPr lvl="2"/>
            <a:r>
              <a:rPr lang="en-US">
                <a:latin typeface="Times New Roman" panose="02020603050405020304" pitchFamily="18" charset="0"/>
                <a:cs typeface="Times New Roman" panose="02020603050405020304" pitchFamily="18" charset="0"/>
              </a:rPr>
              <a:t>Rivera Marchand</a:t>
            </a:r>
          </a:p>
          <a:p>
            <a:pPr lvl="2"/>
            <a:r>
              <a:rPr lang="en-US">
                <a:latin typeface="Times New Roman" panose="02020603050405020304" pitchFamily="18" charset="0"/>
                <a:cs typeface="Times New Roman" panose="02020603050405020304" pitchFamily="18" charset="0"/>
              </a:rPr>
              <a:t>Salgado Schwarz</a:t>
            </a:r>
          </a:p>
          <a:p>
            <a:pPr lvl="1"/>
            <a:endParaRPr lang="en-US" sz="20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6D26425-6543-860A-A565-0B30F16740E7}"/>
              </a:ext>
            </a:extLst>
          </p:cNvPr>
          <p:cNvSpPr txBox="1"/>
          <p:nvPr/>
        </p:nvSpPr>
        <p:spPr>
          <a:xfrm>
            <a:off x="9602830" y="6657945"/>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medicaljane.com/directory/professional/joe-smit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63580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giving a presentation&#10;&#10;AI-generated content may be incorrect.">
            <a:extLst>
              <a:ext uri="{FF2B5EF4-FFF2-40B4-BE49-F238E27FC236}">
                <a16:creationId xmlns:a16="http://schemas.microsoft.com/office/drawing/2014/main" id="{C78322D3-B84C-E053-9415-FA03F8D16307}"/>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rcRect l="3259" r="12496" b="2"/>
          <a:stretch>
            <a:fillRect/>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D6DD0-7DFD-E96F-ABCC-1E9DA3D92FFC}"/>
              </a:ext>
            </a:extLst>
          </p:cNvPr>
          <p:cNvSpPr>
            <a:spLocks noGrp="1"/>
          </p:cNvSpPr>
          <p:nvPr>
            <p:ph type="title"/>
          </p:nvPr>
        </p:nvSpPr>
        <p:spPr>
          <a:xfrm>
            <a:off x="7531610" y="365125"/>
            <a:ext cx="3822189" cy="1899912"/>
          </a:xfrm>
        </p:spPr>
        <p:txBody>
          <a:bodyPr vert="horz" lIns="91440" tIns="45720" rIns="91440" bIns="45720" rtlCol="0" anchor="ctr">
            <a:normAutofit fontScale="90000"/>
          </a:bodyPr>
          <a:lstStyle/>
          <a:p>
            <a:r>
              <a:rPr lang="en-US" sz="4000">
                <a:latin typeface="Times New Roman" panose="02020603050405020304" pitchFamily="18" charset="0"/>
                <a:cs typeface="Times New Roman" panose="02020603050405020304" pitchFamily="18" charset="0"/>
              </a:rPr>
              <a:t>Fannie Mae v. Franquiz Marrero, KLCE20220119</a:t>
            </a:r>
          </a:p>
        </p:txBody>
      </p:sp>
      <p:sp>
        <p:nvSpPr>
          <p:cNvPr id="4" name="Content Placeholder 3">
            <a:extLst>
              <a:ext uri="{FF2B5EF4-FFF2-40B4-BE49-F238E27FC236}">
                <a16:creationId xmlns:a16="http://schemas.microsoft.com/office/drawing/2014/main" id="{A11481B4-4B49-9727-455F-1BDF97867AE3}"/>
              </a:ext>
            </a:extLst>
          </p:cNvPr>
          <p:cNvSpPr>
            <a:spLocks noGrp="1"/>
          </p:cNvSpPr>
          <p:nvPr>
            <p:ph sz="half" idx="2"/>
          </p:nvPr>
        </p:nvSpPr>
        <p:spPr>
          <a:xfrm>
            <a:off x="7531610" y="2434201"/>
            <a:ext cx="3822189" cy="3742762"/>
          </a:xfrm>
        </p:spPr>
        <p:txBody>
          <a:bodyPr vert="horz" lIns="91440" tIns="45720" rIns="91440" bIns="45720" rtlCol="0">
            <a:normAutofit/>
          </a:bodyPr>
          <a:lstStyle/>
          <a:p>
            <a:r>
              <a:rPr lang="en-US" sz="2400">
                <a:latin typeface="Times New Roman" panose="02020603050405020304" pitchFamily="18" charset="0"/>
                <a:cs typeface="Times New Roman" panose="02020603050405020304" pitchFamily="18" charset="0"/>
              </a:rPr>
              <a:t>Panel IV</a:t>
            </a:r>
          </a:p>
          <a:p>
            <a:pPr lvl="1"/>
            <a:r>
              <a:rPr lang="en-US" err="1">
                <a:latin typeface="Times New Roman" panose="02020603050405020304" pitchFamily="18" charset="0"/>
                <a:cs typeface="Times New Roman" panose="02020603050405020304" pitchFamily="18" charset="0"/>
              </a:rPr>
              <a:t>Juez</a:t>
            </a:r>
            <a:r>
              <a:rPr lang="en-US">
                <a:latin typeface="Times New Roman" panose="02020603050405020304" pitchFamily="18" charset="0"/>
                <a:cs typeface="Times New Roman" panose="02020603050405020304" pitchFamily="18" charset="0"/>
              </a:rPr>
              <a:t>:</a:t>
            </a:r>
          </a:p>
          <a:p>
            <a:pPr lvl="2"/>
            <a:r>
              <a:rPr lang="en-US" sz="2400">
                <a:latin typeface="Times New Roman" panose="02020603050405020304" pitchFamily="18" charset="0"/>
                <a:cs typeface="Times New Roman" panose="02020603050405020304" pitchFamily="18" charset="0"/>
              </a:rPr>
              <a:t>Cintrón Cintrón</a:t>
            </a:r>
          </a:p>
          <a:p>
            <a:pPr lvl="2"/>
            <a:r>
              <a:rPr lang="en-US" sz="2400">
                <a:latin typeface="Times New Roman" panose="02020603050405020304" pitchFamily="18" charset="0"/>
                <a:cs typeface="Times New Roman" panose="02020603050405020304" pitchFamily="18" charset="0"/>
              </a:rPr>
              <a:t>Pagán Ocasio</a:t>
            </a:r>
          </a:p>
          <a:p>
            <a:pPr lvl="2"/>
            <a:r>
              <a:rPr lang="en-US" sz="2400">
                <a:latin typeface="Times New Roman" panose="02020603050405020304" pitchFamily="18" charset="0"/>
                <a:cs typeface="Times New Roman" panose="02020603050405020304" pitchFamily="18" charset="0"/>
              </a:rPr>
              <a:t>Barresi Ramos </a:t>
            </a:r>
          </a:p>
        </p:txBody>
      </p:sp>
      <p:sp>
        <p:nvSpPr>
          <p:cNvPr id="7" name="TextBox 6">
            <a:extLst>
              <a:ext uri="{FF2B5EF4-FFF2-40B4-BE49-F238E27FC236}">
                <a16:creationId xmlns:a16="http://schemas.microsoft.com/office/drawing/2014/main" id="{E18E83AA-D404-445E-66AC-911B9AC7113A}"/>
              </a:ext>
            </a:extLst>
          </p:cNvPr>
          <p:cNvSpPr txBox="1"/>
          <p:nvPr/>
        </p:nvSpPr>
        <p:spPr>
          <a:xfrm>
            <a:off x="7080473" y="6657945"/>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medicaljane.com/directory/professional/joe-smit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623779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6452F5-7336-A40D-EA0B-2C08F75532F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200">
                <a:latin typeface="Times New Roman" panose="02020603050405020304" pitchFamily="18" charset="0"/>
                <a:cs typeface="Times New Roman" panose="02020603050405020304" pitchFamily="18" charset="0"/>
              </a:rPr>
              <a:t>Fannie Mae v. Santiago Santos, KLCE202300734</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C29ED1-034D-E1A1-19CB-6732A159977A}"/>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latin typeface="Times New Roman" panose="02020603050405020304" pitchFamily="18" charset="0"/>
                <a:cs typeface="Times New Roman" panose="02020603050405020304" pitchFamily="18" charset="0"/>
              </a:rPr>
              <a:t>Panel V</a:t>
            </a:r>
          </a:p>
          <a:p>
            <a:pPr lvl="1"/>
            <a:r>
              <a:rPr lang="en-US" sz="2200" err="1">
                <a:latin typeface="Times New Roman" panose="02020603050405020304" pitchFamily="18" charset="0"/>
                <a:cs typeface="Times New Roman" panose="02020603050405020304" pitchFamily="18" charset="0"/>
              </a:rPr>
              <a:t>Juez</a:t>
            </a:r>
            <a:r>
              <a:rPr lang="en-US" sz="2200">
                <a:latin typeface="Times New Roman" panose="02020603050405020304" pitchFamily="18" charset="0"/>
                <a:cs typeface="Times New Roman" panose="02020603050405020304" pitchFamily="18" charset="0"/>
              </a:rPr>
              <a:t>:</a:t>
            </a:r>
          </a:p>
          <a:p>
            <a:pPr lvl="2"/>
            <a:r>
              <a:rPr lang="en-US" sz="2200">
                <a:latin typeface="Times New Roman" panose="02020603050405020304" pitchFamily="18" charset="0"/>
                <a:cs typeface="Times New Roman" panose="02020603050405020304" pitchFamily="18" charset="0"/>
              </a:rPr>
              <a:t>Hernández Sánchez</a:t>
            </a:r>
          </a:p>
          <a:p>
            <a:pPr lvl="2"/>
            <a:r>
              <a:rPr lang="en-US" sz="2200">
                <a:latin typeface="Times New Roman" panose="02020603050405020304" pitchFamily="18" charset="0"/>
                <a:cs typeface="Times New Roman" panose="02020603050405020304" pitchFamily="18" charset="0"/>
              </a:rPr>
              <a:t>Santiago Calderón</a:t>
            </a:r>
          </a:p>
          <a:p>
            <a:pPr lvl="2"/>
            <a:r>
              <a:rPr lang="en-US" sz="2200">
                <a:latin typeface="Times New Roman" panose="02020603050405020304" pitchFamily="18" charset="0"/>
                <a:cs typeface="Times New Roman" panose="02020603050405020304" pitchFamily="18" charset="0"/>
              </a:rPr>
              <a:t>Álvarez Esnard</a:t>
            </a:r>
          </a:p>
        </p:txBody>
      </p:sp>
      <p:pic>
        <p:nvPicPr>
          <p:cNvPr id="6" name="Content Placeholder 5" descr="A person giving a presentation&#10;&#10;AI-generated content may be incorrect.">
            <a:extLst>
              <a:ext uri="{FF2B5EF4-FFF2-40B4-BE49-F238E27FC236}">
                <a16:creationId xmlns:a16="http://schemas.microsoft.com/office/drawing/2014/main" id="{01F9AD3A-F02B-B7BD-E7EC-F97F6642E892}"/>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15416" r="24654"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1FB28A9B-1451-167D-B51B-D9C3509F2051}"/>
              </a:ext>
            </a:extLst>
          </p:cNvPr>
          <p:cNvSpPr txBox="1"/>
          <p:nvPr/>
        </p:nvSpPr>
        <p:spPr>
          <a:xfrm>
            <a:off x="9602830" y="6657945"/>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medicaljane.com/directory/professional/joe-smit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130152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giving a presentation&#10;&#10;AI-generated content may be incorrect.">
            <a:extLst>
              <a:ext uri="{FF2B5EF4-FFF2-40B4-BE49-F238E27FC236}">
                <a16:creationId xmlns:a16="http://schemas.microsoft.com/office/drawing/2014/main" id="{9BC0C700-A4AC-0160-2572-AF31AA12E86A}"/>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rcRect l="3259" r="12496" b="2"/>
          <a:stretch>
            <a:fillRect/>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D5081-9E6B-E164-C771-CE2F63278C95}"/>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2400" err="1">
                <a:latin typeface="Times New Roman" panose="02020603050405020304" pitchFamily="18" charset="0"/>
                <a:cs typeface="Times New Roman" panose="02020603050405020304" pitchFamily="18" charset="0"/>
              </a:rPr>
              <a:t>Firstbank</a:t>
            </a:r>
            <a:r>
              <a:rPr lang="en-US" sz="2400">
                <a:latin typeface="Times New Roman" panose="02020603050405020304" pitchFamily="18" charset="0"/>
                <a:cs typeface="Times New Roman" panose="02020603050405020304" pitchFamily="18" charset="0"/>
              </a:rPr>
              <a:t> v. León Hernández, TA2025CE00532</a:t>
            </a:r>
          </a:p>
        </p:txBody>
      </p:sp>
      <p:sp>
        <p:nvSpPr>
          <p:cNvPr id="4" name="Content Placeholder 3">
            <a:extLst>
              <a:ext uri="{FF2B5EF4-FFF2-40B4-BE49-F238E27FC236}">
                <a16:creationId xmlns:a16="http://schemas.microsoft.com/office/drawing/2014/main" id="{4582D2D1-9048-2625-A6B4-A978DB076920}"/>
              </a:ext>
            </a:extLst>
          </p:cNvPr>
          <p:cNvSpPr>
            <a:spLocks noGrp="1"/>
          </p:cNvSpPr>
          <p:nvPr>
            <p:ph sz="half" idx="2"/>
          </p:nvPr>
        </p:nvSpPr>
        <p:spPr>
          <a:xfrm>
            <a:off x="7531610" y="2434201"/>
            <a:ext cx="3822189" cy="3742762"/>
          </a:xfrm>
        </p:spPr>
        <p:txBody>
          <a:bodyPr vert="horz" lIns="91440" tIns="45720" rIns="91440" bIns="45720" rtlCol="0">
            <a:normAutofit/>
          </a:bodyPr>
          <a:lstStyle/>
          <a:p>
            <a:r>
              <a:rPr lang="en-US" sz="2000">
                <a:latin typeface="Times New Roman" panose="02020603050405020304" pitchFamily="18" charset="0"/>
                <a:cs typeface="Times New Roman" panose="02020603050405020304" pitchFamily="18" charset="0"/>
              </a:rPr>
              <a:t>Panel VI</a:t>
            </a:r>
          </a:p>
          <a:p>
            <a:pPr lvl="1"/>
            <a:r>
              <a:rPr lang="en-US" sz="2000" err="1">
                <a:latin typeface="Times New Roman" panose="02020603050405020304" pitchFamily="18" charset="0"/>
                <a:cs typeface="Times New Roman" panose="02020603050405020304" pitchFamily="18" charset="0"/>
              </a:rPr>
              <a:t>Juez</a:t>
            </a:r>
            <a:endParaRPr lang="en-US" sz="2000">
              <a:latin typeface="Times New Roman" panose="02020603050405020304" pitchFamily="18" charset="0"/>
              <a:cs typeface="Times New Roman" panose="02020603050405020304" pitchFamily="18" charset="0"/>
            </a:endParaRPr>
          </a:p>
          <a:p>
            <a:pPr lvl="2"/>
            <a:r>
              <a:rPr lang="en-US">
                <a:latin typeface="Times New Roman" panose="02020603050405020304" pitchFamily="18" charset="0"/>
                <a:cs typeface="Times New Roman" panose="02020603050405020304" pitchFamily="18" charset="0"/>
              </a:rPr>
              <a:t>Rivera Colón</a:t>
            </a:r>
          </a:p>
          <a:p>
            <a:pPr lvl="2"/>
            <a:r>
              <a:rPr lang="en-US">
                <a:latin typeface="Times New Roman" panose="02020603050405020304" pitchFamily="18" charset="0"/>
                <a:cs typeface="Times New Roman" panose="02020603050405020304" pitchFamily="18" charset="0"/>
              </a:rPr>
              <a:t>Monge Gomez</a:t>
            </a:r>
          </a:p>
          <a:p>
            <a:pPr lvl="2"/>
            <a:r>
              <a:rPr lang="en-US">
                <a:latin typeface="Times New Roman" panose="02020603050405020304" pitchFamily="18" charset="0"/>
                <a:cs typeface="Times New Roman" panose="02020603050405020304" pitchFamily="18" charset="0"/>
              </a:rPr>
              <a:t>Prats </a:t>
            </a:r>
            <a:r>
              <a:rPr lang="en-US" err="1">
                <a:latin typeface="Times New Roman" panose="02020603050405020304" pitchFamily="18" charset="0"/>
                <a:cs typeface="Times New Roman" panose="02020603050405020304" pitchFamily="18" charset="0"/>
              </a:rPr>
              <a:t>Palerm</a:t>
            </a: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9CC8C4-1BAC-AF90-9104-2E9DB0F670EA}"/>
              </a:ext>
            </a:extLst>
          </p:cNvPr>
          <p:cNvSpPr txBox="1"/>
          <p:nvPr/>
        </p:nvSpPr>
        <p:spPr>
          <a:xfrm>
            <a:off x="7086885" y="6657945"/>
            <a:ext cx="258275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medicaljane.com/directory/professional/joe-smit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587813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AFB56D-382F-A2DA-344C-20BF6B11DFC1}"/>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3200">
                <a:latin typeface="Times New Roman" panose="02020603050405020304" pitchFamily="18" charset="0"/>
                <a:cs typeface="Times New Roman" panose="02020603050405020304" pitchFamily="18" charset="0"/>
              </a:rPr>
              <a:t>BPPR v. Vega Franqui, Vega Ortiz y la SLG, KLAN202200689</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604960-671B-9611-5E1C-4F6AD1C6DC09}"/>
              </a:ext>
            </a:extLst>
          </p:cNvPr>
          <p:cNvSpPr>
            <a:spLocks noGrp="1"/>
          </p:cNvSpPr>
          <p:nvPr>
            <p:ph sz="half" idx="1"/>
          </p:nvPr>
        </p:nvSpPr>
        <p:spPr>
          <a:xfrm>
            <a:off x="572493" y="2071316"/>
            <a:ext cx="6713552" cy="4119172"/>
          </a:xfrm>
        </p:spPr>
        <p:txBody>
          <a:bodyPr vert="horz" lIns="91440" tIns="45720" rIns="91440" bIns="45720" rtlCol="0" anchor="t">
            <a:normAutofit lnSpcReduction="10000"/>
          </a:bodyPr>
          <a:lstStyle/>
          <a:p>
            <a:pPr algn="just"/>
            <a:r>
              <a:rPr lang="es-ES_tradnl" sz="1600" noProof="0" dirty="0">
                <a:latin typeface="Times New Roman" panose="02020603050405020304" pitchFamily="18" charset="0"/>
                <a:cs typeface="Times New Roman" panose="02020603050405020304" pitchFamily="18" charset="0"/>
              </a:rPr>
              <a:t>Luego, el BPPR instó una </a:t>
            </a:r>
            <a:r>
              <a:rPr lang="es-ES_tradnl" sz="1600" i="1" noProof="0" dirty="0">
                <a:latin typeface="Times New Roman" panose="02020603050405020304" pitchFamily="18" charset="0"/>
                <a:cs typeface="Times New Roman" panose="02020603050405020304" pitchFamily="18" charset="0"/>
              </a:rPr>
              <a:t>Solicitud de Permiso para Asegurar [la]</a:t>
            </a:r>
            <a:r>
              <a:rPr lang="es-ES_tradnl" sz="1600" noProof="0" dirty="0">
                <a:latin typeface="Times New Roman" panose="02020603050405020304" pitchFamily="18" charset="0"/>
                <a:cs typeface="Times New Roman" panose="02020603050405020304" pitchFamily="18" charset="0"/>
              </a:rPr>
              <a:t> </a:t>
            </a:r>
            <a:r>
              <a:rPr lang="es-ES_tradnl" sz="1600" i="1" noProof="0" dirty="0">
                <a:latin typeface="Times New Roman" panose="02020603050405020304" pitchFamily="18" charset="0"/>
                <a:cs typeface="Times New Roman" panose="02020603050405020304" pitchFamily="18" charset="0"/>
              </a:rPr>
              <a:t>Propiedad</a:t>
            </a:r>
            <a:r>
              <a:rPr lang="es-ES_tradnl" sz="1600" noProof="0" dirty="0">
                <a:latin typeface="Times New Roman" panose="02020603050405020304" pitchFamily="18" charset="0"/>
                <a:cs typeface="Times New Roman" panose="02020603050405020304" pitchFamily="18" charset="0"/>
              </a:rPr>
              <a:t>.</a:t>
            </a:r>
          </a:p>
          <a:p>
            <a:pPr algn="just"/>
            <a:r>
              <a:rPr lang="es-ES_tradnl" sz="1600" noProof="0" dirty="0">
                <a:latin typeface="Times New Roman" panose="02020603050405020304" pitchFamily="18" charset="0"/>
                <a:cs typeface="Times New Roman" panose="02020603050405020304" pitchFamily="18" charset="0"/>
              </a:rPr>
              <a:t>Así, peticionó una orden judicial para entrar a la propiedad de la parte apelante, con el fin de protegerla de deterioro. </a:t>
            </a:r>
          </a:p>
          <a:p>
            <a:pPr algn="just"/>
            <a:r>
              <a:rPr lang="es-ES_tradnl" sz="1600" noProof="0" dirty="0">
                <a:latin typeface="Times New Roman" panose="02020603050405020304" pitchFamily="18" charset="0"/>
                <a:cs typeface="Times New Roman" panose="02020603050405020304" pitchFamily="18" charset="0"/>
              </a:rPr>
              <a:t>En su contestación a la moción, Vega Vega instruyó al TPI a que el caso versaba sobre un cobro de dinero, no de una ejecución de hipoteca. Aunque apuntó a que la intención del apelado era ejecutar la garantía hipotecaria. </a:t>
            </a:r>
          </a:p>
          <a:p>
            <a:pPr algn="just"/>
            <a:r>
              <a:rPr lang="es-ES_tradnl" sz="1600" noProof="0" dirty="0">
                <a:latin typeface="Times New Roman" panose="02020603050405020304" pitchFamily="18" charset="0"/>
                <a:cs typeface="Times New Roman" panose="02020603050405020304" pitchFamily="18" charset="0"/>
              </a:rPr>
              <a:t>El TPI concedió la </a:t>
            </a:r>
            <a:r>
              <a:rPr lang="es-ES_tradnl" sz="1600" i="1" noProof="0" dirty="0">
                <a:latin typeface="Times New Roman" panose="02020603050405020304" pitchFamily="18" charset="0"/>
                <a:cs typeface="Times New Roman" panose="02020603050405020304" pitchFamily="18" charset="0"/>
              </a:rPr>
              <a:t>Orden</a:t>
            </a:r>
            <a:r>
              <a:rPr lang="es-ES_tradnl" sz="1600" noProof="0" dirty="0">
                <a:latin typeface="Times New Roman" panose="02020603050405020304" pitchFamily="18" charset="0"/>
                <a:cs typeface="Times New Roman" panose="02020603050405020304" pitchFamily="18" charset="0"/>
              </a:rPr>
              <a:t> según solicitada por el BPPR y se dictó un </a:t>
            </a:r>
            <a:r>
              <a:rPr lang="es-ES_tradnl" sz="1600" i="1" noProof="0" dirty="0">
                <a:latin typeface="Times New Roman" panose="02020603050405020304" pitchFamily="18" charset="0"/>
                <a:cs typeface="Times New Roman" panose="02020603050405020304" pitchFamily="18" charset="0"/>
              </a:rPr>
              <a:t>Mandamiento</a:t>
            </a:r>
            <a:r>
              <a:rPr lang="es-ES_tradnl" sz="1600" noProof="0" dirty="0">
                <a:latin typeface="Times New Roman" panose="02020603050405020304" pitchFamily="18" charset="0"/>
                <a:cs typeface="Times New Roman" panose="02020603050405020304" pitchFamily="18" charset="0"/>
              </a:rPr>
              <a:t>.</a:t>
            </a:r>
          </a:p>
          <a:p>
            <a:pPr algn="just"/>
            <a:r>
              <a:rPr lang="es-ES_tradnl" sz="1600" dirty="0">
                <a:latin typeface="Times New Roman" panose="02020603050405020304" pitchFamily="18" charset="0"/>
                <a:cs typeface="Times New Roman" panose="02020603050405020304" pitchFamily="18" charset="0"/>
              </a:rPr>
              <a:t>Posteriormente, para fundamentar la causa de acción de ejecución de hipoteca, el TPI requirió al BPPR la presentación de evidencia de la escritura de hipoteca debidamente inscrita en el Registro de la Propiedad, una certificación registral y un estudio de título.</a:t>
            </a:r>
          </a:p>
          <a:p>
            <a:pPr algn="just"/>
            <a:r>
              <a:rPr lang="es-ES_tradnl" sz="1600" dirty="0">
                <a:latin typeface="Times New Roman" panose="02020603050405020304" pitchFamily="18" charset="0"/>
                <a:cs typeface="Times New Roman" panose="02020603050405020304" pitchFamily="18" charset="0"/>
              </a:rPr>
              <a:t>El BPPR en su escrito judicial, confirmó que la Escritura Pública de Hipoteca en el Registro de la Propiedad, no había sido inscrita, por lo tanto, la garantía real no se había constituido.</a:t>
            </a:r>
          </a:p>
        </p:txBody>
      </p:sp>
      <p:pic>
        <p:nvPicPr>
          <p:cNvPr id="6" name="Content Placeholder 5" descr="A hand holding a house&#10;&#10;AI-generated content may be incorrect.">
            <a:extLst>
              <a:ext uri="{FF2B5EF4-FFF2-40B4-BE49-F238E27FC236}">
                <a16:creationId xmlns:a16="http://schemas.microsoft.com/office/drawing/2014/main" id="{55210FDC-EB4A-CE8E-E80A-6879E6CA7CCB}"/>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1101" r="15643"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188062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0D6C428-6383-B270-BA1B-8B815A98621E}"/>
              </a:ext>
            </a:extLst>
          </p:cNvPr>
          <p:cNvSpPr>
            <a:spLocks noGrp="1"/>
          </p:cNvSpPr>
          <p:nvPr>
            <p:ph type="title"/>
          </p:nvPr>
        </p:nvSpPr>
        <p:spPr>
          <a:xfrm>
            <a:off x="841248" y="548640"/>
            <a:ext cx="3600860" cy="5431536"/>
          </a:xfrm>
        </p:spPr>
        <p:txBody>
          <a:bodyPr>
            <a:normAutofit/>
          </a:bodyPr>
          <a:lstStyle/>
          <a:p>
            <a:r>
              <a:rPr lang="es-ES_tradnl" dirty="0">
                <a:latin typeface="Times New Roman" panose="02020603050405020304" pitchFamily="18" charset="0"/>
                <a:cs typeface="Times New Roman" panose="02020603050405020304" pitchFamily="18" charset="0"/>
              </a:rPr>
              <a:t>Consecuencias del concepto de “true sale” </a:t>
            </a: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9684A868-7CD1-EE53-9F5E-5422C2B222B4}"/>
              </a:ext>
            </a:extLst>
          </p:cNvPr>
          <p:cNvSpPr>
            <a:spLocks noGrp="1"/>
          </p:cNvSpPr>
          <p:nvPr>
            <p:ph idx="1"/>
          </p:nvPr>
        </p:nvSpPr>
        <p:spPr>
          <a:xfrm>
            <a:off x="5126418" y="552091"/>
            <a:ext cx="6224335" cy="5431536"/>
          </a:xfrm>
        </p:spPr>
        <p:txBody>
          <a:bodyPr anchor="ctr">
            <a:normAutofit/>
          </a:bodyPr>
          <a:lstStyle/>
          <a:p>
            <a:pPr algn="just"/>
            <a:r>
              <a:rPr lang="en-US" sz="2200" dirty="0">
                <a:latin typeface="Times New Roman" panose="02020603050405020304" pitchFamily="18" charset="0"/>
                <a:cs typeface="Times New Roman" panose="02020603050405020304" pitchFamily="18" charset="0"/>
              </a:rPr>
              <a:t>Fannie Mae ha </a:t>
            </a:r>
            <a:r>
              <a:rPr lang="en-US" sz="2200" dirty="0" err="1">
                <a:latin typeface="Times New Roman" panose="02020603050405020304" pitchFamily="18" charset="0"/>
                <a:cs typeface="Times New Roman" panose="02020603050405020304" pitchFamily="18" charset="0"/>
              </a:rPr>
              <a:t>perpetrado</a:t>
            </a:r>
            <a:r>
              <a:rPr lang="en-US" sz="2200" dirty="0">
                <a:latin typeface="Times New Roman" panose="02020603050405020304" pitchFamily="18" charset="0"/>
                <a:cs typeface="Times New Roman" panose="02020603050405020304" pitchFamily="18" charset="0"/>
              </a:rPr>
              <a:t> un </a:t>
            </a:r>
            <a:r>
              <a:rPr lang="en-US" sz="2200" dirty="0" err="1">
                <a:latin typeface="Times New Roman" panose="02020603050405020304" pitchFamily="18" charset="0"/>
                <a:cs typeface="Times New Roman" panose="02020603050405020304" pitchFamily="18" charset="0"/>
              </a:rPr>
              <a:t>esquema</a:t>
            </a:r>
            <a:r>
              <a:rPr lang="en-US" sz="2200" dirty="0">
                <a:latin typeface="Times New Roman" panose="02020603050405020304" pitchFamily="18" charset="0"/>
                <a:cs typeface="Times New Roman" panose="02020603050405020304" pitchFamily="18" charset="0"/>
              </a:rPr>
              <a:t> de </a:t>
            </a:r>
            <a:r>
              <a:rPr lang="en-US" sz="2200" dirty="0" err="1">
                <a:latin typeface="Times New Roman" panose="02020603050405020304" pitchFamily="18" charset="0"/>
                <a:cs typeface="Times New Roman" panose="02020603050405020304" pitchFamily="18" charset="0"/>
              </a:rPr>
              <a:t>fraude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complicidad</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los</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bancos</a:t>
            </a:r>
            <a:r>
              <a:rPr lang="en-US" sz="2200" dirty="0">
                <a:latin typeface="Times New Roman" panose="02020603050405020304" pitchFamily="18" charset="0"/>
                <a:cs typeface="Times New Roman" panose="02020603050405020304" pitchFamily="18" charset="0"/>
              </a:rPr>
              <a:t> de Puerto Rico. </a:t>
            </a:r>
          </a:p>
          <a:p>
            <a:pPr algn="just"/>
            <a:r>
              <a:rPr lang="en-US" sz="2200" dirty="0">
                <a:latin typeface="Times New Roman" panose="02020603050405020304" pitchFamily="18" charset="0"/>
                <a:cs typeface="Times New Roman" panose="02020603050405020304" pitchFamily="18" charset="0"/>
              </a:rPr>
              <a:t>Este </a:t>
            </a:r>
            <a:r>
              <a:rPr lang="en-US" sz="2200" dirty="0" err="1">
                <a:latin typeface="Times New Roman" panose="02020603050405020304" pitchFamily="18" charset="0"/>
                <a:cs typeface="Times New Roman" panose="02020603050405020304" pitchFamily="18" charset="0"/>
              </a:rPr>
              <a:t>tipo</a:t>
            </a:r>
            <a:r>
              <a:rPr lang="en-US" sz="2200" dirty="0">
                <a:latin typeface="Times New Roman" panose="02020603050405020304" pitchFamily="18" charset="0"/>
                <a:cs typeface="Times New Roman" panose="02020603050405020304" pitchFamily="18" charset="0"/>
              </a:rPr>
              <a:t> de </a:t>
            </a:r>
            <a:r>
              <a:rPr lang="en-US" sz="2200" dirty="0" err="1">
                <a:latin typeface="Times New Roman" panose="02020603050405020304" pitchFamily="18" charset="0"/>
                <a:cs typeface="Times New Roman" panose="02020603050405020304" pitchFamily="18" charset="0"/>
              </a:rPr>
              <a:t>fraude</a:t>
            </a:r>
            <a:r>
              <a:rPr lang="en-US" sz="2200" dirty="0">
                <a:latin typeface="Times New Roman" panose="02020603050405020304" pitchFamily="18" charset="0"/>
                <a:cs typeface="Times New Roman" panose="02020603050405020304" pitchFamily="18" charset="0"/>
              </a:rPr>
              <a:t> es </a:t>
            </a:r>
            <a:r>
              <a:rPr lang="en-US" sz="2200" dirty="0" err="1">
                <a:latin typeface="Times New Roman" panose="02020603050405020304" pitchFamily="18" charset="0"/>
                <a:cs typeface="Times New Roman" panose="02020603050405020304" pitchFamily="18" charset="0"/>
              </a:rPr>
              <a:t>conocido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como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ocultación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fraudulenta</a:t>
            </a:r>
            <a:r>
              <a:rPr lang="en-US" sz="2200" dirty="0">
                <a:latin typeface="Times New Roman" panose="02020603050405020304" pitchFamily="18" charset="0"/>
                <a:cs typeface="Times New Roman" panose="02020603050405020304" pitchFamily="18" charset="0"/>
              </a:rPr>
              <a:t> o “fraudulent concealment”. </a:t>
            </a:r>
          </a:p>
          <a:p>
            <a:pPr algn="just"/>
            <a:r>
              <a:rPr lang="en-US" sz="2200" dirty="0">
                <a:latin typeface="Times New Roman" panose="02020603050405020304" pitchFamily="18" charset="0"/>
                <a:cs typeface="Times New Roman" panose="02020603050405020304" pitchFamily="18" charset="0"/>
              </a:rPr>
              <a:t>La </a:t>
            </a:r>
            <a:r>
              <a:rPr lang="en-US" sz="2200" dirty="0" err="1">
                <a:latin typeface="Times New Roman" panose="02020603050405020304" pitchFamily="18" charset="0"/>
                <a:cs typeface="Times New Roman" panose="02020603050405020304" pitchFamily="18" charset="0"/>
              </a:rPr>
              <a:t>ocultación</a:t>
            </a:r>
            <a:r>
              <a:rPr lang="en-US" sz="2200" dirty="0">
                <a:latin typeface="Times New Roman" panose="02020603050405020304" pitchFamily="18" charset="0"/>
                <a:cs typeface="Times New Roman" panose="02020603050405020304" pitchFamily="18" charset="0"/>
              </a:rPr>
              <a:t> a </a:t>
            </a:r>
            <a:r>
              <a:rPr lang="en-US" sz="2200" dirty="0" err="1">
                <a:latin typeface="Times New Roman" panose="02020603050405020304" pitchFamily="18" charset="0"/>
                <a:cs typeface="Times New Roman" panose="02020603050405020304" pitchFamily="18" charset="0"/>
              </a:rPr>
              <a:t>que</a:t>
            </a:r>
            <a:r>
              <a:rPr lang="en-US" sz="2200" dirty="0">
                <a:latin typeface="Times New Roman" panose="02020603050405020304" pitchFamily="18" charset="0"/>
                <a:cs typeface="Times New Roman" panose="02020603050405020304" pitchFamily="18" charset="0"/>
              </a:rPr>
              <a:t> se </a:t>
            </a:r>
            <a:r>
              <a:rPr lang="en-US" sz="2200" dirty="0" err="1">
                <a:latin typeface="Times New Roman" panose="02020603050405020304" pitchFamily="18" charset="0"/>
                <a:cs typeface="Times New Roman" panose="02020603050405020304" pitchFamily="18" charset="0"/>
              </a:rPr>
              <a:t>refiere</a:t>
            </a:r>
            <a:r>
              <a:rPr lang="en-US" sz="2200" dirty="0">
                <a:latin typeface="Times New Roman" panose="02020603050405020304" pitchFamily="18" charset="0"/>
                <a:cs typeface="Times New Roman" panose="02020603050405020304" pitchFamily="18" charset="0"/>
              </a:rPr>
              <a:t> es </a:t>
            </a:r>
            <a:r>
              <a:rPr lang="en-US" sz="2200" dirty="0" err="1">
                <a:latin typeface="Times New Roman" panose="02020603050405020304" pitchFamily="18" charset="0"/>
                <a:cs typeface="Times New Roman" panose="02020603050405020304" pitchFamily="18" charset="0"/>
              </a:rPr>
              <a:t>aquella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en</a:t>
            </a:r>
            <a:r>
              <a:rPr lang="en-US" sz="2200" dirty="0">
                <a:latin typeface="Times New Roman" panose="02020603050405020304" pitchFamily="18" charset="0"/>
                <a:cs typeface="Times New Roman" panose="02020603050405020304" pitchFamily="18" charset="0"/>
              </a:rPr>
              <a:t> la </a:t>
            </a:r>
            <a:r>
              <a:rPr lang="en-US" sz="2200" dirty="0" err="1">
                <a:latin typeface="Times New Roman" panose="02020603050405020304" pitchFamily="18" charset="0"/>
                <a:cs typeface="Times New Roman" panose="02020603050405020304" pitchFamily="18" charset="0"/>
              </a:rPr>
              <a:t>que</a:t>
            </a:r>
            <a:r>
              <a:rPr lang="en-US" sz="2200" dirty="0">
                <a:latin typeface="Times New Roman" panose="02020603050405020304" pitchFamily="18" charset="0"/>
                <a:cs typeface="Times New Roman" panose="02020603050405020304" pitchFamily="18" charset="0"/>
              </a:rPr>
              <a:t> la persona </a:t>
            </a:r>
            <a:r>
              <a:rPr lang="en-US" sz="2200" dirty="0" err="1">
                <a:latin typeface="Times New Roman" panose="02020603050405020304" pitchFamily="18" charset="0"/>
                <a:cs typeface="Times New Roman" panose="02020603050405020304" pitchFamily="18" charset="0"/>
              </a:rPr>
              <a:t>oculta</a:t>
            </a:r>
            <a:r>
              <a:rPr lang="en-US" sz="2200" dirty="0">
                <a:latin typeface="Times New Roman" panose="02020603050405020304" pitchFamily="18" charset="0"/>
                <a:cs typeface="Times New Roman" panose="02020603050405020304" pitchFamily="18" charset="0"/>
              </a:rPr>
              <a:t> algo con la </a:t>
            </a:r>
            <a:r>
              <a:rPr lang="en-US" sz="2200" dirty="0" err="1">
                <a:latin typeface="Times New Roman" panose="02020603050405020304" pitchFamily="18" charset="0"/>
                <a:cs typeface="Times New Roman" panose="02020603050405020304" pitchFamily="18" charset="0"/>
              </a:rPr>
              <a:t>intención</a:t>
            </a:r>
            <a:r>
              <a:rPr lang="en-US" sz="2200" dirty="0">
                <a:latin typeface="Times New Roman" panose="02020603050405020304" pitchFamily="18" charset="0"/>
                <a:cs typeface="Times New Roman" panose="02020603050405020304" pitchFamily="18" charset="0"/>
              </a:rPr>
              <a:t> de </a:t>
            </a:r>
            <a:r>
              <a:rPr lang="en-US" sz="2200" dirty="0" err="1">
                <a:latin typeface="Times New Roman" panose="02020603050405020304" pitchFamily="18" charset="0"/>
                <a:cs typeface="Times New Roman" panose="02020603050405020304" pitchFamily="18" charset="0"/>
              </a:rPr>
              <a:t>engañar</a:t>
            </a:r>
            <a:r>
              <a:rPr lang="en-US" sz="2200" dirty="0">
                <a:latin typeface="Times New Roman" panose="02020603050405020304" pitchFamily="18" charset="0"/>
                <a:cs typeface="Times New Roman" panose="02020603050405020304" pitchFamily="18" charset="0"/>
              </a:rPr>
              <a:t> o </a:t>
            </a:r>
            <a:r>
              <a:rPr lang="en-US" sz="2200" dirty="0" err="1">
                <a:latin typeface="Times New Roman" panose="02020603050405020304" pitchFamily="18" charset="0"/>
                <a:cs typeface="Times New Roman" panose="02020603050405020304" pitchFamily="18" charset="0"/>
              </a:rPr>
              <a:t>defraudar</a:t>
            </a:r>
            <a:r>
              <a:rPr lang="en-US" sz="2200" dirty="0">
                <a:latin typeface="Times New Roman" panose="02020603050405020304" pitchFamily="18" charset="0"/>
                <a:cs typeface="Times New Roman" panose="02020603050405020304" pitchFamily="18" charset="0"/>
              </a:rPr>
              <a:t> a la </a:t>
            </a:r>
            <a:r>
              <a:rPr lang="en-US" sz="2200" dirty="0" err="1">
                <a:latin typeface="Times New Roman" panose="02020603050405020304" pitchFamily="18" charset="0"/>
                <a:cs typeface="Times New Roman" panose="02020603050405020304" pitchFamily="18" charset="0"/>
              </a:rPr>
              <a:t>otra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parte</a:t>
            </a:r>
            <a:r>
              <a:rPr lang="en-US" sz="2200" dirty="0">
                <a:latin typeface="Times New Roman" panose="02020603050405020304" pitchFamily="18" charset="0"/>
                <a:cs typeface="Times New Roman" panose="02020603050405020304" pitchFamily="18" charset="0"/>
              </a:rPr>
              <a:t>. </a:t>
            </a:r>
          </a:p>
          <a:p>
            <a:pPr algn="just"/>
            <a:r>
              <a:rPr lang="en-US" sz="2200" dirty="0">
                <a:latin typeface="Times New Roman" panose="02020603050405020304" pitchFamily="18" charset="0"/>
                <a:cs typeface="Times New Roman" panose="02020603050405020304" pitchFamily="18" charset="0"/>
              </a:rPr>
              <a:t>También </a:t>
            </a:r>
            <a:r>
              <a:rPr lang="en-US" sz="2200" dirty="0" err="1">
                <a:latin typeface="Times New Roman" panose="02020603050405020304" pitchFamily="18" charset="0"/>
                <a:cs typeface="Times New Roman" panose="02020603050405020304" pitchFamily="18" charset="0"/>
              </a:rPr>
              <a:t>existe</a:t>
            </a:r>
            <a:r>
              <a:rPr lang="en-US" sz="2200" dirty="0">
                <a:latin typeface="Times New Roman" panose="02020603050405020304" pitchFamily="18" charset="0"/>
                <a:cs typeface="Times New Roman" panose="02020603050405020304" pitchFamily="18" charset="0"/>
              </a:rPr>
              <a:t> la </a:t>
            </a:r>
            <a:r>
              <a:rPr lang="en-US" sz="2200" dirty="0" err="1">
                <a:latin typeface="Times New Roman" panose="02020603050405020304" pitchFamily="18" charset="0"/>
                <a:cs typeface="Times New Roman" panose="02020603050405020304" pitchFamily="18" charset="0"/>
              </a:rPr>
              <a:t>modalidad</a:t>
            </a:r>
            <a:r>
              <a:rPr lang="en-US" sz="2200" dirty="0">
                <a:latin typeface="Times New Roman" panose="02020603050405020304" pitchFamily="18" charset="0"/>
                <a:cs typeface="Times New Roman" panose="02020603050405020304" pitchFamily="18" charset="0"/>
              </a:rPr>
              <a:t> de </a:t>
            </a:r>
            <a:r>
              <a:rPr lang="en-US" sz="2200" dirty="0" err="1">
                <a:latin typeface="Times New Roman" panose="02020603050405020304" pitchFamily="18" charset="0"/>
                <a:cs typeface="Times New Roman" panose="02020603050405020304" pitchFamily="18" charset="0"/>
              </a:rPr>
              <a:t>ocultamiento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pasivo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el</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acto</a:t>
            </a:r>
            <a:r>
              <a:rPr lang="en-US" sz="2200" dirty="0">
                <a:latin typeface="Times New Roman" panose="02020603050405020304" pitchFamily="18" charset="0"/>
                <a:cs typeface="Times New Roman" panose="02020603050405020304" pitchFamily="18" charset="0"/>
              </a:rPr>
              <a:t> de </a:t>
            </a:r>
            <a:r>
              <a:rPr lang="en-US" sz="2200" dirty="0" err="1">
                <a:latin typeface="Times New Roman" panose="02020603050405020304" pitchFamily="18" charset="0"/>
                <a:cs typeface="Times New Roman" panose="02020603050405020304" pitchFamily="18" charset="0"/>
              </a:rPr>
              <a:t>silencio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una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situación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en</a:t>
            </a:r>
            <a:r>
              <a:rPr lang="en-US" sz="2200" dirty="0">
                <a:latin typeface="Times New Roman" panose="02020603050405020304" pitchFamily="18" charset="0"/>
                <a:cs typeface="Times New Roman" panose="02020603050405020304" pitchFamily="18" charset="0"/>
              </a:rPr>
              <a:t> la </a:t>
            </a:r>
            <a:r>
              <a:rPr lang="en-US" sz="2200" dirty="0" err="1">
                <a:latin typeface="Times New Roman" panose="02020603050405020304" pitchFamily="18" charset="0"/>
                <a:cs typeface="Times New Roman" panose="02020603050405020304" pitchFamily="18" charset="0"/>
              </a:rPr>
              <a:t>que</a:t>
            </a:r>
            <a:r>
              <a:rPr lang="en-US" sz="2200" dirty="0">
                <a:latin typeface="Times New Roman" panose="02020603050405020304" pitchFamily="18" charset="0"/>
                <a:cs typeface="Times New Roman" panose="02020603050405020304" pitchFamily="18" charset="0"/>
              </a:rPr>
              <a:t> la persona </a:t>
            </a:r>
            <a:r>
              <a:rPr lang="en-US" sz="2200" dirty="0" err="1">
                <a:latin typeface="Times New Roman" panose="02020603050405020304" pitchFamily="18" charset="0"/>
                <a:cs typeface="Times New Roman" panose="02020603050405020304" pitchFamily="18" charset="0"/>
              </a:rPr>
              <a:t>tenía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el</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deber</a:t>
            </a:r>
            <a:r>
              <a:rPr lang="en-US" sz="2200" dirty="0">
                <a:latin typeface="Times New Roman" panose="02020603050405020304" pitchFamily="18" charset="0"/>
                <a:cs typeface="Times New Roman" panose="02020603050405020304" pitchFamily="18" charset="0"/>
              </a:rPr>
              <a:t> de </a:t>
            </a:r>
            <a:r>
              <a:rPr lang="en-US" sz="2200" dirty="0" err="1">
                <a:latin typeface="Times New Roman" panose="02020603050405020304" pitchFamily="18" charset="0"/>
                <a:cs typeface="Times New Roman" panose="02020603050405020304" pitchFamily="18" charset="0"/>
              </a:rPr>
              <a:t>hablar</a:t>
            </a:r>
            <a:r>
              <a:rPr lang="en-US" sz="2200" dirty="0">
                <a:latin typeface="Times New Roman" panose="02020603050405020304" pitchFamily="18" charset="0"/>
                <a:cs typeface="Times New Roman" panose="02020603050405020304" pitchFamily="18" charset="0"/>
              </a:rPr>
              <a:t> y </a:t>
            </a:r>
            <a:r>
              <a:rPr lang="en-US" sz="2200" dirty="0" err="1">
                <a:latin typeface="Times New Roman" panose="02020603050405020304" pitchFamily="18" charset="0"/>
                <a:cs typeface="Times New Roman" panose="02020603050405020304" pitchFamily="18" charset="0"/>
              </a:rPr>
              <a:t>revelar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información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relevante</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008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9E5ADB-E0EB-58D3-33C2-86D46EF05F80}"/>
              </a:ext>
            </a:extLst>
          </p:cNvPr>
          <p:cNvSpPr>
            <a:spLocks noGrp="1"/>
          </p:cNvSpPr>
          <p:nvPr>
            <p:ph type="title"/>
          </p:nvPr>
        </p:nvSpPr>
        <p:spPr>
          <a:xfrm>
            <a:off x="621792" y="1161288"/>
            <a:ext cx="3602736" cy="4526280"/>
          </a:xfrm>
        </p:spPr>
        <p:txBody>
          <a:bodyPr>
            <a:normAutofit/>
          </a:bodyPr>
          <a:lstStyle/>
          <a:p>
            <a:r>
              <a:rPr lang="es-ES_tradnl" sz="4000">
                <a:latin typeface="Times New Roman" panose="02020603050405020304" pitchFamily="18" charset="0"/>
                <a:cs typeface="Times New Roman" panose="02020603050405020304" pitchFamily="18" charset="0"/>
              </a:rPr>
              <a:t>Otros problemas que trae la Ley 13-2007</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FF0A50A-303B-0F79-DCBF-ED87C8817372}"/>
              </a:ext>
            </a:extLst>
          </p:cNvPr>
          <p:cNvSpPr>
            <a:spLocks noGrp="1"/>
          </p:cNvSpPr>
          <p:nvPr>
            <p:ph idx="1"/>
          </p:nvPr>
        </p:nvSpPr>
        <p:spPr>
          <a:xfrm>
            <a:off x="5434149" y="932688"/>
            <a:ext cx="5916603" cy="4992624"/>
          </a:xfrm>
        </p:spPr>
        <p:txBody>
          <a:bodyPr anchor="ctr">
            <a:normAutofit/>
          </a:bodyPr>
          <a:lstStyle/>
          <a:p>
            <a:pPr algn="just"/>
            <a:r>
              <a:rPr lang="es-ES_tradnl" sz="2000" noProof="1">
                <a:latin typeface="Times New Roman" panose="02020603050405020304" pitchFamily="18" charset="0"/>
                <a:cs typeface="Times New Roman" panose="02020603050405020304" pitchFamily="18" charset="0"/>
              </a:rPr>
              <a:t>La obligación de notificar trata de evitar fraude y prácticas predatorias mediante la notificación de:</a:t>
            </a:r>
          </a:p>
          <a:p>
            <a:pPr lvl="1" algn="just"/>
            <a:r>
              <a:rPr lang="es-ES_tradnl" sz="2000" noProof="1">
                <a:latin typeface="Times New Roman" panose="02020603050405020304" pitchFamily="18" charset="0"/>
                <a:cs typeface="Times New Roman" panose="02020603050405020304" pitchFamily="18" charset="0"/>
              </a:rPr>
              <a:t>1) quién es el nuevo dueño del pagaré o su tenedor; </a:t>
            </a:r>
          </a:p>
          <a:p>
            <a:pPr lvl="1" algn="just"/>
            <a:r>
              <a:rPr lang="es-ES_tradnl" sz="2000" noProof="1">
                <a:latin typeface="Times New Roman" panose="02020603050405020304" pitchFamily="18" charset="0"/>
                <a:cs typeface="Times New Roman" panose="02020603050405020304" pitchFamily="18" charset="0"/>
              </a:rPr>
              <a:t>2) Su dirección e información de contacto; </a:t>
            </a:r>
          </a:p>
          <a:p>
            <a:pPr lvl="1" algn="just"/>
            <a:r>
              <a:rPr lang="es-ES_tradnl" sz="2000" noProof="1">
                <a:latin typeface="Times New Roman" panose="02020603050405020304" pitchFamily="18" charset="0"/>
                <a:cs typeface="Times New Roman" panose="02020603050405020304" pitchFamily="18" charset="0"/>
              </a:rPr>
              <a:t>3) identificar el préstamo que fue adquirido;</a:t>
            </a:r>
          </a:p>
          <a:p>
            <a:pPr lvl="1" algn="just"/>
            <a:r>
              <a:rPr lang="es-ES_tradnl" sz="2000" noProof="1">
                <a:latin typeface="Times New Roman" panose="02020603050405020304" pitchFamily="18" charset="0"/>
                <a:cs typeface="Times New Roman" panose="02020603050405020304" pitchFamily="18" charset="0"/>
              </a:rPr>
              <a:t>4) dónde se registró dicha transacción, </a:t>
            </a:r>
          </a:p>
          <a:p>
            <a:pPr lvl="1" algn="just"/>
            <a:r>
              <a:rPr lang="es-ES_tradnl" sz="2000" noProof="1">
                <a:latin typeface="Times New Roman" panose="02020603050405020304" pitchFamily="18" charset="0"/>
                <a:cs typeface="Times New Roman" panose="02020603050405020304" pitchFamily="18" charset="0"/>
              </a:rPr>
              <a:t>5) la fecha de la transferencia del pagaré; </a:t>
            </a:r>
          </a:p>
          <a:p>
            <a:pPr lvl="1" algn="just"/>
            <a:r>
              <a:rPr lang="es-ES_tradnl" sz="2000" noProof="1">
                <a:latin typeface="Times New Roman" panose="02020603050405020304" pitchFamily="18" charset="0"/>
                <a:cs typeface="Times New Roman" panose="02020603050405020304" pitchFamily="18" charset="0"/>
              </a:rPr>
              <a:t>6) Política de pagos parciales; entre otros requerimientos de ley. </a:t>
            </a:r>
          </a:p>
          <a:p>
            <a:pPr algn="just"/>
            <a:r>
              <a:rPr lang="es-ES_tradnl" sz="2000" noProof="1">
                <a:latin typeface="Times New Roman" panose="02020603050405020304" pitchFamily="18" charset="0"/>
                <a:cs typeface="Times New Roman" panose="02020603050405020304" pitchFamily="18" charset="0"/>
              </a:rPr>
              <a:t>Además, la obligación de notificación es un requisito de ley federal, impuesto Truth In Lending Act, mejor conocida por TILA, en específico, 15 U.S.C. §1641(g).</a:t>
            </a:r>
          </a:p>
        </p:txBody>
      </p:sp>
    </p:spTree>
    <p:extLst>
      <p:ext uri="{BB962C8B-B14F-4D97-AF65-F5344CB8AC3E}">
        <p14:creationId xmlns:p14="http://schemas.microsoft.com/office/powerpoint/2010/main" val="446633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A419A8-EF74-BC2A-4EEE-B599B2B3427D}"/>
              </a:ext>
            </a:extLst>
          </p:cNvPr>
          <p:cNvSpPr>
            <a:spLocks noGrp="1"/>
          </p:cNvSpPr>
          <p:nvPr>
            <p:ph type="title"/>
          </p:nvPr>
        </p:nvSpPr>
        <p:spPr>
          <a:xfrm>
            <a:off x="621792" y="1161288"/>
            <a:ext cx="3602736" cy="4526280"/>
          </a:xfrm>
        </p:spPr>
        <p:txBody>
          <a:bodyPr>
            <a:normAutofit/>
          </a:bodyPr>
          <a:lstStyle/>
          <a:p>
            <a:r>
              <a:rPr lang="es-ES_tradnl" sz="4000">
                <a:latin typeface="Times New Roman" panose="02020603050405020304" pitchFamily="18" charset="0"/>
                <a:cs typeface="Times New Roman" panose="02020603050405020304" pitchFamily="18" charset="0"/>
              </a:rPr>
              <a:t>El esquema</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C1CC621-6596-7BD1-0B71-1D40183BB91F}"/>
              </a:ext>
            </a:extLst>
          </p:cNvPr>
          <p:cNvSpPr>
            <a:spLocks noGrp="1"/>
          </p:cNvSpPr>
          <p:nvPr>
            <p:ph idx="1"/>
          </p:nvPr>
        </p:nvSpPr>
        <p:spPr>
          <a:xfrm>
            <a:off x="5434149" y="932688"/>
            <a:ext cx="5916603" cy="4992624"/>
          </a:xfrm>
        </p:spPr>
        <p:txBody>
          <a:bodyPr anchor="ctr">
            <a:noAutofit/>
          </a:bodyPr>
          <a:lstStyle/>
          <a:p>
            <a:pPr algn="just"/>
            <a:r>
              <a:rPr lang="es-ES_tradnl" sz="1100" noProof="1">
                <a:latin typeface="Times New Roman" panose="02020603050405020304" pitchFamily="18" charset="0"/>
                <a:cs typeface="Times New Roman" panose="02020603050405020304" pitchFamily="18" charset="0"/>
              </a:rPr>
              <a:t>Primero, cuando adquieren un préstamo no le notifican al prestatario que son los nuevos acreedores de la deuda y verdaderos tenedores o dueños del pagaré. </a:t>
            </a:r>
          </a:p>
          <a:p>
            <a:pPr algn="just"/>
            <a:r>
              <a:rPr lang="es-ES_tradnl" sz="1100" noProof="1">
                <a:latin typeface="Times New Roman" panose="02020603050405020304" pitchFamily="18" charset="0"/>
                <a:cs typeface="Times New Roman" panose="02020603050405020304" pitchFamily="18" charset="0"/>
              </a:rPr>
              <a:t>Segundo, contratan los servicios del banco originador para que administre el préstamo, reciba los pagos y custodie los pagarés que Fannie Mae adquirió. Para ello, firman un acuerdo donde los bancos en Puerto Rico son contratistas independientes y se establecen las condiciones que regula la relación de estos bancos con Fannie Mae. </a:t>
            </a:r>
          </a:p>
          <a:p>
            <a:pPr algn="just"/>
            <a:r>
              <a:rPr lang="es-ES_tradnl" sz="1100" noProof="1">
                <a:latin typeface="Times New Roman" panose="02020603050405020304" pitchFamily="18" charset="0"/>
                <a:cs typeface="Times New Roman" panose="02020603050405020304" pitchFamily="18" charset="0"/>
              </a:rPr>
              <a:t>Tercero, la identidad de Fannie Mae permanece oculta durante toda la vida del préstamo, porque el consumidor no sospecha nada al siempre realizar sus transacciones directamente con el banco contratado que originó el préstamo. </a:t>
            </a:r>
          </a:p>
          <a:p>
            <a:pPr algn="just"/>
            <a:r>
              <a:rPr lang="es-ES_tradnl" sz="1100" noProof="1">
                <a:latin typeface="Times New Roman" panose="02020603050405020304" pitchFamily="18" charset="0"/>
                <a:cs typeface="Times New Roman" panose="02020603050405020304" pitchFamily="18" charset="0"/>
              </a:rPr>
              <a:t>Cuarto, cuando el consumidor incumple con sus pagos, la identidad de Fannie Mae permanece oculta incluso durante los procedimientos de mitigación de pérdida, porque los bancos que administran el préstamo si hacen alguna referencia es únicamente a las “guías del inversionista” o “el inversionista” para la probación o denegación de alternativas de mitigación de pérdida. </a:t>
            </a:r>
          </a:p>
          <a:p>
            <a:pPr algn="just"/>
            <a:r>
              <a:rPr lang="es-ES_tradnl" sz="1100" noProof="1">
                <a:latin typeface="Times New Roman" panose="02020603050405020304" pitchFamily="18" charset="0"/>
                <a:cs typeface="Times New Roman" panose="02020603050405020304" pitchFamily="18" charset="0"/>
              </a:rPr>
              <a:t>Quinto, cuando las alternativas son denegadas (ya sea antes o después de la demanda) el banco que brinda servicios al préstamo reclama la acreencia bajo su nombre y no bajo el nombre de Fannie Mae. Incluso, las guías de Fannie Mae para sus abogados y los abogados del banco que administra el préstamo es que eviten presentar las demandas a nombre de Fannie Mae (excepto en muy limitadas circunstancias). </a:t>
            </a:r>
          </a:p>
          <a:p>
            <a:pPr algn="just"/>
            <a:r>
              <a:rPr lang="es-ES_tradnl" sz="1100" noProof="1">
                <a:latin typeface="Times New Roman" panose="02020603050405020304" pitchFamily="18" charset="0"/>
                <a:cs typeface="Times New Roman" panose="02020603050405020304" pitchFamily="18" charset="0"/>
              </a:rPr>
              <a:t>Sexto, el banco utiliza la maquinaria judicial, alegan tener legitimación activa aun cuando no son los verdaderos acreedores, para evadir la imposición de una fianza no residente que corresponde contra el real acreedor: “Fannie Mae” alegando que son tenedores (aunque realmente son meros custodios del pagaré) y se niegan a presentar prueba de ser representantes autorizados de Fannie Mae si se les solicita. </a:t>
            </a:r>
          </a:p>
          <a:p>
            <a:pPr algn="just"/>
            <a:r>
              <a:rPr lang="es-ES_tradnl" sz="1100" noProof="1">
                <a:latin typeface="Times New Roman" panose="02020603050405020304" pitchFamily="18" charset="0"/>
                <a:cs typeface="Times New Roman" panose="02020603050405020304" pitchFamily="18" charset="0"/>
              </a:rPr>
              <a:t>Para ello, invocan una serie de figuras jurídicas como “secreto de negocio”, “los documentos son confidenciales” o “no se puede mostrar el documento por ser cobijado por el Bank Secrecy Act (BSA)”, ley federal que no regula en lo absoluto esos documentos. </a:t>
            </a:r>
          </a:p>
          <a:p>
            <a:pPr algn="just"/>
            <a:r>
              <a:rPr lang="es-ES_tradnl" sz="1100" noProof="1">
                <a:latin typeface="Times New Roman" panose="02020603050405020304" pitchFamily="18" charset="0"/>
                <a:cs typeface="Times New Roman" panose="02020603050405020304" pitchFamily="18" charset="0"/>
              </a:rPr>
              <a:t>Séptimo, continúan el proceso de ejecución de hipoteca hasta obtener sentencia. </a:t>
            </a:r>
          </a:p>
          <a:p>
            <a:pPr algn="just"/>
            <a:r>
              <a:rPr lang="es-ES_tradnl" sz="1100" noProof="1">
                <a:latin typeface="Times New Roman" panose="02020603050405020304" pitchFamily="18" charset="0"/>
                <a:cs typeface="Times New Roman" panose="02020603050405020304" pitchFamily="18" charset="0"/>
              </a:rPr>
              <a:t>Octavo, una vez obtienen sentencia, solicitan la sustitución de parte para que la ejecución ocurra a nombre de Fannie Mae, evitando que ésta pague la fianza de no residente.</a:t>
            </a:r>
          </a:p>
        </p:txBody>
      </p:sp>
    </p:spTree>
    <p:extLst>
      <p:ext uri="{BB962C8B-B14F-4D97-AF65-F5344CB8AC3E}">
        <p14:creationId xmlns:p14="http://schemas.microsoft.com/office/powerpoint/2010/main" val="1977138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11DA63-E888-3A49-A8DC-D20DEB07B99C}"/>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74A76DD-A3B0-C4E5-ADAD-514CECFAD8FE}"/>
              </a:ext>
            </a:extLst>
          </p:cNvPr>
          <p:cNvSpPr>
            <a:spLocks noGrp="1"/>
          </p:cNvSpPr>
          <p:nvPr>
            <p:ph type="title"/>
          </p:nvPr>
        </p:nvSpPr>
        <p:spPr>
          <a:xfrm>
            <a:off x="7085532" y="640080"/>
            <a:ext cx="4196932" cy="3566160"/>
          </a:xfrm>
        </p:spPr>
        <p:txBody>
          <a:bodyPr vert="horz" lIns="91440" tIns="45720" rIns="91440" bIns="45720" rtlCol="0" anchor="b">
            <a:normAutofit/>
          </a:bodyPr>
          <a:lstStyle/>
          <a:p>
            <a:r>
              <a:rPr lang="en-US" sz="5400" err="1">
                <a:latin typeface="Times New Roman" panose="02020603050405020304" pitchFamily="18" charset="0"/>
                <a:cs typeface="Times New Roman" panose="02020603050405020304" pitchFamily="18" charset="0"/>
              </a:rPr>
              <a:t>Moraleja</a:t>
            </a:r>
            <a:endParaRPr lang="en-US" sz="5400">
              <a:latin typeface="Times New Roman" panose="02020603050405020304" pitchFamily="18" charset="0"/>
              <a:cs typeface="Times New Roman" panose="02020603050405020304" pitchFamily="18" charset="0"/>
            </a:endParaRPr>
          </a:p>
        </p:txBody>
      </p:sp>
      <p:pic>
        <p:nvPicPr>
          <p:cNvPr id="14" name="Content Placeholder 13" descr="A person in a baseball uniform&#10;&#10;AI-generated content may be incorrect.">
            <a:extLst>
              <a:ext uri="{FF2B5EF4-FFF2-40B4-BE49-F238E27FC236}">
                <a16:creationId xmlns:a16="http://schemas.microsoft.com/office/drawing/2014/main" id="{DE5C50EA-EED2-DA16-7F4C-681F50A3E218}"/>
              </a:ext>
            </a:extLst>
          </p:cNvPr>
          <p:cNvPicPr>
            <a:picLocks noChangeAspect="1"/>
          </p:cNvPicPr>
          <p:nvPr/>
        </p:nvPicPr>
        <p:blipFill>
          <a:blip r:embed="rId2"/>
          <a:srcRect l="11976" r="15182" b="3"/>
          <a:stretch>
            <a:fillRect/>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32"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050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men standing on a beach&#10;&#10;AI-generated content may be incorrect.">
            <a:extLst>
              <a:ext uri="{FF2B5EF4-FFF2-40B4-BE49-F238E27FC236}">
                <a16:creationId xmlns:a16="http://schemas.microsoft.com/office/drawing/2014/main" id="{3F416EDD-4F4C-9ACA-99F2-AE2FC572E44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b="8537"/>
          <a:stretch>
            <a:fill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7375D2B-DA7D-B97F-91E7-323CA82064D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El </a:t>
            </a:r>
            <a:r>
              <a:rPr lang="en-US" sz="3600" dirty="0" err="1">
                <a:solidFill>
                  <a:schemeClr val="tx1">
                    <a:lumMod val="85000"/>
                    <a:lumOff val="15000"/>
                  </a:schemeClr>
                </a:solidFill>
                <a:latin typeface="Times New Roman" panose="02020603050405020304" pitchFamily="18" charset="0"/>
                <a:cs typeface="Times New Roman" panose="02020603050405020304" pitchFamily="18" charset="0"/>
              </a:rPr>
              <a:t>que</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sabe, sabe.</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959F87-FE9E-887D-EE4B-133DE1A61328}"/>
              </a:ext>
            </a:extLst>
          </p:cNvPr>
          <p:cNvSpPr txBox="1"/>
          <p:nvPr/>
        </p:nvSpPr>
        <p:spPr>
          <a:xfrm>
            <a:off x="9581991" y="6657945"/>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molovinskyonallentown.blogspot.com/2014/03/bernie-and-wayne.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760305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EFB25-284D-0F9B-8B7D-75A2495C52E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Times New Roman" panose="02020603050405020304" pitchFamily="18" charset="0"/>
                <a:cs typeface="Times New Roman" panose="02020603050405020304" pitchFamily="18" charset="0"/>
              </a:rPr>
              <a:t>Dual tracking</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Content Placeholder 6" descr="A running track with numbers on it&#10;&#10;AI-generated content may be incorrect.">
            <a:extLst>
              <a:ext uri="{FF2B5EF4-FFF2-40B4-BE49-F238E27FC236}">
                <a16:creationId xmlns:a16="http://schemas.microsoft.com/office/drawing/2014/main" id="{D4C4DEE3-2271-A5B4-6016-60072850FA3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864608" y="1068399"/>
            <a:ext cx="6846363" cy="4569947"/>
          </a:xfrm>
          <a:prstGeom prst="rect">
            <a:avLst/>
          </a:prstGeom>
        </p:spPr>
      </p:pic>
    </p:spTree>
    <p:extLst>
      <p:ext uri="{BB962C8B-B14F-4D97-AF65-F5344CB8AC3E}">
        <p14:creationId xmlns:p14="http://schemas.microsoft.com/office/powerpoint/2010/main" val="3791304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5DFC3847-E17A-A420-F479-5C63A2AE2222}"/>
              </a:ext>
            </a:extLst>
          </p:cNvPr>
          <p:cNvSpPr>
            <a:spLocks noGrp="1"/>
          </p:cNvSpPr>
          <p:nvPr>
            <p:ph type="ctrTitle"/>
          </p:nvPr>
        </p:nvSpPr>
        <p:spPr>
          <a:xfrm>
            <a:off x="2558716" y="955309"/>
            <a:ext cx="7074568" cy="2898975"/>
          </a:xfrm>
        </p:spPr>
        <p:txBody>
          <a:bodyPr>
            <a:normAutofit/>
          </a:bodyPr>
          <a:lstStyle/>
          <a:p>
            <a:r>
              <a:rPr lang="es-ES_tradnl" sz="6600" dirty="0">
                <a:solidFill>
                  <a:srgbClr val="FFFFFF"/>
                </a:solidFill>
                <a:latin typeface="Times New Roman" panose="02020603050405020304" pitchFamily="18" charset="0"/>
                <a:cs typeface="Times New Roman" panose="02020603050405020304" pitchFamily="18" charset="0"/>
              </a:rPr>
              <a:t>Santander v. Torres-Piñol, </a:t>
            </a:r>
            <a:r>
              <a:rPr lang="en-US" sz="6600" dirty="0">
                <a:solidFill>
                  <a:srgbClr val="FFFFFF"/>
                </a:solidFill>
                <a:latin typeface="Times New Roman" panose="02020603050405020304" pitchFamily="18" charset="0"/>
                <a:cs typeface="Times New Roman" panose="02020603050405020304" pitchFamily="18" charset="0"/>
              </a:rPr>
              <a:t>KLAN201900660</a:t>
            </a:r>
            <a:endParaRPr lang="es-ES_tradnl" sz="6600" dirty="0">
              <a:solidFill>
                <a:srgbClr val="FFFFFF"/>
              </a:solidFill>
            </a:endParaRPr>
          </a:p>
        </p:txBody>
      </p:sp>
      <p:sp>
        <p:nvSpPr>
          <p:cNvPr id="13"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070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BD21F-7B4D-FBBF-680F-E3B5D719D00E}"/>
              </a:ext>
            </a:extLst>
          </p:cNvPr>
          <p:cNvSpPr>
            <a:spLocks noGrp="1"/>
          </p:cNvSpPr>
          <p:nvPr>
            <p:ph type="title"/>
          </p:nvPr>
        </p:nvSpPr>
        <p:spPr>
          <a:xfrm>
            <a:off x="841248" y="548640"/>
            <a:ext cx="3600860" cy="5431536"/>
          </a:xfrm>
        </p:spPr>
        <p:txBody>
          <a:bodyPr>
            <a:normAutofit/>
          </a:bodyPr>
          <a:lstStyle/>
          <a:p>
            <a:r>
              <a:rPr lang="es-ES_tradnl" sz="3400">
                <a:latin typeface="Times New Roman" panose="02020603050405020304" pitchFamily="18" charset="0"/>
                <a:cs typeface="Times New Roman" panose="02020603050405020304" pitchFamily="18" charset="0"/>
              </a:rPr>
              <a:t>Santander v. Torres-Piñol, </a:t>
            </a:r>
            <a:r>
              <a:rPr lang="en-US" sz="3400">
                <a:latin typeface="Times New Roman" panose="02020603050405020304" pitchFamily="18" charset="0"/>
                <a:cs typeface="Times New Roman" panose="02020603050405020304" pitchFamily="18" charset="0"/>
              </a:rPr>
              <a:t>KLAN201900660</a:t>
            </a:r>
            <a:endParaRPr lang="es-ES_tradnl" sz="3400">
              <a:latin typeface="Times New Roman" panose="02020603050405020304" pitchFamily="18" charset="0"/>
              <a:cs typeface="Times New Roman" panose="02020603050405020304" pitchFamily="18" charset="0"/>
            </a:endParaRPr>
          </a:p>
        </p:txBody>
      </p:sp>
      <p:sp>
        <p:nvSpPr>
          <p:cNvPr id="1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E97795-9896-C9F3-3029-74AF4E1FAFEF}"/>
              </a:ext>
            </a:extLst>
          </p:cNvPr>
          <p:cNvSpPr>
            <a:spLocks noGrp="1"/>
          </p:cNvSpPr>
          <p:nvPr>
            <p:ph idx="1"/>
          </p:nvPr>
        </p:nvSpPr>
        <p:spPr>
          <a:xfrm>
            <a:off x="5126417" y="920391"/>
            <a:ext cx="6224335" cy="5431536"/>
          </a:xfrm>
        </p:spPr>
        <p:txBody>
          <a:bodyPr anchor="ctr">
            <a:normAutofit/>
          </a:bodyPr>
          <a:lstStyle/>
          <a:p>
            <a:r>
              <a:rPr lang="es-ES_tradnl" sz="1500" noProof="0">
                <a:latin typeface="Times New Roman" panose="02020603050405020304" pitchFamily="18" charset="0"/>
                <a:cs typeface="Times New Roman" panose="02020603050405020304" pitchFamily="18" charset="0"/>
              </a:rPr>
              <a:t>En el 2003 el matrimonio Torres-Piñol obtiene un préstamo hipotecario.</a:t>
            </a:r>
          </a:p>
          <a:p>
            <a:r>
              <a:rPr lang="es-ES_tradnl" sz="1500" noProof="0">
                <a:latin typeface="Times New Roman" panose="02020603050405020304" pitchFamily="18" charset="0"/>
                <a:cs typeface="Times New Roman" panose="02020603050405020304" pitchFamily="18" charset="0"/>
              </a:rPr>
              <a:t>Este vencía en abril de 2013, pero el matrimonio dejó de efectuar pagos en octubre 2012.</a:t>
            </a:r>
          </a:p>
          <a:p>
            <a:pPr algn="just"/>
            <a:r>
              <a:rPr lang="es-ES_tradnl" sz="1500" noProof="0">
                <a:latin typeface="Times New Roman" panose="02020603050405020304" pitchFamily="18" charset="0"/>
                <a:cs typeface="Times New Roman" panose="02020603050405020304" pitchFamily="18" charset="0"/>
              </a:rPr>
              <a:t>El 1 de febrero de 2016, suscribieron un acuerdo de modificación con Banco Santander.</a:t>
            </a:r>
          </a:p>
          <a:p>
            <a:pPr algn="just"/>
            <a:r>
              <a:rPr lang="es-ES_tradnl" sz="1500" noProof="0">
                <a:latin typeface="Times New Roman" panose="02020603050405020304" pitchFamily="18" charset="0"/>
                <a:cs typeface="Times New Roman" panose="02020603050405020304" pitchFamily="18" charset="0"/>
              </a:rPr>
              <a:t>Para el 2017 nuevamente enfrentaron dificultades económicas.</a:t>
            </a:r>
          </a:p>
          <a:p>
            <a:pPr algn="just"/>
            <a:r>
              <a:rPr lang="es-ES_tradnl" sz="1500" b="1" noProof="0">
                <a:latin typeface="Times New Roman" panose="02020603050405020304" pitchFamily="18" charset="0"/>
                <a:cs typeface="Times New Roman" panose="02020603050405020304" pitchFamily="18" charset="0"/>
              </a:rPr>
              <a:t>El 28 de febrero de 2017</a:t>
            </a:r>
            <a:r>
              <a:rPr lang="es-ES_tradnl" sz="1500" noProof="0">
                <a:latin typeface="Times New Roman" panose="02020603050405020304" pitchFamily="18" charset="0"/>
                <a:cs typeface="Times New Roman" panose="02020603050405020304" pitchFamily="18" charset="0"/>
              </a:rPr>
              <a:t>, Santander les cursó una carta para informarles que podían ser elegibles para alguna de las alternativas de mitigación de pérdidas que manejaba el banco. </a:t>
            </a:r>
          </a:p>
          <a:p>
            <a:pPr algn="just"/>
            <a:r>
              <a:rPr lang="es-ES_tradnl" sz="1500" noProof="0">
                <a:latin typeface="Times New Roman" panose="02020603050405020304" pitchFamily="18" charset="0"/>
                <a:cs typeface="Times New Roman" panose="02020603050405020304" pitchFamily="18" charset="0"/>
              </a:rPr>
              <a:t>El matrimonio Torres Piñol aceptó la propuesta del banco y, en consecuencia, inició el proceso de intercambio de información y evaluación de la solicitud.</a:t>
            </a:r>
          </a:p>
          <a:p>
            <a:pPr algn="just"/>
            <a:r>
              <a:rPr lang="es-ES_tradnl" sz="1500" noProof="0">
                <a:latin typeface="Times New Roman" panose="02020603050405020304" pitchFamily="18" charset="0"/>
                <a:cs typeface="Times New Roman" panose="02020603050405020304" pitchFamily="18" charset="0"/>
              </a:rPr>
              <a:t>Casi paralelo a este proceso, Santander presentó </a:t>
            </a:r>
            <a:r>
              <a:rPr lang="es-ES_tradnl" sz="1500" b="1" noProof="0">
                <a:latin typeface="Times New Roman" panose="02020603050405020304" pitchFamily="18" charset="0"/>
                <a:cs typeface="Times New Roman" panose="02020603050405020304" pitchFamily="18" charset="0"/>
              </a:rPr>
              <a:t>el 6 de</a:t>
            </a:r>
            <a:r>
              <a:rPr lang="es-ES_tradnl" sz="1500" noProof="0">
                <a:latin typeface="Times New Roman" panose="02020603050405020304" pitchFamily="18" charset="0"/>
                <a:cs typeface="Times New Roman" panose="02020603050405020304" pitchFamily="18" charset="0"/>
              </a:rPr>
              <a:t> </a:t>
            </a:r>
            <a:r>
              <a:rPr lang="es-ES_tradnl" sz="1500" b="1" noProof="0">
                <a:latin typeface="Times New Roman" panose="02020603050405020304" pitchFamily="18" charset="0"/>
                <a:cs typeface="Times New Roman" panose="02020603050405020304" pitchFamily="18" charset="0"/>
              </a:rPr>
              <a:t>marzo de 2017</a:t>
            </a:r>
            <a:r>
              <a:rPr lang="es-ES_tradnl" sz="1500" noProof="0">
                <a:latin typeface="Times New Roman" panose="02020603050405020304" pitchFamily="18" charset="0"/>
                <a:cs typeface="Times New Roman" panose="02020603050405020304" pitchFamily="18" charset="0"/>
              </a:rPr>
              <a:t>, una demanda contra los esposos Torres Piñol, por el incumplimiento con los términos del primer acuerdo de modificación.</a:t>
            </a:r>
          </a:p>
          <a:p>
            <a:pPr algn="just"/>
            <a:r>
              <a:rPr lang="es-ES_tradnl" sz="1500" noProof="0">
                <a:latin typeface="Times New Roman" panose="02020603050405020304" pitchFamily="18" charset="0"/>
                <a:cs typeface="Times New Roman" panose="02020603050405020304" pitchFamily="18" charset="0"/>
              </a:rPr>
              <a:t>Mientras el trámite judicial se desarrollaba, el </a:t>
            </a:r>
            <a:r>
              <a:rPr lang="es-ES_tradnl" sz="1500" b="1" noProof="0">
                <a:latin typeface="Times New Roman" panose="02020603050405020304" pitchFamily="18" charset="0"/>
                <a:cs typeface="Times New Roman" panose="02020603050405020304" pitchFamily="18" charset="0"/>
              </a:rPr>
              <a:t>19 de julio de 2017</a:t>
            </a:r>
            <a:r>
              <a:rPr lang="es-ES_tradnl" sz="1500" noProof="0">
                <a:latin typeface="Times New Roman" panose="02020603050405020304" pitchFamily="18" charset="0"/>
                <a:cs typeface="Times New Roman" panose="02020603050405020304" pitchFamily="18" charset="0"/>
              </a:rPr>
              <a:t>, Santander emitió una carta relacionada con la </a:t>
            </a:r>
            <a:r>
              <a:rPr lang="es-ES_tradnl" sz="1500" b="1" i="1" noProof="0">
                <a:latin typeface="Times New Roman" panose="02020603050405020304" pitchFamily="18" charset="0"/>
                <a:cs typeface="Times New Roman" panose="02020603050405020304" pitchFamily="18" charset="0"/>
              </a:rPr>
              <a:t>Solicitud</a:t>
            </a:r>
            <a:r>
              <a:rPr lang="es-ES_tradnl" sz="1500" noProof="0">
                <a:latin typeface="Times New Roman" panose="02020603050405020304" pitchFamily="18" charset="0"/>
                <a:cs typeface="Times New Roman" panose="02020603050405020304" pitchFamily="18" charset="0"/>
              </a:rPr>
              <a:t> </a:t>
            </a:r>
            <a:r>
              <a:rPr lang="es-ES_tradnl" sz="1500" b="1" i="1" noProof="0">
                <a:latin typeface="Times New Roman" panose="02020603050405020304" pitchFamily="18" charset="0"/>
                <a:cs typeface="Times New Roman" panose="02020603050405020304" pitchFamily="18" charset="0"/>
              </a:rPr>
              <a:t>Completa Préstamo Hipotecario Núm. 10047051</a:t>
            </a:r>
            <a:r>
              <a:rPr lang="es-ES_tradnl" sz="1500" noProof="0">
                <a:latin typeface="Times New Roman" panose="02020603050405020304" pitchFamily="18" charset="0"/>
                <a:cs typeface="Times New Roman" panose="02020603050405020304" pitchFamily="18" charset="0"/>
              </a:rPr>
              <a:t>, mediante la cual informó al matrimonio Torres Piñol que habían recibido </a:t>
            </a:r>
            <a:r>
              <a:rPr lang="es-ES_tradnl" sz="1500" b="1" noProof="0">
                <a:latin typeface="Times New Roman" panose="02020603050405020304" pitchFamily="18" charset="0"/>
                <a:cs typeface="Times New Roman" panose="02020603050405020304" pitchFamily="18" charset="0"/>
              </a:rPr>
              <a:t>todos los documentos requeridos</a:t>
            </a:r>
            <a:r>
              <a:rPr lang="es-ES_tradnl" sz="1500" noProof="0">
                <a:latin typeface="Times New Roman" panose="02020603050405020304" pitchFamily="18" charset="0"/>
                <a:cs typeface="Times New Roman" panose="02020603050405020304" pitchFamily="18" charset="0"/>
              </a:rPr>
              <a:t> para iniciar el proceso de evaluación de la solicitud y determinar para cuáles ayudas éstos podían cualificar.</a:t>
            </a:r>
          </a:p>
        </p:txBody>
      </p:sp>
    </p:spTree>
    <p:extLst>
      <p:ext uri="{BB962C8B-B14F-4D97-AF65-F5344CB8AC3E}">
        <p14:creationId xmlns:p14="http://schemas.microsoft.com/office/powerpoint/2010/main" val="1516590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7BCF1-C9C3-919D-0AD3-70F498F26709}"/>
              </a:ext>
            </a:extLst>
          </p:cNvPr>
          <p:cNvSpPr>
            <a:spLocks noGrp="1"/>
          </p:cNvSpPr>
          <p:nvPr>
            <p:ph type="title"/>
          </p:nvPr>
        </p:nvSpPr>
        <p:spPr>
          <a:xfrm>
            <a:off x="411480" y="991443"/>
            <a:ext cx="4443154" cy="1087819"/>
          </a:xfrm>
        </p:spPr>
        <p:txBody>
          <a:bodyPr anchor="b">
            <a:normAutofit/>
          </a:bodyPr>
          <a:lstStyle/>
          <a:p>
            <a:r>
              <a:rPr lang="es-ES_tradnl" sz="3100">
                <a:latin typeface="Times New Roman" panose="02020603050405020304" pitchFamily="18" charset="0"/>
                <a:cs typeface="Times New Roman" panose="02020603050405020304" pitchFamily="18" charset="0"/>
              </a:rPr>
              <a:t>Santander v. Torres-Piñol, </a:t>
            </a:r>
            <a:r>
              <a:rPr lang="en-US" sz="3100">
                <a:latin typeface="Times New Roman" panose="02020603050405020304" pitchFamily="18" charset="0"/>
                <a:cs typeface="Times New Roman" panose="02020603050405020304" pitchFamily="18" charset="0"/>
              </a:rPr>
              <a:t>KLAN201900660</a:t>
            </a:r>
            <a:endParaRPr lang="es-ES_tradnl" sz="3100"/>
          </a:p>
        </p:txBody>
      </p:sp>
      <p:sp>
        <p:nvSpPr>
          <p:cNvPr id="17" name="Rectangle 16">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04418D6-6276-0C89-1869-217958840821}"/>
              </a:ext>
            </a:extLst>
          </p:cNvPr>
          <p:cNvSpPr>
            <a:spLocks noGrp="1"/>
          </p:cNvSpPr>
          <p:nvPr>
            <p:ph idx="1"/>
          </p:nvPr>
        </p:nvSpPr>
        <p:spPr>
          <a:xfrm>
            <a:off x="411480" y="2684095"/>
            <a:ext cx="4443154" cy="3492868"/>
          </a:xfrm>
        </p:spPr>
        <p:txBody>
          <a:bodyPr>
            <a:normAutofit/>
          </a:bodyPr>
          <a:lstStyle/>
          <a:p>
            <a:pPr algn="just"/>
            <a:r>
              <a:rPr lang="es-ES_tradnl" sz="1400" noProof="0">
                <a:latin typeface="Times New Roman" panose="02020603050405020304" pitchFamily="18" charset="0"/>
                <a:cs typeface="Times New Roman" panose="02020603050405020304" pitchFamily="18" charset="0"/>
              </a:rPr>
              <a:t>El </a:t>
            </a:r>
            <a:r>
              <a:rPr lang="es-ES_tradnl" sz="1400" b="1" noProof="0">
                <a:latin typeface="Times New Roman" panose="02020603050405020304" pitchFamily="18" charset="0"/>
                <a:cs typeface="Times New Roman" panose="02020603050405020304" pitchFamily="18" charset="0"/>
              </a:rPr>
              <a:t>15 de agosto de 2017</a:t>
            </a:r>
            <a:r>
              <a:rPr lang="es-ES_tradnl" sz="1400" noProof="0">
                <a:latin typeface="Times New Roman" panose="02020603050405020304" pitchFamily="18" charset="0"/>
                <a:cs typeface="Times New Roman" panose="02020603050405020304" pitchFamily="18" charset="0"/>
              </a:rPr>
              <a:t>, Santander le envió otra carta al matrimonio para solicitar documentos adicionales</a:t>
            </a:r>
          </a:p>
          <a:p>
            <a:pPr algn="just"/>
            <a:r>
              <a:rPr lang="es-ES_tradnl" sz="1400" noProof="0">
                <a:latin typeface="Times New Roman" panose="02020603050405020304" pitchFamily="18" charset="0"/>
                <a:cs typeface="Times New Roman" panose="02020603050405020304" pitchFamily="18" charset="0"/>
              </a:rPr>
              <a:t>También, les advirtió que, de no recibir los documentos solicitados </a:t>
            </a:r>
            <a:r>
              <a:rPr lang="es-ES_tradnl" sz="1400" b="1" noProof="0">
                <a:latin typeface="Times New Roman" panose="02020603050405020304" pitchFamily="18" charset="0"/>
                <a:cs typeface="Times New Roman" panose="02020603050405020304" pitchFamily="18" charset="0"/>
              </a:rPr>
              <a:t>antes del 24 de agosto de 2017</a:t>
            </a:r>
            <a:r>
              <a:rPr lang="es-ES_tradnl" sz="1400" noProof="0">
                <a:latin typeface="Times New Roman" panose="02020603050405020304" pitchFamily="18" charset="0"/>
                <a:cs typeface="Times New Roman" panose="02020603050405020304" pitchFamily="18" charset="0"/>
              </a:rPr>
              <a:t>, no podrían completar el proceso de evaluación y procederían a cancelar la solicitud.</a:t>
            </a:r>
          </a:p>
          <a:p>
            <a:pPr algn="just"/>
            <a:r>
              <a:rPr lang="es-ES_tradnl" sz="1400" noProof="0">
                <a:latin typeface="Times New Roman" panose="02020603050405020304" pitchFamily="18" charset="0"/>
                <a:cs typeface="Times New Roman" panose="02020603050405020304" pitchFamily="18" charset="0"/>
              </a:rPr>
              <a:t>El 31 de agosto de 2017, Santander le cursó una nueva carta al matrimonio Torres Piñol. </a:t>
            </a:r>
          </a:p>
          <a:p>
            <a:pPr algn="just"/>
            <a:r>
              <a:rPr lang="es-ES_tradnl" sz="1400" noProof="0">
                <a:latin typeface="Times New Roman" panose="02020603050405020304" pitchFamily="18" charset="0"/>
                <a:cs typeface="Times New Roman" panose="02020603050405020304" pitchFamily="18" charset="0"/>
              </a:rPr>
              <a:t>En esta, le solicitó copia de los últimos tres cheques cancelados de ingresos recibidos por el negocio que poseían. </a:t>
            </a:r>
          </a:p>
          <a:p>
            <a:pPr algn="just"/>
            <a:r>
              <a:rPr lang="es-ES_tradnl" sz="1400" noProof="0">
                <a:latin typeface="Times New Roman" panose="02020603050405020304" pitchFamily="18" charset="0"/>
                <a:cs typeface="Times New Roman" panose="02020603050405020304" pitchFamily="18" charset="0"/>
              </a:rPr>
              <a:t>Nuevamente, les advirtió que de no recibir lo solicitado para el 8 de septiembre de 2017, procederían a cancelar la solicitud. Los esposos no cumplieron con este último requerimiento.</a:t>
            </a:r>
          </a:p>
        </p:txBody>
      </p:sp>
      <p:pic>
        <p:nvPicPr>
          <p:cNvPr id="19" name="Graphic 18" descr="Error">
            <a:extLst>
              <a:ext uri="{FF2B5EF4-FFF2-40B4-BE49-F238E27FC236}">
                <a16:creationId xmlns:a16="http://schemas.microsoft.com/office/drawing/2014/main" id="{2A722BF8-CE5B-D17D-C225-316E929648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30388" y="625683"/>
            <a:ext cx="5551280" cy="5551280"/>
          </a:xfrm>
          <a:prstGeom prst="rect">
            <a:avLst/>
          </a:prstGeom>
        </p:spPr>
      </p:pic>
    </p:spTree>
    <p:extLst>
      <p:ext uri="{BB962C8B-B14F-4D97-AF65-F5344CB8AC3E}">
        <p14:creationId xmlns:p14="http://schemas.microsoft.com/office/powerpoint/2010/main" val="3839135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2E183-A926-63F0-4543-59D37E2061C4}"/>
              </a:ext>
            </a:extLst>
          </p:cNvPr>
          <p:cNvSpPr>
            <a:spLocks noGrp="1"/>
          </p:cNvSpPr>
          <p:nvPr>
            <p:ph type="title"/>
          </p:nvPr>
        </p:nvSpPr>
        <p:spPr>
          <a:xfrm>
            <a:off x="841248" y="548640"/>
            <a:ext cx="3600860" cy="5431536"/>
          </a:xfrm>
        </p:spPr>
        <p:txBody>
          <a:bodyPr>
            <a:normAutofit/>
          </a:bodyPr>
          <a:lstStyle/>
          <a:p>
            <a:r>
              <a:rPr lang="es-ES_tradnl" sz="3400">
                <a:latin typeface="Times New Roman" panose="02020603050405020304" pitchFamily="18" charset="0"/>
                <a:cs typeface="Times New Roman" panose="02020603050405020304" pitchFamily="18" charset="0"/>
              </a:rPr>
              <a:t>Santander v. Torres-Piñol, </a:t>
            </a:r>
            <a:r>
              <a:rPr lang="en-US" sz="3400">
                <a:latin typeface="Times New Roman" panose="02020603050405020304" pitchFamily="18" charset="0"/>
                <a:cs typeface="Times New Roman" panose="02020603050405020304" pitchFamily="18" charset="0"/>
              </a:rPr>
              <a:t>KLAN201900660</a:t>
            </a:r>
            <a:endParaRPr lang="es-ES_tradnl" sz="3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47389359-D5EF-2D2A-BDAC-39BBEEECF327}"/>
              </a:ext>
            </a:extLst>
          </p:cNvPr>
          <p:cNvSpPr>
            <a:spLocks noGrp="1"/>
          </p:cNvSpPr>
          <p:nvPr>
            <p:ph idx="1"/>
          </p:nvPr>
        </p:nvSpPr>
        <p:spPr>
          <a:xfrm>
            <a:off x="5126417" y="901341"/>
            <a:ext cx="6224335" cy="5431536"/>
          </a:xfrm>
        </p:spPr>
        <p:txBody>
          <a:bodyPr anchor="ctr">
            <a:normAutofit/>
          </a:bodyPr>
          <a:lstStyle/>
          <a:p>
            <a:pPr algn="just"/>
            <a:r>
              <a:rPr lang="es-ES_tradnl" sz="2000" noProof="0">
                <a:latin typeface="Times New Roman" panose="02020603050405020304" pitchFamily="18" charset="0"/>
                <a:cs typeface="Times New Roman" panose="02020603050405020304" pitchFamily="18" charset="0"/>
              </a:rPr>
              <a:t>El </a:t>
            </a:r>
            <a:r>
              <a:rPr lang="es-ES_tradnl" sz="2000" b="1" noProof="0">
                <a:latin typeface="Times New Roman" panose="02020603050405020304" pitchFamily="18" charset="0"/>
                <a:cs typeface="Times New Roman" panose="02020603050405020304" pitchFamily="18" charset="0"/>
              </a:rPr>
              <a:t>28 de septiembre de 2017</a:t>
            </a:r>
            <a:r>
              <a:rPr lang="es-ES_tradnl" sz="2000" noProof="0">
                <a:latin typeface="Times New Roman" panose="02020603050405020304" pitchFamily="18" charset="0"/>
                <a:cs typeface="Times New Roman" panose="02020603050405020304" pitchFamily="18" charset="0"/>
              </a:rPr>
              <a:t>, Santander envío una carta de cancelación a los esposos, en la que informa que la solicitud de éstos estaba incompleta.</a:t>
            </a:r>
          </a:p>
          <a:p>
            <a:pPr algn="just"/>
            <a:r>
              <a:rPr lang="es-ES_tradnl" sz="2000" noProof="0">
                <a:latin typeface="Times New Roman" panose="02020603050405020304" pitchFamily="18" charset="0"/>
                <a:cs typeface="Times New Roman" panose="02020603050405020304" pitchFamily="18" charset="0"/>
              </a:rPr>
              <a:t>Casi paralelo a esta gestión, Santander también había presentado ante el TPI una reclamación sobre cobro de dinero y ejecución de hipoteca por la vía ordinaria.</a:t>
            </a:r>
          </a:p>
          <a:p>
            <a:pPr algn="just"/>
            <a:r>
              <a:rPr lang="es-ES_tradnl" sz="2000" noProof="0">
                <a:latin typeface="Times New Roman" panose="02020603050405020304" pitchFamily="18" charset="0"/>
                <a:cs typeface="Times New Roman" panose="02020603050405020304" pitchFamily="18" charset="0"/>
              </a:rPr>
              <a:t>Durante el proceso judicial, la institución financiera presentó una solicitud de orden para emplazar por edicto a los esposos Torres Piñol. </a:t>
            </a:r>
          </a:p>
          <a:p>
            <a:pPr algn="just"/>
            <a:r>
              <a:rPr lang="es-ES_tradnl" sz="2000" noProof="0">
                <a:latin typeface="Times New Roman" panose="02020603050405020304" pitchFamily="18" charset="0"/>
                <a:cs typeface="Times New Roman" panose="02020603050405020304" pitchFamily="18" charset="0"/>
              </a:rPr>
              <a:t>El </a:t>
            </a:r>
            <a:r>
              <a:rPr lang="es-ES_tradnl" sz="2000" b="1" noProof="0">
                <a:latin typeface="Times New Roman" panose="02020603050405020304" pitchFamily="18" charset="0"/>
                <a:cs typeface="Times New Roman" panose="02020603050405020304" pitchFamily="18" charset="0"/>
              </a:rPr>
              <a:t>17 de abril de 2017</a:t>
            </a:r>
            <a:r>
              <a:rPr lang="es-ES_tradnl" sz="2000" noProof="0">
                <a:latin typeface="Times New Roman" panose="02020603050405020304" pitchFamily="18" charset="0"/>
                <a:cs typeface="Times New Roman" panose="02020603050405020304" pitchFamily="18" charset="0"/>
              </a:rPr>
              <a:t>, el tribunal primario declaró ha lugar la solicitud de Santander y emitió la </a:t>
            </a:r>
            <a:r>
              <a:rPr lang="es-ES_tradnl" sz="2000" i="1" noProof="0">
                <a:latin typeface="Times New Roman" panose="02020603050405020304" pitchFamily="18" charset="0"/>
                <a:cs typeface="Times New Roman" panose="02020603050405020304" pitchFamily="18" charset="0"/>
              </a:rPr>
              <a:t>Orden</a:t>
            </a:r>
            <a:r>
              <a:rPr lang="es-ES_tradnl" sz="2000" noProof="0">
                <a:latin typeface="Times New Roman" panose="02020603050405020304" pitchFamily="18" charset="0"/>
                <a:cs typeface="Times New Roman" panose="02020603050405020304" pitchFamily="18" charset="0"/>
              </a:rPr>
              <a:t> autorizando el emplazamiento por edicto.</a:t>
            </a:r>
          </a:p>
          <a:p>
            <a:pPr algn="just"/>
            <a:r>
              <a:rPr lang="es-ES_tradnl" sz="2000" noProof="0">
                <a:latin typeface="Times New Roman" panose="02020603050405020304" pitchFamily="18" charset="0"/>
                <a:cs typeface="Times New Roman" panose="02020603050405020304" pitchFamily="18" charset="0"/>
              </a:rPr>
              <a:t> El matrimonio Torres Piñol fue emplazado por edicto el </a:t>
            </a:r>
            <a:r>
              <a:rPr lang="es-ES_tradnl" sz="2000" b="1" noProof="0">
                <a:latin typeface="Times New Roman" panose="02020603050405020304" pitchFamily="18" charset="0"/>
                <a:cs typeface="Times New Roman" panose="02020603050405020304" pitchFamily="18" charset="0"/>
              </a:rPr>
              <a:t>3 de mayo de 2017</a:t>
            </a:r>
            <a:r>
              <a:rPr lang="es-ES_tradnl" sz="2000" noProof="0">
                <a:latin typeface="Times New Roman" panose="02020603050405020304" pitchFamily="18" charset="0"/>
                <a:cs typeface="Times New Roman" panose="02020603050405020304" pitchFamily="18" charset="0"/>
              </a:rPr>
              <a:t>.</a:t>
            </a:r>
          </a:p>
          <a:p>
            <a:pPr algn="just"/>
            <a:r>
              <a:rPr lang="es-ES_tradnl" sz="2000" noProof="0">
                <a:latin typeface="Times New Roman" panose="02020603050405020304" pitchFamily="18" charset="0"/>
                <a:cs typeface="Times New Roman" panose="02020603050405020304" pitchFamily="18" charset="0"/>
              </a:rPr>
              <a:t>El 12 de julio de 2017 se emitió </a:t>
            </a:r>
            <a:r>
              <a:rPr lang="es-ES_tradnl" sz="2000" b="1" noProof="0">
                <a:latin typeface="Times New Roman" panose="02020603050405020304" pitchFamily="18" charset="0"/>
                <a:cs typeface="Times New Roman" panose="02020603050405020304" pitchFamily="18" charset="0"/>
              </a:rPr>
              <a:t>Sentencia en rebeldía</a:t>
            </a:r>
            <a:r>
              <a:rPr lang="es-ES_tradnl" sz="2000" noProof="0">
                <a:latin typeface="Times New Roman" panose="02020603050405020304" pitchFamily="18" charset="0"/>
                <a:cs typeface="Times New Roman" panose="02020603050405020304" pitchFamily="18" charset="0"/>
              </a:rPr>
              <a:t>, la cual se publicó por edicto el 19 de julio del mismo año.</a:t>
            </a:r>
          </a:p>
        </p:txBody>
      </p:sp>
    </p:spTree>
    <p:extLst>
      <p:ext uri="{BB962C8B-B14F-4D97-AF65-F5344CB8AC3E}">
        <p14:creationId xmlns:p14="http://schemas.microsoft.com/office/powerpoint/2010/main" val="1576444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AD705-9C3C-8E32-3A47-8450DCB253BA}"/>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2400" kern="1200">
                <a:solidFill>
                  <a:schemeClr val="tx1"/>
                </a:solidFill>
                <a:latin typeface="Times New Roman" panose="02020603050405020304" pitchFamily="18" charset="0"/>
                <a:cs typeface="Times New Roman" panose="02020603050405020304" pitchFamily="18" charset="0"/>
              </a:rPr>
              <a:t>BPPR v. Vega Franqui, Vega Ortiz y la SLG, KLAN202200689</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22B516-8BFB-A507-D841-A0691495CC40}"/>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just"/>
            <a:r>
              <a:rPr lang="es-ES_tradnl" sz="1800" noProof="0">
                <a:latin typeface="Times New Roman" panose="02020603050405020304" pitchFamily="18" charset="0"/>
                <a:cs typeface="Times New Roman" panose="02020603050405020304" pitchFamily="18" charset="0"/>
              </a:rPr>
              <a:t>Consecuentemente, el BPPR desistió de la causa de acción de ejecución de hipoteca, solicitó que el pleito se limitara al cobro de dinero y dio por sometido su petición de resolución sumaria. </a:t>
            </a:r>
          </a:p>
          <a:p>
            <a:pPr algn="just"/>
            <a:r>
              <a:rPr lang="es-ES_tradnl" sz="1800" noProof="0">
                <a:latin typeface="Times New Roman" panose="02020603050405020304" pitchFamily="18" charset="0"/>
                <a:cs typeface="Times New Roman" panose="02020603050405020304" pitchFamily="18" charset="0"/>
              </a:rPr>
              <a:t>El TPI dictó una </a:t>
            </a:r>
            <a:r>
              <a:rPr lang="es-ES_tradnl" sz="1800" i="1" noProof="0">
                <a:latin typeface="Times New Roman" panose="02020603050405020304" pitchFamily="18" charset="0"/>
                <a:cs typeface="Times New Roman" panose="02020603050405020304" pitchFamily="18" charset="0"/>
              </a:rPr>
              <a:t>Sentencia Parcial</a:t>
            </a:r>
            <a:r>
              <a:rPr lang="es-ES_tradnl" sz="1800" noProof="0">
                <a:latin typeface="Times New Roman" panose="02020603050405020304" pitchFamily="18" charset="0"/>
                <a:cs typeface="Times New Roman" panose="02020603050405020304" pitchFamily="18" charset="0"/>
              </a:rPr>
              <a:t>, mediante la cual hizo constar el desistimiento del BPPR de la causa de acción de ejecución de hipoteca.</a:t>
            </a:r>
          </a:p>
          <a:p>
            <a:r>
              <a:rPr lang="es-ES_tradnl" sz="1800" noProof="0">
                <a:latin typeface="Times New Roman" panose="02020603050405020304" pitchFamily="18" charset="0"/>
                <a:cs typeface="Times New Roman" panose="02020603050405020304" pitchFamily="18" charset="0"/>
              </a:rPr>
              <a:t>Posteriormente, dictó sentencia condenando al cobro de dinero.</a:t>
            </a:r>
          </a:p>
        </p:txBody>
      </p:sp>
      <p:pic>
        <p:nvPicPr>
          <p:cNvPr id="6" name="Content Placeholder 5" descr="A close-up of a stamp&#10;&#10;AI-generated content may be incorrect.">
            <a:extLst>
              <a:ext uri="{FF2B5EF4-FFF2-40B4-BE49-F238E27FC236}">
                <a16:creationId xmlns:a16="http://schemas.microsoft.com/office/drawing/2014/main" id="{DBF8C44C-28EE-9FF3-A614-91CF880AF7D3}"/>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996021"/>
            <a:ext cx="5458968" cy="2865958"/>
          </a:xfrm>
          <a:prstGeom prst="rect">
            <a:avLst/>
          </a:prstGeom>
        </p:spPr>
      </p:pic>
      <p:sp>
        <p:nvSpPr>
          <p:cNvPr id="7" name="TextBox 6">
            <a:extLst>
              <a:ext uri="{FF2B5EF4-FFF2-40B4-BE49-F238E27FC236}">
                <a16:creationId xmlns:a16="http://schemas.microsoft.com/office/drawing/2014/main" id="{CBD1390B-B5EC-6CE8-31FD-56D25F732327}"/>
              </a:ext>
            </a:extLst>
          </p:cNvPr>
          <p:cNvSpPr txBox="1"/>
          <p:nvPr/>
        </p:nvSpPr>
        <p:spPr>
          <a:xfrm>
            <a:off x="8954419" y="4661924"/>
            <a:ext cx="2603597"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anthrolactology.com/category/milk-sharing-2/">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571679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255985-DE76-9786-21C7-6BE84ECF2047}"/>
              </a:ext>
            </a:extLst>
          </p:cNvPr>
          <p:cNvSpPr>
            <a:spLocks noGrp="1"/>
          </p:cNvSpPr>
          <p:nvPr>
            <p:ph type="title"/>
          </p:nvPr>
        </p:nvSpPr>
        <p:spPr>
          <a:xfrm>
            <a:off x="838200" y="365125"/>
            <a:ext cx="10515600" cy="1325563"/>
          </a:xfrm>
        </p:spPr>
        <p:txBody>
          <a:bodyPr>
            <a:normAutofit/>
          </a:bodyPr>
          <a:lstStyle/>
          <a:p>
            <a:r>
              <a:rPr lang="es-ES_tradnl" sz="4200">
                <a:latin typeface="Times New Roman" panose="02020603050405020304" pitchFamily="18" charset="0"/>
                <a:cs typeface="Times New Roman" panose="02020603050405020304" pitchFamily="18" charset="0"/>
              </a:rPr>
              <a:t>Santander v. Torres-Piñol, </a:t>
            </a:r>
            <a:r>
              <a:rPr lang="en-US" sz="4200">
                <a:latin typeface="Times New Roman" panose="02020603050405020304" pitchFamily="18" charset="0"/>
                <a:cs typeface="Times New Roman" panose="02020603050405020304" pitchFamily="18" charset="0"/>
              </a:rPr>
              <a:t>KLAN201900660</a:t>
            </a:r>
            <a:endParaRPr lang="es-ES_tradnl"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5985C4-9CD3-7E92-1A66-A31EF58C5E3F}"/>
              </a:ext>
            </a:extLst>
          </p:cNvPr>
          <p:cNvSpPr>
            <a:spLocks noGrp="1"/>
          </p:cNvSpPr>
          <p:nvPr>
            <p:ph idx="1"/>
          </p:nvPr>
        </p:nvSpPr>
        <p:spPr>
          <a:xfrm>
            <a:off x="838200" y="1929384"/>
            <a:ext cx="10515600" cy="4251960"/>
          </a:xfrm>
        </p:spPr>
        <p:txBody>
          <a:bodyPr>
            <a:normAutofit/>
          </a:bodyPr>
          <a:lstStyle/>
          <a:p>
            <a:pPr algn="just"/>
            <a:r>
              <a:rPr lang="es-ES_tradnl" sz="2200" noProof="0">
                <a:latin typeface="Times New Roman" panose="02020603050405020304" pitchFamily="18" charset="0"/>
                <a:cs typeface="Times New Roman" panose="02020603050405020304" pitchFamily="18" charset="0"/>
              </a:rPr>
              <a:t>Después de varios trámites procesales, el </a:t>
            </a:r>
            <a:r>
              <a:rPr lang="es-ES_tradnl" sz="2200" b="1" noProof="0">
                <a:latin typeface="Times New Roman" panose="02020603050405020304" pitchFamily="18" charset="0"/>
                <a:cs typeface="Times New Roman" panose="02020603050405020304" pitchFamily="18" charset="0"/>
              </a:rPr>
              <a:t>11 de enero de 2018</a:t>
            </a:r>
            <a:r>
              <a:rPr lang="es-ES_tradnl" sz="2200" noProof="0">
                <a:latin typeface="Times New Roman" panose="02020603050405020304" pitchFamily="18" charset="0"/>
                <a:cs typeface="Times New Roman" panose="02020603050405020304" pitchFamily="18" charset="0"/>
              </a:rPr>
              <a:t>, Santander presentó una </a:t>
            </a:r>
            <a:r>
              <a:rPr lang="es-ES_tradnl" sz="2200" i="1" noProof="0">
                <a:latin typeface="Times New Roman" panose="02020603050405020304" pitchFamily="18" charset="0"/>
                <a:cs typeface="Times New Roman" panose="02020603050405020304" pitchFamily="18" charset="0"/>
              </a:rPr>
              <a:t>Moción al Amparo de la Regla 56.4</a:t>
            </a:r>
            <a:r>
              <a:rPr lang="es-ES_tradnl" sz="2200" noProof="0">
                <a:latin typeface="Times New Roman" panose="02020603050405020304" pitchFamily="18" charset="0"/>
                <a:cs typeface="Times New Roman" panose="02020603050405020304" pitchFamily="18" charset="0"/>
              </a:rPr>
              <a:t> </a:t>
            </a:r>
            <a:r>
              <a:rPr lang="es-ES_tradnl" sz="2200" i="1" noProof="0">
                <a:latin typeface="Times New Roman" panose="02020603050405020304" pitchFamily="18" charset="0"/>
                <a:cs typeface="Times New Roman" panose="02020603050405020304" pitchFamily="18" charset="0"/>
              </a:rPr>
              <a:t>de las de Procedimiento Civil</a:t>
            </a:r>
            <a:r>
              <a:rPr lang="es-ES_tradnl" sz="2200" noProof="0">
                <a:latin typeface="Times New Roman" panose="02020603050405020304" pitchFamily="18" charset="0"/>
                <a:cs typeface="Times New Roman" panose="02020603050405020304" pitchFamily="18" charset="0"/>
              </a:rPr>
              <a:t>, en la que solicitó la anotación preventiva de embargo y prohibición de enajenar del inmueble en controversia. </a:t>
            </a:r>
          </a:p>
          <a:p>
            <a:pPr algn="just"/>
            <a:r>
              <a:rPr lang="es-ES_tradnl" sz="2200" noProof="0">
                <a:latin typeface="Times New Roman" panose="02020603050405020304" pitchFamily="18" charset="0"/>
                <a:cs typeface="Times New Roman" panose="02020603050405020304" pitchFamily="18" charset="0"/>
              </a:rPr>
              <a:t>Mediante </a:t>
            </a:r>
            <a:r>
              <a:rPr lang="es-ES_tradnl" sz="2200" i="1" noProof="0">
                <a:latin typeface="Times New Roman" panose="02020603050405020304" pitchFamily="18" charset="0"/>
                <a:cs typeface="Times New Roman" panose="02020603050405020304" pitchFamily="18" charset="0"/>
              </a:rPr>
              <a:t>Orden</a:t>
            </a:r>
            <a:r>
              <a:rPr lang="es-ES_tradnl" sz="2200" noProof="0">
                <a:latin typeface="Times New Roman" panose="02020603050405020304" pitchFamily="18" charset="0"/>
                <a:cs typeface="Times New Roman" panose="02020603050405020304" pitchFamily="18" charset="0"/>
              </a:rPr>
              <a:t> emitida el 16 de enero de 2018, el TPI concedió lo solicitado y ordenó la expedición del correspondiente mandamiento.</a:t>
            </a:r>
          </a:p>
          <a:p>
            <a:pPr algn="just"/>
            <a:r>
              <a:rPr lang="es-ES_tradnl" sz="2200" noProof="0">
                <a:latin typeface="Times New Roman" panose="02020603050405020304" pitchFamily="18" charset="0"/>
                <a:cs typeface="Times New Roman" panose="02020603050405020304" pitchFamily="18" charset="0"/>
              </a:rPr>
              <a:t>Luego de varias incidencias procesales, el 8 de agosto de 2018, Santander solicitó al tribunal sentenciador que dictara una orden de ejecución de sentencia y embargo. </a:t>
            </a:r>
          </a:p>
          <a:p>
            <a:pPr algn="just"/>
            <a:r>
              <a:rPr lang="es-ES_tradnl" sz="2200" noProof="0">
                <a:latin typeface="Times New Roman" panose="02020603050405020304" pitchFamily="18" charset="0"/>
                <a:cs typeface="Times New Roman" panose="02020603050405020304" pitchFamily="18" charset="0"/>
              </a:rPr>
              <a:t>Eventualmente, el banco se adjudicó la propiedad en la subasta.</a:t>
            </a:r>
          </a:p>
        </p:txBody>
      </p:sp>
    </p:spTree>
    <p:extLst>
      <p:ext uri="{BB962C8B-B14F-4D97-AF65-F5344CB8AC3E}">
        <p14:creationId xmlns:p14="http://schemas.microsoft.com/office/powerpoint/2010/main" val="2380430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1CC6A9-A566-F5EB-09A8-860FB6868751}"/>
              </a:ext>
            </a:extLst>
          </p:cNvPr>
          <p:cNvSpPr>
            <a:spLocks noGrp="1"/>
          </p:cNvSpPr>
          <p:nvPr>
            <p:ph type="title"/>
          </p:nvPr>
        </p:nvSpPr>
        <p:spPr>
          <a:xfrm>
            <a:off x="621792" y="1161288"/>
            <a:ext cx="3602736" cy="4526280"/>
          </a:xfrm>
        </p:spPr>
        <p:txBody>
          <a:bodyPr>
            <a:normAutofit/>
          </a:bodyPr>
          <a:lstStyle/>
          <a:p>
            <a:r>
              <a:rPr lang="es-ES_tradnl" sz="3400">
                <a:latin typeface="Times New Roman" panose="02020603050405020304" pitchFamily="18" charset="0"/>
                <a:cs typeface="Times New Roman" panose="02020603050405020304" pitchFamily="18" charset="0"/>
              </a:rPr>
              <a:t>Santander v. Torres-Piñol, </a:t>
            </a:r>
            <a:r>
              <a:rPr lang="en-US" sz="3400">
                <a:latin typeface="Times New Roman" panose="02020603050405020304" pitchFamily="18" charset="0"/>
                <a:cs typeface="Times New Roman" panose="02020603050405020304" pitchFamily="18" charset="0"/>
              </a:rPr>
              <a:t>KLAN201900660</a:t>
            </a:r>
            <a:endParaRPr lang="es-ES_tradnl" sz="3400"/>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6" name="Content Placeholder 2">
            <a:extLst>
              <a:ext uri="{FF2B5EF4-FFF2-40B4-BE49-F238E27FC236}">
                <a16:creationId xmlns:a16="http://schemas.microsoft.com/office/drawing/2014/main" id="{196EFC2F-B49D-557B-9393-BF6E4B3FDBB6}"/>
              </a:ext>
            </a:extLst>
          </p:cNvPr>
          <p:cNvGraphicFramePr>
            <a:graphicFrameLocks noGrp="1"/>
          </p:cNvGraphicFramePr>
          <p:nvPr>
            <p:ph idx="1"/>
            <p:extLst>
              <p:ext uri="{D42A27DB-BD31-4B8C-83A1-F6EECF244321}">
                <p14:modId xmlns:p14="http://schemas.microsoft.com/office/powerpoint/2010/main" val="277196034"/>
              </p:ext>
            </p:extLst>
          </p:nvPr>
        </p:nvGraphicFramePr>
        <p:xfrm>
          <a:off x="5434149" y="932688"/>
          <a:ext cx="5916603" cy="4992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826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1626C12-86DA-7AA8-395B-CBBDE2FDAEA3}"/>
              </a:ext>
            </a:extLst>
          </p:cNvPr>
          <p:cNvSpPr>
            <a:spLocks noGrp="1"/>
          </p:cNvSpPr>
          <p:nvPr>
            <p:ph type="title"/>
          </p:nvPr>
        </p:nvSpPr>
        <p:spPr>
          <a:xfrm>
            <a:off x="838199" y="564211"/>
            <a:ext cx="4571999" cy="1165002"/>
          </a:xfrm>
        </p:spPr>
        <p:txBody>
          <a:bodyPr vert="horz" lIns="91440" tIns="45720" rIns="91440" bIns="45720" rtlCol="0" anchor="b">
            <a:normAutofit fontScale="90000"/>
          </a:bodyPr>
          <a:lstStyle/>
          <a:p>
            <a:r>
              <a:rPr lang="en-US" sz="3600">
                <a:latin typeface="Times New Roman" panose="02020603050405020304" pitchFamily="18" charset="0"/>
                <a:cs typeface="Times New Roman" panose="02020603050405020304" pitchFamily="18" charset="0"/>
              </a:rPr>
              <a:t>Santander v. Torres-Piñol, KLAN201900660</a:t>
            </a:r>
          </a:p>
        </p:txBody>
      </p:sp>
      <p:sp>
        <p:nvSpPr>
          <p:cNvPr id="5" name="Content Placeholder 4">
            <a:extLst>
              <a:ext uri="{FF2B5EF4-FFF2-40B4-BE49-F238E27FC236}">
                <a16:creationId xmlns:a16="http://schemas.microsoft.com/office/drawing/2014/main" id="{10E78E20-29BE-EC43-CCD2-FCB5718B81A2}"/>
              </a:ext>
            </a:extLst>
          </p:cNvPr>
          <p:cNvSpPr>
            <a:spLocks noGrp="1"/>
          </p:cNvSpPr>
          <p:nvPr>
            <p:ph sz="half" idx="1"/>
          </p:nvPr>
        </p:nvSpPr>
        <p:spPr>
          <a:xfrm>
            <a:off x="838199" y="2055327"/>
            <a:ext cx="4737101" cy="3776975"/>
          </a:xfrm>
        </p:spPr>
        <p:txBody>
          <a:bodyPr vert="horz" lIns="91440" tIns="45720" rIns="91440" bIns="45720" rtlCol="0">
            <a:normAutofit lnSpcReduction="10000"/>
          </a:bodyPr>
          <a:lstStyle/>
          <a:p>
            <a:pPr algn="just"/>
            <a:r>
              <a:rPr lang="es-ES_tradnl" sz="1400" noProof="0">
                <a:latin typeface="Times New Roman" panose="02020603050405020304" pitchFamily="18" charset="0"/>
                <a:cs typeface="Times New Roman" panose="02020603050405020304" pitchFamily="18" charset="0"/>
              </a:rPr>
              <a:t>El 10 de enero de 2014 se enmendaron varias disposiciones de la Reglamentación X, entre las cuales destaca la </a:t>
            </a:r>
            <a:r>
              <a:rPr lang="es-ES_tradnl" sz="1400" b="1" noProof="0">
                <a:latin typeface="Times New Roman" panose="02020603050405020304" pitchFamily="18" charset="0"/>
                <a:cs typeface="Times New Roman" panose="02020603050405020304" pitchFamily="18" charset="0"/>
              </a:rPr>
              <a:t>prohibición a los</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bancos de mantener acciones paralelas o simultáneas (</a:t>
            </a:r>
            <a:r>
              <a:rPr lang="es-ES_tradnl" sz="1400" b="1" i="1" noProof="0">
                <a:latin typeface="Times New Roman" panose="02020603050405020304" pitchFamily="18" charset="0"/>
                <a:cs typeface="Times New Roman" panose="02020603050405020304" pitchFamily="18" charset="0"/>
              </a:rPr>
              <a:t>dual</a:t>
            </a:r>
            <a:r>
              <a:rPr lang="es-ES_tradnl" sz="1400" noProof="0">
                <a:latin typeface="Times New Roman" panose="02020603050405020304" pitchFamily="18" charset="0"/>
                <a:cs typeface="Times New Roman" panose="02020603050405020304" pitchFamily="18" charset="0"/>
              </a:rPr>
              <a:t> </a:t>
            </a:r>
            <a:r>
              <a:rPr lang="es-ES_tradnl" sz="1400" b="1" i="1" noProof="0">
                <a:latin typeface="Times New Roman" panose="02020603050405020304" pitchFamily="18" charset="0"/>
                <a:cs typeface="Times New Roman" panose="02020603050405020304" pitchFamily="18" charset="0"/>
              </a:rPr>
              <a:t>tracking)</a:t>
            </a:r>
            <a:r>
              <a:rPr lang="es-ES_tradnl" sz="1400" b="1" noProof="0">
                <a:latin typeface="Times New Roman" panose="02020603050405020304" pitchFamily="18" charset="0"/>
                <a:cs typeface="Times New Roman" panose="02020603050405020304" pitchFamily="18" charset="0"/>
              </a:rPr>
              <a:t> contra los deudores.</a:t>
            </a:r>
          </a:p>
          <a:p>
            <a:pPr algn="just"/>
            <a:r>
              <a:rPr lang="es-ES_tradnl" sz="1400" noProof="0">
                <a:latin typeface="Times New Roman" panose="02020603050405020304" pitchFamily="18" charset="0"/>
                <a:cs typeface="Times New Roman" panose="02020603050405020304" pitchFamily="18" charset="0"/>
              </a:rPr>
              <a:t>Se entiende por </a:t>
            </a:r>
            <a:r>
              <a:rPr lang="es-ES_tradnl" sz="1400" i="1" noProof="0">
                <a:latin typeface="Times New Roman" panose="02020603050405020304" pitchFamily="18" charset="0"/>
                <a:cs typeface="Times New Roman" panose="02020603050405020304" pitchFamily="18" charset="0"/>
              </a:rPr>
              <a:t>dual tracking</a:t>
            </a:r>
            <a:r>
              <a:rPr lang="es-ES_tradnl" sz="1400" b="1" noProof="0">
                <a:latin typeface="Times New Roman" panose="02020603050405020304" pitchFamily="18" charset="0"/>
                <a:cs typeface="Times New Roman" panose="02020603050405020304" pitchFamily="18" charset="0"/>
              </a:rPr>
              <a:t> la práctica de un agente o</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acreedor hipotecario de evaluar una solicitud completa de</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manejo de pérdida y, al mismo tiempo, iniciar, solicitar o continuar un procedimiento de ejecución ante un foro</a:t>
            </a:r>
            <a:r>
              <a:rPr lang="es-ES_tradnl" sz="1400" noProof="0">
                <a:latin typeface="Times New Roman" panose="02020603050405020304" pitchFamily="18" charset="0"/>
                <a:cs typeface="Times New Roman" panose="02020603050405020304" pitchFamily="18" charset="0"/>
              </a:rPr>
              <a:t> </a:t>
            </a:r>
            <a:r>
              <a:rPr lang="es-ES_tradnl" sz="1400" b="1" noProof="0">
                <a:latin typeface="Times New Roman" panose="02020603050405020304" pitchFamily="18" charset="0"/>
                <a:cs typeface="Times New Roman" panose="02020603050405020304" pitchFamily="18" charset="0"/>
              </a:rPr>
              <a:t>judicial</a:t>
            </a:r>
            <a:r>
              <a:rPr lang="es-ES_tradnl" sz="1400" noProof="0">
                <a:latin typeface="Times New Roman" panose="02020603050405020304" pitchFamily="18" charset="0"/>
                <a:cs typeface="Times New Roman" panose="02020603050405020304" pitchFamily="18" charset="0"/>
              </a:rPr>
              <a:t>. </a:t>
            </a:r>
          </a:p>
          <a:p>
            <a:r>
              <a:rPr lang="es-ES_tradnl" sz="1400" noProof="0">
                <a:latin typeface="Times New Roman" panose="02020603050405020304" pitchFamily="18" charset="0"/>
                <a:cs typeface="Times New Roman" panose="02020603050405020304" pitchFamily="18" charset="0"/>
              </a:rPr>
              <a:t>Esta prohibición va dirigida a impedir dos situaciones en particular. </a:t>
            </a:r>
          </a:p>
          <a:p>
            <a:pPr marL="971550" lvl="1" algn="just"/>
            <a:r>
              <a:rPr lang="es-ES_tradnl" sz="1400" noProof="0">
                <a:latin typeface="Times New Roman" panose="02020603050405020304" pitchFamily="18" charset="0"/>
                <a:cs typeface="Times New Roman" panose="02020603050405020304" pitchFamily="18" charset="0"/>
              </a:rPr>
              <a:t>La primera, que se inicie una acción de ejecución de hipoteca (</a:t>
            </a:r>
            <a:r>
              <a:rPr lang="es-ES_tradnl" sz="1400" i="1" noProof="0" err="1">
                <a:latin typeface="Times New Roman" panose="02020603050405020304" pitchFamily="18" charset="0"/>
                <a:cs typeface="Times New Roman" panose="02020603050405020304" pitchFamily="18" charset="0"/>
              </a:rPr>
              <a:t>foreclosure</a:t>
            </a:r>
            <a:r>
              <a:rPr lang="es-ES_tradnl" sz="1400" noProof="0">
                <a:latin typeface="Times New Roman" panose="02020603050405020304" pitchFamily="18" charset="0"/>
                <a:cs typeface="Times New Roman" panose="02020603050405020304" pitchFamily="18" charset="0"/>
              </a:rPr>
              <a:t>), mientras se está evaluando una solicitud de mitigación de pérdidas. </a:t>
            </a:r>
          </a:p>
          <a:p>
            <a:pPr marL="971550" lvl="1" algn="just"/>
            <a:r>
              <a:rPr lang="es-ES_tradnl" sz="1400" noProof="0">
                <a:latin typeface="Times New Roman" panose="02020603050405020304" pitchFamily="18" charset="0"/>
                <a:cs typeface="Times New Roman" panose="02020603050405020304" pitchFamily="18" charset="0"/>
              </a:rPr>
              <a:t>La segunda, que el banco continúe con la acción de ejecución de hipoteca al mismo tiempo que evalúa una solicitud de mitigación.</a:t>
            </a:r>
          </a:p>
        </p:txBody>
      </p:sp>
      <p:pic>
        <p:nvPicPr>
          <p:cNvPr id="8" name="Content Placeholder 7" descr="A person sitting in a chair&#10;&#10;AI-generated content may be incorrect.">
            <a:extLst>
              <a:ext uri="{FF2B5EF4-FFF2-40B4-BE49-F238E27FC236}">
                <a16:creationId xmlns:a16="http://schemas.microsoft.com/office/drawing/2014/main" id="{610B81A5-8BA4-24E4-1C43-6F87C85C2AD8}"/>
              </a:ext>
            </a:extLst>
          </p:cNvPr>
          <p:cNvPicPr>
            <a:picLocks noGrp="1" noChangeAspect="1"/>
          </p:cNvPicPr>
          <p:nvPr>
            <p:ph sz="half" idx="2"/>
          </p:nvPr>
        </p:nvPicPr>
        <p:blipFill>
          <a:blip r:embed="rId2"/>
          <a:srcRect l="22683" r="22682" b="-1"/>
          <a:stretch>
            <a:fillRect/>
          </a:stretch>
        </p:blipFill>
        <p:spPr>
          <a:xfrm>
            <a:off x="6190488" y="566928"/>
            <a:ext cx="5157216" cy="5286197"/>
          </a:xfrm>
          <a:prstGeom prst="rect">
            <a:avLst/>
          </a:prstGeom>
        </p:spPr>
      </p:pic>
      <p:sp>
        <p:nvSpPr>
          <p:cNvPr id="19" name="Rectangle 18">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78725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6ECD6C-7DB3-7A67-630A-8F6E4DE5ED12}"/>
              </a:ext>
            </a:extLst>
          </p:cNvPr>
          <p:cNvSpPr>
            <a:spLocks noGrp="1"/>
          </p:cNvSpPr>
          <p:nvPr>
            <p:ph type="title"/>
          </p:nvPr>
        </p:nvSpPr>
        <p:spPr>
          <a:xfrm>
            <a:off x="838199" y="564211"/>
            <a:ext cx="4571999" cy="1165002"/>
          </a:xfrm>
        </p:spPr>
        <p:txBody>
          <a:bodyPr vert="horz" lIns="91440" tIns="45720" rIns="91440" bIns="45720" rtlCol="0" anchor="b">
            <a:normAutofit fontScale="90000"/>
          </a:bodyPr>
          <a:lstStyle/>
          <a:p>
            <a:r>
              <a:rPr lang="en-US" sz="3600">
                <a:latin typeface="Times New Roman" panose="02020603050405020304" pitchFamily="18" charset="0"/>
                <a:cs typeface="Times New Roman" panose="02020603050405020304" pitchFamily="18" charset="0"/>
              </a:rPr>
              <a:t>Santander v. Torres-Piñol, KLAN201900660</a:t>
            </a:r>
          </a:p>
        </p:txBody>
      </p:sp>
      <p:sp>
        <p:nvSpPr>
          <p:cNvPr id="3" name="Content Placeholder 2">
            <a:extLst>
              <a:ext uri="{FF2B5EF4-FFF2-40B4-BE49-F238E27FC236}">
                <a16:creationId xmlns:a16="http://schemas.microsoft.com/office/drawing/2014/main" id="{C144D1D4-0592-C4B9-A5F3-6D2F991F6A77}"/>
              </a:ext>
            </a:extLst>
          </p:cNvPr>
          <p:cNvSpPr>
            <a:spLocks noGrp="1"/>
          </p:cNvSpPr>
          <p:nvPr>
            <p:ph sz="half" idx="1"/>
          </p:nvPr>
        </p:nvSpPr>
        <p:spPr>
          <a:xfrm>
            <a:off x="838199" y="2055327"/>
            <a:ext cx="4571999" cy="3776975"/>
          </a:xfrm>
        </p:spPr>
        <p:txBody>
          <a:bodyPr vert="horz" lIns="91440" tIns="45720" rIns="91440" bIns="45720" rtlCol="0">
            <a:normAutofit/>
          </a:bodyPr>
          <a:lstStyle/>
          <a:p>
            <a:pPr algn="just"/>
            <a:r>
              <a:rPr lang="es-ES_tradnl" sz="1600" noProof="0">
                <a:latin typeface="Times New Roman" panose="02020603050405020304" pitchFamily="18" charset="0"/>
                <a:cs typeface="Times New Roman" panose="02020603050405020304" pitchFamily="18" charset="0"/>
              </a:rPr>
              <a:t>Al examinar el orden de los eventos ocurridos en este caso, coincidimos en que ciertamente Santander obvió los preceptos establecidos en la legislación federal y estatal al iniciar y proseguir una acción de cobro de dinero y ejecución de hipoteca contra el matrimonio Torres Piñol, mientras llevaba a cabo un trámite de mitigación de pérdidas. </a:t>
            </a:r>
          </a:p>
          <a:p>
            <a:pPr algn="just"/>
            <a:r>
              <a:rPr lang="es-ES_tradnl" sz="1600" noProof="0">
                <a:latin typeface="Times New Roman" panose="02020603050405020304" pitchFamily="18" charset="0"/>
                <a:cs typeface="Times New Roman" panose="02020603050405020304" pitchFamily="18" charset="0"/>
              </a:rPr>
              <a:t>Ciertamente, era deber del banco, una vez recibió la solicitud completa de mitigación de pérdidas por parte de los apelantes, paralizar cualquier trámite conducente a la ejecución de la hipoteca según provee la Ley 169-2016, </a:t>
            </a:r>
            <a:r>
              <a:rPr lang="es-ES_tradnl" sz="1600" i="1" noProof="0">
                <a:latin typeface="Times New Roman" panose="02020603050405020304" pitchFamily="18" charset="0"/>
                <a:cs typeface="Times New Roman" panose="02020603050405020304" pitchFamily="18" charset="0"/>
              </a:rPr>
              <a:t>supra</a:t>
            </a:r>
            <a:r>
              <a:rPr lang="es-ES_tradnl" sz="1600" noProof="0">
                <a:latin typeface="Times New Roman" panose="02020603050405020304" pitchFamily="18" charset="0"/>
                <a:cs typeface="Times New Roman" panose="02020603050405020304" pitchFamily="18" charset="0"/>
              </a:rPr>
              <a:t>, y la Reglamentación X, 12 CFR sec. 1024.41(g).</a:t>
            </a:r>
          </a:p>
        </p:txBody>
      </p:sp>
      <p:pic>
        <p:nvPicPr>
          <p:cNvPr id="6" name="Content Placeholder 5" descr="A movie poster with a person and a child&#10;&#10;AI-generated content may be incorrect.">
            <a:extLst>
              <a:ext uri="{FF2B5EF4-FFF2-40B4-BE49-F238E27FC236}">
                <a16:creationId xmlns:a16="http://schemas.microsoft.com/office/drawing/2014/main" id="{BF5D8C45-616F-7D34-8440-3839DB8531AD}"/>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r="1" b="30813"/>
          <a:stretch>
            <a:fillRect/>
          </a:stretch>
        </p:blipFill>
        <p:spPr>
          <a:xfrm>
            <a:off x="6190488" y="566928"/>
            <a:ext cx="5157216" cy="5286197"/>
          </a:xfrm>
          <a:prstGeom prst="rect">
            <a:avLst/>
          </a:prstGeom>
        </p:spPr>
      </p:pic>
      <p:sp>
        <p:nvSpPr>
          <p:cNvPr id="14" name="Rectangle 13">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5B69651F-8C6C-120B-AE3D-8423CE06ACB3}"/>
              </a:ext>
            </a:extLst>
          </p:cNvPr>
          <p:cNvSpPr txBox="1"/>
          <p:nvPr/>
        </p:nvSpPr>
        <p:spPr>
          <a:xfrm>
            <a:off x="8737695" y="5653070"/>
            <a:ext cx="2610009"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geeky-guide.com/2018/04/tv-series-of-unfortunate-events-season.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s-ES_tradnl" sz="700">
              <a:solidFill>
                <a:srgbClr val="FFFFFF"/>
              </a:solidFill>
            </a:endParaRPr>
          </a:p>
        </p:txBody>
      </p:sp>
    </p:spTree>
    <p:extLst>
      <p:ext uri="{BB962C8B-B14F-4D97-AF65-F5344CB8AC3E}">
        <p14:creationId xmlns:p14="http://schemas.microsoft.com/office/powerpoint/2010/main" val="1215229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CB8CF1-9762-92DB-0BF9-9FCC51DBB26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latin typeface="Times New Roman" panose="02020603050405020304" pitchFamily="18" charset="0"/>
                <a:cs typeface="Times New Roman" panose="02020603050405020304" pitchFamily="18" charset="0"/>
              </a:rPr>
              <a:t>Santander v. Torres-Piñol, KLAN201900660</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5A91A1-18A3-0E50-854E-7C5CB46BBDBC}"/>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algn="just"/>
            <a:r>
              <a:rPr lang="es-ES_tradnl" sz="1500" noProof="0">
                <a:latin typeface="Times New Roman" panose="02020603050405020304" pitchFamily="18" charset="0"/>
                <a:cs typeface="Times New Roman" panose="02020603050405020304" pitchFamily="18" charset="0"/>
              </a:rPr>
              <a:t>Ahora bien, surge de los autos que casi un mes después de que Santander notificara a los apelantes el recibo de la </a:t>
            </a:r>
            <a:r>
              <a:rPr lang="es-ES_tradnl" sz="1500" b="1" noProof="0">
                <a:latin typeface="Times New Roman" panose="02020603050405020304" pitchFamily="18" charset="0"/>
                <a:cs typeface="Times New Roman" panose="02020603050405020304" pitchFamily="18" charset="0"/>
              </a:rPr>
              <a:t>solicitud</a:t>
            </a:r>
            <a:r>
              <a:rPr lang="es-ES_tradnl" sz="1500" noProof="0">
                <a:latin typeface="Times New Roman" panose="02020603050405020304" pitchFamily="18" charset="0"/>
                <a:cs typeface="Times New Roman" panose="02020603050405020304" pitchFamily="18" charset="0"/>
              </a:rPr>
              <a:t> </a:t>
            </a:r>
            <a:r>
              <a:rPr lang="es-ES_tradnl" sz="1500" b="1" noProof="0">
                <a:latin typeface="Times New Roman" panose="02020603050405020304" pitchFamily="18" charset="0"/>
                <a:cs typeface="Times New Roman" panose="02020603050405020304" pitchFamily="18" charset="0"/>
              </a:rPr>
              <a:t>completa de mitigación de pérdidas</a:t>
            </a:r>
            <a:r>
              <a:rPr lang="es-ES_tradnl" sz="1500" noProof="0">
                <a:latin typeface="Times New Roman" panose="02020603050405020304" pitchFamily="18" charset="0"/>
                <a:cs typeface="Times New Roman" panose="02020603050405020304" pitchFamily="18" charset="0"/>
              </a:rPr>
              <a:t>, les solicitó documentos adicionales. ( . . . ) El tiempo concedido para que los apelantes gestionaran lo pedido en ambas cartas fue de 10 y 9 días, respectivamente.</a:t>
            </a:r>
          </a:p>
          <a:p>
            <a:pPr algn="just"/>
            <a:r>
              <a:rPr lang="es-ES_tradnl" sz="1500" noProof="0">
                <a:latin typeface="Times New Roman" panose="02020603050405020304" pitchFamily="18" charset="0"/>
                <a:cs typeface="Times New Roman" panose="02020603050405020304" pitchFamily="18" charset="0"/>
              </a:rPr>
              <a:t>En estos casos, la legislación federal establece que si en el trámite de la evaluación de una solicitud completa, el </a:t>
            </a:r>
            <a:r>
              <a:rPr lang="es-ES_tradnl" sz="1500" i="1" noProof="0" err="1">
                <a:latin typeface="Times New Roman" panose="02020603050405020304" pitchFamily="18" charset="0"/>
                <a:cs typeface="Times New Roman" panose="02020603050405020304" pitchFamily="18" charset="0"/>
              </a:rPr>
              <a:t>servicer</a:t>
            </a:r>
            <a:r>
              <a:rPr lang="es-ES_tradnl" sz="1500" i="1" noProof="0">
                <a:latin typeface="Times New Roman" panose="02020603050405020304" pitchFamily="18" charset="0"/>
                <a:cs typeface="Times New Roman" panose="02020603050405020304" pitchFamily="18" charset="0"/>
              </a:rPr>
              <a:t> </a:t>
            </a:r>
            <a:r>
              <a:rPr lang="es-ES_tradnl" sz="1500" noProof="0">
                <a:latin typeface="Times New Roman" panose="02020603050405020304" pitchFamily="18" charset="0"/>
                <a:cs typeface="Times New Roman" panose="02020603050405020304" pitchFamily="18" charset="0"/>
              </a:rPr>
              <a:t>descubre que faltan documentos, este deberá requerirlos prontamente mediante carta dirigida al deudor. También, deberá conceder un periodo de </a:t>
            </a:r>
            <a:r>
              <a:rPr lang="es-ES_tradnl" sz="1500" b="1" noProof="0">
                <a:latin typeface="Times New Roman" panose="02020603050405020304" pitchFamily="18" charset="0"/>
                <a:cs typeface="Times New Roman" panose="02020603050405020304" pitchFamily="18" charset="0"/>
              </a:rPr>
              <a:t>tiempo razonable</a:t>
            </a:r>
            <a:r>
              <a:rPr lang="es-ES_tradnl" sz="1500" noProof="0">
                <a:latin typeface="Times New Roman" panose="02020603050405020304" pitchFamily="18" charset="0"/>
                <a:cs typeface="Times New Roman" panose="02020603050405020304" pitchFamily="18" charset="0"/>
              </a:rPr>
              <a:t> al deudor para que provea la información requerida. El periodo de tiempo deberá ser de 30 días, según la interpretación oficial de la sección 1024.41(b)(2)(</a:t>
            </a:r>
            <a:r>
              <a:rPr lang="es-ES_tradnl" sz="1500" noProof="0" err="1">
                <a:latin typeface="Times New Roman" panose="02020603050405020304" pitchFamily="18" charset="0"/>
                <a:cs typeface="Times New Roman" panose="02020603050405020304" pitchFamily="18" charset="0"/>
              </a:rPr>
              <a:t>ii</a:t>
            </a:r>
            <a:r>
              <a:rPr lang="es-ES_tradnl" sz="1500" noProof="0">
                <a:latin typeface="Times New Roman" panose="02020603050405020304" pitchFamily="18" charset="0"/>
                <a:cs typeface="Times New Roman" panose="02020603050405020304" pitchFamily="18" charset="0"/>
              </a:rPr>
              <a:t>). No obstante, mientras este trámite ocurre, el banco deberá considerar la solicitud sometida como una </a:t>
            </a:r>
            <a:r>
              <a:rPr lang="es-ES_tradnl" sz="1500" b="1" i="1" noProof="0" err="1">
                <a:latin typeface="Times New Roman" panose="02020603050405020304" pitchFamily="18" charset="0"/>
                <a:cs typeface="Times New Roman" panose="02020603050405020304" pitchFamily="18" charset="0"/>
              </a:rPr>
              <a:t>facially</a:t>
            </a:r>
            <a:r>
              <a:rPr lang="es-ES_tradnl" sz="1500" noProof="0">
                <a:latin typeface="Times New Roman" panose="02020603050405020304" pitchFamily="18" charset="0"/>
                <a:cs typeface="Times New Roman" panose="02020603050405020304" pitchFamily="18" charset="0"/>
              </a:rPr>
              <a:t> </a:t>
            </a:r>
            <a:r>
              <a:rPr lang="es-ES_tradnl" sz="1500" b="1" i="1" noProof="0">
                <a:latin typeface="Times New Roman" panose="02020603050405020304" pitchFamily="18" charset="0"/>
                <a:cs typeface="Times New Roman" panose="02020603050405020304" pitchFamily="18" charset="0"/>
              </a:rPr>
              <a:t>complete</a:t>
            </a:r>
            <a:r>
              <a:rPr lang="es-ES_tradnl" sz="1500" noProof="0">
                <a:latin typeface="Times New Roman" panose="02020603050405020304" pitchFamily="18" charset="0"/>
                <a:cs typeface="Times New Roman" panose="02020603050405020304" pitchFamily="18" charset="0"/>
              </a:rPr>
              <a:t>, para efectos de la sección 1024.41(f)(2) y la sección 1024.41(g). Reglamentación X, 12 CFR sec. 1024.41 (c)(2)(4).</a:t>
            </a:r>
          </a:p>
          <a:p>
            <a:pPr algn="just"/>
            <a:r>
              <a:rPr lang="es-ES_tradnl" sz="1500" noProof="0">
                <a:latin typeface="Times New Roman" panose="02020603050405020304" pitchFamily="18" charset="0"/>
                <a:cs typeface="Times New Roman" panose="02020603050405020304" pitchFamily="18" charset="0"/>
              </a:rPr>
              <a:t>Ciertamente en este caso, no vimos que, en primer lugar, Santander requiriera estos documentos con la prontitud que exige la norma, como tampoco le concedió un tiempo razonable para su gestión. </a:t>
            </a:r>
          </a:p>
        </p:txBody>
      </p:sp>
      <p:pic>
        <p:nvPicPr>
          <p:cNvPr id="6" name="Content Placeholder 5" descr="A close-up of a credit card&#10;&#10;AI-generated content may be incorrect.">
            <a:extLst>
              <a:ext uri="{FF2B5EF4-FFF2-40B4-BE49-F238E27FC236}">
                <a16:creationId xmlns:a16="http://schemas.microsoft.com/office/drawing/2014/main" id="{306E5D56-31AD-ADDE-289E-99DAFC8D7E62}"/>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20161" r="15623" b="2"/>
          <a:stretch>
            <a:fillRect/>
          </a:stretch>
        </p:blipFill>
        <p:spPr>
          <a:xfrm>
            <a:off x="7675658" y="2093976"/>
            <a:ext cx="3941064" cy="4096512"/>
          </a:xfrm>
          <a:prstGeom prst="rect">
            <a:avLst/>
          </a:prstGeom>
        </p:spPr>
      </p:pic>
      <p:sp>
        <p:nvSpPr>
          <p:cNvPr id="7" name="TextBox 6">
            <a:extLst>
              <a:ext uri="{FF2B5EF4-FFF2-40B4-BE49-F238E27FC236}">
                <a16:creationId xmlns:a16="http://schemas.microsoft.com/office/drawing/2014/main" id="{B2BE8B1A-750E-D2C8-482C-EFA91FBA2620}"/>
              </a:ext>
            </a:extLst>
          </p:cNvPr>
          <p:cNvSpPr txBox="1"/>
          <p:nvPr/>
        </p:nvSpPr>
        <p:spPr>
          <a:xfrm>
            <a:off x="9163807" y="5990433"/>
            <a:ext cx="2452915"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flickr.com/photos/8026448@N06/8455080503">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s-ES_tradnl" sz="700">
              <a:solidFill>
                <a:srgbClr val="FFFFFF"/>
              </a:solidFill>
            </a:endParaRPr>
          </a:p>
        </p:txBody>
      </p:sp>
    </p:spTree>
    <p:extLst>
      <p:ext uri="{BB962C8B-B14F-4D97-AF65-F5344CB8AC3E}">
        <p14:creationId xmlns:p14="http://schemas.microsoft.com/office/powerpoint/2010/main" val="3068151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7D6B7-556E-F16E-94B3-5A0938DBDF18}"/>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3200" kern="1200">
                <a:solidFill>
                  <a:schemeClr val="tx1"/>
                </a:solidFill>
                <a:latin typeface="Times New Roman" panose="02020603050405020304" pitchFamily="18" charset="0"/>
                <a:cs typeface="Times New Roman" panose="02020603050405020304" pitchFamily="18" charset="0"/>
              </a:rPr>
              <a:t>Santander v. Torres-Piñol, KLAN201900660</a:t>
            </a:r>
          </a:p>
        </p:txBody>
      </p:sp>
      <p:sp>
        <p:nvSpPr>
          <p:cNvPr id="20"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red and black sign&#10;&#10;AI-generated content may be incorrect.">
            <a:extLst>
              <a:ext uri="{FF2B5EF4-FFF2-40B4-BE49-F238E27FC236}">
                <a16:creationId xmlns:a16="http://schemas.microsoft.com/office/drawing/2014/main" id="{945E52A3-66A0-3867-477F-B1D2B2FF3068}"/>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4654296" y="1025606"/>
            <a:ext cx="6894576" cy="1827063"/>
          </a:xfrm>
          <a:prstGeom prst="rect">
            <a:avLst/>
          </a:prstGeom>
        </p:spPr>
      </p:pic>
      <p:sp>
        <p:nvSpPr>
          <p:cNvPr id="3" name="Content Placeholder 2">
            <a:extLst>
              <a:ext uri="{FF2B5EF4-FFF2-40B4-BE49-F238E27FC236}">
                <a16:creationId xmlns:a16="http://schemas.microsoft.com/office/drawing/2014/main" id="{686DEE8E-335C-C084-137C-C2482C3B7B5D}"/>
              </a:ext>
            </a:extLst>
          </p:cNvPr>
          <p:cNvSpPr>
            <a:spLocks noGrp="1"/>
          </p:cNvSpPr>
          <p:nvPr>
            <p:ph sz="half" idx="1"/>
          </p:nvPr>
        </p:nvSpPr>
        <p:spPr>
          <a:xfrm>
            <a:off x="4654296" y="3426126"/>
            <a:ext cx="6894576" cy="2221734"/>
          </a:xfrm>
        </p:spPr>
        <p:txBody>
          <a:bodyPr vert="horz" lIns="91440" tIns="45720" rIns="91440" bIns="45720" rtlCol="0" anchor="t">
            <a:noAutofit/>
          </a:bodyPr>
          <a:lstStyle/>
          <a:p>
            <a:pPr algn="just"/>
            <a:r>
              <a:rPr lang="es-ES_tradnl" sz="1200" noProof="0">
                <a:latin typeface="Times New Roman" panose="02020603050405020304" pitchFamily="18" charset="0"/>
                <a:cs typeface="Times New Roman" panose="02020603050405020304" pitchFamily="18" charset="0"/>
              </a:rPr>
              <a:t>En el caso de autos los apelantes sometieron una solicitud completa de mitigación de pérdida mediante la cual llegó a un Acuerdo de Modificación para Préstamos con Santander el 1 de febrero de 2016. </a:t>
            </a:r>
          </a:p>
          <a:p>
            <a:pPr algn="just"/>
            <a:r>
              <a:rPr lang="es-ES_tradnl" sz="1200" noProof="0">
                <a:latin typeface="Times New Roman" panose="02020603050405020304" pitchFamily="18" charset="0"/>
                <a:cs typeface="Times New Roman" panose="02020603050405020304" pitchFamily="18" charset="0"/>
              </a:rPr>
              <a:t>Al cabo de casi un año, los apelantes incumplen con el acuerdo y Santander les dirige una carta para ofrecerle alternativas para mitigar pérdidas.</a:t>
            </a:r>
          </a:p>
          <a:p>
            <a:pPr algn="just"/>
            <a:r>
              <a:rPr lang="es-ES_tradnl" sz="1200" noProof="0">
                <a:latin typeface="Times New Roman" panose="02020603050405020304" pitchFamily="18" charset="0"/>
                <a:cs typeface="Times New Roman" panose="02020603050405020304" pitchFamily="18" charset="0"/>
              </a:rPr>
              <a:t>No cabe duda de que esta fue una situación separada y distinta de la primera. </a:t>
            </a:r>
          </a:p>
          <a:p>
            <a:pPr algn="just"/>
            <a:r>
              <a:rPr lang="es-ES_tradnl" sz="1200" noProof="0">
                <a:latin typeface="Times New Roman" panose="02020603050405020304" pitchFamily="18" charset="0"/>
                <a:cs typeface="Times New Roman" panose="02020603050405020304" pitchFamily="18" charset="0"/>
              </a:rPr>
              <a:t>Aunque Santander alega que los apelantes nunca cumplieron con el acuerdo suscrito, este no presentó documento alguno que así lo demostrara. </a:t>
            </a:r>
          </a:p>
          <a:p>
            <a:pPr algn="just"/>
            <a:r>
              <a:rPr lang="es-ES_tradnl" sz="1200" noProof="0">
                <a:latin typeface="Times New Roman" panose="02020603050405020304" pitchFamily="18" charset="0"/>
                <a:cs typeface="Times New Roman" panose="02020603050405020304" pitchFamily="18" charset="0"/>
              </a:rPr>
              <a:t>En consecuencia, Santander sí tenía que cumplir con las normas establecidas en la Reglamentación X para tramitar la nueva solicitud de mitigación de pérdidas. Al no cumplir, procede la revocación de la sentencia y las órdenes y mandamientos posteriores que se emitieron para ejecutar la sentencia.</a:t>
            </a:r>
          </a:p>
        </p:txBody>
      </p:sp>
    </p:spTree>
    <p:extLst>
      <p:ext uri="{BB962C8B-B14F-4D97-AF65-F5344CB8AC3E}">
        <p14:creationId xmlns:p14="http://schemas.microsoft.com/office/powerpoint/2010/main" val="3859232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BD219D-4282-690B-C317-DE95F4DC2FFD}"/>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err="1">
                <a:solidFill>
                  <a:schemeClr val="tx1"/>
                </a:solidFill>
                <a:latin typeface="Times New Roman" panose="02020603050405020304" pitchFamily="18" charset="0"/>
                <a:cs typeface="Times New Roman" panose="02020603050405020304" pitchFamily="18" charset="0"/>
              </a:rPr>
              <a:t>Liquidez</a:t>
            </a:r>
            <a:endParaRPr lang="en-US" sz="6600" kern="1200">
              <a:solidFill>
                <a:schemeClr val="tx1"/>
              </a:solidFill>
              <a:latin typeface="Times New Roman" panose="02020603050405020304" pitchFamily="18" charset="0"/>
              <a:cs typeface="Times New Roman" panose="02020603050405020304" pitchFamily="18" charset="0"/>
            </a:endParaRP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green sign with white text&#10;&#10;AI-generated content may be incorrect.">
            <a:extLst>
              <a:ext uri="{FF2B5EF4-FFF2-40B4-BE49-F238E27FC236}">
                <a16:creationId xmlns:a16="http://schemas.microsoft.com/office/drawing/2014/main" id="{CBBFAFB4-135F-E5B9-02E8-85D9242FD9A8}"/>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654296" y="1007406"/>
            <a:ext cx="7214616" cy="4815756"/>
          </a:xfrm>
          <a:prstGeom prst="rect">
            <a:avLst/>
          </a:prstGeom>
        </p:spPr>
      </p:pic>
      <p:sp>
        <p:nvSpPr>
          <p:cNvPr id="9" name="TextBox 8">
            <a:extLst>
              <a:ext uri="{FF2B5EF4-FFF2-40B4-BE49-F238E27FC236}">
                <a16:creationId xmlns:a16="http://schemas.microsoft.com/office/drawing/2014/main" id="{7999E540-54EA-9F0A-8FC8-A3DE847ADE9E}"/>
              </a:ext>
            </a:extLst>
          </p:cNvPr>
          <p:cNvSpPr txBox="1"/>
          <p:nvPr/>
        </p:nvSpPr>
        <p:spPr>
          <a:xfrm>
            <a:off x="9436836" y="5623107"/>
            <a:ext cx="2432076"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picserver.org/highway-signs2/l/liquidity.html">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s-ES_tradnl" sz="700">
              <a:solidFill>
                <a:srgbClr val="FFFFFF"/>
              </a:solidFill>
            </a:endParaRPr>
          </a:p>
        </p:txBody>
      </p:sp>
    </p:spTree>
    <p:extLst>
      <p:ext uri="{BB962C8B-B14F-4D97-AF65-F5344CB8AC3E}">
        <p14:creationId xmlns:p14="http://schemas.microsoft.com/office/powerpoint/2010/main" val="144609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AC2F3-69C9-2D45-8389-BAFEC59EA5C8}"/>
              </a:ext>
            </a:extLst>
          </p:cNvPr>
          <p:cNvSpPr>
            <a:spLocks noGrp="1"/>
          </p:cNvSpPr>
          <p:nvPr>
            <p:ph type="title"/>
          </p:nvPr>
        </p:nvSpPr>
        <p:spPr>
          <a:xfrm>
            <a:off x="841248" y="548640"/>
            <a:ext cx="3600860" cy="5431536"/>
          </a:xfrm>
        </p:spPr>
        <p:txBody>
          <a:bodyPr>
            <a:normAutofit/>
          </a:bodyPr>
          <a:lstStyle/>
          <a:p>
            <a:r>
              <a:rPr lang="es-ES_tradnl" sz="3600">
                <a:latin typeface="Times New Roman" panose="02020603050405020304" pitchFamily="18" charset="0"/>
                <a:cs typeface="Times New Roman" panose="02020603050405020304" pitchFamily="18" charset="0"/>
              </a:rPr>
              <a:t>BPPR v. </a:t>
            </a:r>
            <a:r>
              <a:rPr lang="es-ES_tradnl" sz="3600" err="1">
                <a:latin typeface="Times New Roman" panose="02020603050405020304" pitchFamily="18" charset="0"/>
                <a:cs typeface="Times New Roman" panose="02020603050405020304" pitchFamily="18" charset="0"/>
              </a:rPr>
              <a:t>Sucn</a:t>
            </a:r>
            <a:r>
              <a:rPr lang="es-ES_tradnl" sz="3600">
                <a:latin typeface="Times New Roman" panose="02020603050405020304" pitchFamily="18" charset="0"/>
                <a:cs typeface="Times New Roman" panose="02020603050405020304" pitchFamily="18" charset="0"/>
              </a:rPr>
              <a:t>. Meléndez Alicea, KLAN202400073</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84675D-1FCA-CB7C-A1FC-C0D3BA6BA947}"/>
              </a:ext>
            </a:extLst>
          </p:cNvPr>
          <p:cNvSpPr>
            <a:spLocks noGrp="1"/>
          </p:cNvSpPr>
          <p:nvPr>
            <p:ph idx="1"/>
          </p:nvPr>
        </p:nvSpPr>
        <p:spPr>
          <a:xfrm>
            <a:off x="5126418" y="552091"/>
            <a:ext cx="6224335" cy="5431536"/>
          </a:xfrm>
        </p:spPr>
        <p:txBody>
          <a:bodyPr anchor="ctr">
            <a:normAutofit/>
          </a:bodyPr>
          <a:lstStyle/>
          <a:p>
            <a:r>
              <a:rPr lang="es-ES_tradnl" sz="2200" dirty="0">
                <a:latin typeface="Times New Roman" panose="02020603050405020304" pitchFamily="18" charset="0"/>
                <a:cs typeface="Times New Roman" panose="02020603050405020304" pitchFamily="18" charset="0"/>
              </a:rPr>
              <a:t>TPI declaró con lugar la demanda. Condenó, entre otras cosas, al pago de:</a:t>
            </a:r>
          </a:p>
          <a:p>
            <a:pPr lvl="1" algn="just">
              <a:buFont typeface="Wingdings" panose="05000000000000000000" pitchFamily="2" charset="2"/>
              <a:buChar char="ü"/>
            </a:pPr>
            <a:r>
              <a:rPr lang="es-ES_tradnl" sz="2200" dirty="0">
                <a:latin typeface="Times New Roman" panose="02020603050405020304" pitchFamily="18" charset="0"/>
                <a:cs typeface="Times New Roman" panose="02020603050405020304" pitchFamily="18" charset="0"/>
              </a:rPr>
              <a:t>Además, la Sucesión de Carmen Delia Meléndez Alicea se comprometió a pagar una suma equivalente a $8,742.30 para cubrir cualquier otro adelanto que se haga en virtud de la escritura de hipoteca  y  una  suma  equivalente  a  $8,742.30 para cubrir intereses en adición a los garantizados por ley.</a:t>
            </a:r>
          </a:p>
          <a:p>
            <a:pPr algn="just"/>
            <a:r>
              <a:rPr lang="es-ES_tradnl" sz="2200" dirty="0">
                <a:latin typeface="Times New Roman" panose="02020603050405020304" pitchFamily="18" charset="0"/>
                <a:cs typeface="Times New Roman" panose="02020603050405020304" pitchFamily="18" charset="0"/>
              </a:rPr>
              <a:t>TA modificó la sentencia emitida para modificar y eliminar la partida de $8,472.30.</a:t>
            </a:r>
          </a:p>
        </p:txBody>
      </p:sp>
    </p:spTree>
    <p:extLst>
      <p:ext uri="{BB962C8B-B14F-4D97-AF65-F5344CB8AC3E}">
        <p14:creationId xmlns:p14="http://schemas.microsoft.com/office/powerpoint/2010/main" val="2164418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5B17CA2-F7F2-6056-F60D-EE8B283A6AE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2800">
                <a:latin typeface="Times New Roman" panose="02020603050405020304" pitchFamily="18" charset="0"/>
                <a:cs typeface="Times New Roman" panose="02020603050405020304" pitchFamily="18" charset="0"/>
              </a:rPr>
              <a:t>BPPR v. </a:t>
            </a:r>
            <a:r>
              <a:rPr lang="en-US" sz="2800" err="1">
                <a:latin typeface="Times New Roman" panose="02020603050405020304" pitchFamily="18" charset="0"/>
                <a:cs typeface="Times New Roman" panose="02020603050405020304" pitchFamily="18" charset="0"/>
              </a:rPr>
              <a:t>Sucn</a:t>
            </a:r>
            <a:r>
              <a:rPr lang="en-US" sz="2800">
                <a:latin typeface="Times New Roman" panose="02020603050405020304" pitchFamily="18" charset="0"/>
                <a:cs typeface="Times New Roman" panose="02020603050405020304" pitchFamily="18" charset="0"/>
              </a:rPr>
              <a:t>. Meléndez Alicea, KLAN202400073</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6F3E6BE6-D211-7F30-45D4-5920B7BCE765}"/>
              </a:ext>
            </a:extLst>
          </p:cNvPr>
          <p:cNvSpPr>
            <a:spLocks noGrp="1"/>
          </p:cNvSpPr>
          <p:nvPr>
            <p:ph sz="half" idx="1"/>
          </p:nvPr>
        </p:nvSpPr>
        <p:spPr>
          <a:xfrm>
            <a:off x="640081" y="2872899"/>
            <a:ext cx="4060874" cy="3320668"/>
          </a:xfrm>
        </p:spPr>
        <p:txBody>
          <a:bodyPr vert="horz" lIns="91440" tIns="45720" rIns="91440" bIns="45720" rtlCol="0">
            <a:normAutofit/>
          </a:bodyPr>
          <a:lstStyle/>
          <a:p>
            <a:pPr algn="just"/>
            <a:r>
              <a:rPr lang="en-US" sz="1200">
                <a:latin typeface="Times New Roman" panose="02020603050405020304" pitchFamily="18" charset="0"/>
                <a:cs typeface="Times New Roman" panose="02020603050405020304" pitchFamily="18" charset="0"/>
              </a:rPr>
              <a:t>ERRÓ EL TRIBUNAL DE PRIMERA INSTANCIA AL DICTAR SENTENCIA  DECLARANDO CON LUGAR LA DEMANDA Y CONDENANDO A LOS APELALANTES AL  PAGO  DE  “LOS  CRÉDITOS ACCESORIOS Y ADELANTOS HECHOS EN VIRTUD DE  LA  ESCRITURA  DE  HIPOTECA;  Y  LAS  COSTAS, GASTOS  Y  HONORARIOS  DE  ABOGADO EQUIVALENTES  A  $8,742.30.  ADEMÁS LA PARTE DEMANDADA SE COMPROMETIÓ A PAGAR LA SUMA  EQUIVALENTE  A  $8,742.30  PARA  CUBRIR CUALQUIER  OTRO  ADELANTO  QUE  SE  HAGA  EN VIRTUD DE LA ESCRITURA DE HIPOTECA Y UNA SUMA  EQUIVALENTE  A  $8,742.30  PARA  CUBRIR INTERESES EN ADICIÓN A LOS GARANTIZADOS POR LEY.”  SIN  HABER  LA  PARTE  DEMANDANTE PRESENTADO  EVIDENCIA  SOBRE  LAS  SUMAS RECLAMADAS  COMO  “ADELANTADOS”  O INTERESES  ADICIONALES  GARANTIZADOS  POR  LEY.</a:t>
            </a:r>
          </a:p>
        </p:txBody>
      </p:sp>
      <p:pic>
        <p:nvPicPr>
          <p:cNvPr id="8" name="Content Placeholder 7" descr="A picture containing tree, outdoor, sky, building&#10;&#10;AI-generated content may be incorrect.">
            <a:extLst>
              <a:ext uri="{FF2B5EF4-FFF2-40B4-BE49-F238E27FC236}">
                <a16:creationId xmlns:a16="http://schemas.microsoft.com/office/drawing/2014/main" id="{B11ACA7E-B563-CE22-3999-E388F9CAF794}"/>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l="9163" r="23884"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8">
            <a:extLst>
              <a:ext uri="{FF2B5EF4-FFF2-40B4-BE49-F238E27FC236}">
                <a16:creationId xmlns:a16="http://schemas.microsoft.com/office/drawing/2014/main" id="{696B17DB-8615-4DAB-A24A-E10249DDFF4C}"/>
              </a:ext>
            </a:extLst>
          </p:cNvPr>
          <p:cNvSpPr txBox="1"/>
          <p:nvPr/>
        </p:nvSpPr>
        <p:spPr>
          <a:xfrm>
            <a:off x="9737482" y="6657945"/>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ep_jhu/422649368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54313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6AAE7-8EBA-4478-6680-7B8221B0333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400" kern="1200">
                <a:solidFill>
                  <a:schemeClr val="tx1"/>
                </a:solidFill>
                <a:latin typeface="Times New Roman" panose="02020603050405020304" pitchFamily="18" charset="0"/>
                <a:cs typeface="Times New Roman" panose="02020603050405020304" pitchFamily="18" charset="0"/>
              </a:rPr>
              <a:t>BPPR v. </a:t>
            </a:r>
            <a:r>
              <a:rPr lang="en-US" sz="3400" kern="1200" err="1">
                <a:solidFill>
                  <a:schemeClr val="tx1"/>
                </a:solidFill>
                <a:latin typeface="Times New Roman" panose="02020603050405020304" pitchFamily="18" charset="0"/>
                <a:cs typeface="Times New Roman" panose="02020603050405020304" pitchFamily="18" charset="0"/>
              </a:rPr>
              <a:t>Sucn</a:t>
            </a:r>
            <a:r>
              <a:rPr lang="en-US" sz="3400" kern="1200">
                <a:solidFill>
                  <a:schemeClr val="tx1"/>
                </a:solidFill>
                <a:latin typeface="Times New Roman" panose="02020603050405020304" pitchFamily="18" charset="0"/>
                <a:cs typeface="Times New Roman" panose="02020603050405020304" pitchFamily="18" charset="0"/>
              </a:rPr>
              <a:t>. Meléndez Alicea, KLAN202400073</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4E3FE4-04B2-E599-5BE4-56AFFE77ED9F}"/>
              </a:ext>
            </a:extLst>
          </p:cNvPr>
          <p:cNvSpPr>
            <a:spLocks noGrp="1"/>
          </p:cNvSpPr>
          <p:nvPr>
            <p:ph sz="half" idx="1"/>
          </p:nvPr>
        </p:nvSpPr>
        <p:spPr>
          <a:xfrm>
            <a:off x="630935" y="2807208"/>
            <a:ext cx="3548341" cy="3410712"/>
          </a:xfrm>
        </p:spPr>
        <p:txBody>
          <a:bodyPr vert="horz" lIns="91440" tIns="45720" rIns="91440" bIns="45720" rtlCol="0" anchor="t">
            <a:normAutofit/>
          </a:bodyPr>
          <a:lstStyle/>
          <a:p>
            <a:pPr algn="just"/>
            <a:r>
              <a:rPr lang="en-US" sz="1500">
                <a:latin typeface="Times New Roman" panose="02020603050405020304" pitchFamily="18" charset="0"/>
                <a:cs typeface="Times New Roman" panose="02020603050405020304" pitchFamily="18" charset="0"/>
              </a:rPr>
              <a:t>A </a:t>
            </a:r>
            <a:r>
              <a:rPr lang="en-US" sz="1500" err="1">
                <a:latin typeface="Times New Roman" panose="02020603050405020304" pitchFamily="18" charset="0"/>
                <a:cs typeface="Times New Roman" panose="02020603050405020304" pitchFamily="18" charset="0"/>
              </a:rPr>
              <a:t>esos</a:t>
            </a:r>
            <a:r>
              <a:rPr lang="en-US" sz="1500">
                <a:latin typeface="Times New Roman" panose="02020603050405020304" pitchFamily="18" charset="0"/>
                <a:cs typeface="Times New Roman" panose="02020603050405020304" pitchFamily="18" charset="0"/>
              </a:rPr>
              <a:t> fines </a:t>
            </a:r>
            <a:r>
              <a:rPr lang="en-US" sz="1500" err="1">
                <a:latin typeface="Times New Roman" panose="02020603050405020304" pitchFamily="18" charset="0"/>
                <a:cs typeface="Times New Roman" panose="02020603050405020304" pitchFamily="18" charset="0"/>
              </a:rPr>
              <a:t>el</a:t>
            </a:r>
            <a:r>
              <a:rPr lang="en-US" sz="1500">
                <a:latin typeface="Times New Roman" panose="02020603050405020304" pitchFamily="18" charset="0"/>
                <a:cs typeface="Times New Roman" panose="02020603050405020304" pitchFamily="18" charset="0"/>
              </a:rPr>
              <a:t> Tribunal Supremo de Puerto Rico ha </a:t>
            </a:r>
            <a:r>
              <a:rPr lang="en-US" sz="1500" err="1">
                <a:latin typeface="Times New Roman" panose="02020603050405020304" pitchFamily="18" charset="0"/>
                <a:cs typeface="Times New Roman" panose="02020603050405020304" pitchFamily="18" charset="0"/>
              </a:rPr>
              <a:t>reiterado</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que</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únicamente</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podrán</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reclamarse</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por</a:t>
            </a:r>
            <a:r>
              <a:rPr lang="en-US" sz="1500">
                <a:latin typeface="Times New Roman" panose="02020603050405020304" pitchFamily="18" charset="0"/>
                <a:cs typeface="Times New Roman" panose="02020603050405020304" pitchFamily="18" charset="0"/>
              </a:rPr>
              <a:t> la </a:t>
            </a:r>
            <a:r>
              <a:rPr lang="en-US" sz="1500" err="1">
                <a:latin typeface="Times New Roman" panose="02020603050405020304" pitchFamily="18" charset="0"/>
                <a:cs typeface="Times New Roman" panose="02020603050405020304" pitchFamily="18" charset="0"/>
              </a:rPr>
              <a:t>vía</a:t>
            </a:r>
            <a:r>
              <a:rPr lang="en-US" sz="1500">
                <a:latin typeface="Times New Roman" panose="02020603050405020304" pitchFamily="18" charset="0"/>
                <a:cs typeface="Times New Roman" panose="02020603050405020304" pitchFamily="18" charset="0"/>
              </a:rPr>
              <a:t> judicial </a:t>
            </a:r>
            <a:r>
              <a:rPr lang="en-US" sz="1500" err="1">
                <a:latin typeface="Times New Roman" panose="02020603050405020304" pitchFamily="18" charset="0"/>
                <a:cs typeface="Times New Roman" panose="02020603050405020304" pitchFamily="18" charset="0"/>
              </a:rPr>
              <a:t>aquellas</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deudas</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que</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hayan</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advenido</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líquidas</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vencidas</a:t>
            </a:r>
            <a:r>
              <a:rPr lang="en-US" sz="1500">
                <a:latin typeface="Times New Roman" panose="02020603050405020304" pitchFamily="18" charset="0"/>
                <a:cs typeface="Times New Roman" panose="02020603050405020304" pitchFamily="18" charset="0"/>
              </a:rPr>
              <a:t> y </a:t>
            </a:r>
            <a:r>
              <a:rPr lang="en-US" sz="1500" err="1">
                <a:latin typeface="Times New Roman" panose="02020603050405020304" pitchFamily="18" charset="0"/>
                <a:cs typeface="Times New Roman" panose="02020603050405020304" pitchFamily="18" charset="0"/>
              </a:rPr>
              <a:t>exigibles</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Véanse</a:t>
            </a:r>
            <a:r>
              <a:rPr lang="en-US" sz="1500">
                <a:latin typeface="Times New Roman" panose="02020603050405020304" pitchFamily="18" charset="0"/>
                <a:cs typeface="Times New Roman" panose="02020603050405020304" pitchFamily="18" charset="0"/>
              </a:rPr>
              <a:t>, Ramos y </a:t>
            </a:r>
            <a:r>
              <a:rPr lang="en-US" sz="1500" err="1">
                <a:latin typeface="Times New Roman" panose="02020603050405020304" pitchFamily="18" charset="0"/>
                <a:cs typeface="Times New Roman" panose="02020603050405020304" pitchFamily="18" charset="0"/>
              </a:rPr>
              <a:t>otros</a:t>
            </a:r>
            <a:r>
              <a:rPr lang="en-US" sz="1500">
                <a:latin typeface="Times New Roman" panose="02020603050405020304" pitchFamily="18" charset="0"/>
                <a:cs typeface="Times New Roman" panose="02020603050405020304" pitchFamily="18" charset="0"/>
              </a:rPr>
              <a:t> v. Colón y </a:t>
            </a:r>
            <a:r>
              <a:rPr lang="en-US" sz="1500" err="1">
                <a:latin typeface="Times New Roman" panose="02020603050405020304" pitchFamily="18" charset="0"/>
                <a:cs typeface="Times New Roman" panose="02020603050405020304" pitchFamily="18" charset="0"/>
              </a:rPr>
              <a:t>otros</a:t>
            </a:r>
            <a:r>
              <a:rPr lang="en-US" sz="1500">
                <a:latin typeface="Times New Roman" panose="02020603050405020304" pitchFamily="18" charset="0"/>
                <a:cs typeface="Times New Roman" panose="02020603050405020304" pitchFamily="18" charset="0"/>
              </a:rPr>
              <a:t>, 153 DPR 534, 546 (2001); Guadalupe v. Rodríguez, 70 DPR 958, 966 (1950). </a:t>
            </a:r>
          </a:p>
          <a:p>
            <a:r>
              <a:rPr lang="en-US" sz="1500">
                <a:latin typeface="Times New Roman" panose="02020603050405020304" pitchFamily="18" charset="0"/>
                <a:cs typeface="Times New Roman" panose="02020603050405020304" pitchFamily="18" charset="0"/>
              </a:rPr>
              <a:t>Por un </a:t>
            </a:r>
            <a:r>
              <a:rPr lang="en-US" sz="1500" err="1">
                <a:latin typeface="Times New Roman" panose="02020603050405020304" pitchFamily="18" charset="0"/>
                <a:cs typeface="Times New Roman" panose="02020603050405020304" pitchFamily="18" charset="0"/>
              </a:rPr>
              <a:t>lado</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una</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deuda</a:t>
            </a:r>
            <a:r>
              <a:rPr lang="en-US" sz="1500">
                <a:latin typeface="Times New Roman" panose="02020603050405020304" pitchFamily="18" charset="0"/>
                <a:cs typeface="Times New Roman" panose="02020603050405020304" pitchFamily="18" charset="0"/>
              </a:rPr>
              <a:t> es </a:t>
            </a:r>
            <a:r>
              <a:rPr lang="en-US" sz="1500" err="1">
                <a:latin typeface="Times New Roman" panose="02020603050405020304" pitchFamily="18" charset="0"/>
                <a:cs typeface="Times New Roman" panose="02020603050405020304" pitchFamily="18" charset="0"/>
              </a:rPr>
              <a:t>líquida</a:t>
            </a:r>
            <a:r>
              <a:rPr lang="en-US" sz="150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cuando</a:t>
            </a:r>
            <a:r>
              <a:rPr lang="en-US" sz="1500">
                <a:latin typeface="Times New Roman" panose="02020603050405020304" pitchFamily="18" charset="0"/>
                <a:cs typeface="Times New Roman" panose="02020603050405020304" pitchFamily="18" charset="0"/>
              </a:rPr>
              <a:t> la </a:t>
            </a:r>
            <a:r>
              <a:rPr lang="en-US" sz="1500" err="1">
                <a:latin typeface="Times New Roman" panose="02020603050405020304" pitchFamily="18" charset="0"/>
                <a:cs typeface="Times New Roman" panose="02020603050405020304" pitchFamily="18" charset="0"/>
              </a:rPr>
              <a:t>deuda</a:t>
            </a:r>
            <a:r>
              <a:rPr lang="en-US" sz="1500">
                <a:latin typeface="Times New Roman" panose="02020603050405020304" pitchFamily="18" charset="0"/>
                <a:cs typeface="Times New Roman" panose="02020603050405020304" pitchFamily="18" charset="0"/>
              </a:rPr>
              <a:t> es </a:t>
            </a:r>
            <a:r>
              <a:rPr lang="en-US" sz="1500" err="1">
                <a:latin typeface="Times New Roman" panose="02020603050405020304" pitchFamily="18" charset="0"/>
                <a:cs typeface="Times New Roman" panose="02020603050405020304" pitchFamily="18" charset="0"/>
              </a:rPr>
              <a:t>cierta</a:t>
            </a:r>
            <a:r>
              <a:rPr lang="en-US" sz="1500">
                <a:latin typeface="Times New Roman" panose="02020603050405020304" pitchFamily="18" charset="0"/>
                <a:cs typeface="Times New Roman" panose="02020603050405020304" pitchFamily="18" charset="0"/>
              </a:rPr>
              <a:t> y </a:t>
            </a:r>
            <a:r>
              <a:rPr lang="en-US" sz="1500" err="1">
                <a:latin typeface="Times New Roman" panose="02020603050405020304" pitchFamily="18" charset="0"/>
                <a:cs typeface="Times New Roman" panose="02020603050405020304" pitchFamily="18" charset="0"/>
              </a:rPr>
              <a:t>determinada</a:t>
            </a:r>
            <a:r>
              <a:rPr lang="en-US" sz="1500">
                <a:latin typeface="Times New Roman" panose="02020603050405020304" pitchFamily="18" charset="0"/>
                <a:cs typeface="Times New Roman" panose="02020603050405020304" pitchFamily="18" charset="0"/>
              </a:rPr>
              <a:t>. Ramos y </a:t>
            </a:r>
            <a:r>
              <a:rPr lang="en-US" sz="1500" err="1">
                <a:latin typeface="Times New Roman" panose="02020603050405020304" pitchFamily="18" charset="0"/>
                <a:cs typeface="Times New Roman" panose="02020603050405020304" pitchFamily="18" charset="0"/>
              </a:rPr>
              <a:t>otros</a:t>
            </a:r>
            <a:r>
              <a:rPr lang="en-US" sz="1500">
                <a:latin typeface="Times New Roman" panose="02020603050405020304" pitchFamily="18" charset="0"/>
                <a:cs typeface="Times New Roman" panose="02020603050405020304" pitchFamily="18" charset="0"/>
              </a:rPr>
              <a:t> v. Colón y </a:t>
            </a:r>
            <a:r>
              <a:rPr lang="en-US" sz="1500" err="1">
                <a:latin typeface="Times New Roman" panose="02020603050405020304" pitchFamily="18" charset="0"/>
                <a:cs typeface="Times New Roman" panose="02020603050405020304" pitchFamily="18" charset="0"/>
              </a:rPr>
              <a:t>otros</a:t>
            </a:r>
            <a:r>
              <a:rPr lang="en-US" sz="1500">
                <a:latin typeface="Times New Roman" panose="02020603050405020304" pitchFamily="18" charset="0"/>
                <a:cs typeface="Times New Roman" panose="02020603050405020304" pitchFamily="18" charset="0"/>
              </a:rPr>
              <a:t>, supra, </a:t>
            </a:r>
            <a:r>
              <a:rPr lang="en-US" sz="1500" err="1">
                <a:latin typeface="Times New Roman" panose="02020603050405020304" pitchFamily="18" charset="0"/>
                <a:cs typeface="Times New Roman" panose="02020603050405020304" pitchFamily="18" charset="0"/>
              </a:rPr>
              <a:t>pág</a:t>
            </a:r>
            <a:r>
              <a:rPr lang="en-US" sz="1500">
                <a:latin typeface="Times New Roman" panose="02020603050405020304" pitchFamily="18" charset="0"/>
                <a:cs typeface="Times New Roman" panose="02020603050405020304" pitchFamily="18" charset="0"/>
              </a:rPr>
              <a:t>. 546.</a:t>
            </a:r>
          </a:p>
        </p:txBody>
      </p:sp>
      <p:pic>
        <p:nvPicPr>
          <p:cNvPr id="6" name="Content Placeholder 5" descr="A picture containing text, building, outdoor, curb&#10;&#10;AI-generated content may be incorrect.">
            <a:extLst>
              <a:ext uri="{FF2B5EF4-FFF2-40B4-BE49-F238E27FC236}">
                <a16:creationId xmlns:a16="http://schemas.microsoft.com/office/drawing/2014/main" id="{6DA29062-EEC0-4743-D5F6-659A29B2267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4654296" y="1487329"/>
            <a:ext cx="6903720" cy="3883342"/>
          </a:xfrm>
          <a:prstGeom prst="rect">
            <a:avLst/>
          </a:prstGeom>
        </p:spPr>
      </p:pic>
      <p:sp>
        <p:nvSpPr>
          <p:cNvPr id="7" name="TextBox 6">
            <a:extLst>
              <a:ext uri="{FF2B5EF4-FFF2-40B4-BE49-F238E27FC236}">
                <a16:creationId xmlns:a16="http://schemas.microsoft.com/office/drawing/2014/main" id="{6EAC0D6A-ED79-EAD3-9BAC-FB25ED8E5689}"/>
              </a:ext>
            </a:extLst>
          </p:cNvPr>
          <p:cNvSpPr txBox="1"/>
          <p:nvPr/>
        </p:nvSpPr>
        <p:spPr>
          <a:xfrm>
            <a:off x="9125940" y="5170616"/>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ntrainformacion.es/peritos-del-banco-de-espana-el-popular-era-viable-en-la-ampliacion-de-201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875974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47AEE-7C05-6DCD-7AED-6359F06E310E}"/>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1800" kern="1200" err="1">
                <a:solidFill>
                  <a:schemeClr val="tx1"/>
                </a:solidFill>
                <a:latin typeface="Times New Roman" panose="02020603050405020304" pitchFamily="18" charset="0"/>
                <a:cs typeface="Times New Roman" panose="02020603050405020304" pitchFamily="18" charset="0"/>
              </a:rPr>
              <a:t>Señalamientos</a:t>
            </a:r>
            <a:r>
              <a:rPr lang="en-US" sz="1800" kern="1200">
                <a:solidFill>
                  <a:schemeClr val="tx1"/>
                </a:solidFill>
                <a:latin typeface="Times New Roman" panose="02020603050405020304" pitchFamily="18" charset="0"/>
                <a:cs typeface="Times New Roman" panose="02020603050405020304" pitchFamily="18" charset="0"/>
              </a:rPr>
              <a:t> de error: BPPR v. Vega Franqui, Vega Ortiz y la SLG, KLAN202200689</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003258-7AB4-F305-4D52-3209AF87F0FE}"/>
              </a:ext>
            </a:extLst>
          </p:cNvPr>
          <p:cNvSpPr>
            <a:spLocks noGrp="1"/>
          </p:cNvSpPr>
          <p:nvPr>
            <p:ph sz="half" idx="1"/>
          </p:nvPr>
        </p:nvSpPr>
        <p:spPr>
          <a:xfrm>
            <a:off x="630936" y="2660904"/>
            <a:ext cx="4584094" cy="3547872"/>
          </a:xfrm>
        </p:spPr>
        <p:txBody>
          <a:bodyPr vert="horz" lIns="91440" tIns="45720" rIns="91440" bIns="45720" rtlCol="0" anchor="t">
            <a:normAutofit/>
          </a:bodyPr>
          <a:lstStyle/>
          <a:p>
            <a:pPr marL="342900" indent="-342900">
              <a:buAutoNum type="alphaUcPeriod"/>
            </a:pPr>
            <a:r>
              <a:rPr lang="en-US" sz="1500">
                <a:latin typeface="Times New Roman" panose="02020603050405020304" pitchFamily="18" charset="0"/>
                <a:cs typeface="Times New Roman" panose="02020603050405020304" pitchFamily="18" charset="0"/>
              </a:rPr>
              <a:t>ESTE TRIBUNAL CARECE DE JURISDICCIÓN PARA ATENDER EL CASO EN SUS MÉRITOS.</a:t>
            </a:r>
          </a:p>
          <a:p>
            <a:pPr marL="342900" indent="-342900" algn="just">
              <a:buAutoNum type="alphaUcPeriod"/>
            </a:pPr>
            <a:r>
              <a:rPr lang="en-US" sz="1500">
                <a:latin typeface="Times New Roman" panose="02020603050405020304" pitchFamily="18" charset="0"/>
                <a:cs typeface="Times New Roman" panose="02020603050405020304" pitchFamily="18" charset="0"/>
              </a:rPr>
              <a:t>EL BANCO POPULAR FUE NEGLIGENTE Y FALTÓ A SU OBLIGACIÓN FIDUCIARIA, ESTABLECIDO EN LA LEY NÚM. 184-2012, SUPRA, CONOCIENDO DE ANTEMANO EL CARÁCTER DE RESIDENCIA PRINCIPAL DE LA PROPIEDAD DE LOS DEMANDADOS, DE SU DESIGNACIÓN DE HOGAR SEGURO Y DE LA INSCRIPCIÓN EN EL REGISTRO DE LA PROPIEDAD DE LA ESCRITURA DE HIPOTECA.</a:t>
            </a:r>
          </a:p>
        </p:txBody>
      </p:sp>
      <p:pic>
        <p:nvPicPr>
          <p:cNvPr id="6" name="Content Placeholder 5" descr="A red line with black text&#10;&#10;AI-generated content may be incorrect.">
            <a:extLst>
              <a:ext uri="{FF2B5EF4-FFF2-40B4-BE49-F238E27FC236}">
                <a16:creationId xmlns:a16="http://schemas.microsoft.com/office/drawing/2014/main" id="{B016D9F4-71FD-F275-0C1C-F2E3EB68D6F5}"/>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099048" y="1613893"/>
            <a:ext cx="5458968" cy="3630213"/>
          </a:xfrm>
          <a:prstGeom prst="rect">
            <a:avLst/>
          </a:prstGeom>
        </p:spPr>
      </p:pic>
      <p:sp>
        <p:nvSpPr>
          <p:cNvPr id="7" name="TextBox 6">
            <a:extLst>
              <a:ext uri="{FF2B5EF4-FFF2-40B4-BE49-F238E27FC236}">
                <a16:creationId xmlns:a16="http://schemas.microsoft.com/office/drawing/2014/main" id="{F3009457-F2D8-C5CA-2E5F-CC2974E77989}"/>
              </a:ext>
            </a:extLst>
          </p:cNvPr>
          <p:cNvSpPr txBox="1"/>
          <p:nvPr/>
        </p:nvSpPr>
        <p:spPr>
          <a:xfrm>
            <a:off x="9260592" y="5044051"/>
            <a:ext cx="2297424" cy="200055"/>
          </a:xfrm>
          <a:prstGeom prst="rect">
            <a:avLst/>
          </a:prstGeom>
          <a:solidFill>
            <a:srgbClr val="000000"/>
          </a:solidFill>
        </p:spPr>
        <p:txBody>
          <a:bodyPr wrap="none" rtlCol="0">
            <a:spAutoFit/>
          </a:bodyPr>
          <a:lstStyle/>
          <a:p>
            <a:pPr algn="r">
              <a:spcAft>
                <a:spcPts val="600"/>
              </a:spcAft>
            </a:pPr>
            <a:r>
              <a:rPr lang="es-ES_tradnl" sz="700">
                <a:solidFill>
                  <a:srgbClr val="FFFFFF"/>
                </a:solidFill>
                <a:hlinkClick r:id="rId3" tooltip="https://www.flickr.com/photos/nickwebb/3016498475/in/photolist-5AykUp-5BQ3EB-5pxJLr-7Te2kN-5ycqEA-2GKVFF-61RweK-c6yRKJ-doKQan-68MTqV-6Hm7rf-9cn7qX-7e2kW8-9igMsp-9igMrP-9ijSeq-kmuv3-9GnwU-9ijSdL-39Poa-ecxmHG-M7kET-6A6nxy-7pQMnR-68XxPA-6Hm8HL-6GZAsi-6crFnQ-9igMne-9igMmB-9igMkK-9igMkg-9ijS7Y-9pe1F4-9pe1Dg-9ph4Hw-9ijS7d-9ijS6m-9igMh6-9ijS4S-9ph4Cm-9ph4uA-9pe1c4-9pe14k-9ph3GC-9pdZwP-9pdZuX-9pdZsK-9pdZm6-5euF2U">
                  <a:extLst>
                    <a:ext uri="{A12FA001-AC4F-418D-AE19-62706E023703}">
                      <ahyp:hlinkClr xmlns:ahyp="http://schemas.microsoft.com/office/drawing/2018/hyperlinkcolor" val="tx"/>
                    </a:ext>
                  </a:extLst>
                </a:hlinkClick>
              </a:rPr>
              <a:t>This Photo</a:t>
            </a:r>
            <a:r>
              <a:rPr lang="es-ES_tradnl" sz="700">
                <a:solidFill>
                  <a:srgbClr val="FFFFFF"/>
                </a:solidFill>
              </a:rPr>
              <a:t> by Unknown Author is licensed under </a:t>
            </a:r>
            <a:r>
              <a:rPr lang="es-ES_tradnl"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s-ES_tradnl" sz="700">
              <a:solidFill>
                <a:srgbClr val="FFFFFF"/>
              </a:solidFill>
            </a:endParaRPr>
          </a:p>
        </p:txBody>
      </p:sp>
    </p:spTree>
    <p:extLst>
      <p:ext uri="{BB962C8B-B14F-4D97-AF65-F5344CB8AC3E}">
        <p14:creationId xmlns:p14="http://schemas.microsoft.com/office/powerpoint/2010/main" val="339005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61B188E-0C7F-D5F0-F393-E052AB027880}"/>
              </a:ext>
            </a:extLst>
          </p:cNvPr>
          <p:cNvSpPr>
            <a:spLocks noGrp="1"/>
          </p:cNvSpPr>
          <p:nvPr>
            <p:ph type="title"/>
          </p:nvPr>
        </p:nvSpPr>
        <p:spPr>
          <a:xfrm>
            <a:off x="838200" y="365125"/>
            <a:ext cx="10515600" cy="1325563"/>
          </a:xfrm>
        </p:spPr>
        <p:txBody>
          <a:bodyPr>
            <a:normAutofit/>
          </a:bodyPr>
          <a:lstStyle/>
          <a:p>
            <a:r>
              <a:rPr lang="es-ES_tradnl" sz="3600">
                <a:latin typeface="Times New Roman" panose="02020603050405020304" pitchFamily="18" charset="0"/>
                <a:cs typeface="Times New Roman" panose="02020603050405020304" pitchFamily="18" charset="0"/>
              </a:rPr>
              <a:t>BPPR v. </a:t>
            </a:r>
            <a:r>
              <a:rPr lang="es-ES_tradnl" sz="3600" err="1">
                <a:latin typeface="Times New Roman" panose="02020603050405020304" pitchFamily="18" charset="0"/>
                <a:cs typeface="Times New Roman" panose="02020603050405020304" pitchFamily="18" charset="0"/>
              </a:rPr>
              <a:t>Sucn</a:t>
            </a:r>
            <a:r>
              <a:rPr lang="es-ES_tradnl" sz="3600">
                <a:latin typeface="Times New Roman" panose="02020603050405020304" pitchFamily="18" charset="0"/>
                <a:cs typeface="Times New Roman" panose="02020603050405020304" pitchFamily="18" charset="0"/>
              </a:rPr>
              <a:t>. Meléndez Alicea, KLAN202400073</a:t>
            </a:r>
            <a:endParaRPr lang="en-US" sz="3600">
              <a:latin typeface="Times New Roman" panose="02020603050405020304" pitchFamily="18" charset="0"/>
              <a:cs typeface="Times New Roman" panose="02020603050405020304" pitchFamily="18" charset="0"/>
            </a:endParaRP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01A64C-F404-2913-06BB-9D2FA9584C0C}"/>
              </a:ext>
            </a:extLst>
          </p:cNvPr>
          <p:cNvSpPr>
            <a:spLocks noGrp="1"/>
          </p:cNvSpPr>
          <p:nvPr>
            <p:ph idx="1"/>
          </p:nvPr>
        </p:nvSpPr>
        <p:spPr>
          <a:xfrm>
            <a:off x="838200" y="1929384"/>
            <a:ext cx="10515600" cy="4251960"/>
          </a:xfrm>
        </p:spPr>
        <p:txBody>
          <a:bodyPr>
            <a:normAutofit lnSpcReduction="10000"/>
          </a:bodyPr>
          <a:lstStyle/>
          <a:p>
            <a:r>
              <a:rPr lang="es-ES_tradnl" sz="1400" noProof="0">
                <a:latin typeface="Times New Roman" panose="02020603050405020304" pitchFamily="18" charset="0"/>
                <a:cs typeface="Times New Roman" panose="02020603050405020304" pitchFamily="18" charset="0"/>
              </a:rPr>
              <a:t>Acorde con esta norma, el 20 de diciembre de 2013, un Panel hermano en el caso de Doral Bank v. </a:t>
            </a:r>
            <a:r>
              <a:rPr lang="es-ES_tradnl" sz="1400" noProof="0" err="1">
                <a:latin typeface="Times New Roman" panose="02020603050405020304" pitchFamily="18" charset="0"/>
                <a:cs typeface="Times New Roman" panose="02020603050405020304" pitchFamily="18" charset="0"/>
              </a:rPr>
              <a:t>Berdut</a:t>
            </a:r>
            <a:r>
              <a:rPr lang="es-ES_tradnl" sz="1400" noProof="0">
                <a:latin typeface="Times New Roman" panose="02020603050405020304" pitchFamily="18" charset="0"/>
                <a:cs typeface="Times New Roman" panose="02020603050405020304" pitchFamily="18" charset="0"/>
              </a:rPr>
              <a:t> Teruel, KLAN201301560, pág. 5 expresó lo siguiente:</a:t>
            </a:r>
          </a:p>
          <a:p>
            <a:pPr lvl="1" algn="just"/>
            <a:r>
              <a:rPr lang="es-ES_tradnl" sz="1400" noProof="0">
                <a:latin typeface="Times New Roman" panose="02020603050405020304" pitchFamily="18" charset="0"/>
                <a:cs typeface="Times New Roman" panose="02020603050405020304" pitchFamily="18" charset="0"/>
              </a:rPr>
              <a:t>Si bien expresamente surge de la escritura pública pertinente a la constitución de la referida garantía, la obligación  del  apelante  al  respecto,  lo  cierto  es  que requerirle  cumplir  con  lo  pactado  sin  efectivamente establecer que hubo una inversión real por razón de tales “adelantos”, constituye un acto contrario a derecho. </a:t>
            </a:r>
          </a:p>
          <a:p>
            <a:pPr lvl="1" algn="just"/>
            <a:r>
              <a:rPr lang="es-ES_tradnl" sz="1400" b="1" u="sng" noProof="0">
                <a:latin typeface="Times New Roman" panose="02020603050405020304" pitchFamily="18" charset="0"/>
                <a:cs typeface="Times New Roman" panose="02020603050405020304" pitchFamily="18" charset="0"/>
              </a:rPr>
              <a:t>El mero  hecho  de  que  los  comparecientes  hayan convenido  separar  un  diez  por  ciento  (10%)  del principal original estipulado para cubrir tal partida,  no implica que se deba proveer para su inmediata satisfacción. Corresponde  a  la  institución  apelada demostrar  al  Tribunal  de  Primera  Instancia  la existencia de dicha acreencia, permitiéndole, a su vez,  al apelante, refutar las alegaciones en su contra</a:t>
            </a:r>
            <a:r>
              <a:rPr lang="es-ES_tradnl" sz="1400" noProof="0">
                <a:latin typeface="Times New Roman" panose="02020603050405020304" pitchFamily="18" charset="0"/>
                <a:cs typeface="Times New Roman" panose="02020603050405020304" pitchFamily="18" charset="0"/>
              </a:rPr>
              <a:t>. </a:t>
            </a:r>
          </a:p>
          <a:p>
            <a:pPr lvl="1" algn="just"/>
            <a:r>
              <a:rPr lang="es-ES_tradnl" sz="1400" noProof="0">
                <a:latin typeface="Times New Roman" panose="02020603050405020304" pitchFamily="18" charset="0"/>
                <a:cs typeface="Times New Roman" panose="02020603050405020304" pitchFamily="18" charset="0"/>
              </a:rPr>
              <a:t>Una vez cumplida la carga probatoria, ello al definir el alegado valor al descubierto por concepto de adelantos, es que procede,  entonces,  requerir  al  apelante  la  cantidad pactada  para  tal  fin. </a:t>
            </a:r>
          </a:p>
          <a:p>
            <a:pPr lvl="1" algn="just"/>
            <a:r>
              <a:rPr lang="es-ES_tradnl" sz="1400" b="1" u="sng" noProof="0">
                <a:latin typeface="Times New Roman" panose="02020603050405020304" pitchFamily="18" charset="0"/>
                <a:cs typeface="Times New Roman" panose="02020603050405020304" pitchFamily="18" charset="0"/>
              </a:rPr>
              <a:t>El  anterior  análisis  también constituye el fundamento en el cual se apoya nuestra determinación de que tampoco procede imponer el pago de cien mil dólares ($100,000.00) al apelante para cubrir los “intereses en exceso a los garantizados  por  ley”,  sin  que  se  haya  determinado  la  suma específica </a:t>
            </a:r>
            <a:r>
              <a:rPr lang="es-ES_tradnl" sz="1400" b="1" u="sng" noProof="0" err="1">
                <a:latin typeface="Times New Roman" panose="02020603050405020304" pitchFamily="18" charset="0"/>
                <a:cs typeface="Times New Roman" panose="02020603050405020304" pitchFamily="18" charset="0"/>
              </a:rPr>
              <a:t>alegadamente</a:t>
            </a:r>
            <a:r>
              <a:rPr lang="es-ES_tradnl" sz="1400" b="1" u="sng" noProof="0">
                <a:latin typeface="Times New Roman" panose="02020603050405020304" pitchFamily="18" charset="0"/>
                <a:cs typeface="Times New Roman" panose="02020603050405020304" pitchFamily="18" charset="0"/>
              </a:rPr>
              <a:t> adeudada. Tal y como sucede con la partida de los “adelantos” por razón de la hipoteca, nada en la sentencia apelada ni en los documentos que conforman el expediente que nos ocupa,  establece  con  exactitud la  cuantía correspondiente  a  este  último  concepto.  Los documentos acreditativos de la deuda en disputa no  son suficientes a los fines de legitimar todas las cuantías que en virtud de la misma la entidad apelada propone</a:t>
            </a:r>
            <a:r>
              <a:rPr lang="es-ES_tradnl" sz="1400" noProof="0">
                <a:latin typeface="Times New Roman" panose="02020603050405020304" pitchFamily="18" charset="0"/>
                <a:cs typeface="Times New Roman" panose="02020603050405020304" pitchFamily="18" charset="0"/>
              </a:rPr>
              <a:t>. Ante ello, corresponde al Tribunal de Primera Instancia adentrarse en los detalles del progreso de las cuantías en cuestión, para así evitar la posibilidad de penalizar a un deudor con el pago de una suma de dinero por la cual puede que no venga obligado a responder. Véase, además, MM </a:t>
            </a:r>
            <a:r>
              <a:rPr lang="es-ES_tradnl" sz="1400" noProof="0" err="1">
                <a:latin typeface="Times New Roman" panose="02020603050405020304" pitchFamily="18" charset="0"/>
                <a:cs typeface="Times New Roman" panose="02020603050405020304" pitchFamily="18" charset="0"/>
              </a:rPr>
              <a:t>Fashion</a:t>
            </a:r>
            <a:r>
              <a:rPr lang="es-ES_tradnl" sz="1400" noProof="0">
                <a:latin typeface="Times New Roman" panose="02020603050405020304" pitchFamily="18" charset="0"/>
                <a:cs typeface="Times New Roman" panose="02020603050405020304" pitchFamily="18" charset="0"/>
              </a:rPr>
              <a:t>, Inc. v. Fernández y Corripio, Inc.,  KLAN201300646,  en  la  pág.  (TA  PR  del  27  de noviembre de 2013).</a:t>
            </a:r>
          </a:p>
        </p:txBody>
      </p:sp>
    </p:spTree>
    <p:extLst>
      <p:ext uri="{BB962C8B-B14F-4D97-AF65-F5344CB8AC3E}">
        <p14:creationId xmlns:p14="http://schemas.microsoft.com/office/powerpoint/2010/main" val="3809934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BDBEC-51AB-70A5-A153-8F925539675B}"/>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s-ES_tradnl" sz="5400" noProof="0" dirty="0">
                <a:latin typeface="Times New Roman" panose="02020603050405020304" pitchFamily="18" charset="0"/>
                <a:cs typeface="Times New Roman" panose="02020603050405020304" pitchFamily="18" charset="0"/>
              </a:rPr>
              <a:t>Hay que leerse los pagaré:</a:t>
            </a:r>
            <a:br>
              <a:rPr lang="es-ES_tradnl" sz="5400" noProof="0" dirty="0">
                <a:latin typeface="Times New Roman" panose="02020603050405020304" pitchFamily="18" charset="0"/>
                <a:cs typeface="Times New Roman" panose="02020603050405020304" pitchFamily="18" charset="0"/>
              </a:rPr>
            </a:br>
            <a:r>
              <a:rPr lang="es-ES_tradnl" sz="3600" noProof="0" dirty="0">
                <a:latin typeface="Times New Roman" panose="02020603050405020304" pitchFamily="18" charset="0"/>
                <a:cs typeface="Times New Roman" panose="02020603050405020304" pitchFamily="18" charset="0"/>
              </a:rPr>
              <a:t>Ojo con los </a:t>
            </a:r>
            <a:r>
              <a:rPr lang="es-ES_tradnl" sz="3600" noProof="0" dirty="0" err="1">
                <a:latin typeface="Times New Roman" panose="02020603050405020304" pitchFamily="18" charset="0"/>
                <a:cs typeface="Times New Roman" panose="02020603050405020304" pitchFamily="18" charset="0"/>
              </a:rPr>
              <a:t>ballons</a:t>
            </a:r>
            <a:r>
              <a:rPr lang="es-ES_tradnl" sz="3600" noProof="0" dirty="0">
                <a:latin typeface="Times New Roman" panose="02020603050405020304" pitchFamily="18" charset="0"/>
                <a:cs typeface="Times New Roman" panose="02020603050405020304" pitchFamily="18" charset="0"/>
              </a:rPr>
              <a:t> y los reverse</a:t>
            </a:r>
            <a:endParaRPr lang="es-ES_tradnl" sz="5400" noProof="0" dirty="0">
              <a:latin typeface="Times New Roman" panose="02020603050405020304" pitchFamily="18" charset="0"/>
              <a:cs typeface="Times New Roman" panose="02020603050405020304" pitchFamily="18" charset="0"/>
            </a:endParaRPr>
          </a:p>
        </p:txBody>
      </p:sp>
      <p:pic>
        <p:nvPicPr>
          <p:cNvPr id="5" name="Content Placeholder 4" descr="A hot air balloon in the sky&#10;&#10;AI-generated content may be incorrect.">
            <a:extLst>
              <a:ext uri="{FF2B5EF4-FFF2-40B4-BE49-F238E27FC236}">
                <a16:creationId xmlns:a16="http://schemas.microsoft.com/office/drawing/2014/main" id="{E95A1771-C293-1453-42B1-5B99D6BA487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r="-1" b="170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8557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22F0AD-C5DC-82BE-9125-B38EB4242B02}"/>
              </a:ext>
            </a:extLst>
          </p:cNvPr>
          <p:cNvSpPr>
            <a:spLocks noGrp="1"/>
          </p:cNvSpPr>
          <p:nvPr>
            <p:ph type="title"/>
          </p:nvPr>
        </p:nvSpPr>
        <p:spPr>
          <a:xfrm>
            <a:off x="841248" y="548640"/>
            <a:ext cx="3600860" cy="5431536"/>
          </a:xfrm>
        </p:spPr>
        <p:txBody>
          <a:bodyPr>
            <a:normAutofit/>
          </a:bodyPr>
          <a:lstStyle/>
          <a:p>
            <a:r>
              <a:rPr lang="es-ES_tradnl" sz="3400" dirty="0">
                <a:latin typeface="Times New Roman" panose="02020603050405020304" pitchFamily="18" charset="0"/>
                <a:cs typeface="Times New Roman" panose="02020603050405020304" pitchFamily="18" charset="0"/>
              </a:rPr>
              <a:t>Oriental Bank v. Figueroa Marcano, et. </a:t>
            </a:r>
            <a:r>
              <a:rPr lang="es-ES_tradnl" sz="3400" dirty="0" err="1">
                <a:latin typeface="Times New Roman" panose="02020603050405020304" pitchFamily="18" charset="0"/>
                <a:cs typeface="Times New Roman" panose="02020603050405020304" pitchFamily="18" charset="0"/>
              </a:rPr>
              <a:t>als</a:t>
            </a:r>
            <a:r>
              <a:rPr lang="es-ES_tradnl" sz="3400">
                <a:latin typeface="Times New Roman" panose="02020603050405020304" pitchFamily="18" charset="0"/>
                <a:cs typeface="Times New Roman" panose="02020603050405020304" pitchFamily="18" charset="0"/>
              </a:rPr>
              <a:t>. KLAN202300547</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594ABD9-4A05-33C9-1297-78F85D4F38C2}"/>
              </a:ext>
            </a:extLst>
          </p:cNvPr>
          <p:cNvSpPr>
            <a:spLocks noGrp="1"/>
          </p:cNvSpPr>
          <p:nvPr>
            <p:ph idx="1"/>
          </p:nvPr>
        </p:nvSpPr>
        <p:spPr>
          <a:xfrm>
            <a:off x="5126418" y="552091"/>
            <a:ext cx="6224335" cy="5431536"/>
          </a:xfrm>
        </p:spPr>
        <p:txBody>
          <a:bodyPr anchor="ctr">
            <a:normAutofit/>
          </a:bodyPr>
          <a:lstStyle/>
          <a:p>
            <a:pPr algn="just"/>
            <a:r>
              <a:rPr lang="es-ES_tradnl" sz="2000" dirty="0">
                <a:latin typeface="Times New Roman" panose="02020603050405020304" pitchFamily="18" charset="0"/>
                <a:cs typeface="Times New Roman" panose="02020603050405020304" pitchFamily="18" charset="0"/>
              </a:rPr>
              <a:t>Oriental presentó una Demanda en cobro de dinero y ejecución de garantías contra el matrimonio Figueroa-Padilla.</a:t>
            </a:r>
          </a:p>
          <a:p>
            <a:pPr algn="just"/>
            <a:r>
              <a:rPr lang="es-ES_tradnl" sz="2000" dirty="0">
                <a:latin typeface="Times New Roman" panose="02020603050405020304" pitchFamily="18" charset="0"/>
                <a:cs typeface="Times New Roman" panose="02020603050405020304" pitchFamily="18" charset="0"/>
              </a:rPr>
              <a:t>El matrimonio Figueroa-Padilla presentó una  Contestación  a  Demanda  y  Reconvención. </a:t>
            </a:r>
          </a:p>
          <a:p>
            <a:pPr algn="just"/>
            <a:r>
              <a:rPr lang="es-ES_tradnl" sz="2000" dirty="0">
                <a:latin typeface="Times New Roman" panose="02020603050405020304" pitchFamily="18" charset="0"/>
                <a:cs typeface="Times New Roman" panose="02020603050405020304" pitchFamily="18" charset="0"/>
              </a:rPr>
              <a:t>Alegaron que, el 20 de septiembre de 2020 venció la deuda y pagaron la totalidad mediante débito directo. </a:t>
            </a:r>
          </a:p>
          <a:p>
            <a:pPr algn="just"/>
            <a:r>
              <a:rPr lang="es-ES_tradnl" sz="2000" dirty="0">
                <a:latin typeface="Times New Roman" panose="02020603050405020304" pitchFamily="18" charset="0"/>
                <a:cs typeface="Times New Roman" panose="02020603050405020304" pitchFamily="18" charset="0"/>
              </a:rPr>
              <a:t>Sin embargo, sostienen que </a:t>
            </a:r>
            <a:r>
              <a:rPr lang="es-ES_tradnl" sz="2000" b="1" u="sng" dirty="0">
                <a:latin typeface="Times New Roman" panose="02020603050405020304" pitchFamily="18" charset="0"/>
                <a:cs typeface="Times New Roman" panose="02020603050405020304" pitchFamily="18" charset="0"/>
              </a:rPr>
              <a:t>Oriental  intentó  cobrar  un  pago  final  de  aproximadamente $19,000.00</a:t>
            </a:r>
            <a:r>
              <a:rPr lang="es-ES_tradnl" sz="2000" dirty="0">
                <a:latin typeface="Times New Roman" panose="02020603050405020304" pitchFamily="18" charset="0"/>
                <a:cs typeface="Times New Roman" panose="02020603050405020304" pitchFamily="18" charset="0"/>
              </a:rPr>
              <a:t>, el cual no había sido pactado en el Pagaré, ni en la Escritura de Hipoteca.</a:t>
            </a:r>
          </a:p>
          <a:p>
            <a:pPr algn="just"/>
            <a:r>
              <a:rPr lang="es-ES_tradnl" sz="2000" dirty="0">
                <a:latin typeface="Times New Roman" panose="02020603050405020304" pitchFamily="18" charset="0"/>
                <a:cs typeface="Times New Roman" panose="02020603050405020304" pitchFamily="18" charset="0"/>
              </a:rPr>
              <a:t>El caso se refiere a mediación, se solicita su paralización, pero el TPI se negó.</a:t>
            </a:r>
          </a:p>
          <a:p>
            <a:pPr algn="just"/>
            <a:r>
              <a:rPr lang="es-ES_tradnl" sz="2000" dirty="0">
                <a:latin typeface="Times New Roman" panose="02020603050405020304" pitchFamily="18" charset="0"/>
                <a:cs typeface="Times New Roman" panose="02020603050405020304" pitchFamily="18" charset="0"/>
              </a:rPr>
              <a:t>Posteriormente, el CMC señaló que la parte apelada informó no estar interesada en continuar con el servicio de mediación, pues no reconocían el balance de la deuda hipotecaria. </a:t>
            </a:r>
          </a:p>
        </p:txBody>
      </p:sp>
    </p:spTree>
    <p:extLst>
      <p:ext uri="{BB962C8B-B14F-4D97-AF65-F5344CB8AC3E}">
        <p14:creationId xmlns:p14="http://schemas.microsoft.com/office/powerpoint/2010/main" val="1316249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E3C8D1-8724-13CE-F77D-C518D4646384}"/>
              </a:ext>
            </a:extLst>
          </p:cNvPr>
          <p:cNvSpPr>
            <a:spLocks noGrp="1"/>
          </p:cNvSpPr>
          <p:nvPr>
            <p:ph type="title"/>
          </p:nvPr>
        </p:nvSpPr>
        <p:spPr>
          <a:xfrm>
            <a:off x="841248" y="548640"/>
            <a:ext cx="3600860" cy="5431536"/>
          </a:xfrm>
        </p:spPr>
        <p:txBody>
          <a:bodyPr>
            <a:normAutofit/>
          </a:bodyPr>
          <a:lstStyle/>
          <a:p>
            <a:r>
              <a:rPr lang="es-ES_tradnl" sz="3400">
                <a:latin typeface="Times New Roman" panose="02020603050405020304" pitchFamily="18" charset="0"/>
                <a:cs typeface="Times New Roman" panose="02020603050405020304" pitchFamily="18" charset="0"/>
              </a:rPr>
              <a:t>Oriental Bank v. Figueroa Marcano, et. </a:t>
            </a:r>
            <a:r>
              <a:rPr lang="es-ES_tradnl" sz="3400" err="1">
                <a:latin typeface="Times New Roman" panose="02020603050405020304" pitchFamily="18" charset="0"/>
                <a:cs typeface="Times New Roman" panose="02020603050405020304" pitchFamily="18" charset="0"/>
              </a:rPr>
              <a:t>als</a:t>
            </a:r>
            <a:r>
              <a:rPr lang="es-ES_tradnl" sz="3400">
                <a:latin typeface="Times New Roman" panose="02020603050405020304" pitchFamily="18" charset="0"/>
                <a:cs typeface="Times New Roman" panose="02020603050405020304" pitchFamily="18" charset="0"/>
              </a:rPr>
              <a:t>. KLAN202300547</a:t>
            </a:r>
            <a:endParaRPr lang="en-US" sz="3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203EC7-A2D0-1B36-ED01-D2812AC31BEF}"/>
              </a:ext>
            </a:extLst>
          </p:cNvPr>
          <p:cNvSpPr>
            <a:spLocks noGrp="1"/>
          </p:cNvSpPr>
          <p:nvPr>
            <p:ph idx="1"/>
          </p:nvPr>
        </p:nvSpPr>
        <p:spPr>
          <a:xfrm>
            <a:off x="5126418" y="552091"/>
            <a:ext cx="6224335" cy="5431536"/>
          </a:xfrm>
        </p:spPr>
        <p:txBody>
          <a:bodyPr anchor="ctr">
            <a:normAutofit/>
          </a:bodyPr>
          <a:lstStyle/>
          <a:p>
            <a:r>
              <a:rPr lang="es-ES_tradnl" sz="2000" noProof="0" dirty="0">
                <a:latin typeface="Times New Roman" panose="02020603050405020304" pitchFamily="18" charset="0"/>
                <a:cs typeface="Times New Roman" panose="02020603050405020304" pitchFamily="18" charset="0"/>
              </a:rPr>
              <a:t>Oriental presentó moción de sentencia sumaria.</a:t>
            </a:r>
          </a:p>
          <a:p>
            <a:r>
              <a:rPr lang="es-ES_tradnl" sz="2000" noProof="0" dirty="0">
                <a:latin typeface="Times New Roman" panose="02020603050405020304" pitchFamily="18" charset="0"/>
                <a:cs typeface="Times New Roman" panose="02020603050405020304" pitchFamily="18" charset="0"/>
              </a:rPr>
              <a:t>El matrimonio Figueroa-Padilla, se opuso a la moción de sentencia sumaria. </a:t>
            </a:r>
          </a:p>
          <a:p>
            <a:pPr algn="just"/>
            <a:r>
              <a:rPr lang="es-ES_tradnl" sz="2000" noProof="0" dirty="0">
                <a:latin typeface="Times New Roman" panose="02020603050405020304" pitchFamily="18" charset="0"/>
                <a:cs typeface="Times New Roman" panose="02020603050405020304" pitchFamily="18" charset="0"/>
              </a:rPr>
              <a:t>Sostuvo que la alegada deuda que reclamaba Oriental trataba sobre un pago final englobado (“</a:t>
            </a:r>
            <a:r>
              <a:rPr lang="es-ES_tradnl" sz="2000" noProof="0" dirty="0" err="1">
                <a:latin typeface="Times New Roman" panose="02020603050405020304" pitchFamily="18" charset="0"/>
                <a:cs typeface="Times New Roman" panose="02020603050405020304" pitchFamily="18" charset="0"/>
              </a:rPr>
              <a:t>balloon</a:t>
            </a:r>
            <a:r>
              <a:rPr lang="es-ES_tradnl" sz="2000" noProof="0" dirty="0">
                <a:latin typeface="Times New Roman" panose="02020603050405020304" pitchFamily="18" charset="0"/>
                <a:cs typeface="Times New Roman" panose="02020603050405020304" pitchFamily="18" charset="0"/>
              </a:rPr>
              <a:t> </a:t>
            </a:r>
            <a:r>
              <a:rPr lang="es-ES_tradnl" sz="2000" noProof="0" dirty="0" err="1">
                <a:latin typeface="Times New Roman" panose="02020603050405020304" pitchFamily="18" charset="0"/>
                <a:cs typeface="Times New Roman" panose="02020603050405020304" pitchFamily="18" charset="0"/>
              </a:rPr>
              <a:t>payment</a:t>
            </a:r>
            <a:r>
              <a:rPr lang="es-ES_tradnl" sz="2000" noProof="0" dirty="0">
                <a:latin typeface="Times New Roman" panose="02020603050405020304" pitchFamily="18" charset="0"/>
                <a:cs typeface="Times New Roman" panose="02020603050405020304" pitchFamily="18" charset="0"/>
              </a:rPr>
              <a:t>”) de $19,906.00, el cual no fue pactado en la Escritura de Hipoteca, ni en el Pagaré. </a:t>
            </a:r>
          </a:p>
          <a:p>
            <a:pPr algn="just"/>
            <a:r>
              <a:rPr lang="es-ES_tradnl" sz="2000" noProof="0" dirty="0">
                <a:latin typeface="Times New Roman" panose="02020603050405020304" pitchFamily="18" charset="0"/>
                <a:cs typeface="Times New Roman" panose="02020603050405020304" pitchFamily="18" charset="0"/>
              </a:rPr>
              <a:t>Añaden que, realizaron todos los pagos mensuales de $171.60 desde el 20 de septiembre de 2005 hasta el 1 de septiembre de 2020, mediante débito directo de su cuenta. </a:t>
            </a:r>
          </a:p>
          <a:p>
            <a:pPr algn="just"/>
            <a:r>
              <a:rPr lang="es-ES_tradnl" sz="2000" noProof="0" dirty="0">
                <a:latin typeface="Times New Roman" panose="02020603050405020304" pitchFamily="18" charset="0"/>
                <a:cs typeface="Times New Roman" panose="02020603050405020304" pitchFamily="18" charset="0"/>
              </a:rPr>
              <a:t>Por lo tanto, solicitaron al TPI denegara la moción de sentencia sumaria de Oriental, y les permitiera continuar con el descubrimiento de prueba.</a:t>
            </a:r>
          </a:p>
        </p:txBody>
      </p:sp>
    </p:spTree>
    <p:extLst>
      <p:ext uri="{BB962C8B-B14F-4D97-AF65-F5344CB8AC3E}">
        <p14:creationId xmlns:p14="http://schemas.microsoft.com/office/powerpoint/2010/main" val="1447215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54682-291E-5225-F3D0-B95C2E6B3913}"/>
              </a:ext>
            </a:extLst>
          </p:cNvPr>
          <p:cNvSpPr>
            <a:spLocks noGrp="1"/>
          </p:cNvSpPr>
          <p:nvPr>
            <p:ph type="title"/>
          </p:nvPr>
        </p:nvSpPr>
        <p:spPr>
          <a:xfrm>
            <a:off x="841248" y="548640"/>
            <a:ext cx="3600860" cy="5431536"/>
          </a:xfrm>
        </p:spPr>
        <p:txBody>
          <a:bodyPr>
            <a:normAutofit/>
          </a:bodyPr>
          <a:lstStyle/>
          <a:p>
            <a:r>
              <a:rPr lang="es-ES_tradnl" sz="3400">
                <a:latin typeface="Times New Roman" panose="02020603050405020304" pitchFamily="18" charset="0"/>
                <a:cs typeface="Times New Roman" panose="02020603050405020304" pitchFamily="18" charset="0"/>
              </a:rPr>
              <a:t>Oriental Bank v. Figueroa Marcano, et. </a:t>
            </a:r>
            <a:r>
              <a:rPr lang="es-ES_tradnl" sz="3400" err="1">
                <a:latin typeface="Times New Roman" panose="02020603050405020304" pitchFamily="18" charset="0"/>
                <a:cs typeface="Times New Roman" panose="02020603050405020304" pitchFamily="18" charset="0"/>
              </a:rPr>
              <a:t>als</a:t>
            </a:r>
            <a:r>
              <a:rPr lang="es-ES_tradnl" sz="3400">
                <a:latin typeface="Times New Roman" panose="02020603050405020304" pitchFamily="18" charset="0"/>
                <a:cs typeface="Times New Roman" panose="02020603050405020304" pitchFamily="18" charset="0"/>
              </a:rPr>
              <a:t>. KLAN202300547</a:t>
            </a:r>
            <a:endParaRPr lang="en-US" sz="3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8C257B-B9DE-285F-BB1E-C241ADFD1994}"/>
              </a:ext>
            </a:extLst>
          </p:cNvPr>
          <p:cNvSpPr>
            <a:spLocks noGrp="1"/>
          </p:cNvSpPr>
          <p:nvPr>
            <p:ph idx="1"/>
          </p:nvPr>
        </p:nvSpPr>
        <p:spPr>
          <a:xfrm>
            <a:off x="5126418" y="552091"/>
            <a:ext cx="6224335" cy="5431536"/>
          </a:xfrm>
        </p:spPr>
        <p:txBody>
          <a:bodyPr anchor="ctr">
            <a:normAutofit/>
          </a:bodyPr>
          <a:lstStyle/>
          <a:p>
            <a:pPr algn="just"/>
            <a:r>
              <a:rPr lang="en-US" sz="2000" dirty="0">
                <a:latin typeface="Times New Roman" panose="02020603050405020304" pitchFamily="18" charset="0"/>
                <a:cs typeface="Times New Roman" panose="02020603050405020304" pitchFamily="18" charset="0"/>
              </a:rPr>
              <a:t>Oriental </a:t>
            </a:r>
            <a:r>
              <a:rPr lang="en-US" sz="2000" dirty="0" err="1">
                <a:latin typeface="Times New Roman" panose="02020603050405020304" pitchFamily="18" charset="0"/>
                <a:cs typeface="Times New Roman" panose="02020603050405020304" pitchFamily="18" charset="0"/>
              </a:rPr>
              <a:t>presentó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Réplica</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Oposición</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Sentencia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Sumaria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Argumentó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matrimonio</a:t>
            </a:r>
            <a:r>
              <a:rPr lang="en-US" sz="2000" dirty="0">
                <a:latin typeface="Times New Roman" panose="02020603050405020304" pitchFamily="18" charset="0"/>
                <a:cs typeface="Times New Roman" panose="02020603050405020304" pitchFamily="18" charset="0"/>
              </a:rPr>
              <a:t> Figueroa-Padilla </a:t>
            </a:r>
            <a:r>
              <a:rPr lang="en-US" sz="2000" dirty="0" err="1">
                <a:latin typeface="Times New Roman" panose="02020603050405020304" pitchFamily="18" charset="0"/>
                <a:cs typeface="Times New Roman" panose="02020603050405020304" pitchFamily="18" charset="0"/>
              </a:rPr>
              <a:t>firmó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TILA Disclosure Statement, </a:t>
            </a:r>
            <a:r>
              <a:rPr lang="en-US" sz="2000" dirty="0" err="1">
                <a:latin typeface="Times New Roman" panose="02020603050405020304" pitchFamily="18" charset="0"/>
                <a:cs typeface="Times New Roman" panose="02020603050405020304" pitchFamily="18" charset="0"/>
              </a:rPr>
              <a:t>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cual</a:t>
            </a:r>
            <a:r>
              <a:rPr lang="en-US" sz="2000" dirty="0">
                <a:latin typeface="Times New Roman" panose="02020603050405020304" pitchFamily="18" charset="0"/>
                <a:cs typeface="Times New Roman" panose="02020603050405020304" pitchFamily="18" charset="0"/>
              </a:rPr>
              <a:t> surge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quedaría</a:t>
            </a:r>
            <a:r>
              <a:rPr lang="en-US" sz="2000" dirty="0">
                <a:latin typeface="Times New Roman" panose="02020603050405020304" pitchFamily="18" charset="0"/>
                <a:cs typeface="Times New Roman" panose="02020603050405020304" pitchFamily="18" charset="0"/>
              </a:rPr>
              <a:t> un balance  </a:t>
            </a:r>
            <a:r>
              <a:rPr lang="en-US" sz="2000" dirty="0" err="1">
                <a:latin typeface="Times New Roman" panose="02020603050405020304" pitchFamily="18" charset="0"/>
                <a:cs typeface="Times New Roman" panose="02020603050405020304" pitchFamily="18" charset="0"/>
              </a:rPr>
              <a:t>impago</a:t>
            </a:r>
            <a:r>
              <a:rPr lang="en-US" sz="2000" dirty="0">
                <a:latin typeface="Times New Roman" panose="02020603050405020304" pitchFamily="18" charset="0"/>
                <a:cs typeface="Times New Roman" panose="02020603050405020304" pitchFamily="18" charset="0"/>
              </a:rPr>
              <a:t>  de  $19,717.54.12   </a:t>
            </a:r>
          </a:p>
          <a:p>
            <a:pPr algn="just"/>
            <a:r>
              <a:rPr lang="en-US" sz="2000" dirty="0">
                <a:latin typeface="Times New Roman" panose="02020603050405020304" pitchFamily="18" charset="0"/>
                <a:cs typeface="Times New Roman" panose="02020603050405020304" pitchFamily="18" charset="0"/>
              </a:rPr>
              <a:t>Sostuvo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deuda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reclamada</a:t>
            </a:r>
            <a:r>
              <a:rPr lang="en-US" sz="2000" dirty="0">
                <a:latin typeface="Times New Roman" panose="02020603050405020304" pitchFamily="18" charset="0"/>
                <a:cs typeface="Times New Roman" panose="02020603050405020304" pitchFamily="18" charset="0"/>
              </a:rPr>
              <a:t> es </a:t>
            </a:r>
            <a:r>
              <a:rPr lang="en-US" sz="2000" dirty="0" err="1">
                <a:latin typeface="Times New Roman" panose="02020603050405020304" pitchFamily="18" charset="0"/>
                <a:cs typeface="Times New Roman" panose="02020603050405020304" pitchFamily="18" charset="0"/>
              </a:rPr>
              <a:t>por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incumplimiento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sobre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pago</a:t>
            </a:r>
            <a:r>
              <a:rPr lang="en-US" sz="2000" dirty="0">
                <a:latin typeface="Times New Roman" panose="02020603050405020304" pitchFamily="18" charset="0"/>
                <a:cs typeface="Times New Roman" panose="02020603050405020304" pitchFamily="18" charset="0"/>
              </a:rPr>
              <a:t> final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quedó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impago</a:t>
            </a:r>
            <a:r>
              <a:rPr lang="en-US" sz="2000" dirty="0">
                <a:latin typeface="Times New Roman" panose="02020603050405020304" pitchFamily="18" charset="0"/>
                <a:cs typeface="Times New Roman" panose="02020603050405020304" pitchFamily="18" charset="0"/>
              </a:rPr>
              <a:t> a la </a:t>
            </a:r>
            <a:r>
              <a:rPr lang="en-US" sz="2000" dirty="0" err="1">
                <a:latin typeface="Times New Roman" panose="02020603050405020304" pitchFamily="18" charset="0"/>
                <a:cs typeface="Times New Roman" panose="02020603050405020304" pitchFamily="18" charset="0"/>
              </a:rPr>
              <a:t>fecha</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vencimiento</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préstamo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hipotecario</a:t>
            </a:r>
            <a:r>
              <a:rPr lang="en-US" sz="2000" dirty="0">
                <a:latin typeface="Times New Roman" panose="02020603050405020304" pitchFamily="18" charset="0"/>
                <a:cs typeface="Times New Roman" panose="02020603050405020304" pitchFamily="18" charset="0"/>
              </a:rPr>
              <a:t>, y no </a:t>
            </a:r>
            <a:r>
              <a:rPr lang="en-US" sz="2000" dirty="0" err="1">
                <a:latin typeface="Times New Roman" panose="02020603050405020304" pitchFamily="18" charset="0"/>
                <a:cs typeface="Times New Roman" panose="02020603050405020304" pitchFamily="18" charset="0"/>
              </a:rPr>
              <a:t>por</a:t>
            </a:r>
            <a:r>
              <a:rPr lang="en-US" sz="2000" dirty="0">
                <a:latin typeface="Times New Roman" panose="02020603050405020304" pitchFamily="18" charset="0"/>
                <a:cs typeface="Times New Roman" panose="02020603050405020304" pitchFamily="18" charset="0"/>
              </a:rPr>
              <a:t> las </a:t>
            </a:r>
            <a:r>
              <a:rPr lang="en-US" sz="2000" dirty="0" err="1">
                <a:latin typeface="Times New Roman" panose="02020603050405020304" pitchFamily="18" charset="0"/>
                <a:cs typeface="Times New Roman" panose="02020603050405020304" pitchFamily="18" charset="0"/>
              </a:rPr>
              <a:t>mensualidades</a:t>
            </a:r>
            <a:r>
              <a:rPr lang="en-US" sz="2000" dirty="0">
                <a:latin typeface="Times New Roman" panose="02020603050405020304" pitchFamily="18" charset="0"/>
                <a:cs typeface="Times New Roman" panose="02020603050405020304" pitchFamily="18" charset="0"/>
              </a:rPr>
              <a:t> de $171.60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fueron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satisfechas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agosto</a:t>
            </a:r>
            <a:r>
              <a:rPr lang="en-US" sz="2000" dirty="0">
                <a:latin typeface="Times New Roman" panose="02020603050405020304" pitchFamily="18" charset="0"/>
                <a:cs typeface="Times New Roman" panose="02020603050405020304" pitchFamily="18" charset="0"/>
              </a:rPr>
              <a:t> 2020.</a:t>
            </a:r>
          </a:p>
          <a:p>
            <a:pPr algn="just"/>
            <a:r>
              <a:rPr lang="en-US" sz="2000" dirty="0">
                <a:latin typeface="Times New Roman" panose="02020603050405020304" pitchFamily="18" charset="0"/>
                <a:cs typeface="Times New Roman" panose="02020603050405020304" pitchFamily="18" charset="0"/>
              </a:rPr>
              <a:t>El </a:t>
            </a:r>
            <a:r>
              <a:rPr lang="en-US" sz="2000" dirty="0" err="1">
                <a:latin typeface="Times New Roman" panose="02020603050405020304" pitchFamily="18" charset="0"/>
                <a:cs typeface="Times New Roman" panose="02020603050405020304" pitchFamily="18" charset="0"/>
              </a:rPr>
              <a:t>matrimonio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presentó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Dúplica</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Réplica</a:t>
            </a:r>
            <a:r>
              <a:rPr lang="en-US" sz="2000" dirty="0">
                <a:latin typeface="Times New Roman" panose="02020603050405020304" pitchFamily="18" charset="0"/>
                <a:cs typeface="Times New Roman" panose="02020603050405020304" pitchFamily="18" charset="0"/>
              </a:rPr>
              <a:t> y </a:t>
            </a:r>
            <a:r>
              <a:rPr lang="en-US" sz="2000" dirty="0" err="1">
                <a:latin typeface="Times New Roman" panose="02020603050405020304" pitchFamily="18" charset="0"/>
                <a:cs typeface="Times New Roman" panose="02020603050405020304" pitchFamily="18" charset="0"/>
              </a:rPr>
              <a:t>alegó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no </a:t>
            </a:r>
            <a:r>
              <a:rPr lang="en-US" sz="2000" dirty="0" err="1">
                <a:latin typeface="Times New Roman" panose="02020603050405020304" pitchFamily="18" charset="0"/>
                <a:cs typeface="Times New Roman" panose="02020603050405020304" pitchFamily="18" charset="0"/>
              </a:rPr>
              <a:t>reconocían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términos</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contrato</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préstamo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conforme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establecidos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Pagaré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hubiesen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sido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modificados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Además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invocaron</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doctrina</a:t>
            </a:r>
            <a:r>
              <a:rPr lang="en-US" sz="2000" dirty="0">
                <a:latin typeface="Times New Roman" panose="02020603050405020304" pitchFamily="18" charset="0"/>
                <a:cs typeface="Times New Roman" panose="02020603050405020304" pitchFamily="18" charset="0"/>
              </a:rPr>
              <a:t> de rebus sic stantibus, </a:t>
            </a:r>
            <a:r>
              <a:rPr lang="en-US" sz="2000" dirty="0" err="1">
                <a:latin typeface="Times New Roman" panose="02020603050405020304" pitchFamily="18" charset="0"/>
                <a:cs typeface="Times New Roman" panose="02020603050405020304" pitchFamily="18" charset="0"/>
              </a:rPr>
              <a:t>puesto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tipo</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cobro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a:t>
            </a:r>
            <a:r>
              <a:rPr lang="en-US" sz="2000" dirty="0">
                <a:latin typeface="Times New Roman" panose="02020603050405020304" pitchFamily="18" charset="0"/>
                <a:cs typeface="Times New Roman" panose="02020603050405020304" pitchFamily="18" charset="0"/>
              </a:rPr>
              <a:t> Oriental </a:t>
            </a:r>
            <a:r>
              <a:rPr lang="en-US" sz="2000" dirty="0" err="1">
                <a:latin typeface="Times New Roman" panose="02020603050405020304" pitchFamily="18" charset="0"/>
                <a:cs typeface="Times New Roman" panose="02020603050405020304" pitchFamily="18" charset="0"/>
              </a:rPr>
              <a:t>solicitaba</a:t>
            </a:r>
            <a:r>
              <a:rPr lang="en-US" sz="2000" dirty="0">
                <a:latin typeface="Times New Roman" panose="02020603050405020304" pitchFamily="18" charset="0"/>
                <a:cs typeface="Times New Roman" panose="02020603050405020304" pitchFamily="18" charset="0"/>
              </a:rPr>
              <a:t> era </a:t>
            </a:r>
            <a:r>
              <a:rPr lang="en-US" sz="2000" dirty="0" err="1">
                <a:latin typeface="Times New Roman" panose="02020603050405020304" pitchFamily="18" charset="0"/>
                <a:cs typeface="Times New Roman" panose="02020603050405020304" pitchFamily="18" charset="0"/>
              </a:rPr>
              <a:t>injusto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ilegal</a:t>
            </a:r>
            <a:r>
              <a:rPr lang="en-US" sz="2000" dirty="0">
                <a:latin typeface="Times New Roman" panose="02020603050405020304" pitchFamily="18" charset="0"/>
                <a:cs typeface="Times New Roman" panose="02020603050405020304" pitchFamily="18" charset="0"/>
              </a:rPr>
              <a:t> y </a:t>
            </a:r>
            <a:r>
              <a:rPr lang="en-US" sz="2000" dirty="0" err="1">
                <a:latin typeface="Times New Roman" panose="02020603050405020304" pitchFamily="18" charset="0"/>
                <a:cs typeface="Times New Roman" panose="02020603050405020304" pitchFamily="18" charset="0"/>
              </a:rPr>
              <a:t>oneroso</a:t>
            </a:r>
            <a:r>
              <a:rPr 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431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83635C-8325-48C9-8AB1-1D0597024CA3}"/>
              </a:ext>
            </a:extLst>
          </p:cNvPr>
          <p:cNvSpPr>
            <a:spLocks noGrp="1"/>
          </p:cNvSpPr>
          <p:nvPr>
            <p:ph type="title"/>
          </p:nvPr>
        </p:nvSpPr>
        <p:spPr>
          <a:xfrm>
            <a:off x="841248" y="548640"/>
            <a:ext cx="3600860" cy="5431536"/>
          </a:xfrm>
        </p:spPr>
        <p:txBody>
          <a:bodyPr>
            <a:normAutofit/>
          </a:bodyPr>
          <a:lstStyle/>
          <a:p>
            <a:r>
              <a:rPr lang="es-ES_tradnl" sz="3400">
                <a:latin typeface="Times New Roman" panose="02020603050405020304" pitchFamily="18" charset="0"/>
                <a:cs typeface="Times New Roman" panose="02020603050405020304" pitchFamily="18" charset="0"/>
              </a:rPr>
              <a:t>Oriental Bank v. Figueroa Marcano, et. </a:t>
            </a:r>
            <a:r>
              <a:rPr lang="es-ES_tradnl" sz="3400" err="1">
                <a:latin typeface="Times New Roman" panose="02020603050405020304" pitchFamily="18" charset="0"/>
                <a:cs typeface="Times New Roman" panose="02020603050405020304" pitchFamily="18" charset="0"/>
              </a:rPr>
              <a:t>als</a:t>
            </a:r>
            <a:r>
              <a:rPr lang="es-ES_tradnl" sz="3400">
                <a:latin typeface="Times New Roman" panose="02020603050405020304" pitchFamily="18" charset="0"/>
                <a:cs typeface="Times New Roman" panose="02020603050405020304" pitchFamily="18" charset="0"/>
              </a:rPr>
              <a:t>. KLAN202300547</a:t>
            </a:r>
            <a:endParaRPr lang="en-US" sz="3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7AEEB7-5F77-026C-DB8C-77AA9DB139A6}"/>
              </a:ext>
            </a:extLst>
          </p:cNvPr>
          <p:cNvSpPr>
            <a:spLocks noGrp="1"/>
          </p:cNvSpPr>
          <p:nvPr>
            <p:ph idx="1"/>
          </p:nvPr>
        </p:nvSpPr>
        <p:spPr>
          <a:xfrm>
            <a:off x="5126418" y="552091"/>
            <a:ext cx="6224335" cy="5431536"/>
          </a:xfrm>
        </p:spPr>
        <p:txBody>
          <a:bodyPr anchor="ctr">
            <a:normAutofit/>
          </a:bodyPr>
          <a:lstStyle/>
          <a:p>
            <a:r>
              <a:rPr lang="es-ES_tradnl" sz="1500" noProof="0">
                <a:latin typeface="Times New Roman" panose="02020603050405020304" pitchFamily="18" charset="0"/>
                <a:cs typeface="Times New Roman" panose="02020603050405020304" pitchFamily="18" charset="0"/>
              </a:rPr>
              <a:t>El TPI emitió una Sentencia Parcial, el 22 de febrero de 2023, notificada el 24 de febrero de 2023, y desestimó con perjuicio la demanda instada por Oriental.</a:t>
            </a:r>
          </a:p>
          <a:p>
            <a:r>
              <a:rPr lang="es-ES_tradnl" sz="1500" noProof="0">
                <a:latin typeface="Times New Roman" panose="02020603050405020304" pitchFamily="18" charset="0"/>
                <a:cs typeface="Times New Roman" panose="02020603050405020304" pitchFamily="18" charset="0"/>
              </a:rPr>
              <a:t>TPI formuló las siguientes determinaciones de hechos:</a:t>
            </a:r>
          </a:p>
          <a:p>
            <a:pPr marL="342900" indent="-342900">
              <a:buAutoNum type="arabicPeriod"/>
            </a:pPr>
            <a:r>
              <a:rPr lang="es-ES_tradnl" sz="1500" noProof="0">
                <a:latin typeface="Times New Roman" panose="02020603050405020304" pitchFamily="18" charset="0"/>
                <a:cs typeface="Times New Roman" panose="02020603050405020304" pitchFamily="18" charset="0"/>
              </a:rPr>
              <a:t>El 11 de marzo de 2021, Oriental presentó una Demanda de ejecución de hipoteca y cobro de dinero, por el </a:t>
            </a:r>
            <a:r>
              <a:rPr lang="es-ES_tradnl" sz="1500" noProof="0" err="1">
                <a:latin typeface="Times New Roman" panose="02020603050405020304" pitchFamily="18" charset="0"/>
                <a:cs typeface="Times New Roman" panose="02020603050405020304" pitchFamily="18" charset="0"/>
              </a:rPr>
              <a:t>balloon</a:t>
            </a:r>
            <a:r>
              <a:rPr lang="es-ES_tradnl" sz="1500" noProof="0">
                <a:latin typeface="Times New Roman" panose="02020603050405020304" pitchFamily="18" charset="0"/>
                <a:cs typeface="Times New Roman" panose="02020603050405020304" pitchFamily="18" charset="0"/>
              </a:rPr>
              <a:t> </a:t>
            </a:r>
            <a:r>
              <a:rPr lang="es-ES_tradnl" sz="1500" noProof="0" err="1">
                <a:latin typeface="Times New Roman" panose="02020603050405020304" pitchFamily="18" charset="0"/>
                <a:cs typeface="Times New Roman" panose="02020603050405020304" pitchFamily="18" charset="0"/>
              </a:rPr>
              <a:t>payment</a:t>
            </a:r>
            <a:r>
              <a:rPr lang="es-ES_tradnl" sz="1500" noProof="0">
                <a:latin typeface="Times New Roman" panose="02020603050405020304" pitchFamily="18" charset="0"/>
                <a:cs typeface="Times New Roman" panose="02020603050405020304" pitchFamily="18" charset="0"/>
              </a:rPr>
              <a:t> de $19,609.28, como un pago final en el último mes del préstamo. </a:t>
            </a:r>
          </a:p>
          <a:p>
            <a:pPr marL="0" indent="0">
              <a:buNone/>
            </a:pPr>
            <a:r>
              <a:rPr lang="es-ES_tradnl" sz="1500" noProof="0">
                <a:latin typeface="Times New Roman" panose="02020603050405020304" pitchFamily="18" charset="0"/>
                <a:cs typeface="Times New Roman" panose="02020603050405020304" pitchFamily="18" charset="0"/>
              </a:rPr>
              <a:t>(…)</a:t>
            </a:r>
          </a:p>
          <a:p>
            <a:pPr marL="0" indent="0" algn="just">
              <a:buNone/>
            </a:pPr>
            <a:r>
              <a:rPr lang="es-ES_tradnl" sz="1500">
                <a:latin typeface="Times New Roman" panose="02020603050405020304" pitchFamily="18" charset="0"/>
                <a:cs typeface="Times New Roman" panose="02020603050405020304" pitchFamily="18" charset="0"/>
              </a:rPr>
              <a:t>7. </a:t>
            </a:r>
            <a:r>
              <a:rPr lang="es-ES_tradnl" sz="1500" noProof="0">
                <a:latin typeface="Times New Roman" panose="02020603050405020304" pitchFamily="18" charset="0"/>
                <a:cs typeface="Times New Roman" panose="02020603050405020304" pitchFamily="18" charset="0"/>
              </a:rPr>
              <a:t>El 20 de agosto de 2005, el matrimonio Figueroa- Padilla y RG suscribieron el Pagaré Hipotecario, ante el Notario Público Félix Javier Santiago García, Afidávit Número 2337, por la suma principal de $26,800.00, más interés al 6.625 por ciento anual pagaderos a favor de RG o al tenedor del pagaré hipotecario en pagos consecutivos mensuales de $171.60, comenzando el 1 de octubre de 2005 hasta 1 de septiembre de 2020. A su vez, el matrimonio Figueroa-Padilla  tendría  que  pagar  un  cargo  por atraso de 5% de cualquier plazo mensual que sea recibido después del día 15 de cada mes de la fecha de vencimiento de dicho plazo.</a:t>
            </a:r>
          </a:p>
          <a:p>
            <a:pPr marL="0" indent="0" algn="just">
              <a:buNone/>
            </a:pPr>
            <a:r>
              <a:rPr lang="es-ES_tradnl" sz="1500" noProof="0">
                <a:latin typeface="Times New Roman" panose="02020603050405020304" pitchFamily="18" charset="0"/>
                <a:cs typeface="Times New Roman" panose="02020603050405020304" pitchFamily="18" charset="0"/>
              </a:rPr>
              <a:t>11. La hipoteca que Oriental está ejecutando en el caso de autos es la que se otorgó en la Escritura Núm. 159 de Segunda Hipoteca, ante el Notario Público Félix Javier Santiago García Hipoteca, en San Juan, Puerto Rico.</a:t>
            </a:r>
          </a:p>
        </p:txBody>
      </p:sp>
    </p:spTree>
    <p:extLst>
      <p:ext uri="{BB962C8B-B14F-4D97-AF65-F5344CB8AC3E}">
        <p14:creationId xmlns:p14="http://schemas.microsoft.com/office/powerpoint/2010/main" val="906141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FEDC8-F4EA-C671-25BB-AA316B9E4DAB}"/>
              </a:ext>
            </a:extLst>
          </p:cNvPr>
          <p:cNvSpPr>
            <a:spLocks noGrp="1"/>
          </p:cNvSpPr>
          <p:nvPr>
            <p:ph type="title"/>
          </p:nvPr>
        </p:nvSpPr>
        <p:spPr>
          <a:xfrm>
            <a:off x="841248" y="548640"/>
            <a:ext cx="3600860" cy="5431536"/>
          </a:xfrm>
        </p:spPr>
        <p:txBody>
          <a:bodyPr>
            <a:normAutofit/>
          </a:bodyPr>
          <a:lstStyle/>
          <a:p>
            <a:r>
              <a:rPr lang="es-ES_tradnl" sz="3400" dirty="0">
                <a:latin typeface="Times New Roman" panose="02020603050405020304" pitchFamily="18" charset="0"/>
                <a:cs typeface="Times New Roman" panose="02020603050405020304" pitchFamily="18" charset="0"/>
              </a:rPr>
              <a:t>Oriental Bank v. Figueroa Marcano, et. </a:t>
            </a:r>
            <a:r>
              <a:rPr lang="es-ES_tradnl" sz="3400" dirty="0" err="1">
                <a:latin typeface="Times New Roman" panose="02020603050405020304" pitchFamily="18" charset="0"/>
                <a:cs typeface="Times New Roman" panose="02020603050405020304" pitchFamily="18" charset="0"/>
              </a:rPr>
              <a:t>als</a:t>
            </a:r>
            <a:r>
              <a:rPr lang="es-ES_tradnl" sz="3400" dirty="0">
                <a:latin typeface="Times New Roman" panose="02020603050405020304" pitchFamily="18" charset="0"/>
                <a:cs typeface="Times New Roman" panose="02020603050405020304" pitchFamily="18" charset="0"/>
              </a:rPr>
              <a:t>. KLAN202300547</a:t>
            </a:r>
            <a:endParaRPr lang="en-US" sz="3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F510E6-8365-EF7F-39CF-CD5996B03B38}"/>
              </a:ext>
            </a:extLst>
          </p:cNvPr>
          <p:cNvSpPr>
            <a:spLocks noGrp="1"/>
          </p:cNvSpPr>
          <p:nvPr>
            <p:ph idx="1"/>
          </p:nvPr>
        </p:nvSpPr>
        <p:spPr>
          <a:xfrm>
            <a:off x="5126418" y="552091"/>
            <a:ext cx="6224335" cy="5431536"/>
          </a:xfrm>
        </p:spPr>
        <p:txBody>
          <a:bodyPr anchor="ctr">
            <a:normAutofit/>
          </a:bodyPr>
          <a:lstStyle/>
          <a:p>
            <a:pPr marL="0" indent="0" algn="just">
              <a:buNone/>
            </a:pPr>
            <a:r>
              <a:rPr lang="en-US" sz="2000">
                <a:latin typeface="Times New Roman" panose="02020603050405020304" pitchFamily="18" charset="0"/>
                <a:cs typeface="Times New Roman" panose="02020603050405020304" pitchFamily="18" charset="0"/>
              </a:rPr>
              <a:t>17. Los  </a:t>
            </a:r>
            <a:r>
              <a:rPr lang="en-US" sz="2000" err="1">
                <a:latin typeface="Times New Roman" panose="02020603050405020304" pitchFamily="18" charset="0"/>
                <a:cs typeface="Times New Roman" panose="02020603050405020304" pitchFamily="18" charset="0"/>
              </a:rPr>
              <a:t>términos</a:t>
            </a:r>
            <a:r>
              <a:rPr lang="en-US" sz="2000">
                <a:latin typeface="Times New Roman" panose="02020603050405020304" pitchFamily="18" charset="0"/>
                <a:cs typeface="Times New Roman" panose="02020603050405020304" pitchFamily="18" charset="0"/>
              </a:rPr>
              <a:t>  de  la  </a:t>
            </a:r>
            <a:r>
              <a:rPr lang="en-US" sz="2000" err="1">
                <a:latin typeface="Times New Roman" panose="02020603050405020304" pitchFamily="18" charset="0"/>
                <a:cs typeface="Times New Roman" panose="02020603050405020304" pitchFamily="18" charset="0"/>
              </a:rPr>
              <a:t>Escritura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Núm</a:t>
            </a:r>
            <a:r>
              <a:rPr lang="en-US" sz="2000">
                <a:latin typeface="Times New Roman" panose="02020603050405020304" pitchFamily="18" charset="0"/>
                <a:cs typeface="Times New Roman" panose="02020603050405020304" pitchFamily="18" charset="0"/>
              </a:rPr>
              <a:t>.  159  de Segunda </a:t>
            </a:r>
            <a:r>
              <a:rPr lang="en-US" sz="2000" err="1">
                <a:latin typeface="Times New Roman" panose="02020603050405020304" pitchFamily="18" charset="0"/>
                <a:cs typeface="Times New Roman" panose="02020603050405020304" pitchFamily="18" charset="0"/>
              </a:rPr>
              <a:t>Hipoteca</a:t>
            </a:r>
            <a:r>
              <a:rPr lang="en-US" sz="2000">
                <a:latin typeface="Times New Roman" panose="02020603050405020304" pitchFamily="18" charset="0"/>
                <a:cs typeface="Times New Roman" panose="02020603050405020304" pitchFamily="18" charset="0"/>
              </a:rPr>
              <a:t> y del </a:t>
            </a:r>
            <a:r>
              <a:rPr lang="en-US" sz="2000" err="1">
                <a:latin typeface="Times New Roman" panose="02020603050405020304" pitchFamily="18" charset="0"/>
                <a:cs typeface="Times New Roman" panose="02020603050405020304" pitchFamily="18" charset="0"/>
              </a:rPr>
              <a:t>Pagaré</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Hipotecario</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Afidávit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Número</a:t>
            </a:r>
            <a:r>
              <a:rPr lang="en-US" sz="2000">
                <a:latin typeface="Times New Roman" panose="02020603050405020304" pitchFamily="18" charset="0"/>
                <a:cs typeface="Times New Roman" panose="02020603050405020304" pitchFamily="18" charset="0"/>
              </a:rPr>
              <a:t>  2337,  son  </a:t>
            </a:r>
            <a:r>
              <a:rPr lang="en-US" sz="2000" err="1">
                <a:latin typeface="Times New Roman" panose="02020603050405020304" pitchFamily="18" charset="0"/>
                <a:cs typeface="Times New Roman" panose="02020603050405020304" pitchFamily="18" charset="0"/>
              </a:rPr>
              <a:t>unos</a:t>
            </a:r>
            <a:r>
              <a:rPr lang="en-US" sz="2000">
                <a:latin typeface="Times New Roman" panose="02020603050405020304" pitchFamily="18" charset="0"/>
                <a:cs typeface="Times New Roman" panose="02020603050405020304" pitchFamily="18" charset="0"/>
              </a:rPr>
              <a:t>  claros,  </a:t>
            </a:r>
            <a:r>
              <a:rPr lang="en-US" sz="2000" err="1">
                <a:latin typeface="Times New Roman" panose="02020603050405020304" pitchFamily="18" charset="0"/>
                <a:cs typeface="Times New Roman" panose="02020603050405020304" pitchFamily="18" charset="0"/>
              </a:rPr>
              <a:t>específicos</a:t>
            </a:r>
            <a:r>
              <a:rPr lang="en-US" sz="2000">
                <a:latin typeface="Times New Roman" panose="02020603050405020304" pitchFamily="18" charset="0"/>
                <a:cs typeface="Times New Roman" panose="02020603050405020304" pitchFamily="18" charset="0"/>
              </a:rPr>
              <a:t>  y </a:t>
            </a:r>
            <a:r>
              <a:rPr lang="en-US" sz="2000" err="1">
                <a:latin typeface="Times New Roman" panose="02020603050405020304" pitchFamily="18" charset="0"/>
                <a:cs typeface="Times New Roman" panose="02020603050405020304" pitchFamily="18" charset="0"/>
              </a:rPr>
              <a:t>detallados</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relación</a:t>
            </a:r>
            <a:r>
              <a:rPr lang="en-US" sz="2000">
                <a:latin typeface="Times New Roman" panose="02020603050405020304" pitchFamily="18" charset="0"/>
                <a:cs typeface="Times New Roman" panose="02020603050405020304" pitchFamily="18" charset="0"/>
              </a:rPr>
              <a:t> a </a:t>
            </a:r>
            <a:r>
              <a:rPr lang="en-US" sz="2000" err="1">
                <a:latin typeface="Times New Roman" panose="02020603050405020304" pitchFamily="18" charset="0"/>
                <a:cs typeface="Times New Roman" panose="02020603050405020304" pitchFamily="18" charset="0"/>
              </a:rPr>
              <a:t>los</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pagos</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que</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tendrán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que</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efectuar</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el</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matrimonio</a:t>
            </a:r>
            <a:r>
              <a:rPr lang="en-US" sz="2000">
                <a:latin typeface="Times New Roman" panose="02020603050405020304" pitchFamily="18" charset="0"/>
                <a:cs typeface="Times New Roman" panose="02020603050405020304" pitchFamily="18" charset="0"/>
              </a:rPr>
              <a:t> Figueroa-Padilla, </a:t>
            </a:r>
            <a:r>
              <a:rPr lang="en-US" sz="2000" err="1">
                <a:latin typeface="Times New Roman" panose="02020603050405020304" pitchFamily="18" charset="0"/>
                <a:cs typeface="Times New Roman" panose="02020603050405020304" pitchFamily="18" charset="0"/>
              </a:rPr>
              <a:t>durante</a:t>
            </a:r>
            <a:r>
              <a:rPr lang="en-US" sz="2000">
                <a:latin typeface="Times New Roman" panose="02020603050405020304" pitchFamily="18" charset="0"/>
                <a:cs typeface="Times New Roman" panose="02020603050405020304" pitchFamily="18" charset="0"/>
              </a:rPr>
              <a:t> la </a:t>
            </a:r>
            <a:r>
              <a:rPr lang="en-US" sz="2000" err="1">
                <a:latin typeface="Times New Roman" panose="02020603050405020304" pitchFamily="18" charset="0"/>
                <a:cs typeface="Times New Roman" panose="02020603050405020304" pitchFamily="18" charset="0"/>
              </a:rPr>
              <a:t>vigencia</a:t>
            </a:r>
            <a:r>
              <a:rPr lang="en-US" sz="2000">
                <a:latin typeface="Times New Roman" panose="02020603050405020304" pitchFamily="18" charset="0"/>
                <a:cs typeface="Times New Roman" panose="02020603050405020304" pitchFamily="18" charset="0"/>
              </a:rPr>
              <a:t>  del  </a:t>
            </a:r>
            <a:r>
              <a:rPr lang="en-US" sz="2000" err="1">
                <a:latin typeface="Times New Roman" panose="02020603050405020304" pitchFamily="18" charset="0"/>
                <a:cs typeface="Times New Roman" panose="02020603050405020304" pitchFamily="18" charset="0"/>
              </a:rPr>
              <a:t>préstamo</a:t>
            </a:r>
            <a:r>
              <a:rPr lang="en-US" sz="2000">
                <a:latin typeface="Times New Roman" panose="02020603050405020304" pitchFamily="18" charset="0"/>
                <a:cs typeface="Times New Roman" panose="02020603050405020304" pitchFamily="18" charset="0"/>
              </a:rPr>
              <a:t>  y  </a:t>
            </a:r>
            <a:r>
              <a:rPr lang="en-US" sz="2000" err="1">
                <a:latin typeface="Times New Roman" panose="02020603050405020304" pitchFamily="18" charset="0"/>
                <a:cs typeface="Times New Roman" panose="02020603050405020304" pitchFamily="18" charset="0"/>
              </a:rPr>
              <a:t>en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caso</a:t>
            </a:r>
            <a:r>
              <a:rPr lang="en-US" sz="2000">
                <a:latin typeface="Times New Roman" panose="02020603050405020304" pitchFamily="18" charset="0"/>
                <a:cs typeface="Times New Roman" panose="02020603050405020304" pitchFamily="18" charset="0"/>
              </a:rPr>
              <a:t>  de  </a:t>
            </a:r>
            <a:r>
              <a:rPr lang="en-US" sz="2000" err="1">
                <a:latin typeface="Times New Roman" panose="02020603050405020304" pitchFamily="18" charset="0"/>
                <a:cs typeface="Times New Roman" panose="02020603050405020304" pitchFamily="18" charset="0"/>
              </a:rPr>
              <a:t>una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acción</a:t>
            </a:r>
            <a:r>
              <a:rPr lang="en-US" sz="2000">
                <a:latin typeface="Times New Roman" panose="02020603050405020304" pitchFamily="18" charset="0"/>
                <a:cs typeface="Times New Roman" panose="02020603050405020304" pitchFamily="18" charset="0"/>
              </a:rPr>
              <a:t> judicial de </a:t>
            </a:r>
            <a:r>
              <a:rPr lang="en-US" sz="2000" err="1">
                <a:latin typeface="Times New Roman" panose="02020603050405020304" pitchFamily="18" charset="0"/>
                <a:cs typeface="Times New Roman" panose="02020603050405020304" pitchFamily="18" charset="0"/>
              </a:rPr>
              <a:t>ejecución</a:t>
            </a:r>
            <a:r>
              <a:rPr lang="en-US" sz="2000">
                <a:latin typeface="Times New Roman" panose="02020603050405020304" pitchFamily="18" charset="0"/>
                <a:cs typeface="Times New Roman" panose="02020603050405020304" pitchFamily="18" charset="0"/>
              </a:rPr>
              <a:t> de </a:t>
            </a:r>
            <a:r>
              <a:rPr lang="en-US" sz="2000" err="1">
                <a:latin typeface="Times New Roman" panose="02020603050405020304" pitchFamily="18" charset="0"/>
                <a:cs typeface="Times New Roman" panose="02020603050405020304" pitchFamily="18" charset="0"/>
              </a:rPr>
              <a:t>hipoteca</a:t>
            </a:r>
            <a:r>
              <a:rPr lang="en-US" sz="2000">
                <a:latin typeface="Times New Roman" panose="02020603050405020304" pitchFamily="18" charset="0"/>
                <a:cs typeface="Times New Roman" panose="02020603050405020304" pitchFamily="18" charset="0"/>
              </a:rPr>
              <a:t>. Surge de </a:t>
            </a:r>
            <a:r>
              <a:rPr lang="en-US" sz="2000" err="1">
                <a:latin typeface="Times New Roman" panose="02020603050405020304" pitchFamily="18" charset="0"/>
                <a:cs typeface="Times New Roman" panose="02020603050405020304" pitchFamily="18" charset="0"/>
              </a:rPr>
              <a:t>manera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clara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que</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ninguno</a:t>
            </a:r>
            <a:r>
              <a:rPr lang="en-US" sz="2000">
                <a:latin typeface="Times New Roman" panose="02020603050405020304" pitchFamily="18" charset="0"/>
                <a:cs typeface="Times New Roman" panose="02020603050405020304" pitchFamily="18" charset="0"/>
              </a:rPr>
              <a:t> de </a:t>
            </a:r>
            <a:r>
              <a:rPr lang="en-US" sz="2000" err="1">
                <a:latin typeface="Times New Roman" panose="02020603050405020304" pitchFamily="18" charset="0"/>
                <a:cs typeface="Times New Roman" panose="02020603050405020304" pitchFamily="18" charset="0"/>
              </a:rPr>
              <a:t>los</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términos</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dispuestos</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esos</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contratos</a:t>
            </a:r>
            <a:r>
              <a:rPr lang="en-US" sz="2000">
                <a:latin typeface="Times New Roman" panose="02020603050405020304" pitchFamily="18" charset="0"/>
                <a:cs typeface="Times New Roman" panose="02020603050405020304" pitchFamily="18" charset="0"/>
              </a:rPr>
              <a:t> de </a:t>
            </a:r>
            <a:r>
              <a:rPr lang="en-US" sz="2000" err="1">
                <a:latin typeface="Times New Roman" panose="02020603050405020304" pitchFamily="18" charset="0"/>
                <a:cs typeface="Times New Roman" panose="02020603050405020304" pitchFamily="18" charset="0"/>
              </a:rPr>
              <a:t>adhesión</a:t>
            </a:r>
            <a:r>
              <a:rPr lang="en-US" sz="2000">
                <a:latin typeface="Times New Roman" panose="02020603050405020304" pitchFamily="18" charset="0"/>
                <a:cs typeface="Times New Roman" panose="02020603050405020304" pitchFamily="18" charset="0"/>
              </a:rPr>
              <a:t> se </a:t>
            </a:r>
            <a:r>
              <a:rPr lang="en-US" sz="2000" err="1">
                <a:latin typeface="Times New Roman" panose="02020603050405020304" pitchFamily="18" charset="0"/>
                <a:cs typeface="Times New Roman" panose="02020603050405020304" pitchFamily="18" charset="0"/>
              </a:rPr>
              <a:t>hace</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mención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alguna</a:t>
            </a:r>
            <a:r>
              <a:rPr lang="en-US" sz="2000">
                <a:latin typeface="Times New Roman" panose="02020603050405020304" pitchFamily="18" charset="0"/>
                <a:cs typeface="Times New Roman" panose="02020603050405020304" pitchFamily="18" charset="0"/>
              </a:rPr>
              <a:t> de </a:t>
            </a:r>
            <a:r>
              <a:rPr lang="en-US" sz="2000" err="1">
                <a:latin typeface="Times New Roman" panose="02020603050405020304" pitchFamily="18" charset="0"/>
                <a:cs typeface="Times New Roman" panose="02020603050405020304" pitchFamily="18" charset="0"/>
              </a:rPr>
              <a:t>que</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el</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matrimonio</a:t>
            </a:r>
            <a:r>
              <a:rPr lang="en-US" sz="2000">
                <a:latin typeface="Times New Roman" panose="02020603050405020304" pitchFamily="18" charset="0"/>
                <a:cs typeface="Times New Roman" panose="02020603050405020304" pitchFamily="18" charset="0"/>
              </a:rPr>
              <a:t> Figueroa-Padilla </a:t>
            </a:r>
            <a:r>
              <a:rPr lang="en-US" sz="2000" err="1">
                <a:latin typeface="Times New Roman" panose="02020603050405020304" pitchFamily="18" charset="0"/>
                <a:cs typeface="Times New Roman" panose="02020603050405020304" pitchFamily="18" charset="0"/>
              </a:rPr>
              <a:t>tuviera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que</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pagar</a:t>
            </a:r>
            <a:r>
              <a:rPr lang="en-US" sz="2000">
                <a:latin typeface="Times New Roman" panose="02020603050405020304" pitchFamily="18" charset="0"/>
                <a:cs typeface="Times New Roman" panose="02020603050405020304" pitchFamily="18" charset="0"/>
              </a:rPr>
              <a:t> al </a:t>
            </a:r>
            <a:r>
              <a:rPr lang="en-US" sz="2000" err="1">
                <a:latin typeface="Times New Roman" panose="02020603050405020304" pitchFamily="18" charset="0"/>
                <a:cs typeface="Times New Roman" panose="02020603050405020304" pitchFamily="18" charset="0"/>
              </a:rPr>
              <a:t>acreedor</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hipotecario</a:t>
            </a:r>
            <a:r>
              <a:rPr lang="en-US" sz="2000">
                <a:latin typeface="Times New Roman" panose="02020603050405020304" pitchFamily="18" charset="0"/>
                <a:cs typeface="Times New Roman" panose="02020603050405020304" pitchFamily="18" charset="0"/>
              </a:rPr>
              <a:t> (Oriental) un </a:t>
            </a:r>
            <a:r>
              <a:rPr lang="en-US" sz="2000" err="1">
                <a:latin typeface="Times New Roman" panose="02020603050405020304" pitchFamily="18" charset="0"/>
                <a:cs typeface="Times New Roman" panose="02020603050405020304" pitchFamily="18" charset="0"/>
              </a:rPr>
              <a:t>pago</a:t>
            </a:r>
            <a:r>
              <a:rPr lang="en-US" sz="2000">
                <a:latin typeface="Times New Roman" panose="02020603050405020304" pitchFamily="18" charset="0"/>
                <a:cs typeface="Times New Roman" panose="02020603050405020304" pitchFamily="18" charset="0"/>
              </a:rPr>
              <a:t> final </a:t>
            </a:r>
            <a:r>
              <a:rPr lang="en-US" sz="2000" err="1">
                <a:latin typeface="Times New Roman" panose="02020603050405020304" pitchFamily="18" charset="0"/>
                <a:cs typeface="Times New Roman" panose="02020603050405020304" pitchFamily="18" charset="0"/>
              </a:rPr>
              <a:t>englobado</a:t>
            </a:r>
            <a:r>
              <a:rPr lang="en-US" sz="2000">
                <a:latin typeface="Times New Roman" panose="02020603050405020304" pitchFamily="18" charset="0"/>
                <a:cs typeface="Times New Roman" panose="02020603050405020304" pitchFamily="18" charset="0"/>
              </a:rPr>
              <a:t>  de  $19,609.28,  </a:t>
            </a:r>
            <a:r>
              <a:rPr lang="en-US" sz="2000" err="1">
                <a:latin typeface="Times New Roman" panose="02020603050405020304" pitchFamily="18" charset="0"/>
                <a:cs typeface="Times New Roman" panose="02020603050405020304" pitchFamily="18" charset="0"/>
              </a:rPr>
              <a:t>como</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último</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pago</a:t>
            </a:r>
            <a:r>
              <a:rPr lang="en-US" sz="2000">
                <a:latin typeface="Times New Roman" panose="02020603050405020304" pitchFamily="18" charset="0"/>
                <a:cs typeface="Times New Roman" panose="02020603050405020304" pitchFamily="18" charset="0"/>
              </a:rPr>
              <a:t>  al </a:t>
            </a:r>
            <a:r>
              <a:rPr lang="en-US" sz="2000" err="1">
                <a:latin typeface="Times New Roman" panose="02020603050405020304" pitchFamily="18" charset="0"/>
                <a:cs typeface="Times New Roman" panose="02020603050405020304" pitchFamily="18" charset="0"/>
              </a:rPr>
              <a:t>finalizar</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el</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vencimiento</a:t>
            </a:r>
            <a:r>
              <a:rPr lang="en-US" sz="2000">
                <a:latin typeface="Times New Roman" panose="02020603050405020304" pitchFamily="18" charset="0"/>
                <a:cs typeface="Times New Roman" panose="02020603050405020304" pitchFamily="18" charset="0"/>
              </a:rPr>
              <a:t> del </a:t>
            </a:r>
            <a:r>
              <a:rPr lang="en-US" sz="2000" err="1">
                <a:latin typeface="Times New Roman" panose="02020603050405020304" pitchFamily="18" charset="0"/>
                <a:cs typeface="Times New Roman" panose="02020603050405020304" pitchFamily="18" charset="0"/>
              </a:rPr>
              <a:t>préstamo</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hipotecario</a:t>
            </a:r>
            <a:r>
              <a:rPr lang="en-US" sz="2000">
                <a:latin typeface="Times New Roman" panose="02020603050405020304" pitchFamily="18" charset="0"/>
                <a:cs typeface="Times New Roman" panose="02020603050405020304" pitchFamily="18" charset="0"/>
              </a:rPr>
              <a:t>.</a:t>
            </a:r>
          </a:p>
          <a:p>
            <a:pPr marL="0" indent="0" algn="just">
              <a:buNone/>
            </a:pPr>
            <a:r>
              <a:rPr lang="en-US" sz="2000">
                <a:latin typeface="Times New Roman" panose="02020603050405020304" pitchFamily="18" charset="0"/>
                <a:cs typeface="Times New Roman" panose="02020603050405020304" pitchFamily="18" charset="0"/>
              </a:rPr>
              <a:t>19. </a:t>
            </a:r>
            <a:r>
              <a:rPr lang="en-US" sz="2000" err="1">
                <a:latin typeface="Times New Roman" panose="02020603050405020304" pitchFamily="18" charset="0"/>
                <a:cs typeface="Times New Roman" panose="02020603050405020304" pitchFamily="18" charset="0"/>
              </a:rPr>
              <a:t>Según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el</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Pagaré</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Hipotecario</a:t>
            </a:r>
            <a:r>
              <a:rPr lang="en-US" sz="2000">
                <a:latin typeface="Times New Roman" panose="02020603050405020304" pitchFamily="18" charset="0"/>
                <a:cs typeface="Times New Roman" panose="02020603050405020304" pitchFamily="18" charset="0"/>
              </a:rPr>
              <a:t> y la </a:t>
            </a:r>
            <a:r>
              <a:rPr lang="en-US" sz="2000" err="1">
                <a:latin typeface="Times New Roman" panose="02020603050405020304" pitchFamily="18" charset="0"/>
                <a:cs typeface="Times New Roman" panose="02020603050405020304" pitchFamily="18" charset="0"/>
              </a:rPr>
              <a:t>Escritura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Núm</a:t>
            </a:r>
            <a:r>
              <a:rPr lang="en-US" sz="2000">
                <a:latin typeface="Times New Roman" panose="02020603050405020304" pitchFamily="18" charset="0"/>
                <a:cs typeface="Times New Roman" panose="02020603050405020304" pitchFamily="18" charset="0"/>
              </a:rPr>
              <a:t>. 159 de Segunda </a:t>
            </a:r>
            <a:r>
              <a:rPr lang="en-US" sz="2000" err="1">
                <a:latin typeface="Times New Roman" panose="02020603050405020304" pitchFamily="18" charset="0"/>
                <a:cs typeface="Times New Roman" panose="02020603050405020304" pitchFamily="18" charset="0"/>
              </a:rPr>
              <a:t>Hipoteca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todos</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los</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pagos</a:t>
            </a:r>
            <a:r>
              <a:rPr lang="en-US" sz="2000">
                <a:latin typeface="Times New Roman" panose="02020603050405020304" pitchFamily="18" charset="0"/>
                <a:cs typeface="Times New Roman" panose="02020603050405020304" pitchFamily="18" charset="0"/>
              </a:rPr>
              <a:t> a ser </a:t>
            </a:r>
            <a:r>
              <a:rPr lang="en-US" sz="2000" err="1">
                <a:latin typeface="Times New Roman" panose="02020603050405020304" pitchFamily="18" charset="0"/>
                <a:cs typeface="Times New Roman" panose="02020603050405020304" pitchFamily="18" charset="0"/>
              </a:rPr>
              <a:t>efectuados</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por</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el</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matrimonio</a:t>
            </a:r>
            <a:r>
              <a:rPr lang="en-US" sz="2000">
                <a:latin typeface="Times New Roman" panose="02020603050405020304" pitchFamily="18" charset="0"/>
                <a:cs typeface="Times New Roman" panose="02020603050405020304" pitchFamily="18" charset="0"/>
              </a:rPr>
              <a:t>   Figueroa-Padilla </a:t>
            </a:r>
            <a:r>
              <a:rPr lang="en-US" sz="2000" err="1">
                <a:latin typeface="Times New Roman" panose="02020603050405020304" pitchFamily="18" charset="0"/>
                <a:cs typeface="Times New Roman" panose="02020603050405020304" pitchFamily="18" charset="0"/>
              </a:rPr>
              <a:t>serían</a:t>
            </a:r>
            <a:r>
              <a:rPr lang="en-US" sz="2000">
                <a:latin typeface="Times New Roman" panose="02020603050405020304" pitchFamily="18" charset="0"/>
                <a:cs typeface="Times New Roman" panose="02020603050405020304" pitchFamily="18" charset="0"/>
              </a:rPr>
              <a:t> de $171.60 hasta </a:t>
            </a:r>
            <a:r>
              <a:rPr lang="en-US" sz="2000" err="1">
                <a:latin typeface="Times New Roman" panose="02020603050405020304" pitchFamily="18" charset="0"/>
                <a:cs typeface="Times New Roman" panose="02020603050405020304" pitchFamily="18" charset="0"/>
              </a:rPr>
              <a:t>el</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saldo</a:t>
            </a:r>
            <a:r>
              <a:rPr lang="en-US" sz="2000">
                <a:latin typeface="Times New Roman" panose="02020603050405020304" pitchFamily="18" charset="0"/>
                <a:cs typeface="Times New Roman" panose="02020603050405020304" pitchFamily="18" charset="0"/>
              </a:rPr>
              <a:t> de la </a:t>
            </a:r>
            <a:r>
              <a:rPr lang="en-US" sz="2000" err="1">
                <a:latin typeface="Times New Roman" panose="02020603050405020304" pitchFamily="18" charset="0"/>
                <a:cs typeface="Times New Roman" panose="02020603050405020304" pitchFamily="18" charset="0"/>
              </a:rPr>
              <a:t>deuda</a:t>
            </a:r>
            <a:r>
              <a:rPr lang="en-US" sz="20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8549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9F7A09-D196-D6E5-CC7B-C4C7A7700471}"/>
              </a:ext>
            </a:extLst>
          </p:cNvPr>
          <p:cNvSpPr>
            <a:spLocks noGrp="1"/>
          </p:cNvSpPr>
          <p:nvPr>
            <p:ph type="title"/>
          </p:nvPr>
        </p:nvSpPr>
        <p:spPr>
          <a:xfrm>
            <a:off x="841248" y="548640"/>
            <a:ext cx="3600860" cy="5431536"/>
          </a:xfrm>
        </p:spPr>
        <p:txBody>
          <a:bodyPr>
            <a:normAutofit/>
          </a:bodyPr>
          <a:lstStyle/>
          <a:p>
            <a:r>
              <a:rPr lang="es-ES_tradnl" sz="3400">
                <a:latin typeface="Times New Roman" panose="02020603050405020304" pitchFamily="18" charset="0"/>
                <a:cs typeface="Times New Roman" panose="02020603050405020304" pitchFamily="18" charset="0"/>
              </a:rPr>
              <a:t>Oriental Bank v. Figueroa Marcano, et. </a:t>
            </a:r>
            <a:r>
              <a:rPr lang="es-ES_tradnl" sz="3400" err="1">
                <a:latin typeface="Times New Roman" panose="02020603050405020304" pitchFamily="18" charset="0"/>
                <a:cs typeface="Times New Roman" panose="02020603050405020304" pitchFamily="18" charset="0"/>
              </a:rPr>
              <a:t>als</a:t>
            </a:r>
            <a:r>
              <a:rPr lang="es-ES_tradnl" sz="3400">
                <a:latin typeface="Times New Roman" panose="02020603050405020304" pitchFamily="18" charset="0"/>
                <a:cs typeface="Times New Roman" panose="02020603050405020304" pitchFamily="18" charset="0"/>
              </a:rPr>
              <a:t>. KLAN202300547</a:t>
            </a:r>
            <a:endParaRPr lang="en-US" sz="3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BBFF09-2995-31AE-DA83-F2BCDEAFCF99}"/>
              </a:ext>
            </a:extLst>
          </p:cNvPr>
          <p:cNvSpPr>
            <a:spLocks noGrp="1"/>
          </p:cNvSpPr>
          <p:nvPr>
            <p:ph idx="1"/>
          </p:nvPr>
        </p:nvSpPr>
        <p:spPr>
          <a:xfrm>
            <a:off x="5126418" y="552091"/>
            <a:ext cx="6224335" cy="5431536"/>
          </a:xfrm>
        </p:spPr>
        <p:txBody>
          <a:bodyPr anchor="ctr">
            <a:normAutofit/>
          </a:bodyPr>
          <a:lstStyle/>
          <a:p>
            <a:pPr algn="just"/>
            <a:r>
              <a:rPr lang="en-US" sz="2200">
                <a:latin typeface="Times New Roman" panose="02020603050405020304" pitchFamily="18" charset="0"/>
                <a:cs typeface="Times New Roman" panose="02020603050405020304" pitchFamily="18" charset="0"/>
              </a:rPr>
              <a:t>El TPI </a:t>
            </a:r>
            <a:r>
              <a:rPr lang="en-US" sz="2200" err="1">
                <a:latin typeface="Times New Roman" panose="02020603050405020304" pitchFamily="18" charset="0"/>
                <a:cs typeface="Times New Roman" panose="02020603050405020304" pitchFamily="18" charset="0"/>
              </a:rPr>
              <a:t>señaló</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que</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examinados</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los</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términos</a:t>
            </a:r>
            <a:r>
              <a:rPr lang="en-US" sz="2200">
                <a:latin typeface="Times New Roman" panose="02020603050405020304" pitchFamily="18" charset="0"/>
                <a:cs typeface="Times New Roman" panose="02020603050405020304" pitchFamily="18" charset="0"/>
              </a:rPr>
              <a:t>  de  la </a:t>
            </a:r>
            <a:r>
              <a:rPr lang="en-US" sz="2200" err="1">
                <a:latin typeface="Times New Roman" panose="02020603050405020304" pitchFamily="18" charset="0"/>
                <a:cs typeface="Times New Roman" panose="02020603050405020304" pitchFamily="18" charset="0"/>
              </a:rPr>
              <a:t>Escritura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Núm</a:t>
            </a:r>
            <a:r>
              <a:rPr lang="en-US" sz="2200">
                <a:latin typeface="Times New Roman" panose="02020603050405020304" pitchFamily="18" charset="0"/>
                <a:cs typeface="Times New Roman" panose="02020603050405020304" pitchFamily="18" charset="0"/>
              </a:rPr>
              <a:t>. 159 de Segunda </a:t>
            </a:r>
            <a:r>
              <a:rPr lang="en-US" sz="2200" err="1">
                <a:latin typeface="Times New Roman" panose="02020603050405020304" pitchFamily="18" charset="0"/>
                <a:cs typeface="Times New Roman" panose="02020603050405020304" pitchFamily="18" charset="0"/>
              </a:rPr>
              <a:t>Hipoteca</a:t>
            </a:r>
            <a:r>
              <a:rPr lang="en-US" sz="2200">
                <a:latin typeface="Times New Roman" panose="02020603050405020304" pitchFamily="18" charset="0"/>
                <a:cs typeface="Times New Roman" panose="02020603050405020304" pitchFamily="18" charset="0"/>
              </a:rPr>
              <a:t> y del </a:t>
            </a:r>
            <a:r>
              <a:rPr lang="en-US" sz="2200" err="1">
                <a:latin typeface="Times New Roman" panose="02020603050405020304" pitchFamily="18" charset="0"/>
                <a:cs typeface="Times New Roman" panose="02020603050405020304" pitchFamily="18" charset="0"/>
              </a:rPr>
              <a:t>Pagaré</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Hipotecario</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dichos</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contratos</a:t>
            </a:r>
            <a:r>
              <a:rPr lang="en-US" sz="2200">
                <a:latin typeface="Times New Roman" panose="02020603050405020304" pitchFamily="18" charset="0"/>
                <a:cs typeface="Times New Roman" panose="02020603050405020304" pitchFamily="18" charset="0"/>
              </a:rPr>
              <a:t> no </a:t>
            </a:r>
            <a:r>
              <a:rPr lang="en-US" sz="2200" err="1">
                <a:latin typeface="Times New Roman" panose="02020603050405020304" pitchFamily="18" charset="0"/>
                <a:cs typeface="Times New Roman" panose="02020603050405020304" pitchFamily="18" charset="0"/>
              </a:rPr>
              <a:t>establecían</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una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cláusula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que</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dispusiera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el</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pago</a:t>
            </a:r>
            <a:r>
              <a:rPr lang="en-US" sz="2200">
                <a:latin typeface="Times New Roman" panose="02020603050405020304" pitchFamily="18" charset="0"/>
                <a:cs typeface="Times New Roman" panose="02020603050405020304" pitchFamily="18" charset="0"/>
              </a:rPr>
              <a:t> global  o  balloon  payment  de  $19,609.28,  </a:t>
            </a:r>
            <a:r>
              <a:rPr lang="en-US" sz="2200" err="1">
                <a:latin typeface="Times New Roman" panose="02020603050405020304" pitchFamily="18" charset="0"/>
                <a:cs typeface="Times New Roman" panose="02020603050405020304" pitchFamily="18" charset="0"/>
              </a:rPr>
              <a:t>como</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último</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pago</a:t>
            </a:r>
            <a:r>
              <a:rPr lang="en-US" sz="2200">
                <a:latin typeface="Times New Roman" panose="02020603050405020304" pitchFamily="18" charset="0"/>
                <a:cs typeface="Times New Roman" panose="02020603050405020304" pitchFamily="18" charset="0"/>
              </a:rPr>
              <a:t>  al </a:t>
            </a:r>
            <a:r>
              <a:rPr lang="en-US" sz="2200" err="1">
                <a:latin typeface="Times New Roman" panose="02020603050405020304" pitchFamily="18" charset="0"/>
                <a:cs typeface="Times New Roman" panose="02020603050405020304" pitchFamily="18" charset="0"/>
              </a:rPr>
              <a:t>finalizar</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el</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vencimiento</a:t>
            </a:r>
            <a:r>
              <a:rPr lang="en-US" sz="2200">
                <a:latin typeface="Times New Roman" panose="02020603050405020304" pitchFamily="18" charset="0"/>
                <a:cs typeface="Times New Roman" panose="02020603050405020304" pitchFamily="18" charset="0"/>
              </a:rPr>
              <a:t> del </a:t>
            </a:r>
            <a:r>
              <a:rPr lang="en-US" sz="2200" err="1">
                <a:latin typeface="Times New Roman" panose="02020603050405020304" pitchFamily="18" charset="0"/>
                <a:cs typeface="Times New Roman" panose="02020603050405020304" pitchFamily="18" charset="0"/>
              </a:rPr>
              <a:t>préstamo</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hipotecario</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Cónsono</a:t>
            </a:r>
            <a:r>
              <a:rPr lang="en-US" sz="2200">
                <a:latin typeface="Times New Roman" panose="02020603050405020304" pitchFamily="18" charset="0"/>
                <a:cs typeface="Times New Roman" panose="02020603050405020304" pitchFamily="18" charset="0"/>
              </a:rPr>
              <a:t> con lo anterior,   </a:t>
            </a:r>
            <a:r>
              <a:rPr lang="en-US" sz="2200" err="1">
                <a:latin typeface="Times New Roman" panose="02020603050405020304" pitchFamily="18" charset="0"/>
                <a:cs typeface="Times New Roman" panose="02020603050405020304" pitchFamily="18" charset="0"/>
              </a:rPr>
              <a:t>determinó</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que</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el</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matrimonio</a:t>
            </a:r>
            <a:r>
              <a:rPr lang="en-US" sz="2200">
                <a:latin typeface="Times New Roman" panose="02020603050405020304" pitchFamily="18" charset="0"/>
                <a:cs typeface="Times New Roman" panose="02020603050405020304" pitchFamily="18" charset="0"/>
              </a:rPr>
              <a:t>   Figueroa-Padilla,   no </a:t>
            </a:r>
            <a:r>
              <a:rPr lang="en-US" sz="2200" err="1">
                <a:latin typeface="Times New Roman" panose="02020603050405020304" pitchFamily="18" charset="0"/>
                <a:cs typeface="Times New Roman" panose="02020603050405020304" pitchFamily="18" charset="0"/>
              </a:rPr>
              <a:t>adeudaba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suma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alguna</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respecto</a:t>
            </a:r>
            <a:r>
              <a:rPr lang="en-US" sz="2200">
                <a:latin typeface="Times New Roman" panose="02020603050405020304" pitchFamily="18" charset="0"/>
                <a:cs typeface="Times New Roman" panose="02020603050405020304" pitchFamily="18" charset="0"/>
              </a:rPr>
              <a:t> al </a:t>
            </a:r>
            <a:r>
              <a:rPr lang="en-US" sz="2200" err="1">
                <a:latin typeface="Times New Roman" panose="02020603050405020304" pitchFamily="18" charset="0"/>
                <a:cs typeface="Times New Roman" panose="02020603050405020304" pitchFamily="18" charset="0"/>
              </a:rPr>
              <a:t>Pagaré</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Hipotecario</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por</a:t>
            </a:r>
            <a:r>
              <a:rPr lang="en-US" sz="2200">
                <a:latin typeface="Times New Roman" panose="02020603050405020304" pitchFamily="18" charset="0"/>
                <a:cs typeface="Times New Roman" panose="02020603050405020304" pitchFamily="18" charset="0"/>
              </a:rPr>
              <a:t> lo </a:t>
            </a:r>
            <a:r>
              <a:rPr lang="en-US" sz="2200" err="1">
                <a:latin typeface="Times New Roman" panose="02020603050405020304" pitchFamily="18" charset="0"/>
                <a:cs typeface="Times New Roman" panose="02020603050405020304" pitchFamily="18" charset="0"/>
              </a:rPr>
              <a:t>que</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desestimó</a:t>
            </a:r>
            <a:r>
              <a:rPr lang="en-US" sz="2200">
                <a:latin typeface="Times New Roman" panose="02020603050405020304" pitchFamily="18" charset="0"/>
                <a:cs typeface="Times New Roman" panose="02020603050405020304" pitchFamily="18" charset="0"/>
              </a:rPr>
              <a:t> la causa de </a:t>
            </a:r>
            <a:r>
              <a:rPr lang="en-US" sz="2200" err="1">
                <a:latin typeface="Times New Roman" panose="02020603050405020304" pitchFamily="18" charset="0"/>
                <a:cs typeface="Times New Roman" panose="02020603050405020304" pitchFamily="18" charset="0"/>
              </a:rPr>
              <a:t>acción</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ordenándole</a:t>
            </a:r>
            <a:r>
              <a:rPr lang="en-US" sz="2200">
                <a:latin typeface="Times New Roman" panose="02020603050405020304" pitchFamily="18" charset="0"/>
                <a:cs typeface="Times New Roman" panose="02020603050405020304" pitchFamily="18" charset="0"/>
              </a:rPr>
              <a:t> a Oriental </a:t>
            </a:r>
            <a:r>
              <a:rPr lang="en-US" sz="2200" err="1">
                <a:latin typeface="Times New Roman" panose="02020603050405020304" pitchFamily="18" charset="0"/>
                <a:cs typeface="Times New Roman" panose="02020603050405020304" pitchFamily="18" charset="0"/>
              </a:rPr>
              <a:t>cancelar</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el</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pagaré</a:t>
            </a:r>
            <a:r>
              <a:rPr lang="en-US" sz="2200">
                <a:latin typeface="Times New Roman" panose="02020603050405020304" pitchFamily="18" charset="0"/>
                <a:cs typeface="Times New Roman" panose="02020603050405020304" pitchFamily="18" charset="0"/>
              </a:rPr>
              <a:t> y a </a:t>
            </a:r>
            <a:r>
              <a:rPr lang="en-US" sz="2200" err="1">
                <a:latin typeface="Times New Roman" panose="02020603050405020304" pitchFamily="18" charset="0"/>
                <a:cs typeface="Times New Roman" panose="02020603050405020304" pitchFamily="18" charset="0"/>
              </a:rPr>
              <a:t>presentar</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en</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el</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Registro</a:t>
            </a:r>
            <a:r>
              <a:rPr lang="en-US" sz="2200">
                <a:latin typeface="Times New Roman" panose="02020603050405020304" pitchFamily="18" charset="0"/>
                <a:cs typeface="Times New Roman" panose="02020603050405020304" pitchFamily="18" charset="0"/>
              </a:rPr>
              <a:t> de la </a:t>
            </a:r>
            <a:r>
              <a:rPr lang="en-US" sz="2200" err="1">
                <a:latin typeface="Times New Roman" panose="02020603050405020304" pitchFamily="18" charset="0"/>
                <a:cs typeface="Times New Roman" panose="02020603050405020304" pitchFamily="18" charset="0"/>
              </a:rPr>
              <a:t>Propiedad</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los</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documentos</a:t>
            </a:r>
            <a:r>
              <a:rPr lang="en-US" sz="220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necesarios</a:t>
            </a:r>
            <a:r>
              <a:rPr lang="en-US" sz="2200">
                <a:latin typeface="Times New Roman" panose="02020603050405020304" pitchFamily="18" charset="0"/>
                <a:cs typeface="Times New Roman" panose="02020603050405020304" pitchFamily="18" charset="0"/>
              </a:rPr>
              <a:t> para </a:t>
            </a:r>
            <a:r>
              <a:rPr lang="en-US" sz="2200" err="1">
                <a:latin typeface="Times New Roman" panose="02020603050405020304" pitchFamily="18" charset="0"/>
                <a:cs typeface="Times New Roman" panose="02020603050405020304" pitchFamily="18" charset="0"/>
              </a:rPr>
              <a:t>cancelar</a:t>
            </a:r>
            <a:r>
              <a:rPr lang="en-US" sz="2200">
                <a:latin typeface="Times New Roman" panose="02020603050405020304" pitchFamily="18" charset="0"/>
                <a:cs typeface="Times New Roman" panose="02020603050405020304" pitchFamily="18" charset="0"/>
              </a:rPr>
              <a:t> la Segunda </a:t>
            </a:r>
            <a:r>
              <a:rPr lang="en-US" sz="2200" err="1">
                <a:latin typeface="Times New Roman" panose="02020603050405020304" pitchFamily="18" charset="0"/>
                <a:cs typeface="Times New Roman" panose="02020603050405020304" pitchFamily="18" charset="0"/>
              </a:rPr>
              <a:t>Hipoteca</a:t>
            </a:r>
            <a:r>
              <a:rPr lang="en-US" sz="22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104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47980-DE62-1EF5-3CFC-3780891B5BF7}"/>
              </a:ext>
            </a:extLst>
          </p:cNvPr>
          <p:cNvSpPr>
            <a:spLocks noGrp="1"/>
          </p:cNvSpPr>
          <p:nvPr>
            <p:ph type="title"/>
          </p:nvPr>
        </p:nvSpPr>
        <p:spPr>
          <a:xfrm>
            <a:off x="841248" y="548640"/>
            <a:ext cx="3600860" cy="5431536"/>
          </a:xfrm>
        </p:spPr>
        <p:txBody>
          <a:bodyPr>
            <a:normAutofit/>
          </a:bodyPr>
          <a:lstStyle/>
          <a:p>
            <a:r>
              <a:rPr lang="es-ES_tradnl" sz="3400">
                <a:latin typeface="Times New Roman" panose="02020603050405020304" pitchFamily="18" charset="0"/>
                <a:cs typeface="Times New Roman" panose="02020603050405020304" pitchFamily="18" charset="0"/>
              </a:rPr>
              <a:t>Oriental Bank v. Figueroa Marcano, et. </a:t>
            </a:r>
            <a:r>
              <a:rPr lang="es-ES_tradnl" sz="3400" err="1">
                <a:latin typeface="Times New Roman" panose="02020603050405020304" pitchFamily="18" charset="0"/>
                <a:cs typeface="Times New Roman" panose="02020603050405020304" pitchFamily="18" charset="0"/>
              </a:rPr>
              <a:t>als</a:t>
            </a:r>
            <a:r>
              <a:rPr lang="es-ES_tradnl" sz="3400">
                <a:latin typeface="Times New Roman" panose="02020603050405020304" pitchFamily="18" charset="0"/>
                <a:cs typeface="Times New Roman" panose="02020603050405020304" pitchFamily="18" charset="0"/>
              </a:rPr>
              <a:t>. KLAN202300547</a:t>
            </a:r>
            <a:endParaRPr lang="en-US" sz="3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F962A7-BFF4-14F1-EB26-A493CC86B88C}"/>
              </a:ext>
            </a:extLst>
          </p:cNvPr>
          <p:cNvSpPr>
            <a:spLocks noGrp="1"/>
          </p:cNvSpPr>
          <p:nvPr>
            <p:ph idx="1"/>
          </p:nvPr>
        </p:nvSpPr>
        <p:spPr>
          <a:xfrm>
            <a:off x="5126418" y="552091"/>
            <a:ext cx="6224335" cy="5431536"/>
          </a:xfrm>
        </p:spPr>
        <p:txBody>
          <a:bodyPr anchor="ctr">
            <a:normAutofit/>
          </a:bodyPr>
          <a:lstStyle/>
          <a:p>
            <a:pPr algn="just"/>
            <a:r>
              <a:rPr lang="es-ES_tradnl" sz="1700" noProof="0">
                <a:latin typeface="Times New Roman" panose="02020603050405020304" pitchFamily="18" charset="0"/>
                <a:cs typeface="Times New Roman" panose="02020603050405020304" pitchFamily="18" charset="0"/>
              </a:rPr>
              <a:t>Tras una reconsideración el TPI emitió resolución e indicó que, Oriental no proveyó ninguna ley o jurisprudencia del  Tribunal  Supremo  que  estableciera que  una  tabla  de amortización tenía capacidad legal para cambiar los términos de una Escritura de Hipoteca y Pagaré Hipotecario. </a:t>
            </a:r>
          </a:p>
          <a:p>
            <a:pPr algn="just"/>
            <a:r>
              <a:rPr lang="es-ES_tradnl" sz="1700" noProof="0">
                <a:latin typeface="Times New Roman" panose="02020603050405020304" pitchFamily="18" charset="0"/>
                <a:cs typeface="Times New Roman" panose="02020603050405020304" pitchFamily="18" charset="0"/>
              </a:rPr>
              <a:t>Añadió que, el hecho de que un empleado de Oriental haya incluido el pago global en una Tabla  de  Amortización,  no  afecta  los  términos  del  Pagaré Hipotecario, ni de la Escritura de Hipoteca. </a:t>
            </a:r>
          </a:p>
          <a:p>
            <a:r>
              <a:rPr lang="es-ES_tradnl" sz="1700" noProof="0">
                <a:latin typeface="Times New Roman" panose="02020603050405020304" pitchFamily="18" charset="0"/>
                <a:cs typeface="Times New Roman" panose="02020603050405020304" pitchFamily="18" charset="0"/>
              </a:rPr>
              <a:t>TPI expresó lo siguiente:</a:t>
            </a:r>
          </a:p>
          <a:p>
            <a:pPr lvl="1" algn="just"/>
            <a:r>
              <a:rPr lang="es-ES_tradnl" sz="1700" noProof="0">
                <a:latin typeface="Times New Roman" panose="02020603050405020304" pitchFamily="18" charset="0"/>
                <a:cs typeface="Times New Roman" panose="02020603050405020304" pitchFamily="18" charset="0"/>
              </a:rPr>
              <a:t>El Tribunal concluye que la conducta de Oriental desde la presentación de la Demanda hasta el presente en tratar de cobrar un pago global o </a:t>
            </a:r>
            <a:r>
              <a:rPr lang="es-ES_tradnl" sz="1700" noProof="0" err="1">
                <a:latin typeface="Times New Roman" panose="02020603050405020304" pitchFamily="18" charset="0"/>
                <a:cs typeface="Times New Roman" panose="02020603050405020304" pitchFamily="18" charset="0"/>
              </a:rPr>
              <a:t>balloon</a:t>
            </a:r>
            <a:r>
              <a:rPr lang="es-ES_tradnl" sz="1700" noProof="0">
                <a:latin typeface="Times New Roman" panose="02020603050405020304" pitchFamily="18" charset="0"/>
                <a:cs typeface="Times New Roman" panose="02020603050405020304" pitchFamily="18" charset="0"/>
              </a:rPr>
              <a:t> sin ningún fundamento en hecho o en derecho  ha  probado  que  su  conducta  es  una crasamente temeraria y determinamos que se impone la suma de $10,000.00 a Oriental en concepto de temeridad para que sea pagado al matrimonio Figueroa-Padilla hasta esta etapa del procedimiento. Aclaramos que el Tribunal podría volver a imponer temeridad a la parte que así lo amerite en posteriores etapas del proceso. </a:t>
            </a:r>
          </a:p>
        </p:txBody>
      </p:sp>
    </p:spTree>
    <p:extLst>
      <p:ext uri="{BB962C8B-B14F-4D97-AF65-F5344CB8AC3E}">
        <p14:creationId xmlns:p14="http://schemas.microsoft.com/office/powerpoint/2010/main" val="2568410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75F840F-8AC7-C4B8-A0FE-DD0BDBCB4301}"/>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2800">
                <a:latin typeface="Times New Roman" panose="02020603050405020304" pitchFamily="18" charset="0"/>
                <a:cs typeface="Times New Roman" panose="02020603050405020304" pitchFamily="18" charset="0"/>
              </a:rPr>
              <a:t>Oriental Bank v. Figueroa Marcano, et. </a:t>
            </a:r>
            <a:r>
              <a:rPr lang="en-US" sz="2800" err="1">
                <a:latin typeface="Times New Roman" panose="02020603050405020304" pitchFamily="18" charset="0"/>
                <a:cs typeface="Times New Roman" panose="02020603050405020304" pitchFamily="18" charset="0"/>
              </a:rPr>
              <a:t>als</a:t>
            </a:r>
            <a:r>
              <a:rPr lang="en-US" sz="2800">
                <a:latin typeface="Times New Roman" panose="02020603050405020304" pitchFamily="18" charset="0"/>
                <a:cs typeface="Times New Roman" panose="02020603050405020304" pitchFamily="18" charset="0"/>
              </a:rPr>
              <a:t>. KLAN202300547</a:t>
            </a:r>
          </a:p>
        </p:txBody>
      </p:sp>
      <p:sp>
        <p:nvSpPr>
          <p:cNvPr id="20" name="Rectangle 19">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Text, letter&#10;&#10;AI-generated content may be incorrect.">
            <a:extLst>
              <a:ext uri="{FF2B5EF4-FFF2-40B4-BE49-F238E27FC236}">
                <a16:creationId xmlns:a16="http://schemas.microsoft.com/office/drawing/2014/main" id="{37CCD04F-9F4F-FE49-C1BA-B5473E16A11C}"/>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t="1650" r="2" b="2"/>
          <a:stretch>
            <a:fillRect/>
          </a:stretch>
        </p:blipFill>
        <p:spPr>
          <a:xfrm>
            <a:off x="908304" y="2478024"/>
            <a:ext cx="6009855" cy="3694176"/>
          </a:xfrm>
          <a:prstGeom prst="rect">
            <a:avLst/>
          </a:prstGeom>
        </p:spPr>
      </p:pic>
      <p:sp>
        <p:nvSpPr>
          <p:cNvPr id="5" name="Content Placeholder 4">
            <a:extLst>
              <a:ext uri="{FF2B5EF4-FFF2-40B4-BE49-F238E27FC236}">
                <a16:creationId xmlns:a16="http://schemas.microsoft.com/office/drawing/2014/main" id="{802A16CC-4F5F-E890-4B74-AF21B4F15E09}"/>
              </a:ext>
            </a:extLst>
          </p:cNvPr>
          <p:cNvSpPr>
            <a:spLocks noGrp="1"/>
          </p:cNvSpPr>
          <p:nvPr>
            <p:ph sz="half" idx="1"/>
          </p:nvPr>
        </p:nvSpPr>
        <p:spPr>
          <a:xfrm>
            <a:off x="7411453" y="2478024"/>
            <a:ext cx="3872243" cy="3694176"/>
          </a:xfrm>
        </p:spPr>
        <p:txBody>
          <a:bodyPr vert="horz" lIns="91440" tIns="45720" rIns="91440" bIns="45720" rtlCol="0" anchor="ctr">
            <a:normAutofit/>
          </a:bodyPr>
          <a:lstStyle/>
          <a:p>
            <a:pPr algn="just"/>
            <a:r>
              <a:rPr lang="es-ES_tradnl" sz="1500" noProof="0">
                <a:latin typeface="Times New Roman" panose="02020603050405020304" pitchFamily="18" charset="0"/>
                <a:cs typeface="Times New Roman" panose="02020603050405020304" pitchFamily="18" charset="0"/>
              </a:rPr>
              <a:t>Oriental alega que el matrimonio Figueroa Padilla incumplió con los pagos correspondientes al pagaré hipotecario desde el 1 de agosto de 2020, por lo que aseguran que existe una deuda de $19,609.28 del principal, más los intereses, además de la suma por concepto de costas, gastos y honorarios de abogados. Para sustentar sus alegaciones, presentaron  un documento intitulado  </a:t>
            </a:r>
            <a:r>
              <a:rPr lang="es-ES_tradnl" sz="1500" noProof="0" err="1">
                <a:latin typeface="Times New Roman" panose="02020603050405020304" pitchFamily="18" charset="0"/>
                <a:cs typeface="Times New Roman" panose="02020603050405020304" pitchFamily="18" charset="0"/>
              </a:rPr>
              <a:t>Truth</a:t>
            </a:r>
            <a:r>
              <a:rPr lang="es-ES_tradnl" sz="1500" noProof="0">
                <a:latin typeface="Times New Roman" panose="02020603050405020304" pitchFamily="18" charset="0"/>
                <a:cs typeface="Times New Roman" panose="02020603050405020304" pitchFamily="18" charset="0"/>
              </a:rPr>
              <a:t>  in </a:t>
            </a:r>
            <a:r>
              <a:rPr lang="es-ES_tradnl" sz="1500" noProof="0" err="1">
                <a:latin typeface="Times New Roman" panose="02020603050405020304" pitchFamily="18" charset="0"/>
                <a:cs typeface="Times New Roman" panose="02020603050405020304" pitchFamily="18" charset="0"/>
              </a:rPr>
              <a:t>Lending</a:t>
            </a:r>
            <a:r>
              <a:rPr lang="es-ES_tradnl" sz="1500" noProof="0">
                <a:latin typeface="Times New Roman" panose="02020603050405020304" pitchFamily="18" charset="0"/>
                <a:cs typeface="Times New Roman" panose="02020603050405020304" pitchFamily="18" charset="0"/>
              </a:rPr>
              <a:t> </a:t>
            </a:r>
            <a:r>
              <a:rPr lang="es-ES_tradnl" sz="1500" noProof="0" err="1">
                <a:latin typeface="Times New Roman" panose="02020603050405020304" pitchFamily="18" charset="0"/>
                <a:cs typeface="Times New Roman" panose="02020603050405020304" pitchFamily="18" charset="0"/>
              </a:rPr>
              <a:t>Disclosure</a:t>
            </a:r>
            <a:r>
              <a:rPr lang="es-ES_tradnl" sz="1500" noProof="0">
                <a:latin typeface="Times New Roman" panose="02020603050405020304" pitchFamily="18" charset="0"/>
                <a:cs typeface="Times New Roman" panose="02020603050405020304" pitchFamily="18" charset="0"/>
              </a:rPr>
              <a:t> </a:t>
            </a:r>
            <a:r>
              <a:rPr lang="es-ES_tradnl" sz="1500" noProof="0" err="1">
                <a:latin typeface="Times New Roman" panose="02020603050405020304" pitchFamily="18" charset="0"/>
                <a:cs typeface="Times New Roman" panose="02020603050405020304" pitchFamily="18" charset="0"/>
              </a:rPr>
              <a:t>Statement</a:t>
            </a:r>
            <a:r>
              <a:rPr lang="es-ES_tradnl" sz="1500" noProof="0">
                <a:latin typeface="Times New Roman" panose="02020603050405020304" pitchFamily="18" charset="0"/>
                <a:cs typeface="Times New Roman" panose="02020603050405020304" pitchFamily="18" charset="0"/>
              </a:rPr>
              <a:t>, el cual alegan fue firmado por el matrimonio Figueroa Padilla en donde aparece un aparente balance que debía ser pagado por estos. </a:t>
            </a:r>
          </a:p>
          <a:p>
            <a:r>
              <a:rPr lang="es-ES_tradnl" sz="1500" noProof="0">
                <a:latin typeface="Times New Roman" panose="02020603050405020304" pitchFamily="18" charset="0"/>
                <a:cs typeface="Times New Roman" panose="02020603050405020304" pitchFamily="18" charset="0"/>
              </a:rPr>
              <a:t>No le asiste la razón. Veamos. </a:t>
            </a:r>
          </a:p>
        </p:txBody>
      </p:sp>
      <p:sp>
        <p:nvSpPr>
          <p:cNvPr id="9" name="TextBox 8">
            <a:extLst>
              <a:ext uri="{FF2B5EF4-FFF2-40B4-BE49-F238E27FC236}">
                <a16:creationId xmlns:a16="http://schemas.microsoft.com/office/drawing/2014/main" id="{C656D6D8-940D-D216-E883-0579E9A5B01C}"/>
              </a:ext>
            </a:extLst>
          </p:cNvPr>
          <p:cNvSpPr txBox="1"/>
          <p:nvPr/>
        </p:nvSpPr>
        <p:spPr>
          <a:xfrm>
            <a:off x="4328989" y="5972145"/>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plainbibleteaching.com/2009/12/09/what-is-trut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02502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5481</TotalTime>
  <Words>15573</Words>
  <Application>Microsoft Macintosh PowerPoint</Application>
  <PresentationFormat>Widescreen</PresentationFormat>
  <Paragraphs>584</Paragraphs>
  <Slides>137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137</vt:i4>
      </vt:variant>
    </vt:vector>
  </HeadingPairs>
  <TitlesOfParts>
    <vt:vector size="144" baseType="lpstr">
      <vt:lpstr>Aptos</vt:lpstr>
      <vt:lpstr>Aptos Display</vt:lpstr>
      <vt:lpstr>Arial</vt:lpstr>
      <vt:lpstr>Calibri</vt:lpstr>
      <vt:lpstr>Times New Roman</vt:lpstr>
      <vt:lpstr>Wingdings</vt:lpstr>
      <vt:lpstr>Office Theme</vt:lpstr>
      <vt:lpstr>Ejecuciones de Hipoteca y el Tribunal de Apelaciones: análisis crítico y su uso como fuente persuasiva</vt:lpstr>
      <vt:lpstr>PowerPoint Presentation</vt:lpstr>
      <vt:lpstr>Regla 30 del TSPR Criterios para la expedición de autos</vt:lpstr>
      <vt:lpstr>Steal like an Artist, Austin Kleon</vt:lpstr>
      <vt:lpstr>Hipoteca: Acción dual</vt:lpstr>
      <vt:lpstr>BPPR v. Vega Franqui, Vega Ortiz y la SLG, KLAN202200689</vt:lpstr>
      <vt:lpstr>BPPR v. Vega Franqui, Vega Ortiz y la SLG, KLAN202200689</vt:lpstr>
      <vt:lpstr>BPPR v. Vega Franqui, Vega Ortiz y la SLG, KLAN202200689</vt:lpstr>
      <vt:lpstr>Señalamientos de error: BPPR v. Vega Franqui, Vega Ortiz y la SLG, KLAN202200689</vt:lpstr>
      <vt:lpstr>BPPR v. Vega Franqui, Vega Ortiz y la SLG, KLAN202200689</vt:lpstr>
      <vt:lpstr>BPPR v. Vega Franqui, Vega Ortiz y la SLG, KLAN202200689</vt:lpstr>
      <vt:lpstr>BPPR v. Vega Franqui, Vega Ortiz y la SLG, KLAN202200689</vt:lpstr>
      <vt:lpstr>BPPR v. Vega Franqui, Vega Ortiz y la SLG, KLAN202200689</vt:lpstr>
      <vt:lpstr>Moraleja</vt:lpstr>
      <vt:lpstr>Pero,</vt:lpstr>
      <vt:lpstr>Ejecución de sentencia</vt:lpstr>
      <vt:lpstr>BPPR v. Mark Electrical Contractors, et. als., KLCE202500260</vt:lpstr>
      <vt:lpstr>BPPR v. Mark Electrical Contractors, et. als., KLCE202500260</vt:lpstr>
      <vt:lpstr>Moraleja</vt:lpstr>
      <vt:lpstr>Problemas jurisdiccionales</vt:lpstr>
      <vt:lpstr>MEDIACIÓN COMPULSORIA: CONFIDENCIALIDAD</vt:lpstr>
      <vt:lpstr>Luna Acquisition, LLC v. Bonilla Rivera, KLAN202201003</vt:lpstr>
      <vt:lpstr>Luna Acquisition, LLC v. Bonilla Rivera, KLAN202201003</vt:lpstr>
      <vt:lpstr>Luna Acquisition, LLC v. Bonilla Rivera, KLAN202201003</vt:lpstr>
      <vt:lpstr>Luna Acquisition, LLC v. Bonilla Rivera, KLAN202201003</vt:lpstr>
      <vt:lpstr>Luna Acquisition, LLC v. Bonilla Rivera, KLAN202201003</vt:lpstr>
      <vt:lpstr>La instrospección que me llevó a hacer el caso es:</vt:lpstr>
      <vt:lpstr>Críticas a: Luna Acquisition, LLC v. Bonilla Rivera, KLAN202201003</vt:lpstr>
      <vt:lpstr>Críticas a: Luna Acquisition, LLC v. Bonilla Rivera, KLAN202201003</vt:lpstr>
      <vt:lpstr>Críticas a: Luna Acquisition, LLC v. Bonilla Rivera, KLAN202201003</vt:lpstr>
      <vt:lpstr>Ojo con los argumentos para tratar de escapar con sus responsabilidades impuestas por Regulación X</vt:lpstr>
      <vt:lpstr>Ojo con los argumentos para tratar de escapar con sus responsabilidades impuestas por Regulación X</vt:lpstr>
      <vt:lpstr>El CFPB nos dice sobre Confidential, Propietary or Privileged</vt:lpstr>
      <vt:lpstr>Si aun insisten en la confidencialidad vía los QWR</vt:lpstr>
      <vt:lpstr>Recuerden encajonar el error en alguno de los que prove 1024.35(b)(1)-(11)</vt:lpstr>
      <vt:lpstr>Moraleja</vt:lpstr>
      <vt:lpstr>Legitimación activa</vt:lpstr>
      <vt:lpstr>Fannie Mae</vt:lpstr>
      <vt:lpstr>Pagaré con Fannie Mae</vt:lpstr>
      <vt:lpstr>Freddie Mac</vt:lpstr>
      <vt:lpstr>El pagaré en el caso con Freddie</vt:lpstr>
      <vt:lpstr>Pagaré endosado en blanco</vt:lpstr>
      <vt:lpstr>True Sale, “Ley Especial de Transferencias de Activos Financieros”, Ley Núm. 13-2007</vt:lpstr>
      <vt:lpstr>Exposición de motivos Ley 13-2007</vt:lpstr>
      <vt:lpstr>Exposición de motivos Ley 13-2007</vt:lpstr>
      <vt:lpstr>Artículo 3. — Elementos que no afectarán la caracterización de las partes a una transferencia de Activos Financieros como una Compraventa o Cesión. (10 L.P.R.A. § 4122)</vt:lpstr>
      <vt:lpstr>Artículo 3. — Elementos que no afectarán la caracterización de las partes a una transferencia de Activos Financieros como una Compraventa o Cesión. (10 L.P.R.A. § 4122)</vt:lpstr>
      <vt:lpstr>Lenguaje de la demanda y la LTC</vt:lpstr>
      <vt:lpstr>Las guías de Fannie Mae nos dicen:</vt:lpstr>
      <vt:lpstr>La posesión del pagaré</vt:lpstr>
      <vt:lpstr>Quién es el dueño</vt:lpstr>
      <vt:lpstr>La supuesta “cesión” del pagaré</vt:lpstr>
      <vt:lpstr>Derecho Cambiaro, Instrumentos Negociables, M. Garay Aubán, en la p. 137.</vt:lpstr>
      <vt:lpstr>Oriental Bank v. Suárez Martínez, KLAN202200410</vt:lpstr>
      <vt:lpstr>Oriental Bank v. Suárez Martínez, KLAN202200410</vt:lpstr>
      <vt:lpstr>Oriental Bank v. Suárez Martínez, KLAN202200410</vt:lpstr>
      <vt:lpstr>Fannie Mae v. Franquiz Marrero, KLCE20220119</vt:lpstr>
      <vt:lpstr>Fannie Mae v. Franquiz Marrero, KLCE20220119</vt:lpstr>
      <vt:lpstr>Fannie Mae v. Santiago Santos, KLCE202300734</vt:lpstr>
      <vt:lpstr>Fannie Mae v. Santiago Santos, KLCE202300734</vt:lpstr>
      <vt:lpstr>Fannie Mae v. Santiago Santos, KLCE202300734</vt:lpstr>
      <vt:lpstr>Firstbank v. León Hernández, TA2025CE00532</vt:lpstr>
      <vt:lpstr>Firstbank v. León Hernández, TA2025CE00532</vt:lpstr>
      <vt:lpstr>Firstbank v. León Hernández, TA2025CE00532</vt:lpstr>
      <vt:lpstr>Firstbank v. León Hernández, TA2025CE00532</vt:lpstr>
      <vt:lpstr>Oriental Bank v. Suárez Martínez, KLAN202200410</vt:lpstr>
      <vt:lpstr>Fannie Mae v. Franquiz Marrero, KLCE20220119</vt:lpstr>
      <vt:lpstr>Fannie Mae v. Santiago Santos, KLCE202300734</vt:lpstr>
      <vt:lpstr>Firstbank v. León Hernández, TA2025CE00532</vt:lpstr>
      <vt:lpstr>Consecuencias del concepto de “true sale” </vt:lpstr>
      <vt:lpstr>Otros problemas que trae la Ley 13-2007</vt:lpstr>
      <vt:lpstr>El esquema</vt:lpstr>
      <vt:lpstr>Moraleja</vt:lpstr>
      <vt:lpstr>El que sabe, sabe.</vt:lpstr>
      <vt:lpstr>Dual tracking</vt:lpstr>
      <vt:lpstr>Santander v. Torres-Piñol, KLAN201900660</vt:lpstr>
      <vt:lpstr>Santander v. Torres-Piñol, KLAN201900660</vt:lpstr>
      <vt:lpstr>Santander v. Torres-Piñol, KLAN201900660</vt:lpstr>
      <vt:lpstr>Santander v. Torres-Piñol, KLAN201900660</vt:lpstr>
      <vt:lpstr>Santander v. Torres-Piñol, KLAN201900660</vt:lpstr>
      <vt:lpstr>Santander v. Torres-Piñol, KLAN201900660</vt:lpstr>
      <vt:lpstr>Santander v. Torres-Piñol, KLAN201900660</vt:lpstr>
      <vt:lpstr>Santander v. Torres-Piñol, KLAN201900660</vt:lpstr>
      <vt:lpstr>Santander v. Torres-Piñol, KLAN201900660</vt:lpstr>
      <vt:lpstr>Santander v. Torres-Piñol, KLAN201900660</vt:lpstr>
      <vt:lpstr>Liquidez</vt:lpstr>
      <vt:lpstr>BPPR v. Sucn. Meléndez Alicea, KLAN202400073</vt:lpstr>
      <vt:lpstr>BPPR v. Sucn. Meléndez Alicea, KLAN202400073</vt:lpstr>
      <vt:lpstr>BPPR v. Sucn. Meléndez Alicea, KLAN202400073</vt:lpstr>
      <vt:lpstr>BPPR v. Sucn. Meléndez Alicea, KLAN202400073</vt:lpstr>
      <vt:lpstr>Hay que leerse los pagaré: Ojo con los ballons y los reverse</vt:lpstr>
      <vt:lpstr>Oriental Bank v. Figueroa Marcano, et. als. KLAN202300547</vt:lpstr>
      <vt:lpstr>Oriental Bank v. Figueroa Marcano, et. als. KLAN202300547</vt:lpstr>
      <vt:lpstr>Oriental Bank v. Figueroa Marcano, et. als. KLAN202300547</vt:lpstr>
      <vt:lpstr>Oriental Bank v. Figueroa Marcano, et. als. KLAN202300547</vt:lpstr>
      <vt:lpstr>Oriental Bank v. Figueroa Marcano, et. als. KLAN202300547</vt:lpstr>
      <vt:lpstr>Oriental Bank v. Figueroa Marcano, et. als. KLAN202300547</vt:lpstr>
      <vt:lpstr>Oriental Bank v. Figueroa Marcano, et. als. KLAN202300547</vt:lpstr>
      <vt:lpstr>Oriental Bank v. Figueroa Marcano, et. als. KLAN202300547</vt:lpstr>
      <vt:lpstr>El Pagaré, dispone lo siguiente: </vt:lpstr>
      <vt:lpstr>La  Escritura  Núm.  159  de  Segunda  Hipoteca, respecto a las condiciones acordadas entre las partes, disponía lo siguiente:</vt:lpstr>
      <vt:lpstr>Oriental Bank v. Figueroa Marcano, et. als. KLAN202300547</vt:lpstr>
      <vt:lpstr>Oriental Bank v. Figueroa Marcano, et. als. KLAN202300547</vt:lpstr>
      <vt:lpstr>Oriental Bank v. Figueroa Marcano, et. als. KLAN202300547</vt:lpstr>
      <vt:lpstr>Celink v. Sucn. Angleró</vt:lpstr>
      <vt:lpstr>Celink v. Sucn. Santiago Angleró, TA2025CE00573</vt:lpstr>
      <vt:lpstr>Celink v. Sucn. Santiago Angleró, TA2025CE00573</vt:lpstr>
      <vt:lpstr>Celink v. Sucn. Santiago Angleró, TA2025CE00573</vt:lpstr>
      <vt:lpstr>Celink v. Sucn. Santiago Angleró, TA2025CE00573</vt:lpstr>
      <vt:lpstr>Citando la resolución del TPI</vt:lpstr>
      <vt:lpstr>El TA en su resolución denegando la expedición del auto:</vt:lpstr>
      <vt:lpstr>Celink v. Sucn. Santiago Angleró, TA2025CE00573</vt:lpstr>
      <vt:lpstr>Recomendaciones para argumentar:</vt:lpstr>
      <vt:lpstr>Pound the law he have:</vt:lpstr>
      <vt:lpstr>Moraleja</vt:lpstr>
      <vt:lpstr>Celink v. Sucn. Angleró, BY2022CV02569</vt:lpstr>
      <vt:lpstr>Relevo de Sentencia</vt:lpstr>
      <vt:lpstr>Nulidad de un pagaré sustituto va por relevo de sentencia y no una reconvención</vt:lpstr>
      <vt:lpstr>BPPR v. Eva Rodríguez de Jesús, KLAN202400901</vt:lpstr>
      <vt:lpstr>Qualified Written Request (QWR)</vt:lpstr>
      <vt:lpstr>Oriental v. Vázquez González, et. als.</vt:lpstr>
      <vt:lpstr>Oriental v. Vázquez González, et. als., KLCE201601604</vt:lpstr>
      <vt:lpstr>Bco. Santander v. Sadati</vt:lpstr>
      <vt:lpstr>Bco. Santander v. Sadati, KLAN201800942</vt:lpstr>
      <vt:lpstr>Bco. Santander v. Sadati, KLAN201800942</vt:lpstr>
      <vt:lpstr>Bco. Santander v. Sadati, KLAN201800942</vt:lpstr>
      <vt:lpstr>BPPR v. Rodríguez Rivera</vt:lpstr>
      <vt:lpstr>BPPR v. Rodríguez Rivera, KLAN202200804</vt:lpstr>
      <vt:lpstr>BPPR v. Rodríguez Rivera, KLAN202200804</vt:lpstr>
      <vt:lpstr>BPPR v. Rodríguez Rivera, KLAN202200804</vt:lpstr>
      <vt:lpstr>BPPR v. Rodríguez Rivera, KLAN202200804</vt:lpstr>
      <vt:lpstr>Protecting tenants at foreclosure Act (PTFA)</vt:lpstr>
      <vt:lpstr>PowerPoint Presentation</vt:lpstr>
      <vt:lpstr>Cielo Vivienda, LLC v. Rivera Rodríguez, Lampitt, KLCE202400208</vt:lpstr>
      <vt:lpstr>Protecting tenants at foreclosure Act (PTFA)</vt:lpstr>
      <vt:lpstr>Protecting tenants at foreclosure Act (PTFA)</vt:lpstr>
      <vt:lpstr>Información de contacto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Carlos Rivera</dc:creator>
  <cp:lastModifiedBy>Carlos Rivera De Jesus</cp:lastModifiedBy>
  <cp:revision>47</cp:revision>
  <dcterms:created xsi:type="dcterms:W3CDTF">2025-10-11T16:11:25Z</dcterms:created>
  <dcterms:modified xsi:type="dcterms:W3CDTF">2026-02-17T15:11:28Z</dcterms:modified>
</cp:coreProperties>
</file>