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59"/>
  </p:notesMasterIdLst>
  <p:sldIdLst>
    <p:sldId id="256" r:id="rId2"/>
    <p:sldId id="294" r:id="rId3"/>
    <p:sldId id="257" r:id="rId4"/>
    <p:sldId id="258" r:id="rId5"/>
    <p:sldId id="259" r:id="rId6"/>
    <p:sldId id="260" r:id="rId7"/>
    <p:sldId id="271" r:id="rId8"/>
    <p:sldId id="272" r:id="rId9"/>
    <p:sldId id="273" r:id="rId10"/>
    <p:sldId id="261" r:id="rId11"/>
    <p:sldId id="266" r:id="rId12"/>
    <p:sldId id="296" r:id="rId13"/>
    <p:sldId id="298" r:id="rId14"/>
    <p:sldId id="274" r:id="rId15"/>
    <p:sldId id="330" r:id="rId16"/>
    <p:sldId id="276" r:id="rId17"/>
    <p:sldId id="300" r:id="rId18"/>
    <p:sldId id="263" r:id="rId19"/>
    <p:sldId id="267" r:id="rId20"/>
    <p:sldId id="264" r:id="rId21"/>
    <p:sldId id="281" r:id="rId22"/>
    <p:sldId id="301" r:id="rId23"/>
    <p:sldId id="302" r:id="rId24"/>
    <p:sldId id="268" r:id="rId25"/>
    <p:sldId id="269" r:id="rId26"/>
    <p:sldId id="270" r:id="rId27"/>
    <p:sldId id="303" r:id="rId28"/>
    <p:sldId id="305" r:id="rId29"/>
    <p:sldId id="320" r:id="rId30"/>
    <p:sldId id="321" r:id="rId31"/>
    <p:sldId id="306" r:id="rId32"/>
    <p:sldId id="307" r:id="rId33"/>
    <p:sldId id="322" r:id="rId34"/>
    <p:sldId id="323" r:id="rId35"/>
    <p:sldId id="308" r:id="rId36"/>
    <p:sldId id="324" r:id="rId37"/>
    <p:sldId id="325" r:id="rId38"/>
    <p:sldId id="309" r:id="rId39"/>
    <p:sldId id="310" r:id="rId40"/>
    <p:sldId id="311" r:id="rId41"/>
    <p:sldId id="278" r:id="rId42"/>
    <p:sldId id="279" r:id="rId43"/>
    <p:sldId id="280" r:id="rId44"/>
    <p:sldId id="331" r:id="rId45"/>
    <p:sldId id="312" r:id="rId46"/>
    <p:sldId id="313" r:id="rId47"/>
    <p:sldId id="314" r:id="rId48"/>
    <p:sldId id="315" r:id="rId49"/>
    <p:sldId id="316" r:id="rId50"/>
    <p:sldId id="318" r:id="rId51"/>
    <p:sldId id="319" r:id="rId52"/>
    <p:sldId id="326" r:id="rId53"/>
    <p:sldId id="327" r:id="rId54"/>
    <p:sldId id="328" r:id="rId55"/>
    <p:sldId id="329" r:id="rId56"/>
    <p:sldId id="282" r:id="rId57"/>
    <p:sldId id="284" r:id="rId58"/>
  </p:sldIdLst>
  <p:sldSz cx="9144000" cy="6858000" type="screen4x3"/>
  <p:notesSz cx="6858000" cy="9144000"/>
  <p:defaultTextStyle>
    <a:defPPr>
      <a:defRPr lang="es-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52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ED7F8B-DC69-4A07-8F3C-3654B5CD0706}" type="datetimeFigureOut">
              <a:rPr lang="es-PR" smtClean="0"/>
              <a:pPr/>
              <a:t>12/03/2024</a:t>
            </a:fld>
            <a:endParaRPr lang="es-P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8E71F4-5B75-46B2-8B04-F96438266E4B}" type="slidenum">
              <a:rPr lang="es-PR" smtClean="0"/>
              <a:pPr/>
              <a:t>‹#›</a:t>
            </a:fld>
            <a:endParaRPr lang="es-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182DB4-4CE3-4D06-87A1-867778C54B0A}" type="slidenum">
              <a:rPr lang="es-ES"/>
              <a:pPr/>
              <a:t>2</a:t>
            </a:fld>
            <a:endParaRPr lang="es-E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AD14B91-00E1-4CF0-B2EC-E3C7B4210D03}" type="datetimeFigureOut">
              <a:rPr lang="es-PR" smtClean="0"/>
              <a:pPr/>
              <a:t>12/03/2024</a:t>
            </a:fld>
            <a:endParaRPr lang="es-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s-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8F9F2B2-57B8-4E95-9199-B4EB8B9D5E5C}" type="slidenum">
              <a:rPr lang="es-PR" smtClean="0"/>
              <a:pPr/>
              <a:t>‹#›</a:t>
            </a:fld>
            <a:endParaRPr lang="es-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AD14B91-00E1-4CF0-B2EC-E3C7B4210D03}" type="datetimeFigureOut">
              <a:rPr lang="es-PR" smtClean="0"/>
              <a:pPr/>
              <a:t>12/03/2024</a:t>
            </a:fld>
            <a:endParaRPr lang="es-PR"/>
          </a:p>
        </p:txBody>
      </p:sp>
      <p:sp>
        <p:nvSpPr>
          <p:cNvPr id="5" name="Footer Placeholder 4"/>
          <p:cNvSpPr>
            <a:spLocks noGrp="1"/>
          </p:cNvSpPr>
          <p:nvPr>
            <p:ph type="ftr" sz="quarter" idx="11"/>
          </p:nvPr>
        </p:nvSpPr>
        <p:spPr/>
        <p:txBody>
          <a:bodyPr/>
          <a:lstStyle>
            <a:extLst/>
          </a:lstStyle>
          <a:p>
            <a:endParaRPr lang="es-PR"/>
          </a:p>
        </p:txBody>
      </p:sp>
      <p:sp>
        <p:nvSpPr>
          <p:cNvPr id="6" name="Slide Number Placeholder 5"/>
          <p:cNvSpPr>
            <a:spLocks noGrp="1"/>
          </p:cNvSpPr>
          <p:nvPr>
            <p:ph type="sldNum" sz="quarter" idx="12"/>
          </p:nvPr>
        </p:nvSpPr>
        <p:spPr/>
        <p:txBody>
          <a:bodyPr/>
          <a:lstStyle>
            <a:extLst/>
          </a:lstStyle>
          <a:p>
            <a:fld id="{08F9F2B2-57B8-4E95-9199-B4EB8B9D5E5C}" type="slidenum">
              <a:rPr lang="es-PR" smtClean="0"/>
              <a:pPr/>
              <a:t>‹#›</a:t>
            </a:fld>
            <a:endParaRPr lang="es-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AD14B91-00E1-4CF0-B2EC-E3C7B4210D03}" type="datetimeFigureOut">
              <a:rPr lang="es-PR" smtClean="0"/>
              <a:pPr/>
              <a:t>12/03/2024</a:t>
            </a:fld>
            <a:endParaRPr lang="es-PR"/>
          </a:p>
        </p:txBody>
      </p:sp>
      <p:sp>
        <p:nvSpPr>
          <p:cNvPr id="5" name="Footer Placeholder 4"/>
          <p:cNvSpPr>
            <a:spLocks noGrp="1"/>
          </p:cNvSpPr>
          <p:nvPr>
            <p:ph type="ftr" sz="quarter" idx="11"/>
          </p:nvPr>
        </p:nvSpPr>
        <p:spPr/>
        <p:txBody>
          <a:bodyPr/>
          <a:lstStyle>
            <a:extLst/>
          </a:lstStyle>
          <a:p>
            <a:endParaRPr lang="es-PR"/>
          </a:p>
        </p:txBody>
      </p:sp>
      <p:sp>
        <p:nvSpPr>
          <p:cNvPr id="6" name="Slide Number Placeholder 5"/>
          <p:cNvSpPr>
            <a:spLocks noGrp="1"/>
          </p:cNvSpPr>
          <p:nvPr>
            <p:ph type="sldNum" sz="quarter" idx="12"/>
          </p:nvPr>
        </p:nvSpPr>
        <p:spPr/>
        <p:txBody>
          <a:bodyPr/>
          <a:lstStyle>
            <a:extLst/>
          </a:lstStyle>
          <a:p>
            <a:fld id="{08F9F2B2-57B8-4E95-9199-B4EB8B9D5E5C}" type="slidenum">
              <a:rPr lang="es-PR" smtClean="0"/>
              <a:pPr/>
              <a:t>‹#›</a:t>
            </a:fld>
            <a:endParaRPr lang="es-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AD14B91-00E1-4CF0-B2EC-E3C7B4210D03}" type="datetimeFigureOut">
              <a:rPr lang="es-PR" smtClean="0"/>
              <a:pPr/>
              <a:t>12/03/2024</a:t>
            </a:fld>
            <a:endParaRPr lang="es-PR"/>
          </a:p>
        </p:txBody>
      </p:sp>
      <p:sp>
        <p:nvSpPr>
          <p:cNvPr id="5" name="Footer Placeholder 4"/>
          <p:cNvSpPr>
            <a:spLocks noGrp="1"/>
          </p:cNvSpPr>
          <p:nvPr>
            <p:ph type="ftr" sz="quarter" idx="11"/>
          </p:nvPr>
        </p:nvSpPr>
        <p:spPr/>
        <p:txBody>
          <a:bodyPr/>
          <a:lstStyle>
            <a:extLst/>
          </a:lstStyle>
          <a:p>
            <a:endParaRPr lang="es-PR"/>
          </a:p>
        </p:txBody>
      </p:sp>
      <p:sp>
        <p:nvSpPr>
          <p:cNvPr id="6" name="Slide Number Placeholder 5"/>
          <p:cNvSpPr>
            <a:spLocks noGrp="1"/>
          </p:cNvSpPr>
          <p:nvPr>
            <p:ph type="sldNum" sz="quarter" idx="12"/>
          </p:nvPr>
        </p:nvSpPr>
        <p:spPr/>
        <p:txBody>
          <a:bodyPr/>
          <a:lstStyle>
            <a:extLst/>
          </a:lstStyle>
          <a:p>
            <a:fld id="{08F9F2B2-57B8-4E95-9199-B4EB8B9D5E5C}" type="slidenum">
              <a:rPr lang="es-PR" smtClean="0"/>
              <a:pPr/>
              <a:t>‹#›</a:t>
            </a:fld>
            <a:endParaRPr lang="es-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AD14B91-00E1-4CF0-B2EC-E3C7B4210D03}" type="datetimeFigureOut">
              <a:rPr lang="es-PR" smtClean="0"/>
              <a:pPr/>
              <a:t>12/03/2024</a:t>
            </a:fld>
            <a:endParaRPr lang="es-PR"/>
          </a:p>
        </p:txBody>
      </p:sp>
      <p:sp>
        <p:nvSpPr>
          <p:cNvPr id="5" name="Footer Placeholder 4"/>
          <p:cNvSpPr>
            <a:spLocks noGrp="1"/>
          </p:cNvSpPr>
          <p:nvPr>
            <p:ph type="ftr" sz="quarter" idx="11"/>
          </p:nvPr>
        </p:nvSpPr>
        <p:spPr/>
        <p:txBody>
          <a:bodyPr/>
          <a:lstStyle>
            <a:extLst/>
          </a:lstStyle>
          <a:p>
            <a:endParaRPr lang="es-PR"/>
          </a:p>
        </p:txBody>
      </p:sp>
      <p:sp>
        <p:nvSpPr>
          <p:cNvPr id="6" name="Slide Number Placeholder 5"/>
          <p:cNvSpPr>
            <a:spLocks noGrp="1"/>
          </p:cNvSpPr>
          <p:nvPr>
            <p:ph type="sldNum" sz="quarter" idx="12"/>
          </p:nvPr>
        </p:nvSpPr>
        <p:spPr/>
        <p:txBody>
          <a:bodyPr/>
          <a:lstStyle>
            <a:extLst/>
          </a:lstStyle>
          <a:p>
            <a:fld id="{08F9F2B2-57B8-4E95-9199-B4EB8B9D5E5C}" type="slidenum">
              <a:rPr lang="es-PR" smtClean="0"/>
              <a:pPr/>
              <a:t>‹#›</a:t>
            </a:fld>
            <a:endParaRPr lang="es-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AD14B91-00E1-4CF0-B2EC-E3C7B4210D03}" type="datetimeFigureOut">
              <a:rPr lang="es-PR" smtClean="0"/>
              <a:pPr/>
              <a:t>12/03/2024</a:t>
            </a:fld>
            <a:endParaRPr lang="es-PR"/>
          </a:p>
        </p:txBody>
      </p:sp>
      <p:sp>
        <p:nvSpPr>
          <p:cNvPr id="6" name="Footer Placeholder 5"/>
          <p:cNvSpPr>
            <a:spLocks noGrp="1"/>
          </p:cNvSpPr>
          <p:nvPr>
            <p:ph type="ftr" sz="quarter" idx="11"/>
          </p:nvPr>
        </p:nvSpPr>
        <p:spPr/>
        <p:txBody>
          <a:bodyPr/>
          <a:lstStyle>
            <a:extLst/>
          </a:lstStyle>
          <a:p>
            <a:endParaRPr lang="es-PR"/>
          </a:p>
        </p:txBody>
      </p:sp>
      <p:sp>
        <p:nvSpPr>
          <p:cNvPr id="7" name="Slide Number Placeholder 6"/>
          <p:cNvSpPr>
            <a:spLocks noGrp="1"/>
          </p:cNvSpPr>
          <p:nvPr>
            <p:ph type="sldNum" sz="quarter" idx="12"/>
          </p:nvPr>
        </p:nvSpPr>
        <p:spPr/>
        <p:txBody>
          <a:bodyPr/>
          <a:lstStyle>
            <a:extLst/>
          </a:lstStyle>
          <a:p>
            <a:fld id="{08F9F2B2-57B8-4E95-9199-B4EB8B9D5E5C}" type="slidenum">
              <a:rPr lang="es-PR" smtClean="0"/>
              <a:pPr/>
              <a:t>‹#›</a:t>
            </a:fld>
            <a:endParaRPr lang="es-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AD14B91-00E1-4CF0-B2EC-E3C7B4210D03}" type="datetimeFigureOut">
              <a:rPr lang="es-PR" smtClean="0"/>
              <a:pPr/>
              <a:t>12/03/2024</a:t>
            </a:fld>
            <a:endParaRPr lang="es-PR"/>
          </a:p>
        </p:txBody>
      </p:sp>
      <p:sp>
        <p:nvSpPr>
          <p:cNvPr id="8" name="Footer Placeholder 7"/>
          <p:cNvSpPr>
            <a:spLocks noGrp="1"/>
          </p:cNvSpPr>
          <p:nvPr>
            <p:ph type="ftr" sz="quarter" idx="11"/>
          </p:nvPr>
        </p:nvSpPr>
        <p:spPr/>
        <p:txBody>
          <a:bodyPr/>
          <a:lstStyle>
            <a:extLst/>
          </a:lstStyle>
          <a:p>
            <a:endParaRPr lang="es-PR"/>
          </a:p>
        </p:txBody>
      </p:sp>
      <p:sp>
        <p:nvSpPr>
          <p:cNvPr id="9" name="Slide Number Placeholder 8"/>
          <p:cNvSpPr>
            <a:spLocks noGrp="1"/>
          </p:cNvSpPr>
          <p:nvPr>
            <p:ph type="sldNum" sz="quarter" idx="12"/>
          </p:nvPr>
        </p:nvSpPr>
        <p:spPr/>
        <p:txBody>
          <a:bodyPr/>
          <a:lstStyle>
            <a:extLst/>
          </a:lstStyle>
          <a:p>
            <a:fld id="{08F9F2B2-57B8-4E95-9199-B4EB8B9D5E5C}" type="slidenum">
              <a:rPr lang="es-PR" smtClean="0"/>
              <a:pPr/>
              <a:t>‹#›</a:t>
            </a:fld>
            <a:endParaRPr lang="es-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AD14B91-00E1-4CF0-B2EC-E3C7B4210D03}" type="datetimeFigureOut">
              <a:rPr lang="es-PR" smtClean="0"/>
              <a:pPr/>
              <a:t>12/03/2024</a:t>
            </a:fld>
            <a:endParaRPr lang="es-PR"/>
          </a:p>
        </p:txBody>
      </p:sp>
      <p:sp>
        <p:nvSpPr>
          <p:cNvPr id="4" name="Footer Placeholder 3"/>
          <p:cNvSpPr>
            <a:spLocks noGrp="1"/>
          </p:cNvSpPr>
          <p:nvPr>
            <p:ph type="ftr" sz="quarter" idx="11"/>
          </p:nvPr>
        </p:nvSpPr>
        <p:spPr/>
        <p:txBody>
          <a:bodyPr/>
          <a:lstStyle>
            <a:extLst/>
          </a:lstStyle>
          <a:p>
            <a:endParaRPr lang="es-PR"/>
          </a:p>
        </p:txBody>
      </p:sp>
      <p:sp>
        <p:nvSpPr>
          <p:cNvPr id="5" name="Slide Number Placeholder 4"/>
          <p:cNvSpPr>
            <a:spLocks noGrp="1"/>
          </p:cNvSpPr>
          <p:nvPr>
            <p:ph type="sldNum" sz="quarter" idx="12"/>
          </p:nvPr>
        </p:nvSpPr>
        <p:spPr/>
        <p:txBody>
          <a:bodyPr/>
          <a:lstStyle>
            <a:extLst/>
          </a:lstStyle>
          <a:p>
            <a:fld id="{08F9F2B2-57B8-4E95-9199-B4EB8B9D5E5C}" type="slidenum">
              <a:rPr lang="es-PR" smtClean="0"/>
              <a:pPr/>
              <a:t>‹#›</a:t>
            </a:fld>
            <a:endParaRPr lang="es-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AD14B91-00E1-4CF0-B2EC-E3C7B4210D03}" type="datetimeFigureOut">
              <a:rPr lang="es-PR" smtClean="0"/>
              <a:pPr/>
              <a:t>12/03/2024</a:t>
            </a:fld>
            <a:endParaRPr lang="es-PR"/>
          </a:p>
        </p:txBody>
      </p:sp>
      <p:sp>
        <p:nvSpPr>
          <p:cNvPr id="3" name="Footer Placeholder 2"/>
          <p:cNvSpPr>
            <a:spLocks noGrp="1"/>
          </p:cNvSpPr>
          <p:nvPr>
            <p:ph type="ftr" sz="quarter" idx="11"/>
          </p:nvPr>
        </p:nvSpPr>
        <p:spPr/>
        <p:txBody>
          <a:bodyPr/>
          <a:lstStyle>
            <a:extLst/>
          </a:lstStyle>
          <a:p>
            <a:endParaRPr lang="es-PR"/>
          </a:p>
        </p:txBody>
      </p:sp>
      <p:sp>
        <p:nvSpPr>
          <p:cNvPr id="4" name="Slide Number Placeholder 3"/>
          <p:cNvSpPr>
            <a:spLocks noGrp="1"/>
          </p:cNvSpPr>
          <p:nvPr>
            <p:ph type="sldNum" sz="quarter" idx="12"/>
          </p:nvPr>
        </p:nvSpPr>
        <p:spPr/>
        <p:txBody>
          <a:bodyPr/>
          <a:lstStyle>
            <a:extLst/>
          </a:lstStyle>
          <a:p>
            <a:fld id="{08F9F2B2-57B8-4E95-9199-B4EB8B9D5E5C}" type="slidenum">
              <a:rPr lang="es-PR" smtClean="0"/>
              <a:pPr/>
              <a:t>‹#›</a:t>
            </a:fld>
            <a:endParaRPr lang="es-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AD14B91-00E1-4CF0-B2EC-E3C7B4210D03}" type="datetimeFigureOut">
              <a:rPr lang="es-PR" smtClean="0"/>
              <a:pPr/>
              <a:t>12/03/2024</a:t>
            </a:fld>
            <a:endParaRPr lang="es-PR"/>
          </a:p>
        </p:txBody>
      </p:sp>
      <p:sp>
        <p:nvSpPr>
          <p:cNvPr id="6" name="Footer Placeholder 5"/>
          <p:cNvSpPr>
            <a:spLocks noGrp="1"/>
          </p:cNvSpPr>
          <p:nvPr>
            <p:ph type="ftr" sz="quarter" idx="11"/>
          </p:nvPr>
        </p:nvSpPr>
        <p:spPr/>
        <p:txBody>
          <a:bodyPr/>
          <a:lstStyle>
            <a:extLst/>
          </a:lstStyle>
          <a:p>
            <a:endParaRPr lang="es-PR"/>
          </a:p>
        </p:txBody>
      </p:sp>
      <p:sp>
        <p:nvSpPr>
          <p:cNvPr id="7" name="Slide Number Placeholder 6"/>
          <p:cNvSpPr>
            <a:spLocks noGrp="1"/>
          </p:cNvSpPr>
          <p:nvPr>
            <p:ph type="sldNum" sz="quarter" idx="12"/>
          </p:nvPr>
        </p:nvSpPr>
        <p:spPr/>
        <p:txBody>
          <a:bodyPr/>
          <a:lstStyle>
            <a:extLst/>
          </a:lstStyle>
          <a:p>
            <a:fld id="{08F9F2B2-57B8-4E95-9199-B4EB8B9D5E5C}" type="slidenum">
              <a:rPr lang="es-PR" smtClean="0"/>
              <a:pPr/>
              <a:t>‹#›</a:t>
            </a:fld>
            <a:endParaRPr lang="es-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AD14B91-00E1-4CF0-B2EC-E3C7B4210D03}" type="datetimeFigureOut">
              <a:rPr lang="es-PR" smtClean="0"/>
              <a:pPr/>
              <a:t>12/03/2024</a:t>
            </a:fld>
            <a:endParaRPr lang="es-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8F9F2B2-57B8-4E95-9199-B4EB8B9D5E5C}" type="slidenum">
              <a:rPr lang="es-PR" smtClean="0"/>
              <a:pPr/>
              <a:t>‹#›</a:t>
            </a:fld>
            <a:endParaRPr lang="es-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AD14B91-00E1-4CF0-B2EC-E3C7B4210D03}" type="datetimeFigureOut">
              <a:rPr lang="es-PR" smtClean="0"/>
              <a:pPr/>
              <a:t>12/03/2024</a:t>
            </a:fld>
            <a:endParaRPr lang="es-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8F9F2B2-57B8-4E95-9199-B4EB8B9D5E5C}" type="slidenum">
              <a:rPr lang="es-PR" smtClean="0"/>
              <a:pPr/>
              <a:t>‹#›</a:t>
            </a:fld>
            <a:endParaRPr lang="es-P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124744"/>
            <a:ext cx="7772400" cy="1470025"/>
          </a:xfrm>
        </p:spPr>
        <p:txBody>
          <a:bodyPr>
            <a:normAutofit fontScale="90000"/>
          </a:bodyPr>
          <a:lstStyle/>
          <a:p>
            <a:r>
              <a:rPr lang="es-ES_tradnl" b="1" dirty="0"/>
              <a:t>LEY NUM. </a:t>
            </a:r>
            <a:r>
              <a:rPr lang="es-ES_tradnl" b="1" dirty="0" smtClean="0"/>
              <a:t>57 DE 11 DE MAYO DE 2023</a:t>
            </a:r>
            <a:r>
              <a:rPr lang="es-PR" dirty="0"/>
              <a:t/>
            </a:r>
            <a:br>
              <a:rPr lang="es-PR" dirty="0"/>
            </a:br>
            <a:endParaRPr lang="es-PR" dirty="0"/>
          </a:p>
        </p:txBody>
      </p:sp>
      <p:sp>
        <p:nvSpPr>
          <p:cNvPr id="3" name="Subtitle 2"/>
          <p:cNvSpPr>
            <a:spLocks noGrp="1"/>
          </p:cNvSpPr>
          <p:nvPr>
            <p:ph type="subTitle" idx="1"/>
          </p:nvPr>
        </p:nvSpPr>
        <p:spPr>
          <a:xfrm>
            <a:off x="1259632" y="2348880"/>
            <a:ext cx="6400800" cy="3384376"/>
          </a:xfrm>
        </p:spPr>
        <p:txBody>
          <a:bodyPr>
            <a:normAutofit/>
          </a:bodyPr>
          <a:lstStyle/>
          <a:p>
            <a:endParaRPr lang="es-ES_tradnl" b="1" dirty="0" smtClean="0">
              <a:solidFill>
                <a:schemeClr val="tx1"/>
              </a:solidFill>
            </a:endParaRPr>
          </a:p>
          <a:p>
            <a:r>
              <a:rPr lang="es-ES" dirty="0" smtClean="0">
                <a:solidFill>
                  <a:schemeClr val="tx1"/>
                </a:solidFill>
              </a:rPr>
              <a:t>Ley para Prevención del Maltrato, Preservación de la Unidad Familiar y para la Seguridad, Bienestar y Protección de los Menores</a:t>
            </a:r>
          </a:p>
          <a:p>
            <a:r>
              <a:rPr lang="es-ES_tradnl" sz="2400" b="1" dirty="0" smtClean="0">
                <a:solidFill>
                  <a:schemeClr val="tx1"/>
                </a:solidFill>
              </a:rPr>
              <a:t>Lcdo. Manuel A. Rivera Lugo</a:t>
            </a:r>
          </a:p>
          <a:p>
            <a:endParaRPr lang="es-ES_tradnl" sz="2400" b="1" dirty="0" smtClean="0">
              <a:solidFill>
                <a:schemeClr val="tx1"/>
              </a:solidFill>
            </a:endParaRPr>
          </a:p>
          <a:p>
            <a:endParaRPr lang="es-ES_tradnl" sz="2400" b="1" dirty="0">
              <a:solidFill>
                <a:schemeClr val="tx1"/>
              </a:solidFill>
            </a:endParaRPr>
          </a:p>
          <a:p>
            <a:endParaRPr lang="es-PR"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algn="just"/>
            <a:r>
              <a:rPr lang="es-PR" dirty="0"/>
              <a:t>“Corresponsabilidad” - </a:t>
            </a:r>
            <a:r>
              <a:rPr lang="es-ES" dirty="0" smtClean="0"/>
              <a:t>Acciones o responsabilidad compartida entre dos o más personas naturales o jurídicas conducentes a garantizar el ejercicio de los derechos de los menores. La familia, la sociedad y el Estado son corresponsables en su atención, seguridad, cuidado y protección. La corresponsabilidad y la concurrencia aplican en la relación que se establece entre todos los sectores e instituciones del Estado. A pesar de los anteriores asuntos, las instituciones públicas o privadas obligadas a la prestación de servicios sociales, no podrán invocar el principio de la corresponsabilidad para negar la atención que demande la satisfacción de los derechos fundamentales de los menores. </a:t>
            </a:r>
            <a:endParaRPr lang="es-PR" dirty="0"/>
          </a:p>
        </p:txBody>
      </p:sp>
      <p:sp>
        <p:nvSpPr>
          <p:cNvPr id="2" name="Title 1"/>
          <p:cNvSpPr>
            <a:spLocks noGrp="1"/>
          </p:cNvSpPr>
          <p:nvPr>
            <p:ph type="title"/>
          </p:nvPr>
        </p:nvSpPr>
        <p:spPr/>
        <p:txBody>
          <a:bodyPr>
            <a:normAutofit/>
          </a:bodyPr>
          <a:lstStyle/>
          <a:p>
            <a:r>
              <a:rPr lang="en-US" dirty="0" smtClean="0"/>
              <a:t>Art. 3(g)</a:t>
            </a:r>
            <a:endParaRPr lang="es-P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algn="just"/>
            <a:r>
              <a:rPr lang="es-ES" dirty="0" smtClean="0"/>
              <a:t>Todo acto u omisión intencional en el que incurre el padre, la madre o persona responsable del menor de tal naturaleza que ocasione o ponga a este en riesgo de sufrir daño o perjuicio a su salud e integridad física, mental o emocional, incluyendo abuso sexual, o la trata humana según es definido en esta ley. También, se considerará maltrato el incurrir en conducta obscena o la utilización de un menor para ejecutar conducta obscena; permitir que otra persona ocasione o ponga en riesgo de sufrir daño o perjuicio a la salud e integridad física, mental o emocional de un menor; abandono voluntario de un menor; que el padre, madre o persona responsable del menor </a:t>
            </a:r>
            <a:r>
              <a:rPr lang="es-ES" b="1" dirty="0" smtClean="0"/>
              <a:t>explote </a:t>
            </a:r>
            <a:r>
              <a:rPr lang="es-ES" dirty="0" smtClean="0"/>
              <a:t>a este o permita que otro lo haga obligándolo o permitiéndole realizar cualquier acto, incluyendo, pero sin limitarse a, utilizar al menor para ejecutar conducta obscena, con el fin de lucrarse o de recibir algún otro beneficio; incurrir en conducta que, de procesarse por la vía criminal, constituiría delito contra la salud e integridad física, mental, emocional, incluyendo abuso sexual del menor o la trata humana. Asimismo, se considerará que un menor es víctima de maltrato si el padre, la madre o persona responsable del menor ha incurrido en la conducta descrita o ha incurrido en conducta constitutiva de violencia doméstica en presencia “Ley para Prevención del Maltrato, Preservación de la Unidad Familiar y para la Seguridad, Bienestar y Protección de los Menores” [Ley 57-2023] Rev. 08 de agosto de 2023 www.ogp.pr.gov Página 15 de 84 de los menores, según definido en la Ley Núm. 54</a:t>
            </a:r>
            <a:endParaRPr lang="es-PR" dirty="0"/>
          </a:p>
        </p:txBody>
      </p:sp>
      <p:sp>
        <p:nvSpPr>
          <p:cNvPr id="2" name="Title 1"/>
          <p:cNvSpPr>
            <a:spLocks noGrp="1"/>
          </p:cNvSpPr>
          <p:nvPr>
            <p:ph type="title"/>
          </p:nvPr>
        </p:nvSpPr>
        <p:spPr/>
        <p:txBody>
          <a:bodyPr>
            <a:normAutofit fontScale="90000"/>
          </a:bodyPr>
          <a:lstStyle/>
          <a:p>
            <a:r>
              <a:rPr lang="en-US" dirty="0" smtClean="0"/>
              <a:t>ARTICULO 3(</a:t>
            </a:r>
            <a:r>
              <a:rPr lang="en-US" dirty="0" err="1" smtClean="0"/>
              <a:t>aa</a:t>
            </a:r>
            <a:r>
              <a:rPr lang="en-US" dirty="0" smtClean="0"/>
              <a:t>); DEFINICION MALTRATO</a:t>
            </a:r>
            <a:endParaRPr lang="es-P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s-PR" dirty="0" smtClean="0"/>
              <a:t>“Prevalencia de los derechos” - </a:t>
            </a:r>
            <a:r>
              <a:rPr lang="es-ES" dirty="0" smtClean="0"/>
              <a:t>Todo acto, decisión o medida administrativa, judicial o de cualquier naturaleza que deba adoptarse con relación a los menores, en las cuales prevalecerá primero el derecho a la unidad familiar.</a:t>
            </a:r>
            <a:endParaRPr lang="es-PR" dirty="0" smtClean="0"/>
          </a:p>
          <a:p>
            <a:pPr algn="just"/>
            <a:r>
              <a:rPr lang="es-ES" dirty="0" smtClean="0"/>
              <a:t>En los casos donde no prevalezca dicho derecho, o que su aplicación fuese contraria al mejor interés del menor, prevalecerán los derechos del menor.</a:t>
            </a:r>
            <a:endParaRPr lang="es-PR" dirty="0" smtClean="0"/>
          </a:p>
          <a:p>
            <a:endParaRPr lang="es-PR" dirty="0"/>
          </a:p>
        </p:txBody>
      </p:sp>
      <p:sp>
        <p:nvSpPr>
          <p:cNvPr id="2" name="Title 1"/>
          <p:cNvSpPr>
            <a:spLocks noGrp="1"/>
          </p:cNvSpPr>
          <p:nvPr>
            <p:ph type="title"/>
          </p:nvPr>
        </p:nvSpPr>
        <p:spPr/>
        <p:txBody>
          <a:bodyPr/>
          <a:lstStyle/>
          <a:p>
            <a:r>
              <a:rPr lang="en-US" dirty="0" err="1" smtClean="0"/>
              <a:t>Artículo</a:t>
            </a:r>
            <a:r>
              <a:rPr lang="en-US" dirty="0" smtClean="0"/>
              <a:t> 3 (</a:t>
            </a:r>
            <a:r>
              <a:rPr lang="en-US" dirty="0" err="1" smtClean="0"/>
              <a:t>qq</a:t>
            </a:r>
            <a:r>
              <a:rPr lang="en-US" dirty="0" smtClean="0"/>
              <a:t>)</a:t>
            </a:r>
            <a:endParaRPr lang="es-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s-ES" dirty="0" smtClean="0"/>
              <a:t>Artículo 4. — Obligaciones de los Patronos</a:t>
            </a:r>
          </a:p>
          <a:p>
            <a:pPr algn="just"/>
            <a:r>
              <a:rPr lang="es-ES" dirty="0" smtClean="0"/>
              <a:t>Artículo 5. — Obligaciones del Estado</a:t>
            </a:r>
          </a:p>
          <a:p>
            <a:pPr algn="just"/>
            <a:r>
              <a:rPr lang="es-ES" dirty="0" smtClean="0"/>
              <a:t>Se establece responsabilidad por la atención y prevención del maltrato a todas las agencias del Estado, las familias y la comunidad.</a:t>
            </a:r>
            <a:endParaRPr lang="es-PR" dirty="0"/>
          </a:p>
        </p:txBody>
      </p:sp>
      <p:sp>
        <p:nvSpPr>
          <p:cNvPr id="2" name="Title 1"/>
          <p:cNvSpPr>
            <a:spLocks noGrp="1"/>
          </p:cNvSpPr>
          <p:nvPr>
            <p:ph type="title"/>
          </p:nvPr>
        </p:nvSpPr>
        <p:spPr/>
        <p:txBody>
          <a:bodyPr>
            <a:normAutofit fontScale="90000"/>
          </a:bodyPr>
          <a:lstStyle/>
          <a:p>
            <a:r>
              <a:rPr lang="es-ES" sz="3600" dirty="0" smtClean="0"/>
              <a:t>Capitulo II: Obligaciones de los Patronos, la Familia, el Estado y la Comunidad </a:t>
            </a:r>
            <a:endParaRPr lang="es-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s-ES" dirty="0" smtClean="0"/>
              <a:t>(1) En conjunto con el Departamento de la Familia, desarrollar políticas y protocolos escolares para informar sobre situaciones de maltrato al Departamento de la Familia, maltrato institucional, negligencia o negligencia institucional, al igual que para asumir custodia de emergencia cuando se identifiquen las situaciones mencionadas anteriormente, en lo que el Departamento de la Familia puede intervenir en dicha situación.</a:t>
            </a:r>
            <a:endParaRPr lang="es-PR" dirty="0"/>
          </a:p>
        </p:txBody>
      </p:sp>
      <p:sp>
        <p:nvSpPr>
          <p:cNvPr id="2" name="Title 1"/>
          <p:cNvSpPr>
            <a:spLocks noGrp="1"/>
          </p:cNvSpPr>
          <p:nvPr>
            <p:ph type="title"/>
          </p:nvPr>
        </p:nvSpPr>
        <p:spPr/>
        <p:txBody>
          <a:bodyPr>
            <a:normAutofit fontScale="90000"/>
          </a:bodyPr>
          <a:lstStyle/>
          <a:p>
            <a:r>
              <a:rPr lang="en-US" dirty="0" err="1" smtClean="0"/>
              <a:t>Obligaciones</a:t>
            </a:r>
            <a:r>
              <a:rPr lang="en-US" dirty="0" smtClean="0"/>
              <a:t> del </a:t>
            </a:r>
            <a:r>
              <a:rPr lang="en-US" dirty="0" err="1" smtClean="0"/>
              <a:t>Departamento</a:t>
            </a:r>
            <a:r>
              <a:rPr lang="en-US" dirty="0" smtClean="0"/>
              <a:t> de </a:t>
            </a:r>
            <a:r>
              <a:rPr lang="en-US" dirty="0" err="1" smtClean="0"/>
              <a:t>Educacion</a:t>
            </a:r>
            <a:r>
              <a:rPr lang="en-US" dirty="0" smtClean="0"/>
              <a:t> art. 5 (a) </a:t>
            </a:r>
            <a:endParaRPr lang="es-P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algn="just"/>
            <a:r>
              <a:rPr lang="es-ES" dirty="0" smtClean="0"/>
              <a:t>(</a:t>
            </a:r>
            <a:r>
              <a:rPr lang="es-ES" dirty="0" err="1" smtClean="0"/>
              <a:t>bb</a:t>
            </a:r>
            <a:r>
              <a:rPr lang="es-ES" dirty="0" smtClean="0"/>
              <a:t>) Maltrato Institucional. — Cualquier acto en el que incurre un operador de un hogar de crianza o cualquier empleado o funcionario de una institución pública o privada que ofrezca servicios de cuido durante un día de veinticuatro (24) horas o parte de este, o que tenga bajo su control o custodia a un menor para su cuido, educación </a:t>
            </a:r>
            <a:r>
              <a:rPr lang="es-ES" dirty="0" err="1" smtClean="0"/>
              <a:t>preeescolar</a:t>
            </a:r>
            <a:r>
              <a:rPr lang="es-ES" dirty="0" smtClean="0"/>
              <a:t>, primaria, o superior, tratamiento o detención, que cause daño o ponga en riesgo a un menor de sufrir daño a su salud e integridad física, mental o emocional, incluyendo, pero sin limitarse, el abuso sexual, la trata humana, incurrir en conducta obscena o utilización de un menor para ejecutar conducta obscena, conocido o que se sospeche o que sucede como resultado de la política, prácticas y condiciones imperantes en la institución de que se trate; que se explote a un menor o se permita que otro lo haga, incluyendo pero sin limitarse a utilizar al menor para ejecutar conducta obscena, con el fin de lucrarse o de recibir algún otro beneficio. Cuando se trate de menores registrados en el Programa de Educación Especial del Departamento de Educación, o que tuvieren derecho a solicitar el registro en el Programa de Educación Especial del Departamento de Educación, el incumplimiento intencional o negligente con los derechos constitucionales, estatutarios, reglamentarios y reconocidos mediante determinación judicial de los menores con impedimentos constituye maltrato institucional, según dispuesto en la Ley 85-2018, según enmendada, conocida como la “Ley de Reforma Educativa de Puerto Rico”</a:t>
            </a:r>
            <a:endParaRPr lang="en-US" dirty="0"/>
          </a:p>
        </p:txBody>
      </p:sp>
      <p:sp>
        <p:nvSpPr>
          <p:cNvPr id="2" name="Title 1"/>
          <p:cNvSpPr>
            <a:spLocks noGrp="1"/>
          </p:cNvSpPr>
          <p:nvPr>
            <p:ph type="title"/>
          </p:nvPr>
        </p:nvSpPr>
        <p:spPr/>
        <p:txBody>
          <a:bodyPr/>
          <a:lstStyle/>
          <a:p>
            <a:r>
              <a:rPr lang="en-US" dirty="0" smtClean="0"/>
              <a:t>MALTRATO INSTITUCIONAL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s-ES" dirty="0" smtClean="0"/>
              <a:t>(5) Facilitar y garantizar la ubicación escolar y la transportación para los menores que están bajo la custodia del Departamento, en un término no mayor de setenta y dos (72) horas, de modo que no se interrumpan los servicios escolares de los menores</a:t>
            </a:r>
            <a:endParaRPr lang="es-PR" dirty="0"/>
          </a:p>
        </p:txBody>
      </p:sp>
      <p:sp>
        <p:nvSpPr>
          <p:cNvPr id="2" name="Title 1"/>
          <p:cNvSpPr>
            <a:spLocks noGrp="1"/>
          </p:cNvSpPr>
          <p:nvPr>
            <p:ph type="title"/>
          </p:nvPr>
        </p:nvSpPr>
        <p:spPr/>
        <p:txBody>
          <a:bodyPr>
            <a:normAutofit fontScale="90000"/>
          </a:bodyPr>
          <a:lstStyle/>
          <a:p>
            <a:r>
              <a:rPr lang="en-US" dirty="0" err="1" smtClean="0"/>
              <a:t>Obligaciones</a:t>
            </a:r>
            <a:r>
              <a:rPr lang="en-US" dirty="0" smtClean="0"/>
              <a:t> del </a:t>
            </a:r>
            <a:r>
              <a:rPr lang="en-US" dirty="0" err="1" smtClean="0"/>
              <a:t>Departamento</a:t>
            </a:r>
            <a:r>
              <a:rPr lang="en-US" dirty="0" smtClean="0"/>
              <a:t> de </a:t>
            </a:r>
            <a:r>
              <a:rPr lang="en-US" dirty="0" err="1" smtClean="0"/>
              <a:t>Educacion</a:t>
            </a:r>
            <a:r>
              <a:rPr lang="en-US" dirty="0" smtClean="0"/>
              <a:t> art. 5 (a) </a:t>
            </a:r>
            <a:endParaRPr lang="es-P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buNone/>
            </a:pPr>
            <a:endParaRPr lang="es-PR" dirty="0" smtClean="0"/>
          </a:p>
          <a:p>
            <a:r>
              <a:rPr lang="es-ES" dirty="0" smtClean="0"/>
              <a:t>(1) Ofrecer atención inmediata, como medida de protección, a las solicitudes donde exista una situación de maltrato, los menores estén bajo la custodia del Departamento y el padre, madre o persona responsable del menor pueda evidenciar cumplimiento con el plan de servicios. </a:t>
            </a:r>
          </a:p>
          <a:p>
            <a:r>
              <a:rPr lang="es-ES" dirty="0" smtClean="0"/>
              <a:t>(2) Ofrecer atención inmediata, como medida de protección, a solicitudes de vivienda en situaciones donde coexisten la violencia doméstica y el maltrato de menores.</a:t>
            </a:r>
            <a:endParaRPr lang="es-PR" dirty="0"/>
          </a:p>
        </p:txBody>
      </p:sp>
      <p:sp>
        <p:nvSpPr>
          <p:cNvPr id="2" name="Title 1"/>
          <p:cNvSpPr>
            <a:spLocks noGrp="1"/>
          </p:cNvSpPr>
          <p:nvPr>
            <p:ph type="title"/>
          </p:nvPr>
        </p:nvSpPr>
        <p:spPr/>
        <p:txBody>
          <a:bodyPr/>
          <a:lstStyle/>
          <a:p>
            <a:r>
              <a:rPr lang="es-PR" dirty="0" smtClean="0"/>
              <a:t> Departamento de la Vivienda</a:t>
            </a:r>
            <a:endParaRPr lang="es-P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0768"/>
            <a:ext cx="8229600" cy="4785395"/>
          </a:xfrm>
        </p:spPr>
        <p:txBody>
          <a:bodyPr>
            <a:normAutofit fontScale="92500" lnSpcReduction="20000"/>
          </a:bodyPr>
          <a:lstStyle/>
          <a:p>
            <a:endParaRPr lang="es-PR" dirty="0"/>
          </a:p>
          <a:p>
            <a:r>
              <a:rPr lang="es-ES" dirty="0" smtClean="0"/>
              <a:t>(a) Toda persona estará obligada a informar inmediatamente al Departamento, a través de la Línea Directa de Maltrato del Departamento, al Negociado de la Policía de Puerto Rico o en una oficina del Departamento, aquellos casos donde exista o se sospeche que existe una situación de maltrato, maltrato institucional, negligencia o negligencia institucional hacia un menor o que existe el riesgo de que un menor sea víctima de dicha situación. </a:t>
            </a:r>
          </a:p>
          <a:p>
            <a:r>
              <a:rPr lang="en-US" dirty="0" smtClean="0"/>
              <a:t>Bien </a:t>
            </a:r>
            <a:r>
              <a:rPr lang="en-US" dirty="0" err="1" smtClean="0"/>
              <a:t>importante</a:t>
            </a:r>
            <a:r>
              <a:rPr lang="en-US" dirty="0" smtClean="0"/>
              <a:t>:  No distingue entre la </a:t>
            </a:r>
            <a:r>
              <a:rPr lang="en-US" dirty="0" err="1" smtClean="0"/>
              <a:t>obligación</a:t>
            </a:r>
            <a:r>
              <a:rPr lang="en-US" dirty="0" smtClean="0"/>
              <a:t> de </a:t>
            </a:r>
            <a:r>
              <a:rPr lang="en-US" dirty="0" err="1" smtClean="0"/>
              <a:t>profesionales</a:t>
            </a:r>
            <a:r>
              <a:rPr lang="en-US" dirty="0" smtClean="0"/>
              <a:t> y </a:t>
            </a:r>
            <a:r>
              <a:rPr lang="en-US" dirty="0" err="1" smtClean="0"/>
              <a:t>otros</a:t>
            </a:r>
            <a:r>
              <a:rPr lang="en-US" dirty="0" smtClean="0"/>
              <a:t> </a:t>
            </a:r>
            <a:r>
              <a:rPr lang="en-US" dirty="0" err="1" smtClean="0"/>
              <a:t>ciudadanos</a:t>
            </a:r>
            <a:r>
              <a:rPr lang="en-US" dirty="0" smtClean="0"/>
              <a:t> </a:t>
            </a:r>
            <a:r>
              <a:rPr lang="en-US" dirty="0" err="1" smtClean="0"/>
              <a:t>sino</a:t>
            </a:r>
            <a:r>
              <a:rPr lang="en-US" dirty="0" smtClean="0"/>
              <a:t> </a:t>
            </a:r>
            <a:r>
              <a:rPr lang="en-US" dirty="0" err="1" smtClean="0"/>
              <a:t>que</a:t>
            </a:r>
            <a:r>
              <a:rPr lang="en-US" dirty="0" smtClean="0"/>
              <a:t> </a:t>
            </a:r>
            <a:r>
              <a:rPr lang="en-US" dirty="0" err="1" smtClean="0"/>
              <a:t>obliga</a:t>
            </a:r>
            <a:r>
              <a:rPr lang="en-US" dirty="0" smtClean="0"/>
              <a:t> a </a:t>
            </a:r>
            <a:r>
              <a:rPr lang="en-US" dirty="0" err="1" smtClean="0"/>
              <a:t>todos</a:t>
            </a:r>
            <a:r>
              <a:rPr lang="en-US" dirty="0" smtClean="0"/>
              <a:t>.</a:t>
            </a:r>
            <a:endParaRPr lang="es-PR" dirty="0"/>
          </a:p>
        </p:txBody>
      </p:sp>
      <p:sp>
        <p:nvSpPr>
          <p:cNvPr id="2" name="Title 1"/>
          <p:cNvSpPr>
            <a:spLocks noGrp="1"/>
          </p:cNvSpPr>
          <p:nvPr>
            <p:ph type="title"/>
          </p:nvPr>
        </p:nvSpPr>
        <p:spPr/>
        <p:txBody>
          <a:bodyPr>
            <a:normAutofit fontScale="90000"/>
          </a:bodyPr>
          <a:lstStyle/>
          <a:p>
            <a:r>
              <a:rPr lang="es-PR" sz="4000" b="1" dirty="0"/>
              <a:t>Artículo </a:t>
            </a:r>
            <a:r>
              <a:rPr lang="es-PR" sz="4000" b="1" dirty="0" smtClean="0"/>
              <a:t>6.-</a:t>
            </a:r>
            <a:r>
              <a:rPr lang="es-PR" sz="4000" b="1" dirty="0"/>
              <a:t>Obligación Ciudadana de Informar</a:t>
            </a:r>
            <a:r>
              <a:rPr lang="es-PR" dirty="0"/>
              <a:t/>
            </a:r>
            <a:br>
              <a:rPr lang="es-PR" dirty="0"/>
            </a:br>
            <a:endParaRPr lang="es-P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s-ES" dirty="0" smtClean="0"/>
              <a:t>(d) La información ofrecida de buena fe por cualquier persona, funcionario o institución de las obligadas a suministrar información sobre situaciones de maltrato, maltrato institucional, negligencia o negligencia institucional hacia menores, según dispuesto en esta ley, no podrá ser utilizada en su contra en ninguna acción civil o criminal que pudiera ser promovida a consecuencia de dicho acto. </a:t>
            </a:r>
            <a:endParaRPr lang="es-PR" dirty="0"/>
          </a:p>
        </p:txBody>
      </p:sp>
      <p:sp>
        <p:nvSpPr>
          <p:cNvPr id="2" name="Title 1"/>
          <p:cNvSpPr>
            <a:spLocks noGrp="1"/>
          </p:cNvSpPr>
          <p:nvPr>
            <p:ph type="title"/>
          </p:nvPr>
        </p:nvSpPr>
        <p:spPr/>
        <p:txBody>
          <a:bodyPr>
            <a:normAutofit fontScale="90000"/>
          </a:bodyPr>
          <a:lstStyle/>
          <a:p>
            <a:r>
              <a:rPr lang="en-US" dirty="0" smtClean="0"/>
              <a:t>CONTINUACION ART. 6</a:t>
            </a:r>
            <a:br>
              <a:rPr lang="en-US" dirty="0" smtClean="0"/>
            </a:br>
            <a:r>
              <a:rPr lang="en-US" dirty="0" err="1" smtClean="0"/>
              <a:t>Obligación</a:t>
            </a:r>
            <a:r>
              <a:rPr lang="en-US" dirty="0" smtClean="0"/>
              <a:t> </a:t>
            </a:r>
            <a:r>
              <a:rPr lang="en-US" dirty="0" err="1" smtClean="0"/>
              <a:t>Ciudadana</a:t>
            </a:r>
            <a:r>
              <a:rPr lang="en-US" dirty="0" smtClean="0"/>
              <a:t> de </a:t>
            </a:r>
            <a:r>
              <a:rPr lang="en-US" dirty="0" err="1" smtClean="0"/>
              <a:t>Informar</a:t>
            </a:r>
            <a:endParaRPr lang="es-P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p:txBody>
          <a:bodyPr>
            <a:normAutofit/>
          </a:bodyPr>
          <a:lstStyle/>
          <a:p>
            <a:pPr>
              <a:lnSpc>
                <a:spcPct val="90000"/>
              </a:lnSpc>
            </a:pPr>
            <a:r>
              <a:rPr lang="es-ES" dirty="0" smtClean="0"/>
              <a:t>Los menores tienen derecho a la vida, a una buena calidad de vida y a un ambiente sano, en condiciones de dignidad y goce de todos sus derechos en forma prevalente.</a:t>
            </a:r>
          </a:p>
          <a:p>
            <a:pPr>
              <a:lnSpc>
                <a:spcPct val="90000"/>
              </a:lnSpc>
            </a:pPr>
            <a:r>
              <a:rPr lang="es-ES" dirty="0" smtClean="0"/>
              <a:t>Proveer oportunidades y esfuerzos razonables que permitan preservar los vínculos familiares evitando el trauma de la separación innecesaria de los padres e hijos</a:t>
            </a:r>
            <a:endParaRPr lang="en-US" dirty="0" smtClean="0"/>
          </a:p>
          <a:p>
            <a:pPr>
              <a:lnSpc>
                <a:spcPct val="90000"/>
              </a:lnSpc>
            </a:pPr>
            <a:r>
              <a:rPr lang="es-ES" dirty="0" smtClean="0"/>
              <a:t>involucrar a las familias durante todo el proceso para lograr que el menor permanezca en su hogar</a:t>
            </a:r>
            <a:endParaRPr lang="en-US" dirty="0">
              <a:latin typeface="Courier New" pitchFamily="49" charset="0"/>
              <a:cs typeface="Courier New" pitchFamily="49" charset="0"/>
            </a:endParaRPr>
          </a:p>
        </p:txBody>
      </p:sp>
      <p:sp>
        <p:nvSpPr>
          <p:cNvPr id="21506" name="Rectangle 2"/>
          <p:cNvSpPr>
            <a:spLocks noGrp="1" noChangeArrowheads="1"/>
          </p:cNvSpPr>
          <p:nvPr>
            <p:ph type="title"/>
          </p:nvPr>
        </p:nvSpPr>
        <p:spPr>
          <a:xfrm>
            <a:off x="1143000" y="320675"/>
            <a:ext cx="7772400" cy="1431925"/>
          </a:xfrm>
        </p:spPr>
        <p:txBody>
          <a:bodyPr>
            <a:normAutofit/>
          </a:bodyPr>
          <a:lstStyle/>
          <a:p>
            <a:r>
              <a:rPr lang="en-US" b="1">
                <a:latin typeface="Lucida Handwriting" pitchFamily="66" charset="0"/>
                <a:cs typeface="Courier New" pitchFamily="49" charset="0"/>
              </a:rPr>
              <a:t>POLITICA PUBLICA</a:t>
            </a:r>
            <a:br>
              <a:rPr lang="en-US" b="1">
                <a:latin typeface="Lucida Handwriting" pitchFamily="66" charset="0"/>
                <a:cs typeface="Courier New" pitchFamily="49" charset="0"/>
              </a:rPr>
            </a:br>
            <a:endParaRPr lang="en-US" b="1">
              <a:latin typeface="Lucida Handwriting" pitchFamily="66" charset="0"/>
              <a:cs typeface="Courier New"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additive="base">
                                        <p:cTn id="7" dur="500" fill="hold"/>
                                        <p:tgtEl>
                                          <p:spTgt spid="21506"/>
                                        </p:tgtEl>
                                        <p:attrNameLst>
                                          <p:attrName>ppt_x</p:attrName>
                                        </p:attrNameLst>
                                      </p:cBhvr>
                                      <p:tavLst>
                                        <p:tav tm="0">
                                          <p:val>
                                            <p:strVal val="0-#ppt_w/2"/>
                                          </p:val>
                                        </p:tav>
                                        <p:tav tm="100000">
                                          <p:val>
                                            <p:strVal val="#ppt_x"/>
                                          </p:val>
                                        </p:tav>
                                      </p:tavLst>
                                    </p:anim>
                                    <p:anim calcmode="lin" valueType="num">
                                      <p:cBhvr additive="base">
                                        <p:cTn id="8" dur="500" fill="hold"/>
                                        <p:tgtEl>
                                          <p:spTgt spid="2150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507">
                                            <p:txEl>
                                              <p:pRg st="0" end="0"/>
                                            </p:txEl>
                                          </p:spTgt>
                                        </p:tgtEl>
                                        <p:attrNameLst>
                                          <p:attrName>style.visibility</p:attrName>
                                        </p:attrNameLst>
                                      </p:cBhvr>
                                      <p:to>
                                        <p:strVal val="visible"/>
                                      </p:to>
                                    </p:set>
                                    <p:anim calcmode="lin" valueType="num">
                                      <p:cBhvr additive="base">
                                        <p:cTn id="13" dur="500" fill="hold"/>
                                        <p:tgtEl>
                                          <p:spTgt spid="2150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5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507">
                                            <p:txEl>
                                              <p:pRg st="1" end="1"/>
                                            </p:txEl>
                                          </p:spTgt>
                                        </p:tgtEl>
                                        <p:attrNameLst>
                                          <p:attrName>style.visibility</p:attrName>
                                        </p:attrNameLst>
                                      </p:cBhvr>
                                      <p:to>
                                        <p:strVal val="visible"/>
                                      </p:to>
                                    </p:set>
                                    <p:anim calcmode="lin" valueType="num">
                                      <p:cBhvr additive="base">
                                        <p:cTn id="19" dur="500" fill="hold"/>
                                        <p:tgtEl>
                                          <p:spTgt spid="2150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5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507">
                                            <p:txEl>
                                              <p:pRg st="2" end="2"/>
                                            </p:txEl>
                                          </p:spTgt>
                                        </p:tgtEl>
                                        <p:attrNameLst>
                                          <p:attrName>style.visibility</p:attrName>
                                        </p:attrNameLst>
                                      </p:cBhvr>
                                      <p:to>
                                        <p:strVal val="visible"/>
                                      </p:to>
                                    </p:set>
                                    <p:anim calcmode="lin" valueType="num">
                                      <p:cBhvr additive="base">
                                        <p:cTn id="25" dur="500" fill="hold"/>
                                        <p:tgtEl>
                                          <p:spTgt spid="2150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50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P spid="21506"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just"/>
            <a:r>
              <a:rPr lang="es-ES" dirty="0" smtClean="0"/>
              <a:t>Cualquier persona, funcionario o institución pública o privada obligada a suministrar información y que voluntariamente y a sabiendas deje de cumplir dicha obligación o deje de realizar algún otro acto requerido por esta ley, o que a sabiendas impida que otra persona actuando en forma razonable lo haga, o que a sabiendas suministre información falsa o aconseje a otra persona para que lo haga, incurrirá en delito </a:t>
            </a:r>
            <a:r>
              <a:rPr lang="es-ES" b="1" dirty="0" smtClean="0"/>
              <a:t>menos grave </a:t>
            </a:r>
            <a:r>
              <a:rPr lang="es-ES" dirty="0" smtClean="0"/>
              <a:t>y cuando fuere convicta será sancionada con la pena dispuesta para este delito en el Código Penal de Puerto Rico. Aquella información suministrada que se determine es infundada y cuya consecuencia natural o probable se estime ha sido interferir con el ejercicio legítimo de la custodia, relaciones </a:t>
            </a:r>
            <a:r>
              <a:rPr lang="es-ES" dirty="0" err="1" smtClean="0"/>
              <a:t>paternofiliales</a:t>
            </a:r>
            <a:r>
              <a:rPr lang="es-ES" dirty="0" smtClean="0"/>
              <a:t> y de la patria potestad, será referida por el Departamento de la Familia al Departamento de Justicia para su evaluación y el procesamiento ulterior que corresponda. </a:t>
            </a:r>
            <a:endParaRPr lang="es-PR" dirty="0"/>
          </a:p>
        </p:txBody>
      </p:sp>
      <p:sp>
        <p:nvSpPr>
          <p:cNvPr id="2" name="Title 1"/>
          <p:cNvSpPr>
            <a:spLocks noGrp="1"/>
          </p:cNvSpPr>
          <p:nvPr>
            <p:ph type="title"/>
          </p:nvPr>
        </p:nvSpPr>
        <p:spPr/>
        <p:txBody>
          <a:bodyPr/>
          <a:lstStyle/>
          <a:p>
            <a:r>
              <a:rPr lang="en-US" dirty="0" smtClean="0"/>
              <a:t>Art. 51 Pena </a:t>
            </a:r>
            <a:r>
              <a:rPr lang="en-US" dirty="0" err="1" smtClean="0"/>
              <a:t>por</a:t>
            </a:r>
            <a:r>
              <a:rPr lang="en-US" dirty="0" smtClean="0"/>
              <a:t> no </a:t>
            </a:r>
            <a:r>
              <a:rPr lang="en-US" dirty="0" err="1" smtClean="0"/>
              <a:t>informar</a:t>
            </a:r>
            <a:endParaRPr lang="es-P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a:buNone/>
            </a:pPr>
            <a:endParaRPr lang="es-PR" dirty="0"/>
          </a:p>
          <a:p>
            <a:pPr algn="just"/>
            <a:r>
              <a:rPr lang="es-ES" sz="2800" dirty="0" smtClean="0"/>
              <a:t>Sin menoscabo a los derechos y responsabilidades de las partes que se encuentran en una relación privilegiada a tenor con el Capítulo V de las Reglas de Evidencia de Puerto Rico, cuando la parte que tiene la obligación de mantener la confidencialidad de la información que recibe la revele a las autoridades con el propósito de cooperar con el servicio de protección al menor en las actividades que contempla esta ley, para proteger de peligro inminente la vida, la salud o el bienestar de un menor que se encuentre en una situación de maltrato, maltrato institucional, negligencia o negligencia institucional, según lo dispuesto en esta ley, dicha información no podrá ser utilizada en contra de ninguna de las partes que conforman la relación privilegiada en ninguna acción civil o criminal que pudiera ser promovida a consecuencia de los hechos que se revelan. La información suministrada en virtud de este Artículo será mantenida en estricta confidencialidad, así como la identidad de las personas que conforman la relación privilegiada.</a:t>
            </a:r>
            <a:r>
              <a:rPr lang="es-PR" sz="3400" dirty="0" smtClean="0"/>
              <a:t>.</a:t>
            </a:r>
            <a:endParaRPr lang="es-PR" sz="3400" dirty="0"/>
          </a:p>
        </p:txBody>
      </p:sp>
      <p:sp>
        <p:nvSpPr>
          <p:cNvPr id="2" name="Title 1"/>
          <p:cNvSpPr>
            <a:spLocks noGrp="1"/>
          </p:cNvSpPr>
          <p:nvPr>
            <p:ph type="title"/>
          </p:nvPr>
        </p:nvSpPr>
        <p:spPr>
          <a:xfrm>
            <a:off x="395536" y="548680"/>
            <a:ext cx="8229600" cy="1498178"/>
          </a:xfrm>
        </p:spPr>
        <p:txBody>
          <a:bodyPr>
            <a:normAutofit fontScale="90000"/>
          </a:bodyPr>
          <a:lstStyle/>
          <a:p>
            <a:r>
              <a:rPr lang="es-PR" b="1" dirty="0" smtClean="0"/>
              <a:t>Artículo 34.-Comunicaciones Privilegiadas</a:t>
            </a:r>
            <a:r>
              <a:rPr lang="es-PR" dirty="0" smtClean="0"/>
              <a:t/>
            </a:r>
            <a:br>
              <a:rPr lang="es-PR" dirty="0" smtClean="0"/>
            </a:br>
            <a:endParaRPr lang="es-P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buNone/>
            </a:pPr>
            <a:r>
              <a:rPr lang="es-PR" b="1" dirty="0" smtClean="0"/>
              <a:t>    </a:t>
            </a:r>
            <a:r>
              <a:rPr lang="es-ES" dirty="0" smtClean="0"/>
              <a:t>(a) Si el Departamento ofrece un plan de seguridad, el padre, madre o persona responsable del menor no acepta el mismo, y el menor se encuentra en riesgo inminente, el o los menores serán removidos de inmediato y el manejador del caso deberá llevar el caso ante un juez dentro de las próximas setenta y dos (72) horas contadas a partir del momento que los menores fueron removidos, conforme a lo dispuesto en el Artículo 32 de esta ley. Durante ese tiempo, las relaciones filiales quedarán suspendidas</a:t>
            </a:r>
            <a:endParaRPr lang="es-PR" dirty="0"/>
          </a:p>
        </p:txBody>
      </p:sp>
      <p:sp>
        <p:nvSpPr>
          <p:cNvPr id="2" name="Title 1"/>
          <p:cNvSpPr>
            <a:spLocks noGrp="1"/>
          </p:cNvSpPr>
          <p:nvPr>
            <p:ph type="title"/>
          </p:nvPr>
        </p:nvSpPr>
        <p:spPr/>
        <p:txBody>
          <a:bodyPr>
            <a:normAutofit fontScale="90000"/>
          </a:bodyPr>
          <a:lstStyle/>
          <a:p>
            <a:r>
              <a:rPr lang="es-ES" dirty="0" smtClean="0"/>
              <a:t>Artículo 13. — Plan de Seguridad </a:t>
            </a:r>
            <a:r>
              <a:rPr lang="es-PR" dirty="0" smtClean="0"/>
              <a:t/>
            </a:r>
            <a:br>
              <a:rPr lang="es-PR" dirty="0" smtClean="0"/>
            </a:br>
            <a:endParaRPr lang="es-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lgn="just"/>
            <a:r>
              <a:rPr lang="es-ES" dirty="0" smtClean="0"/>
              <a:t>Cuando un menor sea removido, podrá ser ubicado con un recurso familiar solo si el hogar puede garantizar la seguridad y el bienestar del menor, siempre y cuando estos recursos familiares no tengan antecedentes sociales de maltrato y no estén relacionados con las alegaciones, hechos o situaciones que promueven la acción gubernamental de protección. Cuando exista más de un recurso familiar cualificado como seguro para el mejor interés del menor, se considerará en primer término al padre o madre no custodio; en segundo término, los abuelos maternos o paternos; en tercer término, los hermanos adultos e independientes; en cuarto término, cualquier otro recurso familiar que muestre ser el más seguro y beneficioso para el menor. En los casos donde no se pueda determinar de forma inmediata que el recurso familiar puede garantizar la seguridad y el bienestar del menor se ubicará como último recurso, en hogares de crianza. </a:t>
            </a:r>
            <a:r>
              <a:rPr lang="es-PR" dirty="0" smtClean="0"/>
              <a:t>. </a:t>
            </a:r>
            <a:endParaRPr lang="es-PR" dirty="0"/>
          </a:p>
        </p:txBody>
      </p:sp>
      <p:sp>
        <p:nvSpPr>
          <p:cNvPr id="2" name="Title 1"/>
          <p:cNvSpPr>
            <a:spLocks noGrp="1"/>
          </p:cNvSpPr>
          <p:nvPr>
            <p:ph type="title"/>
          </p:nvPr>
        </p:nvSpPr>
        <p:spPr/>
        <p:txBody>
          <a:bodyPr>
            <a:normAutofit fontScale="90000"/>
          </a:bodyPr>
          <a:lstStyle/>
          <a:p>
            <a:r>
              <a:rPr lang="es-ES" sz="3200" dirty="0" smtClean="0"/>
              <a:t>Artículo 14. — Ubicación con Recurso Familiar</a:t>
            </a:r>
            <a:r>
              <a:rPr lang="es-PR" sz="3600" dirty="0" smtClean="0"/>
              <a:t/>
            </a:r>
            <a:br>
              <a:rPr lang="es-PR" sz="3600" dirty="0" smtClean="0"/>
            </a:br>
            <a:endParaRPr lang="es-PR" sz="3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r>
              <a:rPr lang="es-ES" dirty="0" smtClean="0"/>
              <a:t>(a) Cualquier integrante del Negociado de la Policía de Puerto Rico o de una Policía Municipal, manejador del caso especialmente designado por el Departamento, director escolar, maestro, trabajador social escolar, profesional de la conducta, cualquier médico, funcionario de la Agencia Estatal para el Manejo de Emergencias, profesionales de la salud, incluyendo la salud mental que tenga a un menor bajo tratamiento, ejercerá custodia de emergencia sin el consentimiento del padre, madre o de la persona responsable del menor cuando tuviere conocimiento o sospecha de que este ha sido víctima de maltrato o que existe un riesgo inminente para este menor</a:t>
            </a:r>
            <a:endParaRPr lang="es-PR" dirty="0"/>
          </a:p>
        </p:txBody>
      </p:sp>
      <p:sp>
        <p:nvSpPr>
          <p:cNvPr id="2" name="Title 1"/>
          <p:cNvSpPr>
            <a:spLocks noGrp="1"/>
          </p:cNvSpPr>
          <p:nvPr>
            <p:ph type="title"/>
          </p:nvPr>
        </p:nvSpPr>
        <p:spPr/>
        <p:txBody>
          <a:bodyPr>
            <a:normAutofit fontScale="90000"/>
          </a:bodyPr>
          <a:lstStyle/>
          <a:p>
            <a:r>
              <a:rPr lang="en-US" dirty="0" err="1" smtClean="0"/>
              <a:t>Artículo</a:t>
            </a:r>
            <a:r>
              <a:rPr lang="en-US" dirty="0" smtClean="0"/>
              <a:t> 9. — </a:t>
            </a:r>
            <a:r>
              <a:rPr lang="en-US" dirty="0" err="1" smtClean="0"/>
              <a:t>Custodia</a:t>
            </a:r>
            <a:r>
              <a:rPr lang="en-US" dirty="0" smtClean="0"/>
              <a:t> de </a:t>
            </a:r>
            <a:r>
              <a:rPr lang="en-US" dirty="0" err="1" smtClean="0"/>
              <a:t>Emergencia</a:t>
            </a:r>
            <a:endParaRPr lang="es-P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s-ES" dirty="0" smtClean="0"/>
              <a:t>(1) El padre, la madre o persona responsable del menor no estén accesibles, a pesar de los esfuerzos realizados para localizarlos, o no consientan a que se les remueva el menor. </a:t>
            </a:r>
          </a:p>
          <a:p>
            <a:r>
              <a:rPr lang="es-ES" dirty="0" smtClean="0"/>
              <a:t>(2) Cuando notificar al padre, a la madre o a la persona responsable del menor aumentaría el riesgo inminente de grave daño al menor o a otra persona. </a:t>
            </a:r>
          </a:p>
          <a:p>
            <a:r>
              <a:rPr lang="es-ES" dirty="0" smtClean="0"/>
              <a:t>(3) El riesgo es de tal naturaleza que no haya tiempo para solicitar la custodia al Tribunal</a:t>
            </a:r>
            <a:endParaRPr lang="es-PR" dirty="0"/>
          </a:p>
          <a:p>
            <a:endParaRPr lang="es-PR" dirty="0"/>
          </a:p>
        </p:txBody>
      </p:sp>
      <p:sp>
        <p:nvSpPr>
          <p:cNvPr id="2" name="Title 1"/>
          <p:cNvSpPr>
            <a:spLocks noGrp="1"/>
          </p:cNvSpPr>
          <p:nvPr>
            <p:ph type="title"/>
          </p:nvPr>
        </p:nvSpPr>
        <p:spPr/>
        <p:txBody>
          <a:bodyPr>
            <a:normAutofit fontScale="90000"/>
          </a:bodyPr>
          <a:lstStyle/>
          <a:p>
            <a:r>
              <a:rPr lang="en-US" dirty="0" err="1" smtClean="0"/>
              <a:t>Artículo</a:t>
            </a:r>
            <a:r>
              <a:rPr lang="en-US" dirty="0" smtClean="0"/>
              <a:t>  9. — </a:t>
            </a:r>
            <a:r>
              <a:rPr lang="en-US" dirty="0" err="1" smtClean="0"/>
              <a:t>Custodia</a:t>
            </a:r>
            <a:r>
              <a:rPr lang="en-US" dirty="0" smtClean="0"/>
              <a:t> de </a:t>
            </a:r>
            <a:r>
              <a:rPr lang="en-US" dirty="0" err="1" smtClean="0"/>
              <a:t>Emergencia</a:t>
            </a:r>
            <a:endParaRPr lang="es-P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s-ES" dirty="0" smtClean="0"/>
              <a:t>(c) Cualquier persona que ejerza custodia de emergencia de un menor informará tal hecho de inmediato a la Línea Directa de Maltrato del Departamento en la forma que se dispone en esta ley.</a:t>
            </a:r>
            <a:endParaRPr lang="es-PR" dirty="0"/>
          </a:p>
        </p:txBody>
      </p:sp>
      <p:sp>
        <p:nvSpPr>
          <p:cNvPr id="2" name="Title 1"/>
          <p:cNvSpPr>
            <a:spLocks noGrp="1"/>
          </p:cNvSpPr>
          <p:nvPr>
            <p:ph type="title"/>
          </p:nvPr>
        </p:nvSpPr>
        <p:spPr/>
        <p:txBody>
          <a:bodyPr>
            <a:normAutofit fontScale="90000"/>
          </a:bodyPr>
          <a:lstStyle/>
          <a:p>
            <a:r>
              <a:rPr lang="en-US" dirty="0" err="1" smtClean="0"/>
              <a:t>Artículo</a:t>
            </a:r>
            <a:r>
              <a:rPr lang="en-US" dirty="0" smtClean="0"/>
              <a:t> 9. — </a:t>
            </a:r>
            <a:r>
              <a:rPr lang="en-US" dirty="0" err="1" smtClean="0"/>
              <a:t>Custodia</a:t>
            </a:r>
            <a:r>
              <a:rPr lang="en-US" dirty="0" smtClean="0"/>
              <a:t> de </a:t>
            </a:r>
            <a:r>
              <a:rPr lang="en-US" dirty="0" err="1" smtClean="0"/>
              <a:t>Emergencia</a:t>
            </a:r>
            <a:endParaRPr lang="es-P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s-ES" dirty="0" smtClean="0"/>
              <a:t>(a) Durante el procedimiento judicial de los casos de maltrato, maltrato institucional, negligencia o negligencia institucional hacia un menor, la parte demandada </a:t>
            </a:r>
            <a:r>
              <a:rPr lang="es-ES" b="1" dirty="0" smtClean="0"/>
              <a:t>podrá</a:t>
            </a:r>
            <a:r>
              <a:rPr lang="es-ES" dirty="0" smtClean="0"/>
              <a:t> comparecer asistida de abogado. No obstante, la asistencia de abogado </a:t>
            </a:r>
            <a:r>
              <a:rPr lang="es-ES" b="1" dirty="0" smtClean="0"/>
              <a:t>no será compulsoria</a:t>
            </a:r>
            <a:r>
              <a:rPr lang="es-ES" dirty="0" smtClean="0"/>
              <a:t>. Los demandados podrán renunciar a su derecho a estar asistidos de abogado en todo momento, incluyendo el acto de renuncia de custodia y patria potestad o la privación de estas.</a:t>
            </a:r>
            <a:endParaRPr lang="es-PR" dirty="0" smtClean="0"/>
          </a:p>
          <a:p>
            <a:pPr algn="just"/>
            <a:r>
              <a:rPr lang="es-ES" b="1" dirty="0" smtClean="0"/>
              <a:t>La falta de representación legal sin justa causa no será un impedimento para que el tribunal continúe con los procedimientos</a:t>
            </a:r>
            <a:endParaRPr lang="es-PR" b="1" dirty="0"/>
          </a:p>
        </p:txBody>
      </p:sp>
      <p:sp>
        <p:nvSpPr>
          <p:cNvPr id="2" name="Title 1"/>
          <p:cNvSpPr>
            <a:spLocks noGrp="1"/>
          </p:cNvSpPr>
          <p:nvPr>
            <p:ph type="title"/>
          </p:nvPr>
        </p:nvSpPr>
        <p:spPr/>
        <p:txBody>
          <a:bodyPr>
            <a:normAutofit fontScale="90000"/>
          </a:bodyPr>
          <a:lstStyle/>
          <a:p>
            <a:r>
              <a:rPr lang="en-US" dirty="0" err="1" smtClean="0"/>
              <a:t>Artículo</a:t>
            </a:r>
            <a:r>
              <a:rPr lang="en-US" dirty="0" smtClean="0"/>
              <a:t> 27. — </a:t>
            </a:r>
            <a:r>
              <a:rPr lang="en-US" dirty="0" err="1" smtClean="0"/>
              <a:t>Representación</a:t>
            </a:r>
            <a:r>
              <a:rPr lang="en-US" dirty="0" smtClean="0"/>
              <a:t> Legal</a:t>
            </a:r>
            <a:r>
              <a:rPr lang="es-PR" dirty="0" smtClean="0"/>
              <a:t/>
            </a:r>
            <a:br>
              <a:rPr lang="es-PR" dirty="0" smtClean="0"/>
            </a:br>
            <a:endParaRPr lang="es-P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s-ES" dirty="0" smtClean="0"/>
              <a:t>(a) Cuando se haya obtenido la custodia de emergencia, conforme a los Artículos 9, 12, o 13 de esta ley, o cuando un menor se encuentra en una situación de riesgo inminente y no procede llevar a cabo los esfuerzos de preservación familiar y seguridad descritos en el Artículo 12, el manejador del caso del Departamento podrá comparecer y declarar bajo juramento, ante un Juez Municipal del Tribunal de Primera Instancia, en forma general, breve y sencilla, mediante un formulario preparado por la Oficina de la Administración de Tribunales al efecto, los hechos específicos que dan base a solicitar la protección del menor mediante una remoción de su hogar, al igual que todos los esfuerzos razonables realizados por el Departamento previo a la presentación de la solicitud para lograr la preservación del menor en su hogar.</a:t>
            </a:r>
            <a:endParaRPr lang="es-PR" dirty="0"/>
          </a:p>
        </p:txBody>
      </p:sp>
      <p:sp>
        <p:nvSpPr>
          <p:cNvPr id="2" name="Title 1"/>
          <p:cNvSpPr>
            <a:spLocks noGrp="1"/>
          </p:cNvSpPr>
          <p:nvPr>
            <p:ph type="title"/>
          </p:nvPr>
        </p:nvSpPr>
        <p:spPr>
          <a:xfrm>
            <a:off x="323528" y="188640"/>
            <a:ext cx="8229600" cy="1143000"/>
          </a:xfrm>
        </p:spPr>
        <p:txBody>
          <a:bodyPr>
            <a:normAutofit fontScale="90000"/>
          </a:bodyPr>
          <a:lstStyle/>
          <a:p>
            <a:r>
              <a:rPr lang="es-ES" sz="3200" dirty="0" smtClean="0"/>
              <a:t>Artículo 32. — Procedimientos de Emergencia</a:t>
            </a:r>
            <a:r>
              <a:rPr lang="es-PR" sz="3600" b="1" dirty="0" smtClean="0"/>
              <a:t>­</a:t>
            </a:r>
            <a:r>
              <a:rPr lang="es-PR" dirty="0" smtClean="0"/>
              <a:t/>
            </a:r>
            <a:br>
              <a:rPr lang="es-PR" dirty="0" smtClean="0"/>
            </a:br>
            <a:endParaRPr lang="es-P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s-ES" dirty="0" smtClean="0"/>
              <a:t>(f) En la situación donde el Tribunal Municipal deniegue la concesión de custodia provisional de emergencia, el Departamento podrá acudir al Tribunal de Primera Instancia, Sala de Relaciones de Familia, para solicitar una nueva vista dentro del mismo caso, bajo este Artículo, dentro de los próximos diez (10) días a partir de la fecha de dicha denegatoria. La nueva vista se señalará dentro de los próximos cinco (5) días a partir de la fecha en que el Departamento solicite la misma. Luego de escuchar el caso en esta nueva vista, el Tribunal de Primera Instancia tendrá que emitir una nueva resolución en cumplimiento con todas las disposiciones de este Artículo. </a:t>
            </a:r>
            <a:endParaRPr lang="en-US" dirty="0"/>
          </a:p>
        </p:txBody>
      </p:sp>
      <p:sp>
        <p:nvSpPr>
          <p:cNvPr id="2" name="Title 1"/>
          <p:cNvSpPr>
            <a:spLocks noGrp="1"/>
          </p:cNvSpPr>
          <p:nvPr>
            <p:ph type="title"/>
          </p:nvPr>
        </p:nvSpPr>
        <p:spPr/>
        <p:txBody>
          <a:bodyPr>
            <a:normAutofit fontScale="90000"/>
          </a:bodyPr>
          <a:lstStyle/>
          <a:p>
            <a:r>
              <a:rPr lang="es-ES" dirty="0" smtClean="0"/>
              <a:t>Artículo 32. — Procedimientos de Emergencia</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lgn="just">
              <a:buFont typeface="Wingdings" pitchFamily="2" charset="2"/>
              <a:buNone/>
            </a:pPr>
            <a:r>
              <a:rPr lang="en-US" dirty="0" smtClean="0"/>
              <a:t>	Durante </a:t>
            </a:r>
            <a:r>
              <a:rPr lang="en-US" dirty="0" err="1" smtClean="0"/>
              <a:t>siglos</a:t>
            </a:r>
            <a:r>
              <a:rPr lang="en-US" dirty="0" smtClean="0"/>
              <a:t> los </a:t>
            </a:r>
            <a:r>
              <a:rPr lang="en-US" dirty="0" err="1" smtClean="0"/>
              <a:t>niños</a:t>
            </a:r>
            <a:r>
              <a:rPr lang="en-US" dirty="0" smtClean="0"/>
              <a:t>(as) </a:t>
            </a:r>
            <a:r>
              <a:rPr lang="en-US" dirty="0" err="1" smtClean="0"/>
              <a:t>han</a:t>
            </a:r>
            <a:r>
              <a:rPr lang="en-US" dirty="0" smtClean="0"/>
              <a:t> </a:t>
            </a:r>
            <a:r>
              <a:rPr lang="en-US" dirty="0" err="1" smtClean="0"/>
              <a:t>sido</a:t>
            </a:r>
            <a:r>
              <a:rPr lang="en-US" dirty="0" smtClean="0"/>
              <a:t> </a:t>
            </a:r>
            <a:r>
              <a:rPr lang="en-US" dirty="0" err="1" smtClean="0"/>
              <a:t>considerados</a:t>
            </a:r>
            <a:r>
              <a:rPr lang="en-US" dirty="0" smtClean="0"/>
              <a:t>(as) </a:t>
            </a:r>
            <a:r>
              <a:rPr lang="en-US" dirty="0" err="1" smtClean="0"/>
              <a:t>propiedad</a:t>
            </a:r>
            <a:r>
              <a:rPr lang="en-US" dirty="0" smtClean="0"/>
              <a:t> de los padres </a:t>
            </a:r>
            <a:r>
              <a:rPr lang="en-US" dirty="0" err="1" smtClean="0"/>
              <a:t>para</a:t>
            </a:r>
            <a:r>
              <a:rPr lang="en-US" dirty="0" smtClean="0"/>
              <a:t> </a:t>
            </a:r>
            <a:r>
              <a:rPr lang="en-US" dirty="0" err="1" smtClean="0"/>
              <a:t>hacerlos</a:t>
            </a:r>
            <a:r>
              <a:rPr lang="en-US" dirty="0" smtClean="0"/>
              <a:t> </a:t>
            </a:r>
            <a:r>
              <a:rPr lang="en-US" dirty="0" err="1" smtClean="0"/>
              <a:t>trabajar</a:t>
            </a:r>
            <a:r>
              <a:rPr lang="en-US" dirty="0" smtClean="0"/>
              <a:t>, </a:t>
            </a:r>
            <a:r>
              <a:rPr lang="en-US" dirty="0" err="1" smtClean="0"/>
              <a:t>venderlos</a:t>
            </a:r>
            <a:r>
              <a:rPr lang="en-US" dirty="0" smtClean="0"/>
              <a:t>, </a:t>
            </a:r>
            <a:r>
              <a:rPr lang="en-US" dirty="0" err="1" smtClean="0"/>
              <a:t>amarlos</a:t>
            </a:r>
            <a:r>
              <a:rPr lang="en-US" dirty="0" smtClean="0"/>
              <a:t> o </a:t>
            </a:r>
            <a:r>
              <a:rPr lang="en-US" dirty="0" err="1" smtClean="0"/>
              <a:t>matarlos</a:t>
            </a:r>
            <a:r>
              <a:rPr lang="en-US" dirty="0" smtClean="0"/>
              <a:t> </a:t>
            </a:r>
            <a:r>
              <a:rPr lang="en-US" dirty="0" err="1" smtClean="0"/>
              <a:t>según</a:t>
            </a:r>
            <a:r>
              <a:rPr lang="en-US" dirty="0" smtClean="0"/>
              <a:t> </a:t>
            </a:r>
            <a:r>
              <a:rPr lang="en-US" dirty="0" err="1" smtClean="0"/>
              <a:t>prefieran</a:t>
            </a:r>
            <a:r>
              <a:rPr lang="en-US" dirty="0" smtClean="0"/>
              <a:t> los padres.  Los </a:t>
            </a:r>
            <a:r>
              <a:rPr lang="en-US" dirty="0" err="1" smtClean="0"/>
              <a:t>niños</a:t>
            </a:r>
            <a:r>
              <a:rPr lang="en-US" dirty="0" smtClean="0"/>
              <a:t>(as) no </a:t>
            </a:r>
            <a:r>
              <a:rPr lang="en-US" dirty="0" err="1" smtClean="0"/>
              <a:t>tenían</a:t>
            </a:r>
            <a:r>
              <a:rPr lang="en-US" dirty="0" smtClean="0"/>
              <a:t> </a:t>
            </a:r>
            <a:r>
              <a:rPr lang="en-US" dirty="0" err="1" smtClean="0"/>
              <a:t>derecho</a:t>
            </a:r>
            <a:r>
              <a:rPr lang="en-US" dirty="0" smtClean="0"/>
              <a:t> </a:t>
            </a:r>
            <a:r>
              <a:rPr lang="en-US" dirty="0" err="1" smtClean="0"/>
              <a:t>alguno</a:t>
            </a:r>
            <a:r>
              <a:rPr lang="en-US" dirty="0" smtClean="0"/>
              <a:t>.  </a:t>
            </a:r>
            <a:r>
              <a:rPr lang="en-US" dirty="0" err="1" smtClean="0"/>
              <a:t>Muchas</a:t>
            </a:r>
            <a:r>
              <a:rPr lang="en-US" dirty="0" smtClean="0"/>
              <a:t> </a:t>
            </a:r>
            <a:r>
              <a:rPr lang="en-US" dirty="0" err="1" smtClean="0"/>
              <a:t>acciones</a:t>
            </a:r>
            <a:r>
              <a:rPr lang="en-US" dirty="0" smtClean="0"/>
              <a:t> </a:t>
            </a:r>
            <a:r>
              <a:rPr lang="en-US" dirty="0" err="1" smtClean="0"/>
              <a:t>que</a:t>
            </a:r>
            <a:r>
              <a:rPr lang="en-US" dirty="0" smtClean="0"/>
              <a:t> </a:t>
            </a:r>
            <a:r>
              <a:rPr lang="en-US" dirty="0" err="1" smtClean="0"/>
              <a:t>hoy</a:t>
            </a:r>
            <a:r>
              <a:rPr lang="en-US" dirty="0" smtClean="0"/>
              <a:t> son </a:t>
            </a:r>
            <a:r>
              <a:rPr lang="en-US" dirty="0" err="1" smtClean="0"/>
              <a:t>consideradas</a:t>
            </a:r>
            <a:r>
              <a:rPr lang="en-US" dirty="0" smtClean="0"/>
              <a:t> </a:t>
            </a:r>
            <a:r>
              <a:rPr lang="en-US" dirty="0" err="1" smtClean="0"/>
              <a:t>maltrato</a:t>
            </a:r>
            <a:r>
              <a:rPr lang="en-US" dirty="0" smtClean="0"/>
              <a:t> </a:t>
            </a:r>
            <a:r>
              <a:rPr lang="en-US" dirty="0" err="1" smtClean="0"/>
              <a:t>eran</a:t>
            </a:r>
            <a:r>
              <a:rPr lang="en-US" dirty="0" smtClean="0"/>
              <a:t> parte del </a:t>
            </a:r>
            <a:r>
              <a:rPr lang="en-US" dirty="0" err="1" smtClean="0"/>
              <a:t>derecho</a:t>
            </a:r>
            <a:r>
              <a:rPr lang="en-US" dirty="0" smtClean="0"/>
              <a:t> de los padres a </a:t>
            </a:r>
            <a:r>
              <a:rPr lang="en-US" dirty="0" err="1" smtClean="0"/>
              <a:t>disciplinar</a:t>
            </a:r>
            <a:r>
              <a:rPr lang="en-US" dirty="0" smtClean="0"/>
              <a:t>.</a:t>
            </a:r>
          </a:p>
          <a:p>
            <a:pPr algn="just">
              <a:buFont typeface="Wingdings" pitchFamily="2" charset="2"/>
              <a:buNone/>
            </a:pPr>
            <a:r>
              <a:rPr lang="en-US" dirty="0" smtClean="0"/>
              <a:t>	En el </a:t>
            </a:r>
            <a:r>
              <a:rPr lang="en-US" dirty="0" err="1" smtClean="0"/>
              <a:t>siglo</a:t>
            </a:r>
            <a:r>
              <a:rPr lang="en-US" dirty="0" smtClean="0"/>
              <a:t> 19 era </a:t>
            </a:r>
            <a:r>
              <a:rPr lang="en-US" dirty="0" err="1" smtClean="0"/>
              <a:t>común</a:t>
            </a:r>
            <a:r>
              <a:rPr lang="en-US" dirty="0" smtClean="0"/>
              <a:t> </a:t>
            </a:r>
            <a:r>
              <a:rPr lang="en-US" dirty="0" err="1" smtClean="0"/>
              <a:t>que</a:t>
            </a:r>
            <a:r>
              <a:rPr lang="en-US" dirty="0" smtClean="0"/>
              <a:t> los </a:t>
            </a:r>
            <a:r>
              <a:rPr lang="en-US" dirty="0" err="1" smtClean="0"/>
              <a:t>niños</a:t>
            </a:r>
            <a:r>
              <a:rPr lang="en-US" dirty="0" smtClean="0"/>
              <a:t> </a:t>
            </a:r>
            <a:r>
              <a:rPr lang="en-US" dirty="0" err="1" smtClean="0"/>
              <a:t>trabajaran</a:t>
            </a:r>
            <a:r>
              <a:rPr lang="en-US" dirty="0" smtClean="0"/>
              <a:t> 12 </a:t>
            </a:r>
            <a:r>
              <a:rPr lang="en-US" dirty="0" err="1" smtClean="0"/>
              <a:t>horas</a:t>
            </a:r>
            <a:r>
              <a:rPr lang="en-US" dirty="0" smtClean="0"/>
              <a:t> </a:t>
            </a:r>
            <a:r>
              <a:rPr lang="en-US" dirty="0" err="1" smtClean="0"/>
              <a:t>diarias</a:t>
            </a:r>
            <a:r>
              <a:rPr lang="en-US" dirty="0" smtClean="0"/>
              <a:t> </a:t>
            </a:r>
            <a:r>
              <a:rPr lang="en-US" dirty="0" err="1" smtClean="0"/>
              <a:t>bajo</a:t>
            </a:r>
            <a:r>
              <a:rPr lang="en-US" dirty="0" smtClean="0"/>
              <a:t> </a:t>
            </a:r>
            <a:r>
              <a:rPr lang="en-US" dirty="0" err="1" smtClean="0"/>
              <a:t>maltratos</a:t>
            </a:r>
            <a:r>
              <a:rPr lang="en-US" dirty="0" smtClean="0"/>
              <a:t>.  </a:t>
            </a:r>
            <a:r>
              <a:rPr lang="en-US" dirty="0" err="1" smtClean="0"/>
              <a:t>Eran</a:t>
            </a:r>
            <a:r>
              <a:rPr lang="en-US" dirty="0" smtClean="0"/>
              <a:t> </a:t>
            </a:r>
            <a:r>
              <a:rPr lang="en-US" dirty="0" err="1" smtClean="0"/>
              <a:t>considerados</a:t>
            </a:r>
            <a:r>
              <a:rPr lang="en-US" dirty="0" smtClean="0"/>
              <a:t> </a:t>
            </a:r>
            <a:r>
              <a:rPr lang="en-US" dirty="0" err="1" smtClean="0"/>
              <a:t>una</a:t>
            </a:r>
            <a:r>
              <a:rPr lang="en-US" dirty="0" smtClean="0"/>
              <a:t> </a:t>
            </a:r>
            <a:r>
              <a:rPr lang="en-US" dirty="0" err="1" smtClean="0"/>
              <a:t>útil</a:t>
            </a:r>
            <a:r>
              <a:rPr lang="en-US" dirty="0" smtClean="0"/>
              <a:t> y </a:t>
            </a:r>
            <a:r>
              <a:rPr lang="en-US" dirty="0" err="1" smtClean="0"/>
              <a:t>barata</a:t>
            </a:r>
            <a:r>
              <a:rPr lang="en-US" dirty="0" smtClean="0"/>
              <a:t> </a:t>
            </a:r>
            <a:r>
              <a:rPr lang="en-US" dirty="0" err="1" smtClean="0"/>
              <a:t>mano</a:t>
            </a:r>
            <a:r>
              <a:rPr lang="en-US" dirty="0" smtClean="0"/>
              <a:t> de </a:t>
            </a:r>
            <a:r>
              <a:rPr lang="en-US" dirty="0" err="1" smtClean="0"/>
              <a:t>obra</a:t>
            </a:r>
            <a:r>
              <a:rPr lang="en-US" dirty="0" smtClean="0"/>
              <a:t>.</a:t>
            </a:r>
          </a:p>
          <a:p>
            <a:pPr>
              <a:buFont typeface="Wingdings" pitchFamily="2" charset="2"/>
              <a:buNone/>
            </a:pPr>
            <a:r>
              <a:rPr lang="en-US" sz="1600" dirty="0" smtClean="0"/>
              <a:t>Hepworth Berger, Eugenia 1981</a:t>
            </a:r>
          </a:p>
          <a:p>
            <a:endParaRPr lang="es-PR" dirty="0"/>
          </a:p>
        </p:txBody>
      </p:sp>
      <p:sp>
        <p:nvSpPr>
          <p:cNvPr id="2" name="Title 1"/>
          <p:cNvSpPr>
            <a:spLocks noGrp="1"/>
          </p:cNvSpPr>
          <p:nvPr>
            <p:ph type="title"/>
          </p:nvPr>
        </p:nvSpPr>
        <p:spPr/>
        <p:txBody>
          <a:bodyPr/>
          <a:lstStyle/>
          <a:p>
            <a:r>
              <a:rPr lang="en-US" dirty="0" err="1" smtClean="0"/>
              <a:t>Trasfondo</a:t>
            </a:r>
            <a:r>
              <a:rPr lang="en-US" dirty="0" smtClean="0"/>
              <a:t> </a:t>
            </a:r>
            <a:r>
              <a:rPr lang="en-US" dirty="0" err="1" smtClean="0"/>
              <a:t>Histórico</a:t>
            </a:r>
            <a:endParaRPr lang="es-PR"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s-ES" dirty="0" smtClean="0"/>
              <a:t>(a) En todo caso donde el tribunal ordene la remoción del menor de su hogar conforme a las disposiciones del Artículo 32 de la presente ley, y la parte promovida no comparezca a dichos procedimientos de emergencia, o se desconozca su paradero será deber de este el ordenar que se expidan y se diligencien de inmediato emplazamientos dirigidos a la parte promovida y a toda persona que ostente patria potestad sobre el menor o aquella que resultarían privada de la custodia en la vista bajo el Artículo 34 de esta Ley y que no haya comparecido en dicho procedimiento o que no se hayan sometido a la jurisdicción del tribunal.</a:t>
            </a:r>
            <a:endParaRPr lang="en-US" dirty="0"/>
          </a:p>
        </p:txBody>
      </p:sp>
      <p:sp>
        <p:nvSpPr>
          <p:cNvPr id="2" name="Title 1"/>
          <p:cNvSpPr>
            <a:spLocks noGrp="1"/>
          </p:cNvSpPr>
          <p:nvPr>
            <p:ph type="title"/>
          </p:nvPr>
        </p:nvSpPr>
        <p:spPr/>
        <p:txBody>
          <a:bodyPr>
            <a:normAutofit fontScale="90000"/>
          </a:bodyPr>
          <a:lstStyle/>
          <a:p>
            <a:r>
              <a:rPr lang="es-ES" dirty="0" smtClean="0"/>
              <a:t>Artículo 33. — Emplazamientos en Procesos de Remoción  </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s-ES" dirty="0" smtClean="0"/>
              <a:t>(a) Término para su celebración. — Dentro de los quince (15) días contados a partir de que el tribunal otorgue la custodia de emergencia al Departamento de la Familia </a:t>
            </a:r>
            <a:r>
              <a:rPr lang="es-PR" dirty="0" smtClean="0"/>
              <a:t> </a:t>
            </a:r>
          </a:p>
          <a:p>
            <a:r>
              <a:rPr lang="es-ES" dirty="0" smtClean="0"/>
              <a:t>Dicho término será improrrogable, excepto si la parte que solicite una prórroga para la celebración de dicha vista prueba que existe justa causa para ello y que la concesión de esta no milita en contra del mejor bienestar del menor.</a:t>
            </a:r>
          </a:p>
          <a:p>
            <a:r>
              <a:rPr lang="es-ES" dirty="0" smtClean="0"/>
              <a:t>Ninguna prórroga podrá concederse para celebrar la vista en exceso de sesenta (60) días a partir del momento en que el menor fue ubicado en cuidado sustituto.</a:t>
            </a:r>
          </a:p>
          <a:p>
            <a:r>
              <a:rPr lang="es-ES" dirty="0" smtClean="0"/>
              <a:t>(b) El tribunal tendrá que emitir sentencia sobre la ratificación de custodia en un término nunca mayor de sesenta días (60) días a partir del momento en que el menor fue ubicado en cuidado sustituto.</a:t>
            </a:r>
            <a:endParaRPr lang="es-PR" dirty="0"/>
          </a:p>
        </p:txBody>
      </p:sp>
      <p:sp>
        <p:nvSpPr>
          <p:cNvPr id="2" name="Title 1"/>
          <p:cNvSpPr>
            <a:spLocks noGrp="1"/>
          </p:cNvSpPr>
          <p:nvPr>
            <p:ph type="title"/>
          </p:nvPr>
        </p:nvSpPr>
        <p:spPr/>
        <p:txBody>
          <a:bodyPr>
            <a:normAutofit/>
          </a:bodyPr>
          <a:lstStyle/>
          <a:p>
            <a:r>
              <a:rPr lang="es-ES" sz="3200" dirty="0" smtClean="0"/>
              <a:t>Artículo 34. — Vista de Ratificación de Custodia</a:t>
            </a:r>
            <a:endParaRPr lang="es-PR" sz="36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s-ES" dirty="0" smtClean="0"/>
              <a:t>(c) Exoneración de Esfuerzos. — En los casos que el Departamento informe que ha de solicitar la exoneración de los esfuerzos de reunificación, el tribunal podrá celebrar una vista de relevo de esfuerzos conforme al Artículo 44 de la presente ley, en conjunto con la vista de ratificación de custodia</a:t>
            </a:r>
            <a:endParaRPr lang="es-PR" dirty="0" smtClean="0"/>
          </a:p>
          <a:p>
            <a:r>
              <a:rPr lang="es-ES" dirty="0" smtClean="0"/>
              <a:t>En todo caso donde se solicite el relevo de esfuerzos y el tribunal conceda dicha petición, la vista de permanencia descrita en el Artículo 37 de esta ley deberá celebrarse dentro de un término no mayor de treinta (30) días posterior a que se tome dicha determinación de relevo de esfuerzos, </a:t>
            </a:r>
            <a:endParaRPr lang="es-PR" dirty="0"/>
          </a:p>
        </p:txBody>
      </p:sp>
      <p:sp>
        <p:nvSpPr>
          <p:cNvPr id="2" name="Title 1"/>
          <p:cNvSpPr>
            <a:spLocks noGrp="1"/>
          </p:cNvSpPr>
          <p:nvPr>
            <p:ph type="title"/>
          </p:nvPr>
        </p:nvSpPr>
        <p:spPr/>
        <p:txBody>
          <a:bodyPr>
            <a:normAutofit fontScale="90000"/>
          </a:bodyPr>
          <a:lstStyle/>
          <a:p>
            <a:r>
              <a:rPr lang="es-ES" sz="3200" dirty="0" smtClean="0"/>
              <a:t>Artículo 34. — Vista de Ratificación de Custodia</a:t>
            </a:r>
            <a:r>
              <a:rPr lang="es-PR" sz="3200" dirty="0" smtClean="0"/>
              <a:t/>
            </a:r>
            <a:br>
              <a:rPr lang="es-PR" sz="3200" dirty="0" smtClean="0"/>
            </a:br>
            <a:endParaRPr lang="es-PR" sz="32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s-ES" dirty="0" smtClean="0"/>
              <a:t>(d) Si se toma la determinación de ubicar al menor en un programa de tratamiento residencial cualificado, el tribunal, en un término improrrogable de sesenta (60) días a partir de la ubicación del menor en dicho programa,</a:t>
            </a:r>
            <a:endParaRPr lang="en-US" dirty="0"/>
          </a:p>
        </p:txBody>
      </p:sp>
      <p:sp>
        <p:nvSpPr>
          <p:cNvPr id="2" name="Title 1"/>
          <p:cNvSpPr>
            <a:spLocks noGrp="1"/>
          </p:cNvSpPr>
          <p:nvPr>
            <p:ph type="title"/>
          </p:nvPr>
        </p:nvSpPr>
        <p:spPr/>
        <p:txBody>
          <a:bodyPr>
            <a:normAutofit fontScale="90000"/>
          </a:bodyPr>
          <a:lstStyle/>
          <a:p>
            <a:r>
              <a:rPr lang="es-ES" dirty="0" smtClean="0"/>
              <a:t>Artículo 34. — Vista de Ratificación de Custodia</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s-ES" dirty="0" smtClean="0"/>
              <a:t>(e) Determinación del tribunal. — Si después de considerar la prueba presentada durante la vista, el tribunal determina que existen las circunstancias que motivaron la remoción y la custodia de emergencia, u otras condiciones que requieren dicha acción, el tribunal dictará sentencia parcial y podrá conceder la custodia provisional al Departamento. En este caso, la custodia física recaerá en la persona que el Departamento designe, siguiendo el orden dispuesto en el Artículo 12 de esta ley.</a:t>
            </a:r>
            <a:endParaRPr lang="en-US" dirty="0"/>
          </a:p>
        </p:txBody>
      </p:sp>
      <p:sp>
        <p:nvSpPr>
          <p:cNvPr id="2" name="Title 1"/>
          <p:cNvSpPr>
            <a:spLocks noGrp="1"/>
          </p:cNvSpPr>
          <p:nvPr>
            <p:ph type="title"/>
          </p:nvPr>
        </p:nvSpPr>
        <p:spPr/>
        <p:txBody>
          <a:bodyPr>
            <a:normAutofit fontScale="90000"/>
          </a:bodyPr>
          <a:lstStyle/>
          <a:p>
            <a:r>
              <a:rPr lang="es-ES" dirty="0" smtClean="0"/>
              <a:t>Artículo 34. — Vista de Ratificación de Custodia</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lgn="just"/>
            <a:r>
              <a:rPr lang="es-ES" dirty="0" smtClean="0"/>
              <a:t>Todo menor bajo la custodia provisional del Departamento, será sometido a evaluación médica de manera que se pueda conocer su estado de salud al momento de la intervención. Para brindar cualquier tratamiento médico a un menor no será necesaria la autorización de los padres, excepto para una intervención quirúrgica.</a:t>
            </a:r>
          </a:p>
          <a:p>
            <a:pPr algn="just"/>
            <a:r>
              <a:rPr lang="es-ES" dirty="0" smtClean="0"/>
              <a:t>Cuando se requiera una intervención quirúrgica o cirugía, será suficiente la autorización de uno de los padres con patria potestad del menor</a:t>
            </a:r>
            <a:endParaRPr lang="es-PR" dirty="0"/>
          </a:p>
        </p:txBody>
      </p:sp>
      <p:sp>
        <p:nvSpPr>
          <p:cNvPr id="2" name="Title 1"/>
          <p:cNvSpPr>
            <a:spLocks noGrp="1"/>
          </p:cNvSpPr>
          <p:nvPr>
            <p:ph type="title"/>
          </p:nvPr>
        </p:nvSpPr>
        <p:spPr/>
        <p:txBody>
          <a:bodyPr>
            <a:normAutofit fontScale="90000"/>
          </a:bodyPr>
          <a:lstStyle/>
          <a:p>
            <a:r>
              <a:rPr lang="es-ES" dirty="0" smtClean="0"/>
              <a:t>Artículo 35. — Tratamiento Médico y Otros Asuntos</a:t>
            </a:r>
            <a:r>
              <a:rPr lang="es-PR" dirty="0" smtClean="0"/>
              <a:t/>
            </a:r>
            <a:br>
              <a:rPr lang="es-PR" dirty="0" smtClean="0"/>
            </a:br>
            <a:endParaRPr lang="es-P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r>
              <a:rPr lang="es-ES" dirty="0" smtClean="0"/>
              <a:t>Cada seis meses, o en un término menor</a:t>
            </a:r>
          </a:p>
          <a:p>
            <a:r>
              <a:rPr lang="es-ES" dirty="0" smtClean="0"/>
              <a:t>(a) Si la ubicación del menor ha garantizado su seguridad y responde a su mejor bienestar. </a:t>
            </a:r>
          </a:p>
          <a:p>
            <a:r>
              <a:rPr lang="es-ES" dirty="0" smtClean="0"/>
              <a:t>(b) Si la ubicación del menor fuera de su hogar continúa siendo una necesidad.</a:t>
            </a:r>
          </a:p>
          <a:p>
            <a:r>
              <a:rPr lang="es-ES" dirty="0" smtClean="0"/>
              <a:t>(c) El nivel de cumplimiento con el plan de servicio de las partes con interés.</a:t>
            </a:r>
          </a:p>
          <a:p>
            <a:r>
              <a:rPr lang="es-ES" dirty="0" smtClean="0"/>
              <a:t>(d) Los esfuerzos razonables que el Departamento lleva a cabo </a:t>
            </a:r>
          </a:p>
          <a:p>
            <a:r>
              <a:rPr lang="es-ES" dirty="0" smtClean="0"/>
              <a:t>(e) Fecha estimada en la que el menor podrá regresar a su hogar, o que se pueda ejecutar un Plan de Permanencia, </a:t>
            </a:r>
          </a:p>
          <a:p>
            <a:r>
              <a:rPr lang="es-ES" dirty="0" smtClean="0"/>
              <a:t>(f) En caso de la ubicación del menor en un hogar de crianza o establecimiento residencial:</a:t>
            </a:r>
          </a:p>
          <a:p>
            <a:r>
              <a:rPr lang="es-ES" dirty="0" smtClean="0"/>
              <a:t> (1) Si el individuo, familia, o personas que operan el hogar de crianza o establecimiento residencial están en cumplimiento con el estándar del padre y madre prudente y razonable; y </a:t>
            </a:r>
          </a:p>
          <a:p>
            <a:r>
              <a:rPr lang="es-ES" dirty="0" smtClean="0"/>
              <a:t>(2) Si al menor regularmente se le está proveyendo la oportunidad a participar en actividades adecuadas conforme a su edad o nivel de desarrollo, y si se toma en consideración la opinión del menor sobre su participación en estas actividades. </a:t>
            </a:r>
            <a:endParaRPr lang="en-US" dirty="0"/>
          </a:p>
        </p:txBody>
      </p:sp>
      <p:sp>
        <p:nvSpPr>
          <p:cNvPr id="2" name="Title 1"/>
          <p:cNvSpPr>
            <a:spLocks noGrp="1"/>
          </p:cNvSpPr>
          <p:nvPr>
            <p:ph type="title"/>
          </p:nvPr>
        </p:nvSpPr>
        <p:spPr/>
        <p:txBody>
          <a:bodyPr>
            <a:normAutofit fontScale="90000"/>
          </a:bodyPr>
          <a:lstStyle/>
          <a:p>
            <a:r>
              <a:rPr lang="es-ES" dirty="0" smtClean="0"/>
              <a:t>Artículo 36. — Vista de Seguimiento </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s-ES" dirty="0" smtClean="0"/>
              <a:t>En cualquier procedimiento al amparo de esta ley, el menor tendrá derecho a ser escuchado. El juez podrá entrevistar al menor de edad en presencia del Procurador o en su defecto, de un trabajador social del tribunal. Las declaraciones vertidas formarán parte del expediente, sin embargo, no serán parte del récord y las mismas se mantendrán selladas. </a:t>
            </a:r>
            <a:endParaRPr lang="en-US" dirty="0"/>
          </a:p>
        </p:txBody>
      </p:sp>
      <p:sp>
        <p:nvSpPr>
          <p:cNvPr id="2" name="Title 1"/>
          <p:cNvSpPr>
            <a:spLocks noGrp="1"/>
          </p:cNvSpPr>
          <p:nvPr>
            <p:ph type="title"/>
          </p:nvPr>
        </p:nvSpPr>
        <p:spPr/>
        <p:txBody>
          <a:bodyPr>
            <a:normAutofit fontScale="90000"/>
          </a:bodyPr>
          <a:lstStyle/>
          <a:p>
            <a:r>
              <a:rPr lang="es-ES" dirty="0" smtClean="0"/>
              <a:t>Artículo 38. — Derecho del Menor a ser Escuchado</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s-ES" dirty="0" smtClean="0"/>
              <a:t>El tribunal concederá legitimidad para </a:t>
            </a:r>
            <a:r>
              <a:rPr lang="es-ES" b="1" u="sng" dirty="0" smtClean="0"/>
              <a:t>intervenir</a:t>
            </a:r>
            <a:r>
              <a:rPr lang="es-ES" dirty="0" smtClean="0"/>
              <a:t> cuando determine que las personas abuelos, </a:t>
            </a:r>
            <a:r>
              <a:rPr lang="it-IT" dirty="0" smtClean="0"/>
              <a:t>padre o la madre no custodio </a:t>
            </a:r>
            <a:r>
              <a:rPr lang="es-ES" dirty="0" smtClean="0"/>
              <a:t>así como las personas hermanos mayores de edad no dependientes de sus padres mantienen una relación con el menor o han hecho suficientes esfuerzos para establecerla. </a:t>
            </a:r>
            <a:endParaRPr lang="es-PR" dirty="0"/>
          </a:p>
        </p:txBody>
      </p:sp>
      <p:sp>
        <p:nvSpPr>
          <p:cNvPr id="2" name="Title 1"/>
          <p:cNvSpPr>
            <a:spLocks noGrp="1"/>
          </p:cNvSpPr>
          <p:nvPr>
            <p:ph type="title"/>
          </p:nvPr>
        </p:nvSpPr>
        <p:spPr/>
        <p:txBody>
          <a:bodyPr>
            <a:noAutofit/>
          </a:bodyPr>
          <a:lstStyle/>
          <a:p>
            <a:r>
              <a:rPr lang="es-ES" sz="3600" dirty="0" smtClean="0"/>
              <a:t>Artículo 39. — Derechos de los Abuelos y Hermanos Mayores de Edad, </a:t>
            </a:r>
            <a:endParaRPr lang="es-PR" sz="36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s-ES" dirty="0" smtClean="0"/>
              <a:t>Las personas que tengan a su cargo un hogar de crianza o establecimientos residenciales que tengan bajo su cuido a un menor tendrán derecho a ser escuchados en cualquier procedimiento de protección a un menor que vive o vivió en su hogar, con el propósito que aporten evidencia sobre el estado físico, emocional, mental o sexual del menor, durante el período en que estuvo bajo su cuidado, pero no serán considerados como parte de este</a:t>
            </a:r>
            <a:endParaRPr lang="es-PR" dirty="0"/>
          </a:p>
        </p:txBody>
      </p:sp>
      <p:sp>
        <p:nvSpPr>
          <p:cNvPr id="2" name="Title 1"/>
          <p:cNvSpPr>
            <a:spLocks noGrp="1"/>
          </p:cNvSpPr>
          <p:nvPr>
            <p:ph type="title"/>
          </p:nvPr>
        </p:nvSpPr>
        <p:spPr/>
        <p:txBody>
          <a:bodyPr>
            <a:normAutofit fontScale="90000"/>
          </a:bodyPr>
          <a:lstStyle/>
          <a:p>
            <a:r>
              <a:rPr lang="es-PR" sz="2700" b="1" dirty="0" smtClean="0"/>
              <a:t/>
            </a:r>
            <a:br>
              <a:rPr lang="es-PR" sz="2700" b="1" dirty="0" smtClean="0"/>
            </a:br>
            <a:r>
              <a:rPr lang="es-ES" sz="2400" dirty="0" smtClean="0"/>
              <a:t>Artículo 40. — Derecho de los Hogares de Crianza y Establecimientos Residenciales a Solicitar ser Escuchados</a:t>
            </a:r>
            <a:r>
              <a:rPr lang="es-PR" dirty="0" smtClean="0"/>
              <a:t/>
            </a:r>
            <a:br>
              <a:rPr lang="es-PR" dirty="0" smtClean="0"/>
            </a:br>
            <a:endParaRPr lang="es-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just">
              <a:buFont typeface="Wingdings" pitchFamily="2" charset="2"/>
              <a:buNone/>
            </a:pPr>
            <a:r>
              <a:rPr lang="en-US" sz="3600" dirty="0" smtClean="0"/>
              <a:t>-</a:t>
            </a:r>
            <a:r>
              <a:rPr lang="en-US" dirty="0" smtClean="0"/>
              <a:t>	1874 - Primer </a:t>
            </a:r>
            <a:r>
              <a:rPr lang="en-US" dirty="0" err="1" smtClean="0"/>
              <a:t>caso</a:t>
            </a:r>
            <a:r>
              <a:rPr lang="en-US" dirty="0" smtClean="0"/>
              <a:t> de </a:t>
            </a:r>
            <a:r>
              <a:rPr lang="en-US" dirty="0" err="1" smtClean="0"/>
              <a:t>maltrato</a:t>
            </a:r>
            <a:r>
              <a:rPr lang="en-US" dirty="0" smtClean="0"/>
              <a:t> </a:t>
            </a:r>
            <a:r>
              <a:rPr lang="en-US" dirty="0" err="1" smtClean="0"/>
              <a:t>reportado</a:t>
            </a:r>
            <a:endParaRPr lang="en-US" dirty="0" smtClean="0"/>
          </a:p>
          <a:p>
            <a:pPr algn="just">
              <a:buFontTx/>
              <a:buChar char="-"/>
            </a:pPr>
            <a:r>
              <a:rPr lang="en-US" dirty="0" smtClean="0"/>
              <a:t>Niña de 9 </a:t>
            </a:r>
            <a:r>
              <a:rPr lang="en-US" dirty="0" err="1" smtClean="0"/>
              <a:t>años</a:t>
            </a:r>
            <a:r>
              <a:rPr lang="en-US" dirty="0" smtClean="0"/>
              <a:t>.  </a:t>
            </a:r>
            <a:r>
              <a:rPr lang="en-US" dirty="0" err="1" smtClean="0"/>
              <a:t>Sus</a:t>
            </a:r>
            <a:r>
              <a:rPr lang="en-US" dirty="0" smtClean="0"/>
              <a:t> padres la </a:t>
            </a:r>
            <a:r>
              <a:rPr lang="en-US" dirty="0" err="1" smtClean="0"/>
              <a:t>golpeaban</a:t>
            </a:r>
            <a:r>
              <a:rPr lang="en-US" dirty="0" smtClean="0"/>
              <a:t> </a:t>
            </a:r>
            <a:r>
              <a:rPr lang="en-US" dirty="0" err="1" smtClean="0"/>
              <a:t>diariamente</a:t>
            </a:r>
            <a:r>
              <a:rPr lang="en-US" dirty="0" smtClean="0"/>
              <a:t> y la </a:t>
            </a:r>
            <a:r>
              <a:rPr lang="en-US" dirty="0" err="1" smtClean="0"/>
              <a:t>mantenían</a:t>
            </a:r>
            <a:r>
              <a:rPr lang="en-US" dirty="0" smtClean="0"/>
              <a:t> </a:t>
            </a:r>
            <a:r>
              <a:rPr lang="en-US" dirty="0" err="1" smtClean="0"/>
              <a:t>encadenada</a:t>
            </a:r>
            <a:r>
              <a:rPr lang="en-US" dirty="0" smtClean="0"/>
              <a:t> a </a:t>
            </a:r>
            <a:r>
              <a:rPr lang="en-US" dirty="0" err="1" smtClean="0"/>
              <a:t>una</a:t>
            </a:r>
            <a:r>
              <a:rPr lang="en-US" dirty="0" smtClean="0"/>
              <a:t> </a:t>
            </a:r>
            <a:r>
              <a:rPr lang="en-US" dirty="0" err="1" smtClean="0"/>
              <a:t>cama</a:t>
            </a:r>
            <a:r>
              <a:rPr lang="en-US" dirty="0" smtClean="0"/>
              <a:t>.</a:t>
            </a:r>
          </a:p>
          <a:p>
            <a:pPr algn="just">
              <a:buFontTx/>
              <a:buChar char="-"/>
            </a:pPr>
            <a:r>
              <a:rPr lang="en-US" dirty="0" smtClean="0"/>
              <a:t>No </a:t>
            </a:r>
            <a:r>
              <a:rPr lang="en-US" dirty="0" err="1" smtClean="0"/>
              <a:t>existía</a:t>
            </a:r>
            <a:r>
              <a:rPr lang="en-US" dirty="0" smtClean="0"/>
              <a:t> </a:t>
            </a:r>
            <a:r>
              <a:rPr lang="en-US" dirty="0" err="1" smtClean="0"/>
              <a:t>Ley</a:t>
            </a:r>
            <a:r>
              <a:rPr lang="en-US" dirty="0" smtClean="0"/>
              <a:t> </a:t>
            </a:r>
            <a:r>
              <a:rPr lang="en-US" dirty="0" err="1" smtClean="0"/>
              <a:t>que</a:t>
            </a:r>
            <a:r>
              <a:rPr lang="en-US" dirty="0" smtClean="0"/>
              <a:t> </a:t>
            </a:r>
            <a:r>
              <a:rPr lang="en-US" dirty="0" err="1" smtClean="0"/>
              <a:t>reconociera</a:t>
            </a:r>
            <a:r>
              <a:rPr lang="en-US" dirty="0" smtClean="0"/>
              <a:t> </a:t>
            </a:r>
            <a:r>
              <a:rPr lang="en-US" dirty="0" err="1" smtClean="0"/>
              <a:t>sus</a:t>
            </a:r>
            <a:r>
              <a:rPr lang="en-US" dirty="0" smtClean="0"/>
              <a:t> </a:t>
            </a:r>
            <a:r>
              <a:rPr lang="en-US" dirty="0" err="1" smtClean="0"/>
              <a:t>derechos</a:t>
            </a:r>
            <a:r>
              <a:rPr lang="en-US" dirty="0" smtClean="0"/>
              <a:t> </a:t>
            </a:r>
            <a:r>
              <a:rPr lang="en-US" dirty="0" err="1" smtClean="0"/>
              <a:t>así</a:t>
            </a:r>
            <a:r>
              <a:rPr lang="en-US" dirty="0" smtClean="0"/>
              <a:t> </a:t>
            </a:r>
            <a:r>
              <a:rPr lang="en-US" dirty="0" err="1" smtClean="0"/>
              <a:t>que</a:t>
            </a:r>
            <a:r>
              <a:rPr lang="en-US" dirty="0" smtClean="0"/>
              <a:t> </a:t>
            </a:r>
            <a:r>
              <a:rPr lang="en-US" dirty="0" err="1" smtClean="0"/>
              <a:t>las</a:t>
            </a:r>
            <a:r>
              <a:rPr lang="en-US" dirty="0" smtClean="0"/>
              <a:t> </a:t>
            </a:r>
            <a:r>
              <a:rPr lang="en-US" dirty="0" err="1" smtClean="0"/>
              <a:t>religiosas</a:t>
            </a:r>
            <a:r>
              <a:rPr lang="en-US" dirty="0" smtClean="0"/>
              <a:t> </a:t>
            </a:r>
            <a:r>
              <a:rPr lang="en-US" dirty="0" err="1" smtClean="0"/>
              <a:t>que</a:t>
            </a:r>
            <a:r>
              <a:rPr lang="en-US" dirty="0" smtClean="0"/>
              <a:t> </a:t>
            </a:r>
            <a:r>
              <a:rPr lang="en-US" dirty="0" err="1" smtClean="0"/>
              <a:t>querían</a:t>
            </a:r>
            <a:r>
              <a:rPr lang="en-US" dirty="0" smtClean="0"/>
              <a:t> </a:t>
            </a:r>
            <a:r>
              <a:rPr lang="en-US" dirty="0" err="1" smtClean="0"/>
              <a:t>protegerla</a:t>
            </a:r>
            <a:r>
              <a:rPr lang="en-US" dirty="0" smtClean="0"/>
              <a:t> se </a:t>
            </a:r>
            <a:r>
              <a:rPr lang="en-US" dirty="0" err="1" smtClean="0"/>
              <a:t>ampararon</a:t>
            </a:r>
            <a:r>
              <a:rPr lang="en-US" dirty="0" smtClean="0"/>
              <a:t> en la </a:t>
            </a:r>
            <a:r>
              <a:rPr lang="en-US" dirty="0" err="1" smtClean="0"/>
              <a:t>Ley</a:t>
            </a:r>
            <a:r>
              <a:rPr lang="en-US" dirty="0" smtClean="0"/>
              <a:t> de la “American Society for the Prevention of Cruelty to Animals” </a:t>
            </a:r>
            <a:r>
              <a:rPr lang="en-US" dirty="0" err="1" smtClean="0"/>
              <a:t>alegando</a:t>
            </a:r>
            <a:r>
              <a:rPr lang="en-US" dirty="0" smtClean="0"/>
              <a:t> </a:t>
            </a:r>
            <a:r>
              <a:rPr lang="en-US" dirty="0" err="1" smtClean="0"/>
              <a:t>que</a:t>
            </a:r>
            <a:r>
              <a:rPr lang="en-US" dirty="0" smtClean="0"/>
              <a:t> la </a:t>
            </a:r>
            <a:r>
              <a:rPr lang="en-US" dirty="0" err="1" smtClean="0"/>
              <a:t>niña</a:t>
            </a:r>
            <a:r>
              <a:rPr lang="en-US" dirty="0" smtClean="0"/>
              <a:t> era un animal.</a:t>
            </a:r>
          </a:p>
          <a:p>
            <a:pPr algn="just">
              <a:buFontTx/>
              <a:buChar char="-"/>
            </a:pPr>
            <a:r>
              <a:rPr lang="en-US" dirty="0" smtClean="0"/>
              <a:t>Un </a:t>
            </a:r>
            <a:r>
              <a:rPr lang="en-US" dirty="0" err="1" smtClean="0"/>
              <a:t>año</a:t>
            </a:r>
            <a:r>
              <a:rPr lang="en-US" dirty="0" smtClean="0"/>
              <a:t> </a:t>
            </a:r>
            <a:r>
              <a:rPr lang="en-US" dirty="0" err="1" smtClean="0"/>
              <a:t>después</a:t>
            </a:r>
            <a:r>
              <a:rPr lang="en-US" dirty="0" smtClean="0"/>
              <a:t> surge la “New York Society for the Prevention of Cruelty to Children”.</a:t>
            </a:r>
          </a:p>
          <a:p>
            <a:pPr algn="just">
              <a:buFontTx/>
              <a:buChar char="-"/>
            </a:pPr>
            <a:r>
              <a:rPr lang="en-US" dirty="0" smtClean="0"/>
              <a:t>El </a:t>
            </a:r>
            <a:r>
              <a:rPr lang="en-US" dirty="0" err="1" smtClean="0"/>
              <a:t>derecho</a:t>
            </a:r>
            <a:r>
              <a:rPr lang="en-US" dirty="0" smtClean="0"/>
              <a:t> de los </a:t>
            </a:r>
            <a:r>
              <a:rPr lang="en-US" dirty="0" err="1" smtClean="0"/>
              <a:t>niños</a:t>
            </a:r>
            <a:r>
              <a:rPr lang="en-US" dirty="0" smtClean="0"/>
              <a:t> a ser </a:t>
            </a:r>
            <a:r>
              <a:rPr lang="en-US" dirty="0" err="1" smtClean="0"/>
              <a:t>protegidos</a:t>
            </a:r>
            <a:r>
              <a:rPr lang="en-US" dirty="0" smtClean="0"/>
              <a:t> contra el </a:t>
            </a:r>
            <a:r>
              <a:rPr lang="en-US" dirty="0" err="1" smtClean="0"/>
              <a:t>maltrato</a:t>
            </a:r>
            <a:r>
              <a:rPr lang="en-US" dirty="0" smtClean="0"/>
              <a:t> surge de la </a:t>
            </a:r>
            <a:r>
              <a:rPr lang="en-US" dirty="0" err="1" smtClean="0"/>
              <a:t>analogía</a:t>
            </a:r>
            <a:r>
              <a:rPr lang="en-US" dirty="0" smtClean="0"/>
              <a:t> </a:t>
            </a:r>
            <a:r>
              <a:rPr lang="en-US" dirty="0" err="1" smtClean="0"/>
              <a:t>niño</a:t>
            </a:r>
            <a:r>
              <a:rPr lang="en-US" dirty="0" smtClean="0"/>
              <a:t>-animal.</a:t>
            </a:r>
          </a:p>
          <a:p>
            <a:pPr algn="just">
              <a:buFontTx/>
              <a:buNone/>
            </a:pPr>
            <a:r>
              <a:rPr lang="en-US" sz="2800" dirty="0" smtClean="0"/>
              <a:t>Hepworth Berger Eugenia, 1981</a:t>
            </a:r>
          </a:p>
          <a:p>
            <a:endParaRPr lang="es-PR" dirty="0"/>
          </a:p>
        </p:txBody>
      </p:sp>
      <p:sp>
        <p:nvSpPr>
          <p:cNvPr id="2" name="Title 1"/>
          <p:cNvSpPr>
            <a:spLocks noGrp="1"/>
          </p:cNvSpPr>
          <p:nvPr>
            <p:ph type="title"/>
          </p:nvPr>
        </p:nvSpPr>
        <p:spPr/>
        <p:txBody>
          <a:bodyPr/>
          <a:lstStyle/>
          <a:p>
            <a:r>
              <a:rPr lang="en-US" dirty="0" smtClean="0"/>
              <a:t>Mary Ellen Wilson</a:t>
            </a:r>
            <a:endParaRPr lang="es-PR"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s-ES" dirty="0" smtClean="0"/>
              <a:t>Los trabajadores sociales del Departamento, peritos o médicos que hayan tratado o evaluado a un menor notificarán el plan de servicios, el plan de permanencia, y los informes correspondientes en el tribunal y ante Procurador de Asuntos de Familia dentro de un plazo no menor de diez (10) días con antelación a la celebración de la primera vista de seguimiento. </a:t>
            </a:r>
            <a:r>
              <a:rPr lang="es-PR" dirty="0" smtClean="0"/>
              <a:t>.</a:t>
            </a:r>
            <a:endParaRPr lang="es-PR" dirty="0"/>
          </a:p>
        </p:txBody>
      </p:sp>
      <p:sp>
        <p:nvSpPr>
          <p:cNvPr id="2" name="Title 1"/>
          <p:cNvSpPr>
            <a:spLocks noGrp="1"/>
          </p:cNvSpPr>
          <p:nvPr>
            <p:ph type="title"/>
          </p:nvPr>
        </p:nvSpPr>
        <p:spPr/>
        <p:txBody>
          <a:bodyPr>
            <a:normAutofit fontScale="90000"/>
          </a:bodyPr>
          <a:lstStyle/>
          <a:p>
            <a:r>
              <a:rPr lang="es-ES" dirty="0" smtClean="0"/>
              <a:t>Artículo 43. — Informes y Términos para su Presentación</a:t>
            </a:r>
            <a:r>
              <a:rPr lang="es-PR" dirty="0" smtClean="0"/>
              <a:t/>
            </a:r>
            <a:br>
              <a:rPr lang="es-PR" dirty="0" smtClean="0"/>
            </a:br>
            <a:endParaRPr lang="es-P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s-PR" dirty="0"/>
              <a:t>Artículo 2.-A partir de la vigencia de esta ley, ningún estudiante o niño pre-escolar podrá ser admitido o matriculado en una escuela, centro de cuidado diurno, o centro de tratamiento social, si no está debidamente inmunizado. Será responsabilidad del registrador o de los directores de los centros de cuidado diurno o centros de tratamiento social requerir del estudiante o niño preescolar el certificado de inmunización. Será responsabilidad del estudiante, niño pre-escolar o de sus padres o tutores, someter certificado de inmunización para poder ser aceptado a la escuela, centro de cuidado diurno, o centro de tratamiento social. </a:t>
            </a:r>
            <a:r>
              <a:rPr lang="es-PR" b="1" u="sng" dirty="0">
                <a:solidFill>
                  <a:srgbClr val="FF0000"/>
                </a:solidFill>
              </a:rPr>
              <a:t>Esta disposición no aplicará a aquellos menores cuyo ingreso sea ordenado por el Tribunal </a:t>
            </a:r>
            <a:r>
              <a:rPr lang="es-PR" b="1" u="sng" dirty="0" smtClean="0">
                <a:solidFill>
                  <a:srgbClr val="FF0000"/>
                </a:solidFill>
              </a:rPr>
              <a:t>Superior</a:t>
            </a:r>
            <a:r>
              <a:rPr lang="es-PR" dirty="0" smtClean="0"/>
              <a:t>, Asuntos </a:t>
            </a:r>
            <a:r>
              <a:rPr lang="es-PR" dirty="0"/>
              <a:t>de Menores.</a:t>
            </a:r>
          </a:p>
          <a:p>
            <a:endParaRPr lang="es-PR" dirty="0"/>
          </a:p>
        </p:txBody>
      </p:sp>
      <p:sp>
        <p:nvSpPr>
          <p:cNvPr id="2" name="Title 1"/>
          <p:cNvSpPr>
            <a:spLocks noGrp="1"/>
          </p:cNvSpPr>
          <p:nvPr>
            <p:ph type="title"/>
          </p:nvPr>
        </p:nvSpPr>
        <p:spPr/>
        <p:txBody>
          <a:bodyPr>
            <a:normAutofit fontScale="90000"/>
          </a:bodyPr>
          <a:lstStyle/>
          <a:p>
            <a:r>
              <a:rPr lang="es-PR" dirty="0"/>
              <a:t>Ley Núm. 25 del 25 de septiembre de 1983 </a:t>
            </a:r>
            <a:r>
              <a:rPr lang="es-PR" dirty="0" smtClean="0"/>
              <a:t>(Inmunizaciones)</a:t>
            </a:r>
            <a:endParaRPr lang="es-PR"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s-PR" dirty="0"/>
              <a:t>Artículo 4.-Cualquier estudiante o niño pre-escolar podrá ser provisionalmente matriculado en una escuela, centro de cuidado diurno, o centro de tratamiento social si el estudiante o niño preescolar ha recibido </a:t>
            </a:r>
            <a:r>
              <a:rPr lang="es-PR" b="1" u="sng" dirty="0"/>
              <a:t>por lo menos una dosis</a:t>
            </a:r>
            <a:r>
              <a:rPr lang="es-PR" dirty="0"/>
              <a:t> de cada una de las inmunizaciones requeridas por el Secretario de Salud, según se establece en el Artículo 10 de esta ley. </a:t>
            </a:r>
          </a:p>
        </p:txBody>
      </p:sp>
      <p:sp>
        <p:nvSpPr>
          <p:cNvPr id="2" name="Title 1"/>
          <p:cNvSpPr>
            <a:spLocks noGrp="1"/>
          </p:cNvSpPr>
          <p:nvPr>
            <p:ph type="title"/>
          </p:nvPr>
        </p:nvSpPr>
        <p:spPr/>
        <p:txBody>
          <a:bodyPr>
            <a:normAutofit fontScale="90000"/>
          </a:bodyPr>
          <a:lstStyle/>
          <a:p>
            <a:r>
              <a:rPr lang="es-PR" dirty="0" smtClean="0"/>
              <a:t>Ley Núm. 25 del 25 de septiembre de 1983 (Inmunizaciones)</a:t>
            </a:r>
            <a:endParaRPr lang="es-PR"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r>
              <a:rPr lang="es-PR" dirty="0" smtClean="0"/>
              <a:t>Continuación Art. 4;   En </a:t>
            </a:r>
            <a:r>
              <a:rPr lang="es-PR" dirty="0"/>
              <a:t>aquellos casos de </a:t>
            </a:r>
            <a:r>
              <a:rPr lang="es-PR" b="1" u="sng" dirty="0"/>
              <a:t>ingresos de emergencia</a:t>
            </a:r>
            <a:r>
              <a:rPr lang="es-PR" dirty="0"/>
              <a:t> a un centro de cuidado diurno, centro de tratamiento social, o casos de protección de niños pre-escolares, que no han recibido ninguna dosis de las requeridas por esta ley, podrán ser admitidos provisionalmente.  </a:t>
            </a:r>
            <a:r>
              <a:rPr lang="es-PR" b="1" u="sng" dirty="0"/>
              <a:t>Será responsabilidad del Director del Centro de Cuidado Diurno o Centro de Tratamiento Social</a:t>
            </a:r>
            <a:r>
              <a:rPr lang="es-PR" dirty="0"/>
              <a:t> de velar porque inmediatamente o dentro de un término no mayor de dos semanas empiece a recibir las dosis correspondientes y que cumpla con las demás disposiciones de este Artículo. Esto incluye a menores cuyo ingreso sea ordenado por el Tribunal Superior, Asuntos de Menores. </a:t>
            </a:r>
            <a:br>
              <a:rPr lang="es-PR" dirty="0"/>
            </a:br>
            <a:endParaRPr lang="es-PR" dirty="0"/>
          </a:p>
        </p:txBody>
      </p:sp>
      <p:sp>
        <p:nvSpPr>
          <p:cNvPr id="2" name="Title 1"/>
          <p:cNvSpPr>
            <a:spLocks noGrp="1"/>
          </p:cNvSpPr>
          <p:nvPr>
            <p:ph type="title"/>
          </p:nvPr>
        </p:nvSpPr>
        <p:spPr/>
        <p:txBody>
          <a:bodyPr>
            <a:normAutofit fontScale="90000"/>
          </a:bodyPr>
          <a:lstStyle/>
          <a:p>
            <a:r>
              <a:rPr lang="es-PR" dirty="0" smtClean="0"/>
              <a:t>Ley Núm. 25 del 25 de septiembre de 1983 (Inmunizaciones)</a:t>
            </a:r>
            <a:endParaRPr lang="es-PR"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335846"/>
            <a:ext cx="8280920" cy="4708981"/>
          </a:xfrm>
          <a:prstGeom prst="rect">
            <a:avLst/>
          </a:prstGeom>
        </p:spPr>
        <p:txBody>
          <a:bodyPr wrap="square">
            <a:spAutoFit/>
          </a:bodyPr>
          <a:lstStyle/>
          <a:p>
            <a:pPr algn="just"/>
            <a:r>
              <a:rPr lang="es-ES" sz="2000" dirty="0" smtClean="0"/>
              <a:t>Artículo 44. — Esfuerzos Razonables (8 L.P.R.A. § 1710) (a) Previo a ubicar a un menor en cuidado sustituto, o luego de la remoción de un menor de su hogar, cuando sea viable y se pueda garantizar la seguridad, salud y el mejor bienestar del menor, el Departamento de la Familia hará esfuerzos razonables de preservación para prevenir o eliminar la necesidad de remover a dicho menor de su hogar, o reunificar al menor con la familia de donde fue removido. </a:t>
            </a:r>
          </a:p>
          <a:p>
            <a:pPr algn="just"/>
            <a:endParaRPr lang="es-ES" sz="2000" dirty="0" smtClean="0"/>
          </a:p>
          <a:p>
            <a:pPr algn="just"/>
            <a:r>
              <a:rPr lang="es-ES" sz="2000" dirty="0" smtClean="0"/>
              <a:t>(b) </a:t>
            </a:r>
            <a:r>
              <a:rPr lang="es-ES" sz="2000" b="1" dirty="0" smtClean="0"/>
              <a:t>Será requisito jurisdiccional </a:t>
            </a:r>
            <a:r>
              <a:rPr lang="es-ES" sz="2000" dirty="0" smtClean="0"/>
              <a:t>para comenzar cualquier acción bajo este capítulo relacionada a custodia de emergencia, remoción de un menor de su hogar, privación de patria potestad o custodia, entre otros, el que el Departamento acredite al tribunal todos los esfuerzos razonables de preservación realizados bajo este Artículo. De otra parte, el Departamento tiene el deber de divulgar al tribunal las razones por las cuales no procede efectuar los esfuerzos razonables aquí dispuestos</a:t>
            </a:r>
            <a:r>
              <a:rPr lang="es-ES" dirty="0" smtClean="0"/>
              <a:t>. </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just"/>
            <a:r>
              <a:rPr lang="es-ES" dirty="0" smtClean="0"/>
              <a:t>(e) Luego de que un menor haya sido removido de su hogar, se realizarán esfuerzos razonables para reunificar al menor con su familia por un período que no excederá de los doce (12) meses, a contarse a partir de la fecha en que el tribunal hace una determinación inicial de que el menor ha sido objeto de maltrato o negligencia, o sesenta (60) días después de la fecha en la que el menor es removido de su hogar, lo que suceda primero. De cualquier parte solicitar una prórroga a este periodo de esfuerzos razonables de doce (12) meses, demuestre a satisfacción del tribunal el que existe justa causa para concederla, y que esto no atenta contra del mejor bienestar del menor, el tribunal podrá en su discreción conceder dicho remedio.</a:t>
            </a:r>
            <a:endParaRPr lang="es-PR" dirty="0"/>
          </a:p>
        </p:txBody>
      </p:sp>
      <p:sp>
        <p:nvSpPr>
          <p:cNvPr id="2" name="Title 1"/>
          <p:cNvSpPr>
            <a:spLocks noGrp="1"/>
          </p:cNvSpPr>
          <p:nvPr>
            <p:ph type="title"/>
          </p:nvPr>
        </p:nvSpPr>
        <p:spPr/>
        <p:txBody>
          <a:bodyPr>
            <a:normAutofit fontScale="90000"/>
          </a:bodyPr>
          <a:lstStyle/>
          <a:p>
            <a:r>
              <a:rPr lang="en-US" dirty="0" err="1" smtClean="0"/>
              <a:t>Artículo</a:t>
            </a:r>
            <a:r>
              <a:rPr lang="en-US" dirty="0" smtClean="0"/>
              <a:t> 44. — </a:t>
            </a:r>
            <a:r>
              <a:rPr lang="en-US" dirty="0" err="1" smtClean="0"/>
              <a:t>Esfuerzos</a:t>
            </a:r>
            <a:r>
              <a:rPr lang="en-US" dirty="0" smtClean="0"/>
              <a:t> </a:t>
            </a:r>
            <a:r>
              <a:rPr lang="en-US" dirty="0" err="1" smtClean="0"/>
              <a:t>Razonables</a:t>
            </a:r>
            <a:r>
              <a:rPr lang="es-PR" dirty="0" smtClean="0"/>
              <a:t/>
            </a:r>
            <a:br>
              <a:rPr lang="es-PR" dirty="0" smtClean="0"/>
            </a:br>
            <a:endParaRPr lang="es-P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s-ES" dirty="0" smtClean="0"/>
              <a:t>No se requerirán esfuerzos razonables de preservar a un menor con su padre, madre o persona responsable de este, o reunir a este con dichas personas luego de una remoción cuando el Departamento pruebe y el tribunal determine que existe una o más de las siguientes circunstancias: (1) Según la evidencia presentada en el caso, los esfuerzos para cambiar el comportamiento del padre, de la madre o persona responsable del menor no han sido exitosos luego de doce (12) meses de haberse iniciado la provisión de los servicios descritos en el plan de servicios, o al final de cualquier prórroga concedida por el tribunal. (2) Cuando un padre, una madre, o persona responsable del menor lo ha sometido a circunstancias agravadas, como abandono, tortura, maltrato crónico, y abuso sexual. (3) Cuando un padre, una madre, o persona responsable del menor ha manifestado no tener interés en la reunificación con el menor</a:t>
            </a:r>
            <a:endParaRPr lang="es-PR" dirty="0"/>
          </a:p>
        </p:txBody>
      </p:sp>
      <p:sp>
        <p:nvSpPr>
          <p:cNvPr id="2" name="Title 1"/>
          <p:cNvSpPr>
            <a:spLocks noGrp="1"/>
          </p:cNvSpPr>
          <p:nvPr>
            <p:ph type="title"/>
          </p:nvPr>
        </p:nvSpPr>
        <p:spPr/>
        <p:txBody>
          <a:bodyPr>
            <a:normAutofit fontScale="90000"/>
          </a:bodyPr>
          <a:lstStyle/>
          <a:p>
            <a:r>
              <a:rPr lang="en-US" dirty="0" err="1" smtClean="0"/>
              <a:t>Artículo</a:t>
            </a:r>
            <a:r>
              <a:rPr lang="en-US" dirty="0" smtClean="0"/>
              <a:t> 44. — </a:t>
            </a:r>
            <a:r>
              <a:rPr lang="en-US" dirty="0" err="1" smtClean="0"/>
              <a:t>Esfuerzos</a:t>
            </a:r>
            <a:r>
              <a:rPr lang="en-US" dirty="0" smtClean="0"/>
              <a:t> </a:t>
            </a:r>
            <a:r>
              <a:rPr lang="en-US" dirty="0" err="1" smtClean="0"/>
              <a:t>Razonables</a:t>
            </a:r>
            <a:r>
              <a:rPr lang="es-PR" dirty="0" smtClean="0"/>
              <a:t/>
            </a:r>
            <a:br>
              <a:rPr lang="es-PR" dirty="0" smtClean="0"/>
            </a:br>
            <a:endParaRPr lang="es-P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fontScale="85000" lnSpcReduction="10000"/>
          </a:bodyPr>
          <a:lstStyle/>
          <a:p>
            <a:pPr algn="just">
              <a:buNone/>
            </a:pPr>
            <a:r>
              <a:rPr lang="es-ES" dirty="0" smtClean="0"/>
              <a:t>(4) Cuando se pruebe por medio de evidencia consistente en el testimonio de un profesional de la salud, que el padre, la madre o persona responsable del menor es absoluta o parcialmente incapaz, según se define en los Artículos 102 o 104 del Código Civil de Puerto Rico, sin que sea necesaria la determinación previa de incapacidad por un tribunal conforme a los Artículos del Código Civil, y que dicha incapacidad le impida beneficiarse de los servicios de reunificación y no será capaz de atender adecuadamente el cuido del menor. (5) El menor ha sido removido del hogar con anterioridad y luego de haberse adjudicado la custodia del menor al padre, a la madre o persona responsable de este, el menor, un hermano o hermana, o cualquier otro integrante del núcleo familiar es nuevamente removido por haber sido víctima de maltrato o por negligencia.</a:t>
            </a:r>
            <a:endParaRPr lang="es-PR" dirty="0" smtClean="0"/>
          </a:p>
          <a:p>
            <a:endParaRPr lang="es-P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fontScale="70000" lnSpcReduction="20000"/>
          </a:bodyPr>
          <a:lstStyle/>
          <a:p>
            <a:pPr algn="just">
              <a:buNone/>
            </a:pPr>
            <a:r>
              <a:rPr lang="es-ES" dirty="0" smtClean="0"/>
              <a:t>(6) El padre y la madre han sido privados de la patria potestad respecto a otros de sus hijos y no han podido resolver los problemas que causaron la pérdida de la patria potestad.</a:t>
            </a:r>
          </a:p>
          <a:p>
            <a:pPr algn="just">
              <a:buNone/>
            </a:pPr>
            <a:r>
              <a:rPr lang="es-ES" dirty="0" smtClean="0"/>
              <a:t>(7) El padre, la madre, o persona responsable del menor que incurre en la conducta de la utilización de un menor para la comisión del delito o en conducta o conductas que, de procesarse por la vía criminal, configuraría cualesquiera de los siguientes delitos: asesinato en primer grado o segundo grado, agresión grave o agresión grave atenuada, agresión sexual, actos lascivos, comercio de personas para actos sexuales, producción de pornografía infantil, posesión y distribución de pornografía infantil, utilización de un menor para pornografía infantil, envío, transportación, venta, distribución, publicación, exhibición o posesión de material obsceno, espectáculos obscenos y exposición a menores de estos delitos, secuestro y secuestro agravado, abandono de menores, secuestro de menores, o corrupción de menores, según tipificados en el Código Penal de Puerto Rico. (8) El padre, la madre, o persona responsable del menor que fuese autor, coautor, encubriere o conspirare para cometer uno o varios de los delitos enumerados en el inciso siete (7) anterior, según tipificados en el Código Penal de Puerto Rico</a:t>
            </a:r>
            <a:endParaRPr lang="es-P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fontScale="70000" lnSpcReduction="20000"/>
          </a:bodyPr>
          <a:lstStyle/>
          <a:p>
            <a:pPr algn="just">
              <a:buNone/>
            </a:pPr>
            <a:r>
              <a:rPr lang="es-PR" dirty="0" smtClean="0"/>
              <a:t> (</a:t>
            </a:r>
            <a:r>
              <a:rPr lang="es-ES" dirty="0" smtClean="0"/>
              <a:t>(9) El padre, la madre, o persona responsable del menor incurre en conducta que, de procesarse por la vía criminal, constituiría delito al ayudar, intentar, conspirar, solicitar o aconsejar a la comisión de delitos que atentan contra la salud e integridad física, mental, y emocional del menor, según se dispone en el Código Penal de Puerto Rico. (10) El padre, la madre, o persona responsable del menor utiliza o insta al menor para que incurra en conducta que, de procesarse por la vía criminal, constituiría delito al ayudar, intentar, conspirar, encubrir, solicitar o aconsejar a la comisión de los delitos establecidos en los incisos siete (7) y nueve (9) del presente Artículo. (11) El padre, la madre, o persona responsable del menor incurre en conducta obscena según definida en el Código Penal de Puerto Rico. (12) Cuando se certifique por un profesional de la salud que el padre o la madre o persona responsable del menor padece de un problema crónico de abuso de sustancias controladas o de bebidas alcohólicas, y que habiendo pasado un periodo de doce (12) meses de haberse iniciado los procedimientos de remoción del menor de su hogar, estos no han completado satisfactoriamente programas de tratamiento contra la adicción a sustancias controladas o de bebidas alcohólicas. (13) Cuando a la luz de la totalidad de las circunstancias, el tribunal determine que la reunificación familiar no resultará en el mejor bienestar, salud, y seguridad para el menor.</a:t>
            </a:r>
            <a:endParaRPr lang="es-PR" dirty="0" smtClean="0"/>
          </a:p>
          <a:p>
            <a:endParaRPr lang="es-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s-ES" dirty="0" smtClean="0"/>
              <a:t>Los progenitores tienen sobre el hijo sujeto a su patria potestad los siguientes deberes y facultades: a) velar por él y tenerlo en su compañía; (b) alimentarlo y proveerle lo necesario para su desarrollo y formación integral; (c) inculcarle valores y buenos hábitos de convivencia y el respeto a sí mismo y hacia los demás; (d) </a:t>
            </a:r>
            <a:r>
              <a:rPr lang="es-ES" b="1" dirty="0" smtClean="0"/>
              <a:t>corregirlo y disciplinarlo según su edad y madurez intelectual y emocional y castigarlo moderadamente o de una manera razonable</a:t>
            </a:r>
            <a:r>
              <a:rPr lang="es-ES" dirty="0" smtClean="0"/>
              <a:t>; y (e) representarlo en el ejercicio de las acciones que puedan redundar en su provecho y en aquellas en las que comparece como demandado.</a:t>
            </a:r>
            <a:endParaRPr lang="en-US" dirty="0" smtClean="0"/>
          </a:p>
          <a:p>
            <a:endParaRPr lang="es-PR" dirty="0"/>
          </a:p>
        </p:txBody>
      </p:sp>
      <p:sp>
        <p:nvSpPr>
          <p:cNvPr id="2" name="Title 1"/>
          <p:cNvSpPr>
            <a:spLocks noGrp="1"/>
          </p:cNvSpPr>
          <p:nvPr>
            <p:ph type="title"/>
          </p:nvPr>
        </p:nvSpPr>
        <p:spPr/>
        <p:txBody>
          <a:bodyPr>
            <a:normAutofit fontScale="90000"/>
          </a:bodyPr>
          <a:lstStyle/>
          <a:p>
            <a:r>
              <a:rPr lang="es-ES" dirty="0" smtClean="0"/>
              <a:t>Artículo 590 C.C.-Contenido de la patria potestad</a:t>
            </a:r>
            <a:endParaRPr lang="es-PR"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lstStyle/>
          <a:p>
            <a:pPr algn="just"/>
            <a:r>
              <a:rPr lang="es-PR" sz="4800" b="1" u="sng" dirty="0" smtClean="0"/>
              <a:t>IMPORTANTE </a:t>
            </a:r>
            <a:r>
              <a:rPr lang="es-PR" sz="4800" b="1" dirty="0" smtClean="0"/>
              <a:t>– Se confiere al tribunal discreción para ordenar esfuerzos razonables aun en situaciones en que la ley no lo requiera. </a:t>
            </a:r>
            <a:endParaRPr lang="es-PR" sz="4800" dirty="0" smtClean="0"/>
          </a:p>
          <a:p>
            <a:endParaRPr lang="es-PR"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algn="just"/>
            <a:r>
              <a:rPr lang="es-ES" dirty="0" smtClean="0"/>
              <a:t>a) El Departamento iniciará un procedimiento para la privación, restricción o suspensión de la patria potestad y de manera concurrente promoverá un proceso para ubicar al menor en adopción cuando ocurra cualquiera de las siguientes circunstancias:</a:t>
            </a:r>
          </a:p>
          <a:p>
            <a:pPr algn="just"/>
            <a:r>
              <a:rPr lang="es-ES" dirty="0" smtClean="0"/>
              <a:t> (1) Cuando un menor ha permanecido en cuidado sustituto durante quince (15) de los últimos veintidós (22) meses, excepto cuando el Departamento haya provisto los servicios, según el plan de servicios establecido para que el menor regrese al hogar, si el menor está ubicado con un recurso familiar, o presentar dicho procedimiento no representa el mejor bienestar del menor</a:t>
            </a:r>
            <a:endParaRPr lang="es-PR" dirty="0"/>
          </a:p>
        </p:txBody>
      </p:sp>
      <p:sp>
        <p:nvSpPr>
          <p:cNvPr id="2" name="Title 1"/>
          <p:cNvSpPr>
            <a:spLocks noGrp="1"/>
          </p:cNvSpPr>
          <p:nvPr>
            <p:ph type="title"/>
          </p:nvPr>
        </p:nvSpPr>
        <p:spPr/>
        <p:txBody>
          <a:bodyPr>
            <a:normAutofit fontScale="90000"/>
          </a:bodyPr>
          <a:lstStyle/>
          <a:p>
            <a:r>
              <a:rPr lang="es-ES" sz="2800" dirty="0" smtClean="0"/>
              <a:t>Artículo 46. — Causas para Solicitar la Privación, Restricción o Suspensión de la Patria Potestad </a:t>
            </a:r>
            <a:r>
              <a:rPr lang="es-PR" dirty="0" smtClean="0"/>
              <a:t/>
            </a:r>
            <a:br>
              <a:rPr lang="es-PR" dirty="0" smtClean="0"/>
            </a:br>
            <a:endParaRPr lang="es-P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s-ES" dirty="0" smtClean="0"/>
              <a:t>(2) El tribunal determine que el padre o madre ha cometido incurrido en la siguiente conducta contra otro hijo o hija de dicha persona, según tipificada en el Código Penal de Puerto Rico: </a:t>
            </a:r>
          </a:p>
          <a:p>
            <a:r>
              <a:rPr lang="es-ES" dirty="0" smtClean="0"/>
              <a:t>a. El acto consumado o la tentativa de asesinato en primer o segundo grado en carácter de autor, cooperador; </a:t>
            </a:r>
          </a:p>
          <a:p>
            <a:r>
              <a:rPr lang="es-ES" dirty="0" smtClean="0"/>
              <a:t>b. La conspiración, cuando el propósito del convenio sea cometer asesinato en primer o segundo grado;</a:t>
            </a:r>
          </a:p>
          <a:p>
            <a:r>
              <a:rPr lang="es-ES" dirty="0" smtClean="0"/>
              <a:t>c. Agresión grave, disponiéndose que dicho acto puede haberse cometido contra cualquier menor que sea hijo o hija de dicha persona;</a:t>
            </a:r>
            <a:endParaRPr lang="en-US" dirty="0"/>
          </a:p>
        </p:txBody>
      </p:sp>
      <p:sp>
        <p:nvSpPr>
          <p:cNvPr id="2" name="Title 1"/>
          <p:cNvSpPr>
            <a:spLocks noGrp="1"/>
          </p:cNvSpPr>
          <p:nvPr>
            <p:ph type="title"/>
          </p:nvPr>
        </p:nvSpPr>
        <p:spPr/>
        <p:txBody>
          <a:bodyPr>
            <a:normAutofit fontScale="90000"/>
          </a:bodyPr>
          <a:lstStyle/>
          <a:p>
            <a:r>
              <a:rPr lang="es-ES" sz="3200" dirty="0" smtClean="0"/>
              <a:t>Artículo 46. — Causas para Solicitar la Privación, Restricción o Suspensión de la Patria Potestad</a:t>
            </a:r>
            <a:endParaRPr lang="en-US" sz="32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s-ES" dirty="0" smtClean="0"/>
              <a:t>(4) El tribunal determine que el padre o la madre no está dispuesto o es incapaz de tomar responsabilidad y proteger al menor de riesgos a su salud e integridad física, mental,</a:t>
            </a:r>
          </a:p>
          <a:p>
            <a:r>
              <a:rPr lang="es-ES" dirty="0" smtClean="0"/>
              <a:t>emocional o sexual y estas circunstancias no cambiarán dentro del periodo durante el cual se lleven a cabo los esfuerzos razonables, según la evidencia presentada en el caso. (5) Cuando esté presente cualquiera de las causales establecidas en los Artículos 611, 612 y 615 del Código Civil de Puerto Rico.</a:t>
            </a:r>
          </a:p>
          <a:p>
            <a:endParaRPr lang="en-US" dirty="0"/>
          </a:p>
        </p:txBody>
      </p:sp>
      <p:sp>
        <p:nvSpPr>
          <p:cNvPr id="2" name="Title 1"/>
          <p:cNvSpPr>
            <a:spLocks noGrp="1"/>
          </p:cNvSpPr>
          <p:nvPr>
            <p:ph type="title"/>
          </p:nvPr>
        </p:nvSpPr>
        <p:spPr/>
        <p:txBody>
          <a:bodyPr>
            <a:noAutofit/>
          </a:bodyPr>
          <a:lstStyle/>
          <a:p>
            <a:r>
              <a:rPr lang="es-ES" sz="3600" dirty="0" smtClean="0"/>
              <a:t>Artículo 46. — Causas para Solicitar la Privación, Restricción o Suspensión de la Patria Potestad</a:t>
            </a:r>
            <a:endParaRPr lang="en-US" sz="36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s-ES" dirty="0" smtClean="0"/>
              <a:t>(6) El menor ha sido abandonado, por configurarse una de las siguientes circunstancias: </a:t>
            </a:r>
          </a:p>
          <a:p>
            <a:r>
              <a:rPr lang="es-ES" dirty="0" smtClean="0"/>
              <a:t>a. El padre o madre no se ha comunicado con el menor por un período de por lo menos tres (3) meses. </a:t>
            </a:r>
          </a:p>
          <a:p>
            <a:r>
              <a:rPr lang="es-ES" dirty="0" smtClean="0"/>
              <a:t>b. Cuando el padre o madre no ha participado en cualquier plan o programa diseñado para reunir al padre o madre del menor con este, luego que el Departamento ha hecho las gestiones necesarias para lograr la participación del padre o madre haciendo uso de sus recursos internos o los servicios de otras agencias externas.</a:t>
            </a:r>
          </a:p>
          <a:p>
            <a:r>
              <a:rPr lang="es-ES" dirty="0" smtClean="0"/>
              <a:t> c. El padre o madre no comparece a las vistas de protección del menor. </a:t>
            </a:r>
          </a:p>
          <a:p>
            <a:r>
              <a:rPr lang="es-ES" dirty="0" smtClean="0"/>
              <a:t>d. Cuando el menor sea hallado en circunstancias que hagan imposible reconocer la identidad de su padre o madre; o conociéndose su identidad se ignore su paradero a pesar de las gestiones realizadas para localizarlos; y dicho padre o madre no reclama al menor dentro de los treinta (30) días siguientes de este haber sido hallado</a:t>
            </a:r>
            <a:endParaRPr lang="en-US" dirty="0"/>
          </a:p>
        </p:txBody>
      </p:sp>
      <p:sp>
        <p:nvSpPr>
          <p:cNvPr id="2" name="Title 1"/>
          <p:cNvSpPr>
            <a:spLocks noGrp="1"/>
          </p:cNvSpPr>
          <p:nvPr>
            <p:ph type="title"/>
          </p:nvPr>
        </p:nvSpPr>
        <p:spPr/>
        <p:txBody>
          <a:bodyPr>
            <a:normAutofit fontScale="90000"/>
          </a:bodyPr>
          <a:lstStyle/>
          <a:p>
            <a:r>
              <a:rPr lang="es-ES" sz="3200" dirty="0" smtClean="0"/>
              <a:t>Artículo 46. — Causas para Solicitar la Privación, Restricción o Suspensión de la Patria Potestad</a:t>
            </a:r>
            <a:endParaRPr lang="en-US" sz="32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s-ES" dirty="0" smtClean="0"/>
              <a:t>(c) El Departamento podrá iniciar una acción para la privación de patria potestad dentro del mismo procedimiento de protección, sin necesidad de radicar un procedimiento adicional.</a:t>
            </a:r>
            <a:endParaRPr lang="en-US" dirty="0"/>
          </a:p>
        </p:txBody>
      </p:sp>
      <p:sp>
        <p:nvSpPr>
          <p:cNvPr id="2" name="Title 1"/>
          <p:cNvSpPr>
            <a:spLocks noGrp="1"/>
          </p:cNvSpPr>
          <p:nvPr>
            <p:ph type="title"/>
          </p:nvPr>
        </p:nvSpPr>
        <p:spPr/>
        <p:txBody>
          <a:bodyPr>
            <a:normAutofit fontScale="90000"/>
          </a:bodyPr>
          <a:lstStyle/>
          <a:p>
            <a:r>
              <a:rPr lang="es-ES" sz="3200" dirty="0" smtClean="0"/>
              <a:t>Artículo 46. — Causas para Solicitar la Privación, Restricción o Suspensión de la Patria Potestad</a:t>
            </a:r>
            <a:endParaRPr lang="en-US" sz="32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s-ES" dirty="0" smtClean="0"/>
              <a:t>En cualquiera de las etapas del procedimiento de maltrato o negligencia incoado al amparo de esta ley, el padre o la madre podrán renunciar voluntariamente a la patria potestad sin necesidad de estar asistidos por un abogado. Este consentimiento será prestado bajo juramento por escrito o mediante la comparecencia ante un juez del tribunal. El juez tendrá la obligación de verificar quela renuncia se realiza de forma consciente, voluntaria y con pleno conocimiento de las consecuencias legales. Establecido lo anterior, el tribunal estará obligado a aceptar la renuncia. </a:t>
            </a:r>
            <a:endParaRPr lang="es-PR" dirty="0"/>
          </a:p>
        </p:txBody>
      </p:sp>
      <p:sp>
        <p:nvSpPr>
          <p:cNvPr id="2" name="Title 1"/>
          <p:cNvSpPr>
            <a:spLocks noGrp="1"/>
          </p:cNvSpPr>
          <p:nvPr>
            <p:ph type="title"/>
          </p:nvPr>
        </p:nvSpPr>
        <p:spPr>
          <a:xfrm>
            <a:off x="395536" y="836712"/>
            <a:ext cx="8229600" cy="1143000"/>
          </a:xfrm>
        </p:spPr>
        <p:txBody>
          <a:bodyPr>
            <a:normAutofit fontScale="90000"/>
          </a:bodyPr>
          <a:lstStyle/>
          <a:p>
            <a:r>
              <a:rPr lang="es-ES" sz="3200" dirty="0" smtClean="0"/>
              <a:t>Artículo 48. — Renuncia a la Patria Potestad</a:t>
            </a:r>
            <a:r>
              <a:rPr lang="es-PR" sz="3600" dirty="0" smtClean="0"/>
              <a:t/>
            </a:r>
            <a:br>
              <a:rPr lang="es-PR" sz="3600" dirty="0" smtClean="0"/>
            </a:br>
            <a:r>
              <a:rPr lang="es-PR" sz="3600" b="1" dirty="0" smtClean="0"/>
              <a:t> </a:t>
            </a:r>
            <a:r>
              <a:rPr lang="es-PR" sz="3600" dirty="0" smtClean="0"/>
              <a:t/>
            </a:r>
            <a:br>
              <a:rPr lang="es-PR" sz="3600" dirty="0" smtClean="0"/>
            </a:br>
            <a:endParaRPr lang="es-PR" sz="3600"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492896"/>
            <a:ext cx="8229600" cy="1789659"/>
          </a:xfrm>
        </p:spPr>
        <p:txBody>
          <a:bodyPr>
            <a:normAutofit/>
          </a:bodyPr>
          <a:lstStyle/>
          <a:p>
            <a:pPr algn="ctr">
              <a:buNone/>
            </a:pPr>
            <a:r>
              <a:rPr lang="en-US" sz="9600" dirty="0" smtClean="0"/>
              <a:t>PREGUNTAS</a:t>
            </a:r>
            <a:endParaRPr lang="es-PR" sz="9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lnSpc>
                <a:spcPct val="80000"/>
              </a:lnSpc>
            </a:pPr>
            <a:r>
              <a:rPr lang="en-US" dirty="0" smtClean="0"/>
              <a:t>Un </a:t>
            </a:r>
            <a:r>
              <a:rPr lang="en-US" dirty="0" err="1" smtClean="0"/>
              <a:t>niño</a:t>
            </a:r>
            <a:r>
              <a:rPr lang="en-US" dirty="0" smtClean="0"/>
              <a:t> de 9 </a:t>
            </a:r>
            <a:r>
              <a:rPr lang="en-US" dirty="0" err="1" smtClean="0"/>
              <a:t>años</a:t>
            </a:r>
            <a:r>
              <a:rPr lang="en-US" dirty="0" smtClean="0"/>
              <a:t> </a:t>
            </a:r>
            <a:r>
              <a:rPr lang="en-US" dirty="0" err="1" smtClean="0"/>
              <a:t>fue</a:t>
            </a:r>
            <a:r>
              <a:rPr lang="en-US" dirty="0" smtClean="0"/>
              <a:t> </a:t>
            </a:r>
            <a:r>
              <a:rPr lang="en-US" dirty="0" err="1" smtClean="0"/>
              <a:t>golpeado</a:t>
            </a:r>
            <a:r>
              <a:rPr lang="en-US" dirty="0" smtClean="0"/>
              <a:t> </a:t>
            </a:r>
            <a:r>
              <a:rPr lang="en-US" dirty="0" err="1" smtClean="0"/>
              <a:t>por</a:t>
            </a:r>
            <a:r>
              <a:rPr lang="en-US" dirty="0" smtClean="0"/>
              <a:t> </a:t>
            </a:r>
            <a:r>
              <a:rPr lang="en-US" dirty="0" err="1" smtClean="0"/>
              <a:t>su</a:t>
            </a:r>
            <a:r>
              <a:rPr lang="en-US" dirty="0" smtClean="0"/>
              <a:t> maestro </a:t>
            </a:r>
            <a:r>
              <a:rPr lang="en-US" dirty="0" err="1" smtClean="0"/>
              <a:t>tres</a:t>
            </a:r>
            <a:r>
              <a:rPr lang="en-US" dirty="0" smtClean="0"/>
              <a:t> </a:t>
            </a:r>
            <a:r>
              <a:rPr lang="en-US" dirty="0" err="1" smtClean="0"/>
              <a:t>veces</a:t>
            </a:r>
            <a:r>
              <a:rPr lang="en-US" dirty="0" smtClean="0"/>
              <a:t> con </a:t>
            </a:r>
            <a:r>
              <a:rPr lang="en-US" dirty="0" err="1" smtClean="0"/>
              <a:t>una</a:t>
            </a:r>
            <a:r>
              <a:rPr lang="en-US" dirty="0" smtClean="0"/>
              <a:t> </a:t>
            </a:r>
            <a:r>
              <a:rPr lang="en-US" dirty="0" err="1" smtClean="0"/>
              <a:t>vara</a:t>
            </a:r>
            <a:r>
              <a:rPr lang="en-US" dirty="0" smtClean="0"/>
              <a:t> (pointer) </a:t>
            </a:r>
            <a:r>
              <a:rPr lang="en-US" dirty="0" err="1" smtClean="0"/>
              <a:t>por</a:t>
            </a:r>
            <a:r>
              <a:rPr lang="en-US" dirty="0" smtClean="0"/>
              <a:t> </a:t>
            </a:r>
            <a:r>
              <a:rPr lang="en-US" dirty="0" err="1" smtClean="0"/>
              <a:t>las</a:t>
            </a:r>
            <a:r>
              <a:rPr lang="en-US" dirty="0" smtClean="0"/>
              <a:t> </a:t>
            </a:r>
            <a:r>
              <a:rPr lang="en-US" dirty="0" err="1" smtClean="0"/>
              <a:t>piernas</a:t>
            </a:r>
            <a:r>
              <a:rPr lang="en-US" dirty="0" smtClean="0"/>
              <a:t> </a:t>
            </a:r>
            <a:r>
              <a:rPr lang="en-US" dirty="0" err="1" smtClean="0"/>
              <a:t>debido</a:t>
            </a:r>
            <a:r>
              <a:rPr lang="en-US" dirty="0" smtClean="0"/>
              <a:t> a </a:t>
            </a:r>
            <a:r>
              <a:rPr lang="en-US" dirty="0" err="1" smtClean="0"/>
              <a:t>que</a:t>
            </a:r>
            <a:r>
              <a:rPr lang="en-US" dirty="0" smtClean="0"/>
              <a:t> </a:t>
            </a:r>
            <a:r>
              <a:rPr lang="en-US" dirty="0" err="1" smtClean="0"/>
              <a:t>estaba</a:t>
            </a:r>
            <a:r>
              <a:rPr lang="en-US" dirty="0" smtClean="0"/>
              <a:t> </a:t>
            </a:r>
            <a:r>
              <a:rPr lang="en-US" dirty="0" err="1" smtClean="0"/>
              <a:t>hablando</a:t>
            </a:r>
            <a:r>
              <a:rPr lang="en-US" dirty="0" smtClean="0"/>
              <a:t> y </a:t>
            </a:r>
            <a:r>
              <a:rPr lang="en-US" dirty="0" err="1" smtClean="0"/>
              <a:t>mascando</a:t>
            </a:r>
            <a:r>
              <a:rPr lang="en-US" dirty="0" smtClean="0"/>
              <a:t> “</a:t>
            </a:r>
            <a:r>
              <a:rPr lang="en-US" dirty="0" err="1" smtClean="0"/>
              <a:t>chicle</a:t>
            </a:r>
            <a:r>
              <a:rPr lang="en-US" dirty="0" smtClean="0"/>
              <a:t>”.  Al </a:t>
            </a:r>
            <a:r>
              <a:rPr lang="en-US" dirty="0" err="1" smtClean="0"/>
              <a:t>tratar</a:t>
            </a:r>
            <a:r>
              <a:rPr lang="en-US" dirty="0" smtClean="0"/>
              <a:t> de </a:t>
            </a:r>
            <a:r>
              <a:rPr lang="en-US" dirty="0" err="1" smtClean="0"/>
              <a:t>protegerse</a:t>
            </a:r>
            <a:r>
              <a:rPr lang="en-US" dirty="0" smtClean="0"/>
              <a:t> el </a:t>
            </a:r>
            <a:r>
              <a:rPr lang="en-US" dirty="0" err="1" smtClean="0"/>
              <a:t>niño</a:t>
            </a:r>
            <a:r>
              <a:rPr lang="en-US" dirty="0" smtClean="0"/>
              <a:t> </a:t>
            </a:r>
            <a:r>
              <a:rPr lang="en-US" dirty="0" err="1" smtClean="0"/>
              <a:t>recibió</a:t>
            </a:r>
            <a:r>
              <a:rPr lang="en-US" dirty="0" smtClean="0"/>
              <a:t> un </a:t>
            </a:r>
            <a:r>
              <a:rPr lang="en-US" dirty="0" err="1" smtClean="0"/>
              <a:t>golpe</a:t>
            </a:r>
            <a:r>
              <a:rPr lang="en-US" dirty="0" smtClean="0"/>
              <a:t> en </a:t>
            </a:r>
            <a:r>
              <a:rPr lang="en-US" dirty="0" err="1" smtClean="0"/>
              <a:t>su</a:t>
            </a:r>
            <a:r>
              <a:rPr lang="en-US" dirty="0" smtClean="0"/>
              <a:t> </a:t>
            </a:r>
            <a:r>
              <a:rPr lang="en-US" dirty="0" err="1" smtClean="0"/>
              <a:t>dedo</a:t>
            </a:r>
            <a:r>
              <a:rPr lang="en-US" dirty="0" smtClean="0"/>
              <a:t> </a:t>
            </a:r>
            <a:r>
              <a:rPr lang="en-US" dirty="0" err="1" smtClean="0"/>
              <a:t>meñique</a:t>
            </a:r>
            <a:r>
              <a:rPr lang="en-US" dirty="0" smtClean="0"/>
              <a:t> y </a:t>
            </a:r>
            <a:r>
              <a:rPr lang="en-US" dirty="0" err="1" smtClean="0"/>
              <a:t>hubo</a:t>
            </a:r>
            <a:r>
              <a:rPr lang="en-US" dirty="0" smtClean="0"/>
              <a:t> </a:t>
            </a:r>
            <a:r>
              <a:rPr lang="en-US" dirty="0" err="1" smtClean="0"/>
              <a:t>que</a:t>
            </a:r>
            <a:r>
              <a:rPr lang="en-US" dirty="0" smtClean="0"/>
              <a:t> </a:t>
            </a:r>
            <a:r>
              <a:rPr lang="en-US" dirty="0" err="1" smtClean="0"/>
              <a:t>enyesárselo</a:t>
            </a:r>
            <a:r>
              <a:rPr lang="en-US" dirty="0" smtClean="0"/>
              <a:t> </a:t>
            </a:r>
            <a:r>
              <a:rPr lang="en-US" dirty="0" err="1" smtClean="0"/>
              <a:t>aunque</a:t>
            </a:r>
            <a:r>
              <a:rPr lang="en-US" dirty="0" smtClean="0"/>
              <a:t> no </a:t>
            </a:r>
            <a:r>
              <a:rPr lang="en-US" dirty="0" err="1" smtClean="0"/>
              <a:t>tuvo</a:t>
            </a:r>
            <a:r>
              <a:rPr lang="en-US" dirty="0" smtClean="0"/>
              <a:t> </a:t>
            </a:r>
            <a:r>
              <a:rPr lang="en-US" dirty="0" err="1" smtClean="0"/>
              <a:t>fractura</a:t>
            </a:r>
            <a:r>
              <a:rPr lang="en-US" dirty="0" smtClean="0"/>
              <a:t>.</a:t>
            </a:r>
          </a:p>
          <a:p>
            <a:pPr algn="just">
              <a:lnSpc>
                <a:spcPct val="80000"/>
              </a:lnSpc>
            </a:pPr>
            <a:r>
              <a:rPr lang="en-US" dirty="0" smtClean="0"/>
              <a:t>El Tribunal </a:t>
            </a:r>
            <a:r>
              <a:rPr lang="en-US" dirty="0" err="1" smtClean="0"/>
              <a:t>Supremo</a:t>
            </a:r>
            <a:r>
              <a:rPr lang="en-US" dirty="0" smtClean="0"/>
              <a:t> de Puerto Rico </a:t>
            </a:r>
            <a:r>
              <a:rPr lang="en-US" dirty="0" err="1" smtClean="0"/>
              <a:t>resolvió</a:t>
            </a:r>
            <a:r>
              <a:rPr lang="en-US" dirty="0" smtClean="0"/>
              <a:t> </a:t>
            </a:r>
            <a:r>
              <a:rPr lang="en-US" dirty="0" err="1" smtClean="0"/>
              <a:t>que</a:t>
            </a:r>
            <a:r>
              <a:rPr lang="en-US" dirty="0" smtClean="0"/>
              <a:t> </a:t>
            </a:r>
            <a:r>
              <a:rPr lang="en-US" dirty="0" err="1" smtClean="0"/>
              <a:t>este</a:t>
            </a:r>
            <a:r>
              <a:rPr lang="en-US" dirty="0" smtClean="0"/>
              <a:t> era un “</a:t>
            </a:r>
            <a:r>
              <a:rPr lang="en-US" dirty="0" err="1" smtClean="0"/>
              <a:t>castigo</a:t>
            </a:r>
            <a:r>
              <a:rPr lang="en-US" dirty="0" smtClean="0"/>
              <a:t> </a:t>
            </a:r>
            <a:r>
              <a:rPr lang="en-US" dirty="0" err="1" smtClean="0"/>
              <a:t>moderado</a:t>
            </a:r>
            <a:r>
              <a:rPr lang="en-US" dirty="0" smtClean="0"/>
              <a:t>” </a:t>
            </a:r>
          </a:p>
          <a:p>
            <a:pPr algn="just">
              <a:lnSpc>
                <a:spcPct val="80000"/>
              </a:lnSpc>
            </a:pPr>
            <a:r>
              <a:rPr lang="en-US" dirty="0" smtClean="0"/>
              <a:t>Dice el </a:t>
            </a:r>
            <a:r>
              <a:rPr lang="en-US" dirty="0" err="1" smtClean="0"/>
              <a:t>Supremo</a:t>
            </a:r>
            <a:r>
              <a:rPr lang="en-US" dirty="0" smtClean="0"/>
              <a:t> </a:t>
            </a:r>
            <a:r>
              <a:rPr lang="en-US" dirty="0" err="1" smtClean="0"/>
              <a:t>que</a:t>
            </a:r>
            <a:r>
              <a:rPr lang="en-US" dirty="0" smtClean="0"/>
              <a:t> “</a:t>
            </a:r>
            <a:r>
              <a:rPr lang="en-US" dirty="0" err="1" smtClean="0"/>
              <a:t>confiada</a:t>
            </a:r>
            <a:r>
              <a:rPr lang="en-US" dirty="0" smtClean="0"/>
              <a:t> al maestro la </a:t>
            </a:r>
            <a:r>
              <a:rPr lang="en-US" dirty="0" err="1" smtClean="0"/>
              <a:t>instrucción</a:t>
            </a:r>
            <a:r>
              <a:rPr lang="en-US" dirty="0" smtClean="0"/>
              <a:t> del </a:t>
            </a:r>
            <a:r>
              <a:rPr lang="en-US" dirty="0" err="1" smtClean="0"/>
              <a:t>hijo</a:t>
            </a:r>
            <a:r>
              <a:rPr lang="en-US" dirty="0" smtClean="0"/>
              <a:t> </a:t>
            </a:r>
            <a:r>
              <a:rPr lang="en-US" dirty="0" err="1" smtClean="0"/>
              <a:t>debe</a:t>
            </a:r>
            <a:r>
              <a:rPr lang="en-US" dirty="0" smtClean="0"/>
              <a:t> </a:t>
            </a:r>
            <a:r>
              <a:rPr lang="en-US" dirty="0" err="1" smtClean="0"/>
              <a:t>entenderse</a:t>
            </a:r>
            <a:r>
              <a:rPr lang="en-US" dirty="0" smtClean="0"/>
              <a:t> </a:t>
            </a:r>
            <a:r>
              <a:rPr lang="en-US" dirty="0" err="1" smtClean="0"/>
              <a:t>implícita</a:t>
            </a:r>
            <a:r>
              <a:rPr lang="en-US" dirty="0" smtClean="0"/>
              <a:t> la </a:t>
            </a:r>
            <a:r>
              <a:rPr lang="en-US" dirty="0" err="1" smtClean="0"/>
              <a:t>autorización</a:t>
            </a:r>
            <a:r>
              <a:rPr lang="en-US" dirty="0" smtClean="0"/>
              <a:t> del padre </a:t>
            </a:r>
            <a:r>
              <a:rPr lang="en-US" dirty="0" err="1" smtClean="0"/>
              <a:t>para</a:t>
            </a:r>
            <a:r>
              <a:rPr lang="en-US" dirty="0" smtClean="0"/>
              <a:t> </a:t>
            </a:r>
            <a:r>
              <a:rPr lang="en-US" dirty="0" err="1" smtClean="0"/>
              <a:t>que</a:t>
            </a:r>
            <a:r>
              <a:rPr lang="en-US" dirty="0" smtClean="0"/>
              <a:t> en </a:t>
            </a:r>
            <a:r>
              <a:rPr lang="en-US" dirty="0" err="1" smtClean="0"/>
              <a:t>caso</a:t>
            </a:r>
            <a:r>
              <a:rPr lang="en-US" dirty="0" smtClean="0"/>
              <a:t> </a:t>
            </a:r>
            <a:r>
              <a:rPr lang="en-US" dirty="0" err="1" smtClean="0"/>
              <a:t>necesario</a:t>
            </a:r>
            <a:r>
              <a:rPr lang="en-US" dirty="0" smtClean="0"/>
              <a:t> se </a:t>
            </a:r>
            <a:r>
              <a:rPr lang="en-US" dirty="0" err="1" smtClean="0"/>
              <a:t>restrinja</a:t>
            </a:r>
            <a:r>
              <a:rPr lang="en-US" dirty="0" smtClean="0"/>
              <a:t> la </a:t>
            </a:r>
            <a:r>
              <a:rPr lang="en-US" dirty="0" err="1" smtClean="0"/>
              <a:t>conducta</a:t>
            </a:r>
            <a:r>
              <a:rPr lang="en-US" dirty="0" smtClean="0"/>
              <a:t> del </a:t>
            </a:r>
            <a:r>
              <a:rPr lang="en-US" dirty="0" err="1" smtClean="0"/>
              <a:t>alumno</a:t>
            </a:r>
            <a:r>
              <a:rPr lang="en-US" dirty="0" smtClean="0"/>
              <a:t> </a:t>
            </a:r>
            <a:r>
              <a:rPr lang="en-US" dirty="0" err="1" smtClean="0"/>
              <a:t>por</a:t>
            </a:r>
            <a:r>
              <a:rPr lang="en-US" dirty="0" smtClean="0"/>
              <a:t> </a:t>
            </a:r>
            <a:r>
              <a:rPr lang="en-US" dirty="0" err="1" smtClean="0"/>
              <a:t>medios</a:t>
            </a:r>
            <a:r>
              <a:rPr lang="en-US" dirty="0" smtClean="0"/>
              <a:t> </a:t>
            </a:r>
            <a:r>
              <a:rPr lang="en-US" dirty="0" err="1" smtClean="0"/>
              <a:t>físicos</a:t>
            </a:r>
            <a:r>
              <a:rPr lang="en-US" dirty="0" smtClean="0"/>
              <a:t>”. </a:t>
            </a:r>
          </a:p>
          <a:p>
            <a:endParaRPr lang="es-PR" dirty="0"/>
          </a:p>
        </p:txBody>
      </p:sp>
      <p:sp>
        <p:nvSpPr>
          <p:cNvPr id="2" name="Title 1"/>
          <p:cNvSpPr>
            <a:spLocks noGrp="1"/>
          </p:cNvSpPr>
          <p:nvPr>
            <p:ph type="title"/>
          </p:nvPr>
        </p:nvSpPr>
        <p:spPr/>
        <p:txBody>
          <a:bodyPr>
            <a:normAutofit fontScale="90000"/>
          </a:bodyPr>
          <a:lstStyle/>
          <a:p>
            <a:r>
              <a:rPr lang="en-US" u="sng" dirty="0" smtClean="0"/>
              <a:t>Pueblo v. Ponce Avila</a:t>
            </a:r>
            <a:r>
              <a:rPr lang="en-US" dirty="0" smtClean="0"/>
              <a:t> </a:t>
            </a:r>
            <a:br>
              <a:rPr lang="en-US" dirty="0" smtClean="0"/>
            </a:br>
            <a:r>
              <a:rPr lang="en-US" dirty="0" smtClean="0"/>
              <a:t>105 DPR 213 (1976)</a:t>
            </a:r>
            <a:endParaRPr lang="es-P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s-PR" dirty="0" smtClean="0"/>
              <a:t>Ley # 75 de 28 de mayo de 1980, según enmendada, conocida como "Ley de Protección a Menores.</a:t>
            </a:r>
          </a:p>
          <a:p>
            <a:pPr algn="just"/>
            <a:r>
              <a:rPr lang="en-US" dirty="0" smtClean="0"/>
              <a:t>No </a:t>
            </a:r>
            <a:r>
              <a:rPr lang="en-US" dirty="0" err="1" smtClean="0"/>
              <a:t>es</a:t>
            </a:r>
            <a:r>
              <a:rPr lang="en-US" dirty="0" smtClean="0"/>
              <a:t> </a:t>
            </a:r>
            <a:r>
              <a:rPr lang="en-US" dirty="0" err="1" smtClean="0"/>
              <a:t>sino</a:t>
            </a:r>
            <a:r>
              <a:rPr lang="en-US" dirty="0" smtClean="0"/>
              <a:t> </a:t>
            </a:r>
            <a:r>
              <a:rPr lang="en-US" dirty="0" err="1" smtClean="0"/>
              <a:t>hasta</a:t>
            </a:r>
            <a:r>
              <a:rPr lang="en-US" dirty="0" smtClean="0"/>
              <a:t> el 1980 </a:t>
            </a:r>
            <a:r>
              <a:rPr lang="en-US" dirty="0" err="1" smtClean="0"/>
              <a:t>que</a:t>
            </a:r>
            <a:r>
              <a:rPr lang="en-US" dirty="0" smtClean="0"/>
              <a:t> se </a:t>
            </a:r>
            <a:r>
              <a:rPr lang="en-US" dirty="0" err="1" smtClean="0"/>
              <a:t>legisla</a:t>
            </a:r>
            <a:r>
              <a:rPr lang="en-US" dirty="0" smtClean="0"/>
              <a:t> </a:t>
            </a:r>
            <a:r>
              <a:rPr lang="en-US" dirty="0" err="1" smtClean="0"/>
              <a:t>para</a:t>
            </a:r>
            <a:r>
              <a:rPr lang="en-US" dirty="0" smtClean="0"/>
              <a:t> </a:t>
            </a:r>
            <a:r>
              <a:rPr lang="en-US" dirty="0" err="1" smtClean="0"/>
              <a:t>proteger</a:t>
            </a:r>
            <a:r>
              <a:rPr lang="en-US" dirty="0" smtClean="0"/>
              <a:t> a los </a:t>
            </a:r>
            <a:r>
              <a:rPr lang="en-US" dirty="0" err="1" smtClean="0"/>
              <a:t>menores</a:t>
            </a:r>
            <a:r>
              <a:rPr lang="en-US" dirty="0" smtClean="0"/>
              <a:t> de </a:t>
            </a:r>
            <a:r>
              <a:rPr lang="en-US" dirty="0" err="1" smtClean="0"/>
              <a:t>edad</a:t>
            </a:r>
            <a:r>
              <a:rPr lang="en-US" dirty="0" smtClean="0"/>
              <a:t> del </a:t>
            </a:r>
            <a:r>
              <a:rPr lang="en-US" dirty="0" err="1" smtClean="0"/>
              <a:t>maltrato</a:t>
            </a:r>
            <a:r>
              <a:rPr lang="en-US" dirty="0" smtClean="0"/>
              <a:t> </a:t>
            </a:r>
            <a:r>
              <a:rPr lang="en-US" dirty="0" err="1" smtClean="0"/>
              <a:t>por</a:t>
            </a:r>
            <a:r>
              <a:rPr lang="en-US" dirty="0" smtClean="0"/>
              <a:t> parte de </a:t>
            </a:r>
            <a:r>
              <a:rPr lang="en-US" dirty="0" err="1" smtClean="0"/>
              <a:t>sus</a:t>
            </a:r>
            <a:r>
              <a:rPr lang="en-US" dirty="0" smtClean="0"/>
              <a:t> padres, maestros, etc.</a:t>
            </a:r>
            <a:endParaRPr lang="es-PR" dirty="0" smtClean="0"/>
          </a:p>
          <a:p>
            <a:endParaRPr lang="es-PR" dirty="0"/>
          </a:p>
        </p:txBody>
      </p:sp>
      <p:sp>
        <p:nvSpPr>
          <p:cNvPr id="2" name="Title 1"/>
          <p:cNvSpPr>
            <a:spLocks noGrp="1"/>
          </p:cNvSpPr>
          <p:nvPr>
            <p:ph type="title"/>
          </p:nvPr>
        </p:nvSpPr>
        <p:spPr/>
        <p:txBody>
          <a:bodyPr>
            <a:normAutofit fontScale="90000"/>
          </a:bodyPr>
          <a:lstStyle/>
          <a:p>
            <a:r>
              <a:rPr lang="en-US" dirty="0" smtClean="0"/>
              <a:t>PRIMERA LEY PROTECTORA DE LOS MENORES EN PUERTO RICO</a:t>
            </a:r>
            <a:endParaRPr lang="es-P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smtClean="0"/>
              <a:t>Refranero</a:t>
            </a:r>
            <a:r>
              <a:rPr lang="en-US" dirty="0" smtClean="0"/>
              <a:t> Popular;</a:t>
            </a:r>
          </a:p>
          <a:p>
            <a:pPr marL="540000">
              <a:buFont typeface="Wingdings" pitchFamily="2" charset="2"/>
              <a:buChar char="ü"/>
            </a:pPr>
            <a:r>
              <a:rPr lang="en-US" i="1" dirty="0" smtClean="0"/>
              <a:t>“Los </a:t>
            </a:r>
            <a:r>
              <a:rPr lang="en-US" i="1" dirty="0" err="1" smtClean="0"/>
              <a:t>ninos</a:t>
            </a:r>
            <a:r>
              <a:rPr lang="en-US" i="1" dirty="0" smtClean="0"/>
              <a:t> </a:t>
            </a:r>
            <a:r>
              <a:rPr lang="en-US" i="1" dirty="0" err="1" smtClean="0"/>
              <a:t>hablan</a:t>
            </a:r>
            <a:r>
              <a:rPr lang="en-US" i="1" dirty="0" smtClean="0"/>
              <a:t> </a:t>
            </a:r>
            <a:r>
              <a:rPr lang="en-US" i="1" dirty="0" err="1" smtClean="0"/>
              <a:t>cuando</a:t>
            </a:r>
            <a:r>
              <a:rPr lang="en-US" i="1" dirty="0" smtClean="0"/>
              <a:t> </a:t>
            </a:r>
            <a:r>
              <a:rPr lang="en-US" i="1" dirty="0" err="1" smtClean="0"/>
              <a:t>las</a:t>
            </a:r>
            <a:r>
              <a:rPr lang="en-US" i="1" dirty="0" smtClean="0"/>
              <a:t> </a:t>
            </a:r>
            <a:r>
              <a:rPr lang="en-US" i="1" dirty="0" err="1" smtClean="0"/>
              <a:t>gallinas</a:t>
            </a:r>
            <a:r>
              <a:rPr lang="en-US" i="1" dirty="0" smtClean="0"/>
              <a:t> mean”</a:t>
            </a:r>
          </a:p>
          <a:p>
            <a:pPr marL="540000">
              <a:buFont typeface="Wingdings" pitchFamily="2" charset="2"/>
              <a:buChar char="ü"/>
            </a:pPr>
            <a:r>
              <a:rPr lang="en-US" i="1" dirty="0" smtClean="0"/>
              <a:t>“</a:t>
            </a:r>
            <a:r>
              <a:rPr lang="en-US" i="1" dirty="0" err="1" smtClean="0"/>
              <a:t>Tú</a:t>
            </a:r>
            <a:r>
              <a:rPr lang="en-US" i="1" dirty="0" smtClean="0"/>
              <a:t> </a:t>
            </a:r>
            <a:r>
              <a:rPr lang="en-US" i="1" dirty="0" err="1" smtClean="0"/>
              <a:t>eres</a:t>
            </a:r>
            <a:r>
              <a:rPr lang="en-US" i="1" dirty="0" smtClean="0"/>
              <a:t> </a:t>
            </a:r>
            <a:r>
              <a:rPr lang="en-US" i="1" dirty="0" err="1" smtClean="0"/>
              <a:t>una</a:t>
            </a:r>
            <a:r>
              <a:rPr lang="en-US" i="1" dirty="0" smtClean="0"/>
              <a:t> </a:t>
            </a:r>
            <a:r>
              <a:rPr lang="en-US" i="1" dirty="0" err="1" smtClean="0"/>
              <a:t>pila</a:t>
            </a:r>
            <a:r>
              <a:rPr lang="en-US" i="1" dirty="0" smtClean="0"/>
              <a:t> de </a:t>
            </a:r>
            <a:r>
              <a:rPr lang="en-US" i="1" dirty="0" err="1"/>
              <a:t>m</a:t>
            </a:r>
            <a:r>
              <a:rPr lang="en-US" i="1" dirty="0" err="1" smtClean="0"/>
              <a:t>ier</a:t>
            </a:r>
            <a:r>
              <a:rPr lang="en-US" i="1" dirty="0" smtClean="0"/>
              <a:t>…”</a:t>
            </a:r>
          </a:p>
          <a:p>
            <a:pPr marL="540000">
              <a:buFont typeface="Wingdings" pitchFamily="2" charset="2"/>
              <a:buChar char="ü"/>
            </a:pPr>
            <a:r>
              <a:rPr lang="en-US" i="1" dirty="0" smtClean="0"/>
              <a:t>“</a:t>
            </a:r>
            <a:r>
              <a:rPr lang="en-US" i="1" dirty="0" err="1" smtClean="0"/>
              <a:t>pero</a:t>
            </a:r>
            <a:r>
              <a:rPr lang="en-US" i="1" dirty="0" smtClean="0"/>
              <a:t> </a:t>
            </a:r>
            <a:r>
              <a:rPr lang="en-US" i="1" dirty="0" err="1" smtClean="0"/>
              <a:t>mira</a:t>
            </a:r>
            <a:r>
              <a:rPr lang="en-US" i="1" dirty="0" smtClean="0"/>
              <a:t> </a:t>
            </a:r>
            <a:r>
              <a:rPr lang="en-US" i="1" dirty="0" err="1" smtClean="0"/>
              <a:t>ese</a:t>
            </a:r>
            <a:r>
              <a:rPr lang="en-US" i="1" dirty="0" smtClean="0"/>
              <a:t> </a:t>
            </a:r>
            <a:r>
              <a:rPr lang="en-US" i="1" dirty="0" err="1" smtClean="0"/>
              <a:t>pila</a:t>
            </a:r>
            <a:r>
              <a:rPr lang="en-US" i="1" dirty="0" smtClean="0"/>
              <a:t> de </a:t>
            </a:r>
            <a:r>
              <a:rPr lang="en-US" i="1" dirty="0" err="1" smtClean="0"/>
              <a:t>mier</a:t>
            </a:r>
            <a:r>
              <a:rPr lang="en-US" i="1" dirty="0" smtClean="0"/>
              <a:t>… se </a:t>
            </a:r>
            <a:r>
              <a:rPr lang="en-US" i="1" dirty="0" err="1" smtClean="0"/>
              <a:t>cree</a:t>
            </a:r>
            <a:r>
              <a:rPr lang="en-US" i="1" dirty="0" smtClean="0"/>
              <a:t> </a:t>
            </a:r>
            <a:r>
              <a:rPr lang="en-US" i="1" dirty="0" err="1" smtClean="0"/>
              <a:t>que</a:t>
            </a:r>
            <a:r>
              <a:rPr lang="en-US" i="1" dirty="0" smtClean="0"/>
              <a:t> </a:t>
            </a:r>
            <a:r>
              <a:rPr lang="en-US" i="1" dirty="0" err="1" smtClean="0"/>
              <a:t>es</a:t>
            </a:r>
            <a:r>
              <a:rPr lang="en-US" i="1" dirty="0" smtClean="0"/>
              <a:t> </a:t>
            </a:r>
            <a:r>
              <a:rPr lang="en-US" i="1" dirty="0" err="1" smtClean="0"/>
              <a:t>grande</a:t>
            </a:r>
            <a:r>
              <a:rPr lang="en-US" i="1" dirty="0" smtClean="0"/>
              <a:t>”</a:t>
            </a:r>
          </a:p>
          <a:p>
            <a:pPr marL="540000">
              <a:buFont typeface="Wingdings" pitchFamily="2" charset="2"/>
              <a:buChar char="ü"/>
            </a:pPr>
            <a:r>
              <a:rPr lang="en-US" dirty="0" err="1" smtClean="0"/>
              <a:t>Llamamos</a:t>
            </a:r>
            <a:r>
              <a:rPr lang="en-US" dirty="0" smtClean="0"/>
              <a:t> </a:t>
            </a:r>
            <a:r>
              <a:rPr lang="en-US" i="1" dirty="0" smtClean="0"/>
              <a:t>“corral” </a:t>
            </a:r>
            <a:r>
              <a:rPr lang="en-US" dirty="0" smtClean="0"/>
              <a:t>la </a:t>
            </a:r>
            <a:r>
              <a:rPr lang="en-US" dirty="0" err="1" smtClean="0"/>
              <a:t>camita</a:t>
            </a:r>
            <a:r>
              <a:rPr lang="en-US" dirty="0" smtClean="0"/>
              <a:t> de los </a:t>
            </a:r>
            <a:r>
              <a:rPr lang="en-US" dirty="0" err="1" smtClean="0"/>
              <a:t>bebés</a:t>
            </a:r>
            <a:r>
              <a:rPr lang="en-US" dirty="0"/>
              <a:t>.</a:t>
            </a:r>
            <a:endParaRPr lang="es-PR" dirty="0"/>
          </a:p>
        </p:txBody>
      </p:sp>
      <p:sp>
        <p:nvSpPr>
          <p:cNvPr id="2" name="Title 1"/>
          <p:cNvSpPr>
            <a:spLocks noGrp="1"/>
          </p:cNvSpPr>
          <p:nvPr>
            <p:ph type="title"/>
          </p:nvPr>
        </p:nvSpPr>
        <p:spPr/>
        <p:txBody>
          <a:bodyPr>
            <a:normAutofit fontScale="90000"/>
          </a:bodyPr>
          <a:lstStyle/>
          <a:p>
            <a:r>
              <a:rPr lang="en-US" dirty="0" smtClean="0"/>
              <a:t>INVENTARIO DE CONDUCTAS MALTRATANTES</a:t>
            </a:r>
            <a:endParaRPr lang="es-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Para </a:t>
            </a:r>
            <a:r>
              <a:rPr lang="en-US" dirty="0" err="1" smtClean="0"/>
              <a:t>definir</a:t>
            </a:r>
            <a:r>
              <a:rPr lang="en-US" dirty="0" smtClean="0"/>
              <a:t>:</a:t>
            </a:r>
          </a:p>
          <a:p>
            <a:pPr>
              <a:buFont typeface="Wingdings" pitchFamily="2" charset="2"/>
              <a:buChar char="Ø"/>
            </a:pPr>
            <a:r>
              <a:rPr lang="en-US" dirty="0" err="1" smtClean="0"/>
              <a:t>Sopapo</a:t>
            </a:r>
            <a:endParaRPr lang="en-US" dirty="0" smtClean="0"/>
          </a:p>
          <a:p>
            <a:pPr>
              <a:buFont typeface="Wingdings" pitchFamily="2" charset="2"/>
              <a:buChar char="Ø"/>
            </a:pPr>
            <a:r>
              <a:rPr lang="en-US" dirty="0" err="1" smtClean="0"/>
              <a:t>Jinquetazo</a:t>
            </a:r>
            <a:endParaRPr lang="en-US" dirty="0" smtClean="0"/>
          </a:p>
          <a:p>
            <a:pPr>
              <a:buFont typeface="Wingdings" pitchFamily="2" charset="2"/>
              <a:buChar char="Ø"/>
            </a:pPr>
            <a:r>
              <a:rPr lang="en-US" dirty="0" err="1" smtClean="0"/>
              <a:t>Bofetás</a:t>
            </a:r>
            <a:endParaRPr lang="en-US" dirty="0" smtClean="0"/>
          </a:p>
          <a:p>
            <a:pPr>
              <a:buFont typeface="Wingdings" pitchFamily="2" charset="2"/>
              <a:buChar char="Ø"/>
            </a:pPr>
            <a:r>
              <a:rPr lang="en-US" dirty="0" err="1" smtClean="0"/>
              <a:t>Burrunazo</a:t>
            </a:r>
            <a:endParaRPr lang="en-US" dirty="0"/>
          </a:p>
          <a:p>
            <a:pPr>
              <a:buFont typeface="Wingdings" pitchFamily="2" charset="2"/>
              <a:buChar char="Ø"/>
            </a:pPr>
            <a:r>
              <a:rPr lang="en-US" dirty="0" err="1" smtClean="0"/>
              <a:t>Barrecampo</a:t>
            </a:r>
            <a:endParaRPr lang="en-US" dirty="0" smtClean="0"/>
          </a:p>
          <a:p>
            <a:pPr>
              <a:buFont typeface="Wingdings" pitchFamily="2" charset="2"/>
              <a:buChar char="Ø"/>
            </a:pPr>
            <a:r>
              <a:rPr lang="en-US" dirty="0" err="1" smtClean="0"/>
              <a:t>Cocotazo</a:t>
            </a:r>
            <a:endParaRPr lang="en-US" dirty="0" smtClean="0"/>
          </a:p>
          <a:p>
            <a:pPr>
              <a:buFont typeface="Wingdings" pitchFamily="2" charset="2"/>
              <a:buChar char="Ø"/>
            </a:pPr>
            <a:r>
              <a:rPr lang="en-US" dirty="0" err="1" smtClean="0"/>
              <a:t>Pellizcos</a:t>
            </a:r>
            <a:endParaRPr lang="en-US" dirty="0" smtClean="0"/>
          </a:p>
          <a:p>
            <a:pPr>
              <a:buFont typeface="Wingdings" pitchFamily="2" charset="2"/>
              <a:buChar char="Ø"/>
            </a:pPr>
            <a:r>
              <a:rPr lang="en-US" dirty="0" err="1" smtClean="0"/>
              <a:t>otros</a:t>
            </a:r>
            <a:endParaRPr lang="en-US" dirty="0" smtClean="0"/>
          </a:p>
        </p:txBody>
      </p:sp>
      <p:sp>
        <p:nvSpPr>
          <p:cNvPr id="2" name="Title 1"/>
          <p:cNvSpPr>
            <a:spLocks noGrp="1"/>
          </p:cNvSpPr>
          <p:nvPr>
            <p:ph type="title"/>
          </p:nvPr>
        </p:nvSpPr>
        <p:spPr/>
        <p:txBody>
          <a:bodyPr>
            <a:normAutofit fontScale="90000"/>
          </a:bodyPr>
          <a:lstStyle/>
          <a:p>
            <a:r>
              <a:rPr lang="en-US" dirty="0" smtClean="0"/>
              <a:t>INVENTARIO DE CONDUCTAS MALTRATANTES</a:t>
            </a:r>
            <a:endParaRPr lang="es-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 calcmode="lin" valueType="num">
                                      <p:cBhvr additive="base">
                                        <p:cTn id="6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1436</TotalTime>
  <Words>5956</Words>
  <Application>Microsoft Office PowerPoint</Application>
  <PresentationFormat>On-screen Show (4:3)</PresentationFormat>
  <Paragraphs>172</Paragraphs>
  <Slides>57</Slides>
  <Notes>1</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Concourse</vt:lpstr>
      <vt:lpstr>LEY NUM. 57 DE 11 DE MAYO DE 2023 </vt:lpstr>
      <vt:lpstr>POLITICA PUBLICA </vt:lpstr>
      <vt:lpstr>Trasfondo Histórico</vt:lpstr>
      <vt:lpstr>Mary Ellen Wilson</vt:lpstr>
      <vt:lpstr>Artículo 590 C.C.-Contenido de la patria potestad</vt:lpstr>
      <vt:lpstr>Pueblo v. Ponce Avila  105 DPR 213 (1976)</vt:lpstr>
      <vt:lpstr>PRIMERA LEY PROTECTORA DE LOS MENORES EN PUERTO RICO</vt:lpstr>
      <vt:lpstr>INVENTARIO DE CONDUCTAS MALTRATANTES</vt:lpstr>
      <vt:lpstr>INVENTARIO DE CONDUCTAS MALTRATANTES</vt:lpstr>
      <vt:lpstr>Art. 3(g)</vt:lpstr>
      <vt:lpstr>ARTICULO 3(aa); DEFINICION MALTRATO</vt:lpstr>
      <vt:lpstr>Artículo 3 (qq)</vt:lpstr>
      <vt:lpstr>Capitulo II: Obligaciones de los Patronos, la Familia, el Estado y la Comunidad </vt:lpstr>
      <vt:lpstr>Obligaciones del Departamento de Educacion art. 5 (a) </vt:lpstr>
      <vt:lpstr>MALTRATO INSTITUCIONAL</vt:lpstr>
      <vt:lpstr>Obligaciones del Departamento de Educacion art. 5 (a) </vt:lpstr>
      <vt:lpstr> Departamento de la Vivienda</vt:lpstr>
      <vt:lpstr>Artículo 6.-Obligación Ciudadana de Informar </vt:lpstr>
      <vt:lpstr>CONTINUACION ART. 6 Obligación Ciudadana de Informar</vt:lpstr>
      <vt:lpstr>Art. 51 Pena por no informar</vt:lpstr>
      <vt:lpstr>Artículo 34.-Comunicaciones Privilegiadas </vt:lpstr>
      <vt:lpstr>Artículo 13. — Plan de Seguridad  </vt:lpstr>
      <vt:lpstr>Artículo 14. — Ubicación con Recurso Familiar </vt:lpstr>
      <vt:lpstr>Artículo 9. — Custodia de Emergencia</vt:lpstr>
      <vt:lpstr>Artículo  9. — Custodia de Emergencia</vt:lpstr>
      <vt:lpstr>Artículo 9. — Custodia de Emergencia</vt:lpstr>
      <vt:lpstr>Artículo 27. — Representación Legal </vt:lpstr>
      <vt:lpstr>Artículo 32. — Procedimientos de Emergencia­ </vt:lpstr>
      <vt:lpstr>Artículo 32. — Procedimientos de Emergencia</vt:lpstr>
      <vt:lpstr>Artículo 33. — Emplazamientos en Procesos de Remoción  </vt:lpstr>
      <vt:lpstr>Artículo 34. — Vista de Ratificación de Custodia</vt:lpstr>
      <vt:lpstr>Artículo 34. — Vista de Ratificación de Custodia </vt:lpstr>
      <vt:lpstr>Artículo 34. — Vista de Ratificación de Custodia</vt:lpstr>
      <vt:lpstr>Artículo 34. — Vista de Ratificación de Custodia</vt:lpstr>
      <vt:lpstr>Artículo 35. — Tratamiento Médico y Otros Asuntos </vt:lpstr>
      <vt:lpstr>Artículo 36. — Vista de Seguimiento </vt:lpstr>
      <vt:lpstr>Artículo 38. — Derecho del Menor a ser Escuchado</vt:lpstr>
      <vt:lpstr>Artículo 39. — Derechos de los Abuelos y Hermanos Mayores de Edad, </vt:lpstr>
      <vt:lpstr> Artículo 40. — Derecho de los Hogares de Crianza y Establecimientos Residenciales a Solicitar ser Escuchados </vt:lpstr>
      <vt:lpstr>Artículo 43. — Informes y Términos para su Presentación </vt:lpstr>
      <vt:lpstr>Ley Núm. 25 del 25 de septiembre de 1983 (Inmunizaciones)</vt:lpstr>
      <vt:lpstr>Ley Núm. 25 del 25 de septiembre de 1983 (Inmunizaciones)</vt:lpstr>
      <vt:lpstr>Ley Núm. 25 del 25 de septiembre de 1983 (Inmunizaciones)</vt:lpstr>
      <vt:lpstr>Slide 44</vt:lpstr>
      <vt:lpstr>Artículo 44. — Esfuerzos Razonables </vt:lpstr>
      <vt:lpstr>Artículo 44. — Esfuerzos Razonables </vt:lpstr>
      <vt:lpstr>Slide 47</vt:lpstr>
      <vt:lpstr>Slide 48</vt:lpstr>
      <vt:lpstr>Slide 49</vt:lpstr>
      <vt:lpstr>Slide 50</vt:lpstr>
      <vt:lpstr>Artículo 46. — Causas para Solicitar la Privación, Restricción o Suspensión de la Patria Potestad  </vt:lpstr>
      <vt:lpstr>Artículo 46. — Causas para Solicitar la Privación, Restricción o Suspensión de la Patria Potestad</vt:lpstr>
      <vt:lpstr>Artículo 46. — Causas para Solicitar la Privación, Restricción o Suspensión de la Patria Potestad</vt:lpstr>
      <vt:lpstr>Artículo 46. — Causas para Solicitar la Privación, Restricción o Suspensión de la Patria Potestad</vt:lpstr>
      <vt:lpstr>Artículo 46. — Causas para Solicitar la Privación, Restricción o Suspensión de la Patria Potestad</vt:lpstr>
      <vt:lpstr>Artículo 48. — Renuncia a la Patria Potestad   </vt:lpstr>
      <vt:lpstr>Slide 57</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manuel</dc:creator>
  <cp:lastModifiedBy>ALMA LUZUNARIS</cp:lastModifiedBy>
  <cp:revision>129</cp:revision>
  <dcterms:created xsi:type="dcterms:W3CDTF">2012-04-15T12:42:26Z</dcterms:created>
  <dcterms:modified xsi:type="dcterms:W3CDTF">2024-12-03T13:54:11Z</dcterms:modified>
</cp:coreProperties>
</file>