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43"/>
  </p:notesMasterIdLst>
  <p:handoutMasterIdLst>
    <p:handoutMasterId r:id="rId44"/>
  </p:handoutMasterIdLst>
  <p:sldIdLst>
    <p:sldId id="256" r:id="rId5"/>
    <p:sldId id="266" r:id="rId6"/>
    <p:sldId id="263" r:id="rId7"/>
    <p:sldId id="277" r:id="rId8"/>
    <p:sldId id="278" r:id="rId9"/>
    <p:sldId id="279" r:id="rId10"/>
    <p:sldId id="311" r:id="rId11"/>
    <p:sldId id="280" r:id="rId12"/>
    <p:sldId id="281" r:id="rId13"/>
    <p:sldId id="282" r:id="rId14"/>
    <p:sldId id="273" r:id="rId15"/>
    <p:sldId id="283" r:id="rId16"/>
    <p:sldId id="284" r:id="rId17"/>
    <p:sldId id="285" r:id="rId18"/>
    <p:sldId id="286" r:id="rId19"/>
    <p:sldId id="287" r:id="rId20"/>
    <p:sldId id="270" r:id="rId21"/>
    <p:sldId id="288" r:id="rId22"/>
    <p:sldId id="310" r:id="rId23"/>
    <p:sldId id="290" r:id="rId24"/>
    <p:sldId id="291" r:id="rId25"/>
    <p:sldId id="293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274" r:id="rId40"/>
    <p:sldId id="308" r:id="rId41"/>
    <p:sldId id="276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9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E7F425-AB0A-48AE-8833-E04AA81111FE}" v="4" dt="2023-03-15T18:39:14.413"/>
    <p1510:client id="{ED168928-4A00-C8F3-899A-BF6492ADDE53}" v="64" dt="2023-03-14T20:37:34.002"/>
  </p1510:revLst>
</p1510:revInfo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8C4286-6697-48B9-BEBD-A9A80CE5FB0E}" type="doc">
      <dgm:prSet loTypeId="urn:microsoft.com/office/officeart/2005/8/layout/arrow5" loCatId="relationship" qsTypeId="urn:microsoft.com/office/officeart/2005/8/quickstyle/3d1" qsCatId="3D" csTypeId="urn:microsoft.com/office/officeart/2005/8/colors/accent4_4" csCatId="accent4" phldr="1"/>
      <dgm:spPr/>
      <dgm:t>
        <a:bodyPr/>
        <a:lstStyle/>
        <a:p>
          <a:endParaRPr lang="en-US"/>
        </a:p>
      </dgm:t>
    </dgm:pt>
    <dgm:pt modelId="{19F8B49D-C2CB-4727-827C-C03594745AE4}">
      <dgm:prSet phldrT="[Text]"/>
      <dgm:spPr>
        <a:solidFill>
          <a:srgbClr val="D79A2B"/>
        </a:solidFill>
      </dgm:spPr>
      <dgm:t>
        <a:bodyPr/>
        <a:lstStyle/>
        <a:p>
          <a:r>
            <a:rPr lang="en-US" err="1"/>
            <a:t>Prestamista</a:t>
          </a:r>
          <a:endParaRPr lang="en-US"/>
        </a:p>
      </dgm:t>
    </dgm:pt>
    <dgm:pt modelId="{42C92141-4ABD-44BA-BCE8-4518C55145F3}" type="parTrans" cxnId="{40E3D164-527D-44F8-8A25-8C8F46671393}">
      <dgm:prSet/>
      <dgm:spPr/>
      <dgm:t>
        <a:bodyPr/>
        <a:lstStyle/>
        <a:p>
          <a:endParaRPr lang="en-US"/>
        </a:p>
      </dgm:t>
    </dgm:pt>
    <dgm:pt modelId="{6B71FDD2-C4AA-43EC-A4BC-464E7964C1A2}" type="sibTrans" cxnId="{40E3D164-527D-44F8-8A25-8C8F46671393}">
      <dgm:prSet/>
      <dgm:spPr/>
      <dgm:t>
        <a:bodyPr/>
        <a:lstStyle/>
        <a:p>
          <a:endParaRPr lang="en-US"/>
        </a:p>
      </dgm:t>
    </dgm:pt>
    <dgm:pt modelId="{0885F9AB-712D-411F-B578-BD2FE1A382F9}">
      <dgm:prSet phldrT="[Text]"/>
      <dgm:spPr>
        <a:solidFill>
          <a:srgbClr val="D79A2B"/>
        </a:solidFill>
      </dgm:spPr>
      <dgm:t>
        <a:bodyPr/>
        <a:lstStyle/>
        <a:p>
          <a:r>
            <a:rPr lang="en-US" err="1"/>
            <a:t>Deudor</a:t>
          </a:r>
          <a:endParaRPr lang="en-US"/>
        </a:p>
      </dgm:t>
    </dgm:pt>
    <dgm:pt modelId="{4A0C320E-34C7-4520-B7C9-56E702BC7F3C}" type="parTrans" cxnId="{3D485406-AF46-46CF-80FB-649997EAF60B}">
      <dgm:prSet/>
      <dgm:spPr/>
      <dgm:t>
        <a:bodyPr/>
        <a:lstStyle/>
        <a:p>
          <a:endParaRPr lang="en-US"/>
        </a:p>
      </dgm:t>
    </dgm:pt>
    <dgm:pt modelId="{F3BE762D-02ED-461D-A61C-F14A22226735}" type="sibTrans" cxnId="{3D485406-AF46-46CF-80FB-649997EAF60B}">
      <dgm:prSet/>
      <dgm:spPr/>
      <dgm:t>
        <a:bodyPr/>
        <a:lstStyle/>
        <a:p>
          <a:endParaRPr lang="en-US"/>
        </a:p>
      </dgm:t>
    </dgm:pt>
    <dgm:pt modelId="{6AEC54CA-203F-4B10-9DF0-AF7E4D5B48D7}" type="pres">
      <dgm:prSet presAssocID="{768C4286-6697-48B9-BEBD-A9A80CE5FB0E}" presName="diagram" presStyleCnt="0">
        <dgm:presLayoutVars>
          <dgm:dir/>
          <dgm:resizeHandles val="exact"/>
        </dgm:presLayoutVars>
      </dgm:prSet>
      <dgm:spPr/>
    </dgm:pt>
    <dgm:pt modelId="{6C1C1A13-634D-4216-8A5C-F17097465DAC}" type="pres">
      <dgm:prSet presAssocID="{19F8B49D-C2CB-4727-827C-C03594745AE4}" presName="arrow" presStyleLbl="node1" presStyleIdx="0" presStyleCnt="2" custScaleY="100098">
        <dgm:presLayoutVars>
          <dgm:bulletEnabled val="1"/>
        </dgm:presLayoutVars>
      </dgm:prSet>
      <dgm:spPr/>
    </dgm:pt>
    <dgm:pt modelId="{06606148-FB50-42AF-919C-D5AEBC788C88}" type="pres">
      <dgm:prSet presAssocID="{0885F9AB-712D-411F-B578-BD2FE1A382F9}" presName="arrow" presStyleLbl="node1" presStyleIdx="1" presStyleCnt="2">
        <dgm:presLayoutVars>
          <dgm:bulletEnabled val="1"/>
        </dgm:presLayoutVars>
      </dgm:prSet>
      <dgm:spPr/>
    </dgm:pt>
  </dgm:ptLst>
  <dgm:cxnLst>
    <dgm:cxn modelId="{3D485406-AF46-46CF-80FB-649997EAF60B}" srcId="{768C4286-6697-48B9-BEBD-A9A80CE5FB0E}" destId="{0885F9AB-712D-411F-B578-BD2FE1A382F9}" srcOrd="1" destOrd="0" parTransId="{4A0C320E-34C7-4520-B7C9-56E702BC7F3C}" sibTransId="{F3BE762D-02ED-461D-A61C-F14A22226735}"/>
    <dgm:cxn modelId="{04757019-9ACE-4030-8B6A-C7C37560F07D}" type="presOf" srcId="{768C4286-6697-48B9-BEBD-A9A80CE5FB0E}" destId="{6AEC54CA-203F-4B10-9DF0-AF7E4D5B48D7}" srcOrd="0" destOrd="0" presId="urn:microsoft.com/office/officeart/2005/8/layout/arrow5"/>
    <dgm:cxn modelId="{40E3D164-527D-44F8-8A25-8C8F46671393}" srcId="{768C4286-6697-48B9-BEBD-A9A80CE5FB0E}" destId="{19F8B49D-C2CB-4727-827C-C03594745AE4}" srcOrd="0" destOrd="0" parTransId="{42C92141-4ABD-44BA-BCE8-4518C55145F3}" sibTransId="{6B71FDD2-C4AA-43EC-A4BC-464E7964C1A2}"/>
    <dgm:cxn modelId="{56024589-551E-490F-80D8-5ED4E3D30B6D}" type="presOf" srcId="{0885F9AB-712D-411F-B578-BD2FE1A382F9}" destId="{06606148-FB50-42AF-919C-D5AEBC788C88}" srcOrd="0" destOrd="0" presId="urn:microsoft.com/office/officeart/2005/8/layout/arrow5"/>
    <dgm:cxn modelId="{B00FA0AE-B475-4B58-86CD-0FA00533C7D1}" type="presOf" srcId="{19F8B49D-C2CB-4727-827C-C03594745AE4}" destId="{6C1C1A13-634D-4216-8A5C-F17097465DAC}" srcOrd="0" destOrd="0" presId="urn:microsoft.com/office/officeart/2005/8/layout/arrow5"/>
    <dgm:cxn modelId="{04A356C7-9F7F-45AC-A82C-E779296FF104}" type="presParOf" srcId="{6AEC54CA-203F-4B10-9DF0-AF7E4D5B48D7}" destId="{6C1C1A13-634D-4216-8A5C-F17097465DAC}" srcOrd="0" destOrd="0" presId="urn:microsoft.com/office/officeart/2005/8/layout/arrow5"/>
    <dgm:cxn modelId="{49ABF657-F5CC-40E5-A7B8-F7A671058D86}" type="presParOf" srcId="{6AEC54CA-203F-4B10-9DF0-AF7E4D5B48D7}" destId="{06606148-FB50-42AF-919C-D5AEBC788C88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80763C-78C7-4E3A-9829-E0DCC71DDFC3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R"/>
        </a:p>
      </dgm:t>
    </dgm:pt>
    <dgm:pt modelId="{0CE19BFB-3BF4-4418-9F39-91B9EB5A5A52}">
      <dgm:prSet phldrT="[Text]"/>
      <dgm:spPr/>
      <dgm:t>
        <a:bodyPr/>
        <a:lstStyle/>
        <a:p>
          <a:r>
            <a:rPr lang="es-PR"/>
            <a:t>Inversionista</a:t>
          </a:r>
        </a:p>
      </dgm:t>
    </dgm:pt>
    <dgm:pt modelId="{C7271E9B-5F44-4EE0-9AFA-CB8F06819DFE}" type="parTrans" cxnId="{AC1BE773-4BEF-49FA-8486-9B11BBF7F78A}">
      <dgm:prSet/>
      <dgm:spPr/>
      <dgm:t>
        <a:bodyPr/>
        <a:lstStyle/>
        <a:p>
          <a:endParaRPr lang="es-PR"/>
        </a:p>
      </dgm:t>
    </dgm:pt>
    <dgm:pt modelId="{9972DF3E-9E12-4453-80D6-72983DA8FA2F}" type="sibTrans" cxnId="{AC1BE773-4BEF-49FA-8486-9B11BBF7F78A}">
      <dgm:prSet/>
      <dgm:spPr/>
      <dgm:t>
        <a:bodyPr/>
        <a:lstStyle/>
        <a:p>
          <a:endParaRPr lang="es-PR"/>
        </a:p>
      </dgm:t>
    </dgm:pt>
    <dgm:pt modelId="{7B2FD16E-E7E0-48D7-BF78-1AFA3549DACC}" type="asst">
      <dgm:prSet phldrT="[Text]"/>
      <dgm:spPr/>
      <dgm:t>
        <a:bodyPr/>
        <a:lstStyle/>
        <a:p>
          <a:r>
            <a:rPr lang="es-PR" err="1">
              <a:solidFill>
                <a:srgbClr val="D79A2B"/>
              </a:solidFill>
            </a:rPr>
            <a:t>Servicer</a:t>
          </a:r>
          <a:endParaRPr lang="es-PR">
            <a:solidFill>
              <a:srgbClr val="D79A2B"/>
            </a:solidFill>
          </a:endParaRPr>
        </a:p>
      </dgm:t>
    </dgm:pt>
    <dgm:pt modelId="{840995F1-6072-4223-83D5-F9CFD5DF6B3D}" type="parTrans" cxnId="{6432E047-C80F-4832-80DE-5FD0B3141021}">
      <dgm:prSet/>
      <dgm:spPr/>
      <dgm:t>
        <a:bodyPr/>
        <a:lstStyle/>
        <a:p>
          <a:endParaRPr lang="es-PR"/>
        </a:p>
      </dgm:t>
    </dgm:pt>
    <dgm:pt modelId="{81D052E3-B077-4FC5-9165-58BB73D25CDF}" type="sibTrans" cxnId="{6432E047-C80F-4832-80DE-5FD0B3141021}">
      <dgm:prSet/>
      <dgm:spPr/>
      <dgm:t>
        <a:bodyPr/>
        <a:lstStyle/>
        <a:p>
          <a:endParaRPr lang="es-PR"/>
        </a:p>
      </dgm:t>
    </dgm:pt>
    <dgm:pt modelId="{7564D394-5A3F-44D9-BFC2-CAC326C613D1}">
      <dgm:prSet phldrT="[Text]"/>
      <dgm:spPr/>
      <dgm:t>
        <a:bodyPr/>
        <a:lstStyle/>
        <a:p>
          <a:r>
            <a:rPr lang="es-PR"/>
            <a:t>Cliente</a:t>
          </a:r>
        </a:p>
      </dgm:t>
    </dgm:pt>
    <dgm:pt modelId="{2C361BE5-F43A-46CD-8E02-E9FE54DD8516}" type="parTrans" cxnId="{79D58DB8-5393-4938-B347-5BA8C5703A3B}">
      <dgm:prSet/>
      <dgm:spPr/>
      <dgm:t>
        <a:bodyPr/>
        <a:lstStyle/>
        <a:p>
          <a:endParaRPr lang="es-PR"/>
        </a:p>
      </dgm:t>
    </dgm:pt>
    <dgm:pt modelId="{B8DB788B-8CFE-456B-85B1-4A063BF3BA87}" type="sibTrans" cxnId="{79D58DB8-5393-4938-B347-5BA8C5703A3B}">
      <dgm:prSet/>
      <dgm:spPr/>
      <dgm:t>
        <a:bodyPr/>
        <a:lstStyle/>
        <a:p>
          <a:endParaRPr lang="es-PR"/>
        </a:p>
      </dgm:t>
    </dgm:pt>
    <dgm:pt modelId="{8EEE255C-5515-4D51-BED8-CDD3B056DCAA}" type="pres">
      <dgm:prSet presAssocID="{9D80763C-78C7-4E3A-9829-E0DCC71DDFC3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64280F9-FCDC-445F-ACC4-E72082E9AD06}" type="pres">
      <dgm:prSet presAssocID="{0CE19BFB-3BF4-4418-9F39-91B9EB5A5A52}" presName="hierRoot1" presStyleCnt="0">
        <dgm:presLayoutVars>
          <dgm:hierBranch val="init"/>
        </dgm:presLayoutVars>
      </dgm:prSet>
      <dgm:spPr/>
    </dgm:pt>
    <dgm:pt modelId="{662B3366-7A47-4D93-8C48-425949F6DD06}" type="pres">
      <dgm:prSet presAssocID="{0CE19BFB-3BF4-4418-9F39-91B9EB5A5A52}" presName="rootComposite1" presStyleCnt="0"/>
      <dgm:spPr/>
    </dgm:pt>
    <dgm:pt modelId="{2F670CB4-4DAA-4BF5-86B9-F8CD7B8C3453}" type="pres">
      <dgm:prSet presAssocID="{0CE19BFB-3BF4-4418-9F39-91B9EB5A5A52}" presName="rootText1" presStyleLbl="alignAcc1" presStyleIdx="0" presStyleCnt="0">
        <dgm:presLayoutVars>
          <dgm:chPref val="3"/>
        </dgm:presLayoutVars>
      </dgm:prSet>
      <dgm:spPr/>
    </dgm:pt>
    <dgm:pt modelId="{33114D78-899C-4FB1-ABD1-277516E4D88A}" type="pres">
      <dgm:prSet presAssocID="{0CE19BFB-3BF4-4418-9F39-91B9EB5A5A52}" presName="topArc1" presStyleLbl="parChTrans1D1" presStyleIdx="0" presStyleCnt="6"/>
      <dgm:spPr/>
    </dgm:pt>
    <dgm:pt modelId="{00C65A11-8B67-43CD-A60C-B9AA85C7760B}" type="pres">
      <dgm:prSet presAssocID="{0CE19BFB-3BF4-4418-9F39-91B9EB5A5A52}" presName="bottomArc1" presStyleLbl="parChTrans1D1" presStyleIdx="1" presStyleCnt="6"/>
      <dgm:spPr/>
    </dgm:pt>
    <dgm:pt modelId="{0E695022-3118-43C2-B9C2-D84A6DD2785E}" type="pres">
      <dgm:prSet presAssocID="{0CE19BFB-3BF4-4418-9F39-91B9EB5A5A52}" presName="topConnNode1" presStyleLbl="node1" presStyleIdx="0" presStyleCnt="0"/>
      <dgm:spPr/>
    </dgm:pt>
    <dgm:pt modelId="{72175C56-F69D-4D73-B467-2AF8C9051568}" type="pres">
      <dgm:prSet presAssocID="{0CE19BFB-3BF4-4418-9F39-91B9EB5A5A52}" presName="hierChild2" presStyleCnt="0"/>
      <dgm:spPr/>
    </dgm:pt>
    <dgm:pt modelId="{303D4D5F-E12F-4D1A-AFA0-F2C7DC5A483C}" type="pres">
      <dgm:prSet presAssocID="{2C361BE5-F43A-46CD-8E02-E9FE54DD8516}" presName="Name28" presStyleLbl="parChTrans1D2" presStyleIdx="0" presStyleCnt="2"/>
      <dgm:spPr/>
    </dgm:pt>
    <dgm:pt modelId="{7CAAECEC-5697-43C3-8936-C65FA8E427C8}" type="pres">
      <dgm:prSet presAssocID="{7564D394-5A3F-44D9-BFC2-CAC326C613D1}" presName="hierRoot2" presStyleCnt="0">
        <dgm:presLayoutVars>
          <dgm:hierBranch val="init"/>
        </dgm:presLayoutVars>
      </dgm:prSet>
      <dgm:spPr/>
    </dgm:pt>
    <dgm:pt modelId="{58559F80-FD57-499A-A279-554BA14A4A49}" type="pres">
      <dgm:prSet presAssocID="{7564D394-5A3F-44D9-BFC2-CAC326C613D1}" presName="rootComposite2" presStyleCnt="0"/>
      <dgm:spPr/>
    </dgm:pt>
    <dgm:pt modelId="{D1A56414-2793-4DF0-896C-E6795D9AF248}" type="pres">
      <dgm:prSet presAssocID="{7564D394-5A3F-44D9-BFC2-CAC326C613D1}" presName="rootText2" presStyleLbl="alignAcc1" presStyleIdx="0" presStyleCnt="0">
        <dgm:presLayoutVars>
          <dgm:chPref val="3"/>
        </dgm:presLayoutVars>
      </dgm:prSet>
      <dgm:spPr/>
    </dgm:pt>
    <dgm:pt modelId="{2332C30D-9D7B-44AA-9962-FE165D18249A}" type="pres">
      <dgm:prSet presAssocID="{7564D394-5A3F-44D9-BFC2-CAC326C613D1}" presName="topArc2" presStyleLbl="parChTrans1D1" presStyleIdx="2" presStyleCnt="6"/>
      <dgm:spPr/>
    </dgm:pt>
    <dgm:pt modelId="{70798228-71A1-48E4-840B-2882F8E4423D}" type="pres">
      <dgm:prSet presAssocID="{7564D394-5A3F-44D9-BFC2-CAC326C613D1}" presName="bottomArc2" presStyleLbl="parChTrans1D1" presStyleIdx="3" presStyleCnt="6"/>
      <dgm:spPr/>
    </dgm:pt>
    <dgm:pt modelId="{9FA85D02-29D7-402D-836A-A41699D31B30}" type="pres">
      <dgm:prSet presAssocID="{7564D394-5A3F-44D9-BFC2-CAC326C613D1}" presName="topConnNode2" presStyleLbl="node2" presStyleIdx="0" presStyleCnt="0"/>
      <dgm:spPr/>
    </dgm:pt>
    <dgm:pt modelId="{74C5ED38-0D56-4B01-8CDA-E550274F299D}" type="pres">
      <dgm:prSet presAssocID="{7564D394-5A3F-44D9-BFC2-CAC326C613D1}" presName="hierChild4" presStyleCnt="0"/>
      <dgm:spPr/>
    </dgm:pt>
    <dgm:pt modelId="{1062FB4B-3480-4FE9-A6EE-AB44B0EA0689}" type="pres">
      <dgm:prSet presAssocID="{7564D394-5A3F-44D9-BFC2-CAC326C613D1}" presName="hierChild5" presStyleCnt="0"/>
      <dgm:spPr/>
    </dgm:pt>
    <dgm:pt modelId="{CB92B5DF-BFB2-4296-888A-01A772C96DCC}" type="pres">
      <dgm:prSet presAssocID="{0CE19BFB-3BF4-4418-9F39-91B9EB5A5A52}" presName="hierChild3" presStyleCnt="0"/>
      <dgm:spPr/>
    </dgm:pt>
    <dgm:pt modelId="{5EAE1D69-C84E-4145-B474-7742C84B5014}" type="pres">
      <dgm:prSet presAssocID="{840995F1-6072-4223-83D5-F9CFD5DF6B3D}" presName="Name101" presStyleLbl="parChTrans1D2" presStyleIdx="1" presStyleCnt="2"/>
      <dgm:spPr/>
    </dgm:pt>
    <dgm:pt modelId="{7788B825-A465-41E6-BF76-16E347CA82DE}" type="pres">
      <dgm:prSet presAssocID="{7B2FD16E-E7E0-48D7-BF78-1AFA3549DACC}" presName="hierRoot3" presStyleCnt="0">
        <dgm:presLayoutVars>
          <dgm:hierBranch val="init"/>
        </dgm:presLayoutVars>
      </dgm:prSet>
      <dgm:spPr/>
    </dgm:pt>
    <dgm:pt modelId="{D47CCA50-1A19-45A8-8843-BB91AA7994C1}" type="pres">
      <dgm:prSet presAssocID="{7B2FD16E-E7E0-48D7-BF78-1AFA3549DACC}" presName="rootComposite3" presStyleCnt="0"/>
      <dgm:spPr/>
    </dgm:pt>
    <dgm:pt modelId="{AAA06766-50B0-4855-9C94-C85D47989F16}" type="pres">
      <dgm:prSet presAssocID="{7B2FD16E-E7E0-48D7-BF78-1AFA3549DACC}" presName="rootText3" presStyleLbl="alignAcc1" presStyleIdx="0" presStyleCnt="0" custLinFactNeighborX="-35799" custLinFactNeighborY="24432">
        <dgm:presLayoutVars>
          <dgm:chPref val="3"/>
        </dgm:presLayoutVars>
      </dgm:prSet>
      <dgm:spPr/>
    </dgm:pt>
    <dgm:pt modelId="{B8BBF2F5-4F96-4F0F-8E6C-66DCEC2F60F1}" type="pres">
      <dgm:prSet presAssocID="{7B2FD16E-E7E0-48D7-BF78-1AFA3549DACC}" presName="topArc3" presStyleLbl="parChTrans1D1" presStyleIdx="4" presStyleCnt="6"/>
      <dgm:spPr/>
    </dgm:pt>
    <dgm:pt modelId="{1345CC89-3F64-4496-8B53-1C001AD51E10}" type="pres">
      <dgm:prSet presAssocID="{7B2FD16E-E7E0-48D7-BF78-1AFA3549DACC}" presName="bottomArc3" presStyleLbl="parChTrans1D1" presStyleIdx="5" presStyleCnt="6"/>
      <dgm:spPr/>
    </dgm:pt>
    <dgm:pt modelId="{93C79004-B2BA-42C7-92FF-E24D8DECF3BD}" type="pres">
      <dgm:prSet presAssocID="{7B2FD16E-E7E0-48D7-BF78-1AFA3549DACC}" presName="topConnNode3" presStyleLbl="asst1" presStyleIdx="0" presStyleCnt="0"/>
      <dgm:spPr/>
    </dgm:pt>
    <dgm:pt modelId="{D46BD6C9-9C2A-49B4-9BE8-86E3C55801BD}" type="pres">
      <dgm:prSet presAssocID="{7B2FD16E-E7E0-48D7-BF78-1AFA3549DACC}" presName="hierChild6" presStyleCnt="0"/>
      <dgm:spPr/>
    </dgm:pt>
    <dgm:pt modelId="{FC792799-997F-45DA-B568-23D1DF1C9910}" type="pres">
      <dgm:prSet presAssocID="{7B2FD16E-E7E0-48D7-BF78-1AFA3549DACC}" presName="hierChild7" presStyleCnt="0"/>
      <dgm:spPr/>
    </dgm:pt>
  </dgm:ptLst>
  <dgm:cxnLst>
    <dgm:cxn modelId="{C569532C-E5F0-439D-BB08-0E27803F4734}" type="presOf" srcId="{0CE19BFB-3BF4-4418-9F39-91B9EB5A5A52}" destId="{2F670CB4-4DAA-4BF5-86B9-F8CD7B8C3453}" srcOrd="0" destOrd="0" presId="urn:microsoft.com/office/officeart/2008/layout/HalfCircleOrganizationChart"/>
    <dgm:cxn modelId="{CFF15C5E-4B6E-4094-ACDF-25381ABEADAA}" type="presOf" srcId="{7564D394-5A3F-44D9-BFC2-CAC326C613D1}" destId="{D1A56414-2793-4DF0-896C-E6795D9AF248}" srcOrd="0" destOrd="0" presId="urn:microsoft.com/office/officeart/2008/layout/HalfCircleOrganizationChart"/>
    <dgm:cxn modelId="{9EA05A61-0C89-42C8-A64E-60820658C2E2}" type="presOf" srcId="{7564D394-5A3F-44D9-BFC2-CAC326C613D1}" destId="{9FA85D02-29D7-402D-836A-A41699D31B30}" srcOrd="1" destOrd="0" presId="urn:microsoft.com/office/officeart/2008/layout/HalfCircleOrganizationChart"/>
    <dgm:cxn modelId="{6432E047-C80F-4832-80DE-5FD0B3141021}" srcId="{0CE19BFB-3BF4-4418-9F39-91B9EB5A5A52}" destId="{7B2FD16E-E7E0-48D7-BF78-1AFA3549DACC}" srcOrd="0" destOrd="0" parTransId="{840995F1-6072-4223-83D5-F9CFD5DF6B3D}" sibTransId="{81D052E3-B077-4FC5-9165-58BB73D25CDF}"/>
    <dgm:cxn modelId="{AC1BE773-4BEF-49FA-8486-9B11BBF7F78A}" srcId="{9D80763C-78C7-4E3A-9829-E0DCC71DDFC3}" destId="{0CE19BFB-3BF4-4418-9F39-91B9EB5A5A52}" srcOrd="0" destOrd="0" parTransId="{C7271E9B-5F44-4EE0-9AFA-CB8F06819DFE}" sibTransId="{9972DF3E-9E12-4453-80D6-72983DA8FA2F}"/>
    <dgm:cxn modelId="{1ACC565A-5FE0-47BB-94FD-6B745AD89598}" type="presOf" srcId="{7B2FD16E-E7E0-48D7-BF78-1AFA3549DACC}" destId="{AAA06766-50B0-4855-9C94-C85D47989F16}" srcOrd="0" destOrd="0" presId="urn:microsoft.com/office/officeart/2008/layout/HalfCircleOrganizationChart"/>
    <dgm:cxn modelId="{3AB31D7D-1F04-4FE6-BCD7-529D9A04AE2A}" type="presOf" srcId="{840995F1-6072-4223-83D5-F9CFD5DF6B3D}" destId="{5EAE1D69-C84E-4145-B474-7742C84B5014}" srcOrd="0" destOrd="0" presId="urn:microsoft.com/office/officeart/2008/layout/HalfCircleOrganizationChart"/>
    <dgm:cxn modelId="{4804A27F-BFC7-41F6-8B21-F7CEEB6BD68A}" type="presOf" srcId="{2C361BE5-F43A-46CD-8E02-E9FE54DD8516}" destId="{303D4D5F-E12F-4D1A-AFA0-F2C7DC5A483C}" srcOrd="0" destOrd="0" presId="urn:microsoft.com/office/officeart/2008/layout/HalfCircleOrganizationChart"/>
    <dgm:cxn modelId="{B070E795-2DE3-48F6-8D7F-F0E28BA2BA69}" type="presOf" srcId="{0CE19BFB-3BF4-4418-9F39-91B9EB5A5A52}" destId="{0E695022-3118-43C2-B9C2-D84A6DD2785E}" srcOrd="1" destOrd="0" presId="urn:microsoft.com/office/officeart/2008/layout/HalfCircleOrganizationChart"/>
    <dgm:cxn modelId="{8634B2AE-DC30-441C-8167-32D452CC9166}" type="presOf" srcId="{7B2FD16E-E7E0-48D7-BF78-1AFA3549DACC}" destId="{93C79004-B2BA-42C7-92FF-E24D8DECF3BD}" srcOrd="1" destOrd="0" presId="urn:microsoft.com/office/officeart/2008/layout/HalfCircleOrganizationChart"/>
    <dgm:cxn modelId="{79D58DB8-5393-4938-B347-5BA8C5703A3B}" srcId="{0CE19BFB-3BF4-4418-9F39-91B9EB5A5A52}" destId="{7564D394-5A3F-44D9-BFC2-CAC326C613D1}" srcOrd="1" destOrd="0" parTransId="{2C361BE5-F43A-46CD-8E02-E9FE54DD8516}" sibTransId="{B8DB788B-8CFE-456B-85B1-4A063BF3BA87}"/>
    <dgm:cxn modelId="{5BC63AC6-F628-4192-A730-AFC54509A9E2}" type="presOf" srcId="{9D80763C-78C7-4E3A-9829-E0DCC71DDFC3}" destId="{8EEE255C-5515-4D51-BED8-CDD3B056DCAA}" srcOrd="0" destOrd="0" presId="urn:microsoft.com/office/officeart/2008/layout/HalfCircleOrganizationChart"/>
    <dgm:cxn modelId="{60C836CE-1BE3-4C9A-BA2B-F91B41A00E5F}" type="presParOf" srcId="{8EEE255C-5515-4D51-BED8-CDD3B056DCAA}" destId="{F64280F9-FCDC-445F-ACC4-E72082E9AD06}" srcOrd="0" destOrd="0" presId="urn:microsoft.com/office/officeart/2008/layout/HalfCircleOrganizationChart"/>
    <dgm:cxn modelId="{BDD5AB3D-2754-458A-9C12-B3A99D61E844}" type="presParOf" srcId="{F64280F9-FCDC-445F-ACC4-E72082E9AD06}" destId="{662B3366-7A47-4D93-8C48-425949F6DD06}" srcOrd="0" destOrd="0" presId="urn:microsoft.com/office/officeart/2008/layout/HalfCircleOrganizationChart"/>
    <dgm:cxn modelId="{0E2C7587-1DD6-4574-B035-30C0CA6930C0}" type="presParOf" srcId="{662B3366-7A47-4D93-8C48-425949F6DD06}" destId="{2F670CB4-4DAA-4BF5-86B9-F8CD7B8C3453}" srcOrd="0" destOrd="0" presId="urn:microsoft.com/office/officeart/2008/layout/HalfCircleOrganizationChart"/>
    <dgm:cxn modelId="{A02E86D4-810B-4E3B-8451-36C3E48C1229}" type="presParOf" srcId="{662B3366-7A47-4D93-8C48-425949F6DD06}" destId="{33114D78-899C-4FB1-ABD1-277516E4D88A}" srcOrd="1" destOrd="0" presId="urn:microsoft.com/office/officeart/2008/layout/HalfCircleOrganizationChart"/>
    <dgm:cxn modelId="{650EB2F3-CDC6-44E5-BAC0-76FE8C56AF9A}" type="presParOf" srcId="{662B3366-7A47-4D93-8C48-425949F6DD06}" destId="{00C65A11-8B67-43CD-A60C-B9AA85C7760B}" srcOrd="2" destOrd="0" presId="urn:microsoft.com/office/officeart/2008/layout/HalfCircleOrganizationChart"/>
    <dgm:cxn modelId="{ABA6CF65-B20E-4F54-B1BC-569B8D4E1FE4}" type="presParOf" srcId="{662B3366-7A47-4D93-8C48-425949F6DD06}" destId="{0E695022-3118-43C2-B9C2-D84A6DD2785E}" srcOrd="3" destOrd="0" presId="urn:microsoft.com/office/officeart/2008/layout/HalfCircleOrganizationChart"/>
    <dgm:cxn modelId="{04D1FD36-E9CE-4C21-90D2-02FFF893AA97}" type="presParOf" srcId="{F64280F9-FCDC-445F-ACC4-E72082E9AD06}" destId="{72175C56-F69D-4D73-B467-2AF8C9051568}" srcOrd="1" destOrd="0" presId="urn:microsoft.com/office/officeart/2008/layout/HalfCircleOrganizationChart"/>
    <dgm:cxn modelId="{C0E0B26A-7930-40D4-AAB6-F5E6C35FC3DB}" type="presParOf" srcId="{72175C56-F69D-4D73-B467-2AF8C9051568}" destId="{303D4D5F-E12F-4D1A-AFA0-F2C7DC5A483C}" srcOrd="0" destOrd="0" presId="urn:microsoft.com/office/officeart/2008/layout/HalfCircleOrganizationChart"/>
    <dgm:cxn modelId="{0151959E-4890-4829-B34A-F6A3253ECC36}" type="presParOf" srcId="{72175C56-F69D-4D73-B467-2AF8C9051568}" destId="{7CAAECEC-5697-43C3-8936-C65FA8E427C8}" srcOrd="1" destOrd="0" presId="urn:microsoft.com/office/officeart/2008/layout/HalfCircleOrganizationChart"/>
    <dgm:cxn modelId="{E4CC2FF0-6825-4A51-AF22-C76751B6358E}" type="presParOf" srcId="{7CAAECEC-5697-43C3-8936-C65FA8E427C8}" destId="{58559F80-FD57-499A-A279-554BA14A4A49}" srcOrd="0" destOrd="0" presId="urn:microsoft.com/office/officeart/2008/layout/HalfCircleOrganizationChart"/>
    <dgm:cxn modelId="{7B3A3C4F-9884-4CC5-9715-C3DCF320FD96}" type="presParOf" srcId="{58559F80-FD57-499A-A279-554BA14A4A49}" destId="{D1A56414-2793-4DF0-896C-E6795D9AF248}" srcOrd="0" destOrd="0" presId="urn:microsoft.com/office/officeart/2008/layout/HalfCircleOrganizationChart"/>
    <dgm:cxn modelId="{6C8BF299-B964-4240-AD18-EA06C2311FE9}" type="presParOf" srcId="{58559F80-FD57-499A-A279-554BA14A4A49}" destId="{2332C30D-9D7B-44AA-9962-FE165D18249A}" srcOrd="1" destOrd="0" presId="urn:microsoft.com/office/officeart/2008/layout/HalfCircleOrganizationChart"/>
    <dgm:cxn modelId="{7539A52C-32B1-484B-A99D-A49030596DDD}" type="presParOf" srcId="{58559F80-FD57-499A-A279-554BA14A4A49}" destId="{70798228-71A1-48E4-840B-2882F8E4423D}" srcOrd="2" destOrd="0" presId="urn:microsoft.com/office/officeart/2008/layout/HalfCircleOrganizationChart"/>
    <dgm:cxn modelId="{5DD63D6C-F9CD-4B37-AE56-3F46A747604C}" type="presParOf" srcId="{58559F80-FD57-499A-A279-554BA14A4A49}" destId="{9FA85D02-29D7-402D-836A-A41699D31B30}" srcOrd="3" destOrd="0" presId="urn:microsoft.com/office/officeart/2008/layout/HalfCircleOrganizationChart"/>
    <dgm:cxn modelId="{0F8E141B-C838-4CFA-BF3F-BAB9C8652C44}" type="presParOf" srcId="{7CAAECEC-5697-43C3-8936-C65FA8E427C8}" destId="{74C5ED38-0D56-4B01-8CDA-E550274F299D}" srcOrd="1" destOrd="0" presId="urn:microsoft.com/office/officeart/2008/layout/HalfCircleOrganizationChart"/>
    <dgm:cxn modelId="{39DCA745-9ACB-4997-B6FA-83D391A9AF17}" type="presParOf" srcId="{7CAAECEC-5697-43C3-8936-C65FA8E427C8}" destId="{1062FB4B-3480-4FE9-A6EE-AB44B0EA0689}" srcOrd="2" destOrd="0" presId="urn:microsoft.com/office/officeart/2008/layout/HalfCircleOrganizationChart"/>
    <dgm:cxn modelId="{941211CE-0D6A-4486-BA93-16CBB70A999B}" type="presParOf" srcId="{F64280F9-FCDC-445F-ACC4-E72082E9AD06}" destId="{CB92B5DF-BFB2-4296-888A-01A772C96DCC}" srcOrd="2" destOrd="0" presId="urn:microsoft.com/office/officeart/2008/layout/HalfCircleOrganizationChart"/>
    <dgm:cxn modelId="{992EA8FA-231C-42E5-9BA5-D3C9DF930289}" type="presParOf" srcId="{CB92B5DF-BFB2-4296-888A-01A772C96DCC}" destId="{5EAE1D69-C84E-4145-B474-7742C84B5014}" srcOrd="0" destOrd="0" presId="urn:microsoft.com/office/officeart/2008/layout/HalfCircleOrganizationChart"/>
    <dgm:cxn modelId="{189C3791-6637-42A3-9460-A79801546611}" type="presParOf" srcId="{CB92B5DF-BFB2-4296-888A-01A772C96DCC}" destId="{7788B825-A465-41E6-BF76-16E347CA82DE}" srcOrd="1" destOrd="0" presId="urn:microsoft.com/office/officeart/2008/layout/HalfCircleOrganizationChart"/>
    <dgm:cxn modelId="{F535B493-533F-4789-894C-EAD57D686B7E}" type="presParOf" srcId="{7788B825-A465-41E6-BF76-16E347CA82DE}" destId="{D47CCA50-1A19-45A8-8843-BB91AA7994C1}" srcOrd="0" destOrd="0" presId="urn:microsoft.com/office/officeart/2008/layout/HalfCircleOrganizationChart"/>
    <dgm:cxn modelId="{EB34D9D3-93FD-4A02-8FDF-1B2A5CF6AF40}" type="presParOf" srcId="{D47CCA50-1A19-45A8-8843-BB91AA7994C1}" destId="{AAA06766-50B0-4855-9C94-C85D47989F16}" srcOrd="0" destOrd="0" presId="urn:microsoft.com/office/officeart/2008/layout/HalfCircleOrganizationChart"/>
    <dgm:cxn modelId="{790E2A2D-8445-42EE-9100-047E2307C99C}" type="presParOf" srcId="{D47CCA50-1A19-45A8-8843-BB91AA7994C1}" destId="{B8BBF2F5-4F96-4F0F-8E6C-66DCEC2F60F1}" srcOrd="1" destOrd="0" presId="urn:microsoft.com/office/officeart/2008/layout/HalfCircleOrganizationChart"/>
    <dgm:cxn modelId="{E13E01FB-4BE5-49B1-AB48-819E0E9365FD}" type="presParOf" srcId="{D47CCA50-1A19-45A8-8843-BB91AA7994C1}" destId="{1345CC89-3F64-4496-8B53-1C001AD51E10}" srcOrd="2" destOrd="0" presId="urn:microsoft.com/office/officeart/2008/layout/HalfCircleOrganizationChart"/>
    <dgm:cxn modelId="{A81A9830-C843-4439-9AD6-0C90EE358DAF}" type="presParOf" srcId="{D47CCA50-1A19-45A8-8843-BB91AA7994C1}" destId="{93C79004-B2BA-42C7-92FF-E24D8DECF3BD}" srcOrd="3" destOrd="0" presId="urn:microsoft.com/office/officeart/2008/layout/HalfCircleOrganizationChart"/>
    <dgm:cxn modelId="{6377E36B-D1A8-4E07-84E5-21A2F1C25F8A}" type="presParOf" srcId="{7788B825-A465-41E6-BF76-16E347CA82DE}" destId="{D46BD6C9-9C2A-49B4-9BE8-86E3C55801BD}" srcOrd="1" destOrd="0" presId="urn:microsoft.com/office/officeart/2008/layout/HalfCircleOrganizationChart"/>
    <dgm:cxn modelId="{AA50B8A5-D20F-4160-B7A9-06E01D02F8D6}" type="presParOf" srcId="{7788B825-A465-41E6-BF76-16E347CA82DE}" destId="{FC792799-997F-45DA-B568-23D1DF1C9910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E6FA1C-4A13-4120-ADD8-62FD9343DF49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575E6D-E5A1-4EDC-85E6-093E709044C9}">
      <dgm:prSet/>
      <dgm:spPr/>
      <dgm:t>
        <a:bodyPr/>
        <a:lstStyle/>
        <a:p>
          <a:pPr rtl="0"/>
          <a:r>
            <a:rPr lang="en-US"/>
            <a:t>Principal</a:t>
          </a:r>
        </a:p>
      </dgm:t>
    </dgm:pt>
    <dgm:pt modelId="{77D1DD65-8085-443E-9D71-A9D489B65C67}" type="parTrans" cxnId="{100E05C1-EC61-4D27-BEA0-649804E77284}">
      <dgm:prSet/>
      <dgm:spPr/>
      <dgm:t>
        <a:bodyPr/>
        <a:lstStyle/>
        <a:p>
          <a:endParaRPr lang="en-US"/>
        </a:p>
      </dgm:t>
    </dgm:pt>
    <dgm:pt modelId="{7C8BFFDB-3F21-405F-8808-B37E78E8C1F1}" type="sibTrans" cxnId="{100E05C1-EC61-4D27-BEA0-649804E77284}">
      <dgm:prSet/>
      <dgm:spPr/>
      <dgm:t>
        <a:bodyPr/>
        <a:lstStyle/>
        <a:p>
          <a:endParaRPr lang="en-US"/>
        </a:p>
      </dgm:t>
    </dgm:pt>
    <dgm:pt modelId="{D5070029-D186-4881-BAF6-E1A921FE652A}">
      <dgm:prSet/>
      <dgm:spPr>
        <a:solidFill>
          <a:srgbClr val="D79A2B"/>
        </a:solidFill>
      </dgm:spPr>
      <dgm:t>
        <a:bodyPr/>
        <a:lstStyle/>
        <a:p>
          <a:pPr rtl="0"/>
          <a:r>
            <a:rPr lang="es-PR"/>
            <a:t>Intereses</a:t>
          </a:r>
          <a:endParaRPr lang="en-US"/>
        </a:p>
      </dgm:t>
    </dgm:pt>
    <dgm:pt modelId="{18816135-36FE-4B10-B985-BCD6EFF8AD3D}" type="parTrans" cxnId="{54B89DB4-79EC-4CCF-A314-F151FF3E952A}">
      <dgm:prSet/>
      <dgm:spPr/>
      <dgm:t>
        <a:bodyPr/>
        <a:lstStyle/>
        <a:p>
          <a:endParaRPr lang="en-US"/>
        </a:p>
      </dgm:t>
    </dgm:pt>
    <dgm:pt modelId="{B0A41825-D1FA-4A97-A9B9-0ADBC18D874E}" type="sibTrans" cxnId="{54B89DB4-79EC-4CCF-A314-F151FF3E952A}">
      <dgm:prSet/>
      <dgm:spPr/>
      <dgm:t>
        <a:bodyPr/>
        <a:lstStyle/>
        <a:p>
          <a:endParaRPr lang="en-US"/>
        </a:p>
      </dgm:t>
    </dgm:pt>
    <dgm:pt modelId="{20319162-03F2-40A2-98C1-35B4C95BF78E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en-US" err="1"/>
            <a:t>Penalidades</a:t>
          </a:r>
          <a:r>
            <a:rPr lang="en-US"/>
            <a:t> y </a:t>
          </a:r>
          <a:r>
            <a:rPr lang="en-US" err="1"/>
            <a:t>recargos</a:t>
          </a:r>
          <a:endParaRPr lang="en-US"/>
        </a:p>
      </dgm:t>
    </dgm:pt>
    <dgm:pt modelId="{81524655-817D-43E1-83CD-197E2FB51F41}" type="parTrans" cxnId="{5CBF6D92-5E24-47A7-9F17-EFB09DF2CDCB}">
      <dgm:prSet/>
      <dgm:spPr/>
      <dgm:t>
        <a:bodyPr/>
        <a:lstStyle/>
        <a:p>
          <a:endParaRPr lang="en-US"/>
        </a:p>
      </dgm:t>
    </dgm:pt>
    <dgm:pt modelId="{64FAD4A9-FFD1-4203-B207-0C0680CDAFEC}" type="sibTrans" cxnId="{5CBF6D92-5E24-47A7-9F17-EFB09DF2CDCB}">
      <dgm:prSet/>
      <dgm:spPr/>
      <dgm:t>
        <a:bodyPr/>
        <a:lstStyle/>
        <a:p>
          <a:endParaRPr lang="en-US"/>
        </a:p>
      </dgm:t>
    </dgm:pt>
    <dgm:pt modelId="{FA19DAA3-BC9B-4663-8D78-458243A4433A}" type="pres">
      <dgm:prSet presAssocID="{21E6FA1C-4A13-4120-ADD8-62FD9343DF49}" presName="Name0" presStyleCnt="0">
        <dgm:presLayoutVars>
          <dgm:dir/>
          <dgm:animLvl val="lvl"/>
          <dgm:resizeHandles val="exact"/>
        </dgm:presLayoutVars>
      </dgm:prSet>
      <dgm:spPr/>
    </dgm:pt>
    <dgm:pt modelId="{E037AFFD-CB2F-49C5-9934-3B76DACB56B6}" type="pres">
      <dgm:prSet presAssocID="{FD575E6D-E5A1-4EDC-85E6-093E709044C9}" presName="Name8" presStyleCnt="0"/>
      <dgm:spPr/>
    </dgm:pt>
    <dgm:pt modelId="{57CD9CAE-6668-4D22-BA75-6CE6BAD7E58C}" type="pres">
      <dgm:prSet presAssocID="{FD575E6D-E5A1-4EDC-85E6-093E709044C9}" presName="level" presStyleLbl="node1" presStyleIdx="0" presStyleCnt="3">
        <dgm:presLayoutVars>
          <dgm:chMax val="1"/>
          <dgm:bulletEnabled val="1"/>
        </dgm:presLayoutVars>
      </dgm:prSet>
      <dgm:spPr/>
    </dgm:pt>
    <dgm:pt modelId="{B9BE1E7F-CB82-49DC-8484-631266B892FD}" type="pres">
      <dgm:prSet presAssocID="{FD575E6D-E5A1-4EDC-85E6-093E709044C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AA53E30-8223-4428-A326-B00A444894B5}" type="pres">
      <dgm:prSet presAssocID="{D5070029-D186-4881-BAF6-E1A921FE652A}" presName="Name8" presStyleCnt="0"/>
      <dgm:spPr/>
    </dgm:pt>
    <dgm:pt modelId="{F281D263-80FC-44D1-BF94-686CE7BC516B}" type="pres">
      <dgm:prSet presAssocID="{D5070029-D186-4881-BAF6-E1A921FE652A}" presName="level" presStyleLbl="node1" presStyleIdx="1" presStyleCnt="3">
        <dgm:presLayoutVars>
          <dgm:chMax val="1"/>
          <dgm:bulletEnabled val="1"/>
        </dgm:presLayoutVars>
      </dgm:prSet>
      <dgm:spPr/>
    </dgm:pt>
    <dgm:pt modelId="{E90FF835-81E8-4F37-BAF6-2C59C6A85D61}" type="pres">
      <dgm:prSet presAssocID="{D5070029-D186-4881-BAF6-E1A921FE652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03238B4-E21D-4EC8-8ABC-855082F5BA12}" type="pres">
      <dgm:prSet presAssocID="{20319162-03F2-40A2-98C1-35B4C95BF78E}" presName="Name8" presStyleCnt="0"/>
      <dgm:spPr/>
    </dgm:pt>
    <dgm:pt modelId="{00BBFB31-55DA-4051-96EF-7D03D9807A2B}" type="pres">
      <dgm:prSet presAssocID="{20319162-03F2-40A2-98C1-35B4C95BF78E}" presName="level" presStyleLbl="node1" presStyleIdx="2" presStyleCnt="3">
        <dgm:presLayoutVars>
          <dgm:chMax val="1"/>
          <dgm:bulletEnabled val="1"/>
        </dgm:presLayoutVars>
      </dgm:prSet>
      <dgm:spPr/>
    </dgm:pt>
    <dgm:pt modelId="{FDCA5494-5140-4A65-B6D4-16939BCF19E8}" type="pres">
      <dgm:prSet presAssocID="{20319162-03F2-40A2-98C1-35B4C95BF78E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B74DA62A-4DC5-421D-9261-C9771C94A823}" type="presOf" srcId="{D5070029-D186-4881-BAF6-E1A921FE652A}" destId="{F281D263-80FC-44D1-BF94-686CE7BC516B}" srcOrd="0" destOrd="0" presId="urn:microsoft.com/office/officeart/2005/8/layout/pyramid1"/>
    <dgm:cxn modelId="{636A5B45-2B0C-42E7-96D3-0A8898FC521A}" type="presOf" srcId="{D5070029-D186-4881-BAF6-E1A921FE652A}" destId="{E90FF835-81E8-4F37-BAF6-2C59C6A85D61}" srcOrd="1" destOrd="0" presId="urn:microsoft.com/office/officeart/2005/8/layout/pyramid1"/>
    <dgm:cxn modelId="{C3A1B371-7EC2-45AE-9389-8A8791983004}" type="presOf" srcId="{21E6FA1C-4A13-4120-ADD8-62FD9343DF49}" destId="{FA19DAA3-BC9B-4663-8D78-458243A4433A}" srcOrd="0" destOrd="0" presId="urn:microsoft.com/office/officeart/2005/8/layout/pyramid1"/>
    <dgm:cxn modelId="{1F3F0053-DC17-4350-A7DB-7F42B92ADBA7}" type="presOf" srcId="{FD575E6D-E5A1-4EDC-85E6-093E709044C9}" destId="{57CD9CAE-6668-4D22-BA75-6CE6BAD7E58C}" srcOrd="0" destOrd="0" presId="urn:microsoft.com/office/officeart/2005/8/layout/pyramid1"/>
    <dgm:cxn modelId="{64E9CB82-A9E9-4810-A321-06DDA66AF22E}" type="presOf" srcId="{20319162-03F2-40A2-98C1-35B4C95BF78E}" destId="{00BBFB31-55DA-4051-96EF-7D03D9807A2B}" srcOrd="0" destOrd="0" presId="urn:microsoft.com/office/officeart/2005/8/layout/pyramid1"/>
    <dgm:cxn modelId="{5CBF6D92-5E24-47A7-9F17-EFB09DF2CDCB}" srcId="{21E6FA1C-4A13-4120-ADD8-62FD9343DF49}" destId="{20319162-03F2-40A2-98C1-35B4C95BF78E}" srcOrd="2" destOrd="0" parTransId="{81524655-817D-43E1-83CD-197E2FB51F41}" sibTransId="{64FAD4A9-FFD1-4203-B207-0C0680CDAFEC}"/>
    <dgm:cxn modelId="{54B89DB4-79EC-4CCF-A314-F151FF3E952A}" srcId="{21E6FA1C-4A13-4120-ADD8-62FD9343DF49}" destId="{D5070029-D186-4881-BAF6-E1A921FE652A}" srcOrd="1" destOrd="0" parTransId="{18816135-36FE-4B10-B985-BCD6EFF8AD3D}" sibTransId="{B0A41825-D1FA-4A97-A9B9-0ADBC18D874E}"/>
    <dgm:cxn modelId="{100E05C1-EC61-4D27-BEA0-649804E77284}" srcId="{21E6FA1C-4A13-4120-ADD8-62FD9343DF49}" destId="{FD575E6D-E5A1-4EDC-85E6-093E709044C9}" srcOrd="0" destOrd="0" parTransId="{77D1DD65-8085-443E-9D71-A9D489B65C67}" sibTransId="{7C8BFFDB-3F21-405F-8808-B37E78E8C1F1}"/>
    <dgm:cxn modelId="{05457AC3-B07C-4914-93F7-756E0328C781}" type="presOf" srcId="{20319162-03F2-40A2-98C1-35B4C95BF78E}" destId="{FDCA5494-5140-4A65-B6D4-16939BCF19E8}" srcOrd="1" destOrd="0" presId="urn:microsoft.com/office/officeart/2005/8/layout/pyramid1"/>
    <dgm:cxn modelId="{90744DCB-19AA-4D38-B65E-4D3FEEC05EF8}" type="presOf" srcId="{FD575E6D-E5A1-4EDC-85E6-093E709044C9}" destId="{B9BE1E7F-CB82-49DC-8484-631266B892FD}" srcOrd="1" destOrd="0" presId="urn:microsoft.com/office/officeart/2005/8/layout/pyramid1"/>
    <dgm:cxn modelId="{6B07CFE1-B6B6-4FA1-A798-2D8A2E55C52B}" type="presParOf" srcId="{FA19DAA3-BC9B-4663-8D78-458243A4433A}" destId="{E037AFFD-CB2F-49C5-9934-3B76DACB56B6}" srcOrd="0" destOrd="0" presId="urn:microsoft.com/office/officeart/2005/8/layout/pyramid1"/>
    <dgm:cxn modelId="{EE956B4B-6923-4751-B9DD-D4A7E84D6E9E}" type="presParOf" srcId="{E037AFFD-CB2F-49C5-9934-3B76DACB56B6}" destId="{57CD9CAE-6668-4D22-BA75-6CE6BAD7E58C}" srcOrd="0" destOrd="0" presId="urn:microsoft.com/office/officeart/2005/8/layout/pyramid1"/>
    <dgm:cxn modelId="{78608CD4-48A6-4A37-A923-6C1A94F58C45}" type="presParOf" srcId="{E037AFFD-CB2F-49C5-9934-3B76DACB56B6}" destId="{B9BE1E7F-CB82-49DC-8484-631266B892FD}" srcOrd="1" destOrd="0" presId="urn:microsoft.com/office/officeart/2005/8/layout/pyramid1"/>
    <dgm:cxn modelId="{8D4FE807-F02D-4DC8-A079-35F43FEEC04F}" type="presParOf" srcId="{FA19DAA3-BC9B-4663-8D78-458243A4433A}" destId="{6AA53E30-8223-4428-A326-B00A444894B5}" srcOrd="1" destOrd="0" presId="urn:microsoft.com/office/officeart/2005/8/layout/pyramid1"/>
    <dgm:cxn modelId="{1EC39E8A-F5E0-4175-933F-C581D3F027E5}" type="presParOf" srcId="{6AA53E30-8223-4428-A326-B00A444894B5}" destId="{F281D263-80FC-44D1-BF94-686CE7BC516B}" srcOrd="0" destOrd="0" presId="urn:microsoft.com/office/officeart/2005/8/layout/pyramid1"/>
    <dgm:cxn modelId="{C513D8DF-671F-4946-971E-510FE220E8D3}" type="presParOf" srcId="{6AA53E30-8223-4428-A326-B00A444894B5}" destId="{E90FF835-81E8-4F37-BAF6-2C59C6A85D61}" srcOrd="1" destOrd="0" presId="urn:microsoft.com/office/officeart/2005/8/layout/pyramid1"/>
    <dgm:cxn modelId="{A5004F30-1D81-4676-8172-C86A6037BC41}" type="presParOf" srcId="{FA19DAA3-BC9B-4663-8D78-458243A4433A}" destId="{F03238B4-E21D-4EC8-8ABC-855082F5BA12}" srcOrd="2" destOrd="0" presId="urn:microsoft.com/office/officeart/2005/8/layout/pyramid1"/>
    <dgm:cxn modelId="{A7DE2698-E308-489D-9CB2-ADB3C1CA214F}" type="presParOf" srcId="{F03238B4-E21D-4EC8-8ABC-855082F5BA12}" destId="{00BBFB31-55DA-4051-96EF-7D03D9807A2B}" srcOrd="0" destOrd="0" presId="urn:microsoft.com/office/officeart/2005/8/layout/pyramid1"/>
    <dgm:cxn modelId="{2655C8DE-BF37-4756-A275-FBACE98C1944}" type="presParOf" srcId="{F03238B4-E21D-4EC8-8ABC-855082F5BA12}" destId="{FDCA5494-5140-4A65-B6D4-16939BCF19E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1C1A13-634D-4216-8A5C-F17097465DAC}">
      <dsp:nvSpPr>
        <dsp:cNvPr id="0" name=""/>
        <dsp:cNvSpPr/>
      </dsp:nvSpPr>
      <dsp:spPr>
        <a:xfrm rot="16200000">
          <a:off x="538" y="768"/>
          <a:ext cx="3569140" cy="3572637"/>
        </a:xfrm>
        <a:prstGeom prst="downArrow">
          <a:avLst>
            <a:gd name="adj1" fmla="val 50000"/>
            <a:gd name="adj2" fmla="val 35000"/>
          </a:avLst>
        </a:prstGeom>
        <a:solidFill>
          <a:srgbClr val="D79A2B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err="1"/>
            <a:t>Prestamista</a:t>
          </a:r>
          <a:endParaRPr lang="en-US" sz="3600" kern="1200"/>
        </a:p>
      </dsp:txBody>
      <dsp:txXfrm rot="5400000">
        <a:off x="-1210" y="894801"/>
        <a:ext cx="2948038" cy="1784570"/>
      </dsp:txXfrm>
    </dsp:sp>
    <dsp:sp modelId="{06606148-FB50-42AF-919C-D5AEBC788C88}">
      <dsp:nvSpPr>
        <dsp:cNvPr id="0" name=""/>
        <dsp:cNvSpPr/>
      </dsp:nvSpPr>
      <dsp:spPr>
        <a:xfrm rot="5400000">
          <a:off x="4332590" y="2517"/>
          <a:ext cx="3569140" cy="3569140"/>
        </a:xfrm>
        <a:prstGeom prst="downArrow">
          <a:avLst>
            <a:gd name="adj1" fmla="val 50000"/>
            <a:gd name="adj2" fmla="val 35000"/>
          </a:avLst>
        </a:prstGeom>
        <a:solidFill>
          <a:srgbClr val="D79A2B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err="1"/>
            <a:t>Deudor</a:t>
          </a:r>
          <a:endParaRPr lang="en-US" sz="3600" kern="1200"/>
        </a:p>
      </dsp:txBody>
      <dsp:txXfrm rot="-5400000">
        <a:off x="4957190" y="894802"/>
        <a:ext cx="2944541" cy="17845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AE1D69-C84E-4145-B474-7742C84B5014}">
      <dsp:nvSpPr>
        <dsp:cNvPr id="0" name=""/>
        <dsp:cNvSpPr/>
      </dsp:nvSpPr>
      <dsp:spPr>
        <a:xfrm>
          <a:off x="2826830" y="1368933"/>
          <a:ext cx="2116065" cy="1035277"/>
        </a:xfrm>
        <a:custGeom>
          <a:avLst/>
          <a:gdLst/>
          <a:ahLst/>
          <a:cxnLst/>
          <a:rect l="0" t="0" r="0" b="0"/>
          <a:pathLst>
            <a:path>
              <a:moveTo>
                <a:pt x="2116065" y="0"/>
              </a:moveTo>
              <a:lnTo>
                <a:pt x="2116065" y="1035277"/>
              </a:lnTo>
              <a:lnTo>
                <a:pt x="0" y="103527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3D4D5F-E12F-4D1A-AFA0-F2C7DC5A483C}">
      <dsp:nvSpPr>
        <dsp:cNvPr id="0" name=""/>
        <dsp:cNvSpPr/>
      </dsp:nvSpPr>
      <dsp:spPr>
        <a:xfrm>
          <a:off x="4897175" y="1368933"/>
          <a:ext cx="91440" cy="251850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5185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114D78-899C-4FB1-ABD1-277516E4D88A}">
      <dsp:nvSpPr>
        <dsp:cNvPr id="0" name=""/>
        <dsp:cNvSpPr/>
      </dsp:nvSpPr>
      <dsp:spPr>
        <a:xfrm>
          <a:off x="4258519" y="179"/>
          <a:ext cx="1368753" cy="136875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C65A11-8B67-43CD-A60C-B9AA85C7760B}">
      <dsp:nvSpPr>
        <dsp:cNvPr id="0" name=""/>
        <dsp:cNvSpPr/>
      </dsp:nvSpPr>
      <dsp:spPr>
        <a:xfrm>
          <a:off x="4258519" y="179"/>
          <a:ext cx="1368753" cy="136875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670CB4-4DAA-4BF5-86B9-F8CD7B8C3453}">
      <dsp:nvSpPr>
        <dsp:cNvPr id="0" name=""/>
        <dsp:cNvSpPr/>
      </dsp:nvSpPr>
      <dsp:spPr>
        <a:xfrm>
          <a:off x="3574142" y="246555"/>
          <a:ext cx="2737507" cy="87600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R" sz="3700" kern="1200"/>
            <a:t>Inversionista</a:t>
          </a:r>
        </a:p>
      </dsp:txBody>
      <dsp:txXfrm>
        <a:off x="3574142" y="246555"/>
        <a:ext cx="2737507" cy="876002"/>
      </dsp:txXfrm>
    </dsp:sp>
    <dsp:sp modelId="{2332C30D-9D7B-44AA-9962-FE165D18249A}">
      <dsp:nvSpPr>
        <dsp:cNvPr id="0" name=""/>
        <dsp:cNvSpPr/>
      </dsp:nvSpPr>
      <dsp:spPr>
        <a:xfrm>
          <a:off x="4258519" y="3887439"/>
          <a:ext cx="1368753" cy="136875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798228-71A1-48E4-840B-2882F8E4423D}">
      <dsp:nvSpPr>
        <dsp:cNvPr id="0" name=""/>
        <dsp:cNvSpPr/>
      </dsp:nvSpPr>
      <dsp:spPr>
        <a:xfrm>
          <a:off x="4258519" y="3887439"/>
          <a:ext cx="1368753" cy="136875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A56414-2793-4DF0-896C-E6795D9AF248}">
      <dsp:nvSpPr>
        <dsp:cNvPr id="0" name=""/>
        <dsp:cNvSpPr/>
      </dsp:nvSpPr>
      <dsp:spPr>
        <a:xfrm>
          <a:off x="3574142" y="4133815"/>
          <a:ext cx="2737507" cy="87600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R" sz="3700" kern="1200"/>
            <a:t>Cliente</a:t>
          </a:r>
        </a:p>
      </dsp:txBody>
      <dsp:txXfrm>
        <a:off x="3574142" y="4133815"/>
        <a:ext cx="2737507" cy="876002"/>
      </dsp:txXfrm>
    </dsp:sp>
    <dsp:sp modelId="{B8BBF2F5-4F96-4F0F-8E6C-66DCEC2F60F1}">
      <dsp:nvSpPr>
        <dsp:cNvPr id="0" name=""/>
        <dsp:cNvSpPr/>
      </dsp:nvSpPr>
      <dsp:spPr>
        <a:xfrm>
          <a:off x="1622326" y="2157834"/>
          <a:ext cx="1368753" cy="1368753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45CC89-3F64-4496-8B53-1C001AD51E10}">
      <dsp:nvSpPr>
        <dsp:cNvPr id="0" name=""/>
        <dsp:cNvSpPr/>
      </dsp:nvSpPr>
      <dsp:spPr>
        <a:xfrm>
          <a:off x="1622326" y="2157834"/>
          <a:ext cx="1368753" cy="1368753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A06766-50B0-4855-9C94-C85D47989F16}">
      <dsp:nvSpPr>
        <dsp:cNvPr id="0" name=""/>
        <dsp:cNvSpPr/>
      </dsp:nvSpPr>
      <dsp:spPr>
        <a:xfrm>
          <a:off x="937950" y="2404210"/>
          <a:ext cx="2737507" cy="87600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R" sz="3700" kern="1200" err="1">
              <a:solidFill>
                <a:srgbClr val="D79A2B"/>
              </a:solidFill>
            </a:rPr>
            <a:t>Servicer</a:t>
          </a:r>
          <a:endParaRPr lang="es-PR" sz="3700" kern="1200">
            <a:solidFill>
              <a:srgbClr val="D79A2B"/>
            </a:solidFill>
          </a:endParaRPr>
        </a:p>
      </dsp:txBody>
      <dsp:txXfrm>
        <a:off x="937950" y="2404210"/>
        <a:ext cx="2737507" cy="8760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CD9CAE-6668-4D22-BA75-6CE6BAD7E58C}">
      <dsp:nvSpPr>
        <dsp:cNvPr id="0" name=""/>
        <dsp:cNvSpPr/>
      </dsp:nvSpPr>
      <dsp:spPr>
        <a:xfrm>
          <a:off x="1863443" y="0"/>
          <a:ext cx="1863443" cy="1637368"/>
        </a:xfrm>
        <a:prstGeom prst="trapezoid">
          <a:avLst>
            <a:gd name="adj" fmla="val 5690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Principal</a:t>
          </a:r>
        </a:p>
      </dsp:txBody>
      <dsp:txXfrm>
        <a:off x="1863443" y="0"/>
        <a:ext cx="1863443" cy="1637368"/>
      </dsp:txXfrm>
    </dsp:sp>
    <dsp:sp modelId="{F281D263-80FC-44D1-BF94-686CE7BC516B}">
      <dsp:nvSpPr>
        <dsp:cNvPr id="0" name=""/>
        <dsp:cNvSpPr/>
      </dsp:nvSpPr>
      <dsp:spPr>
        <a:xfrm>
          <a:off x="931721" y="1637368"/>
          <a:ext cx="3726886" cy="1637368"/>
        </a:xfrm>
        <a:prstGeom prst="trapezoid">
          <a:avLst>
            <a:gd name="adj" fmla="val 56904"/>
          </a:avLst>
        </a:prstGeom>
        <a:solidFill>
          <a:srgbClr val="D79A2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R" sz="3500" kern="1200"/>
            <a:t>Intereses</a:t>
          </a:r>
          <a:endParaRPr lang="en-US" sz="3500" kern="1200"/>
        </a:p>
      </dsp:txBody>
      <dsp:txXfrm>
        <a:off x="1583926" y="1637368"/>
        <a:ext cx="2422476" cy="1637368"/>
      </dsp:txXfrm>
    </dsp:sp>
    <dsp:sp modelId="{00BBFB31-55DA-4051-96EF-7D03D9807A2B}">
      <dsp:nvSpPr>
        <dsp:cNvPr id="0" name=""/>
        <dsp:cNvSpPr/>
      </dsp:nvSpPr>
      <dsp:spPr>
        <a:xfrm>
          <a:off x="0" y="3274735"/>
          <a:ext cx="5590330" cy="1637368"/>
        </a:xfrm>
        <a:prstGeom prst="trapezoid">
          <a:avLst>
            <a:gd name="adj" fmla="val 56904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err="1"/>
            <a:t>Penalidades</a:t>
          </a:r>
          <a:r>
            <a:rPr lang="en-US" sz="3500" kern="1200"/>
            <a:t> y </a:t>
          </a:r>
          <a:r>
            <a:rPr lang="en-US" sz="3500" kern="1200" err="1"/>
            <a:t>recargos</a:t>
          </a:r>
          <a:endParaRPr lang="en-US" sz="3500" kern="1200"/>
        </a:p>
      </dsp:txBody>
      <dsp:txXfrm>
        <a:off x="978307" y="3274735"/>
        <a:ext cx="3633714" cy="16373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EC026C9-4C52-4B60-A858-A50E4BE56D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160113-35DB-4BB4-9269-631D6FEB5E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0D272-305C-421E-A9EF-95D63D599B42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0E5BB-A291-4B94-8433-B9D3F16854C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57D678-038E-42A6-961E-EAB034DB470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DE7DFA-63CC-4ED7-B30E-ACF88B4B89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0912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16E63-7886-43BC-8DD4-4F14C3DD7360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8C5307-140F-447F-BCBA-BB92E3A290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154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29094F-44ED-46E6-A51E-52761DD3C88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4907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1B3B4-A5A9-442E-B305-2C1B61528B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3555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4FD2957-8595-499F-896A-E9A0888D05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44A184-010C-483F-8B5A-3D1E7E6EF9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81153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AB4C3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82A2E2-E6DD-4321-B03A-F6C071C1BB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44" y="753034"/>
            <a:ext cx="6815446" cy="3887390"/>
          </a:xfrm>
        </p:spPr>
        <p:txBody>
          <a:bodyPr anchor="t">
            <a:normAutofit/>
          </a:bodyPr>
          <a:lstStyle>
            <a:lvl1pPr>
              <a:defRPr sz="8500" spc="-2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D21B6D9B-E3FB-48D2-A477-5B73E22166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45" y="4640424"/>
            <a:ext cx="6437555" cy="1303176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Picture Placeholder 16">
            <a:extLst>
              <a:ext uri="{FF2B5EF4-FFF2-40B4-BE49-F238E27FC236}">
                <a16:creationId xmlns:a16="http://schemas.microsoft.com/office/drawing/2014/main" id="{38823550-6B12-4BFD-9C91-668B623E353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13533" y="0"/>
            <a:ext cx="4082983" cy="6858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3706224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5F516FD-E4AF-4BA2-902A-DA46746557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504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F0F480-E13D-4322-ADF4-56769DC5AF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49680" y="190500"/>
            <a:ext cx="10036292" cy="773776"/>
          </a:xfrm>
        </p:spPr>
        <p:txBody>
          <a:bodyPr anchor="ctr"/>
          <a:lstStyle>
            <a:lvl1pPr algn="r">
              <a:lnSpc>
                <a:spcPct val="100000"/>
              </a:lnSpc>
              <a:defRPr spc="-2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7F0BA818-CA3B-46FD-9A79-7BDC1D9CA7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09243" y="1764139"/>
            <a:ext cx="4756714" cy="597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4EAD007E-B9BB-4C9F-BDC8-127A77F0F9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09243" y="2374900"/>
            <a:ext cx="4756714" cy="3365500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4" name="Text Placeholder 30">
            <a:extLst>
              <a:ext uri="{FF2B5EF4-FFF2-40B4-BE49-F238E27FC236}">
                <a16:creationId xmlns:a16="http://schemas.microsoft.com/office/drawing/2014/main" id="{9ECBA1DE-781A-4AA7-86CA-0EBE52A9B41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57467" y="1764031"/>
            <a:ext cx="4756714" cy="597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53A9CA10-3BBC-41E7-A34E-C6CCFEC820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57467" y="2374900"/>
            <a:ext cx="4756714" cy="3365500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F3D4E9-1171-434D-AA71-EA27F72E0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Presentation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7A29A0D-15CB-4460-9435-7E7D645346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B6F95C2-7834-44D3-B93B-79D944E12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362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E97352E-C52D-43BE-BCE2-2D71FE035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504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2051A8D-592F-40C1-A65D-E1F17B07C9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79600" y="183988"/>
            <a:ext cx="9406372" cy="803380"/>
          </a:xfrm>
        </p:spPr>
        <p:txBody>
          <a:bodyPr anchor="ctr"/>
          <a:lstStyle>
            <a:lvl1pPr algn="r">
              <a:lnSpc>
                <a:spcPct val="100000"/>
              </a:lnSpc>
              <a:defRPr spc="-2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8" name="Text Placeholder 30">
            <a:extLst>
              <a:ext uri="{FF2B5EF4-FFF2-40B4-BE49-F238E27FC236}">
                <a16:creationId xmlns:a16="http://schemas.microsoft.com/office/drawing/2014/main" id="{CF4C4703-C9D4-483C-8E41-17BB7193D0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1300" y="1764193"/>
            <a:ext cx="3327366" cy="597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7393281D-B77A-4BB8-A3E2-49E0F1259DA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1193" y="2374899"/>
            <a:ext cx="3327366" cy="3485573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2" name="Text Placeholder 30">
            <a:extLst>
              <a:ext uri="{FF2B5EF4-FFF2-40B4-BE49-F238E27FC236}">
                <a16:creationId xmlns:a16="http://schemas.microsoft.com/office/drawing/2014/main" id="{6B205DED-723B-48E3-AE9F-556696225C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32317" y="1764193"/>
            <a:ext cx="3327366" cy="597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77D63D24-8466-44F3-898F-5CBC42C768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32317" y="2374899"/>
            <a:ext cx="3327366" cy="3485573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F600D1D1-B6A8-4A4E-BC6A-897FE089CB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25393" y="1764193"/>
            <a:ext cx="3327366" cy="597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205F643-67E9-4E41-A65F-163C816090B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25393" y="2374899"/>
            <a:ext cx="3327366" cy="3485573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B0EF04CC-F1B1-495C-BA2F-F28A5D971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Presentation title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57B66A6-EBC5-4A75-B938-7148B7A126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3DD707-C769-4868-9B2F-1BF7ABBCD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9807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52F41C-45C5-4E09-A91A-8F4AE80B06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4533900"/>
            <a:ext cx="12192000" cy="2324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AB4C3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0" name="Title 6">
            <a:extLst>
              <a:ext uri="{FF2B5EF4-FFF2-40B4-BE49-F238E27FC236}">
                <a16:creationId xmlns:a16="http://schemas.microsoft.com/office/drawing/2014/main" id="{DA9EBEF3-E8A8-4C5C-B6D9-B322242DC9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7001" y="4947313"/>
            <a:ext cx="7700617" cy="1409037"/>
          </a:xfrm>
        </p:spPr>
        <p:txBody>
          <a:bodyPr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5400"/>
              <a:t>Click to edit Master title style</a:t>
            </a:r>
          </a:p>
        </p:txBody>
      </p:sp>
      <p:sp>
        <p:nvSpPr>
          <p:cNvPr id="11" name="Subtitle 7">
            <a:extLst>
              <a:ext uri="{FF2B5EF4-FFF2-40B4-BE49-F238E27FC236}">
                <a16:creationId xmlns:a16="http://schemas.microsoft.com/office/drawing/2014/main" id="{6A90C83B-4674-4CF1-9CD4-78C3B7CDCC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46252" y="386989"/>
            <a:ext cx="2443495" cy="3758334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subtitle style</a:t>
            </a:r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1894E094-44B9-4024-A43A-438DEB225DB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532313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to add photo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9BCFB5F5-AD25-4F9C-8AE7-E0E891F1A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D87D4A75-1737-4D5B-A386-9FE32DFB5E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20XX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EB52AA41-FD0C-42C6-BD04-9E5B55A48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244D815C-8BF3-4ECF-A945-A2A7C2983A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676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74716EF3-1422-48C0-BC49-14FAC3550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2AAFDE-CB45-46CA-8961-8133FCA5F3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0767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209C30D-AB58-482B-B553-F71367094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264" y="776941"/>
            <a:ext cx="3209008" cy="5166659"/>
          </a:xfrm>
        </p:spPr>
        <p:txBody>
          <a:bodyPr anchor="b"/>
          <a:lstStyle>
            <a:lvl1pPr>
              <a:defRPr spc="-20" baseline="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Click to edit Master title style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D946F5EF-2C45-4A87-A1DD-BD2A6FB91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9277" y="6356350"/>
            <a:ext cx="374904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9" name="Picture Placeholder 16">
            <a:extLst>
              <a:ext uri="{FF2B5EF4-FFF2-40B4-BE49-F238E27FC236}">
                <a16:creationId xmlns:a16="http://schemas.microsoft.com/office/drawing/2014/main" id="{B1A8891C-A2D4-4238-ABCE-62AB3A9121A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076700" y="0"/>
            <a:ext cx="4038600" cy="3429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to add photo</a:t>
            </a:r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7B51DFB6-C977-4551-BE38-57688D7FF0B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15300" y="0"/>
            <a:ext cx="4076701" cy="3429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to add photo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DFCFAED4-0A56-424D-BF74-4051B0BDA9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64100" y="3841750"/>
            <a:ext cx="6599238" cy="2296083"/>
          </a:xfrm>
        </p:spPr>
        <p:txBody>
          <a:bodyPr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9188F17E-DD3B-4CCC-957F-5A69144884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2A0235C7-971D-4E52-B991-EFA44A9A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4D815C-8BF3-4ECF-A945-A2A7C2983AF9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3672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83698AF-A86A-4D69-8272-76C9C1914A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28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E2DC86-4009-449C-8F4E-779A8C762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45" y="365124"/>
            <a:ext cx="9523655" cy="1501327"/>
          </a:xfrm>
        </p:spPr>
        <p:txBody>
          <a:bodyPr/>
          <a:lstStyle>
            <a:lvl1pPr>
              <a:defRPr spc="-20" baseline="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Click to edit Master title style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671630E1-6506-4E93-BB6A-0604E0D0493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2286000"/>
            <a:ext cx="5067300" cy="4572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to add photo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1BAB65B-02AF-4992-85D0-8E98AB1BD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Presentation title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FE115BC-4A4C-4385-82D5-106D1FAC3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9887" y="2899186"/>
            <a:ext cx="5610113" cy="3284359"/>
          </a:xfrm>
        </p:spPr>
        <p:txBody>
          <a:bodyPr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5CD3EB2B-80EF-4DC6-B2B6-F4B56844397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DC3E33A-8A0A-4767-A4D9-CD8956379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D940D-6D44-4DF9-9322-B4B11F7EDCD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9930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6EB31F-C5DF-49FF-8DEA-86AC0C1860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" y="0"/>
            <a:ext cx="12191999" cy="4533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CAB4C3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FE912F-46EC-49B0-9C9A-DE9CBDF9F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45" y="753035"/>
            <a:ext cx="5945393" cy="2366683"/>
          </a:xfrm>
        </p:spPr>
        <p:txBody>
          <a:bodyPr>
            <a:normAutofit/>
          </a:bodyPr>
          <a:lstStyle>
            <a:lvl1pPr>
              <a:defRPr spc="-20" baseline="0">
                <a:solidFill>
                  <a:schemeClr val="bg1"/>
                </a:solidFill>
              </a:defRPr>
            </a:lvl1pPr>
          </a:lstStyle>
          <a:p>
            <a:r>
              <a:rPr lang="en-US" sz="6000"/>
              <a:t>Click to edit Master title style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9BF32D81-1E24-45B8-A09D-EEAD404D8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45" y="3075868"/>
            <a:ext cx="5945393" cy="110833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F9C7900-0694-4FDF-B29C-24016C0B9C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533900"/>
            <a:ext cx="7086598" cy="2324100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/>
              <a:t>Click to add photo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2F1BABA-5C8C-4693-BD5A-974A17112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Presentation title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83DCD7D2-7B94-48E9-9DCA-E72E1BCE437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086598" y="4533900"/>
            <a:ext cx="5105402" cy="23241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to add photo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94253B29-520A-4014-A821-4F52F57CBC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20XX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6B60DEE-1456-46C0-A3E5-4CAF3E128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722F022-211C-4882-844C-086FEA6806AA}" type="slidenum"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‹#›</a:t>
            </a:fld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8407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4F4DD58-525D-4728-A769-9F38711D57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48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1F862FE-7A72-432B-9888-FB389D35BD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1788" y="875030"/>
            <a:ext cx="2384425" cy="5068570"/>
          </a:xfrm>
        </p:spPr>
        <p:txBody>
          <a:bodyPr/>
          <a:lstStyle>
            <a:lvl1pPr>
              <a:lnSpc>
                <a:spcPct val="100000"/>
              </a:lnSpc>
              <a:defRPr spc="-2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 to add text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A256B58A-EC2F-48AB-BF2D-AB678AF0C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9277" y="6356350"/>
            <a:ext cx="277113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33DA1-34CB-434E-99AF-EA31D28A194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302000" y="876300"/>
            <a:ext cx="8607425" cy="4749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content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B48D9BB-04DF-4542-8DF6-C4C7875380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22742E1-6009-4FFB-A391-37B987F5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9216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83FEABB-56CC-491D-830B-02C0466DAB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3048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4F3EF5A-453C-4D68-BA86-2FB1DE61C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1787" y="996950"/>
            <a:ext cx="2384425" cy="4946650"/>
          </a:xfrm>
        </p:spPr>
        <p:txBody>
          <a:bodyPr/>
          <a:lstStyle>
            <a:lvl1pPr>
              <a:lnSpc>
                <a:spcPct val="100000"/>
              </a:lnSpc>
              <a:defRPr spc="-2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 to add text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9321BA0-41E1-404D-9063-DF281D186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9277" y="6356350"/>
            <a:ext cx="277113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1CEA4-8F84-4893-8A45-28DB0AE2068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3422650" y="996950"/>
            <a:ext cx="8367713" cy="454501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content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C99D2EA6-8453-4240-88D1-460E269D88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2DD4984-9B40-488F-B903-2E0419551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375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2">
            <a:extLst>
              <a:ext uri="{FF2B5EF4-FFF2-40B4-BE49-F238E27FC236}">
                <a16:creationId xmlns:a16="http://schemas.microsoft.com/office/drawing/2014/main" id="{AD3C5B21-C400-4C50-8684-59543CDC43F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2" y="0"/>
            <a:ext cx="12192000" cy="6858000"/>
          </a:xfrm>
          <a:noFill/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to add photo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81B040C-8943-4433-BFE9-AFB1F7C9ED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7636" y="-2"/>
            <a:ext cx="11014364" cy="4100947"/>
          </a:xfrm>
          <a:gradFill>
            <a:gsLst>
              <a:gs pos="77000">
                <a:srgbClr val="000000">
                  <a:alpha val="30000"/>
                </a:srgbClr>
              </a:gs>
              <a:gs pos="38000">
                <a:srgbClr val="000000">
                  <a:alpha val="20000"/>
                </a:srgbClr>
              </a:gs>
              <a:gs pos="0">
                <a:srgbClr val="000000">
                  <a:alpha val="0"/>
                </a:srgbClr>
              </a:gs>
              <a:gs pos="2000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21594000" scaled="0"/>
          </a:gradFill>
        </p:spPr>
        <p:txBody>
          <a:bodyPr rIns="731520">
            <a:normAutofit/>
          </a:bodyPr>
          <a:lstStyle>
            <a:lvl1pPr algn="r">
              <a:defRPr sz="6000">
                <a:solidFill>
                  <a:schemeClr val="bg1"/>
                </a:solidFill>
              </a:defRPr>
            </a:lvl1pPr>
          </a:lstStyle>
          <a:p>
            <a:pPr algn="r"/>
            <a:r>
              <a: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741A6711-44B3-4723-90E5-802B2DBD86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963" y="4089656"/>
            <a:ext cx="8950035" cy="2796566"/>
          </a:xfrm>
          <a:gradFill>
            <a:gsLst>
              <a:gs pos="77000">
                <a:srgbClr val="000000">
                  <a:alpha val="30000"/>
                </a:srgbClr>
              </a:gs>
              <a:gs pos="33000">
                <a:srgbClr val="000000">
                  <a:alpha val="20000"/>
                </a:srgbClr>
              </a:gs>
              <a:gs pos="0">
                <a:srgbClr val="000000">
                  <a:alpha val="0"/>
                </a:srgbClr>
              </a:gs>
              <a:gs pos="100000">
                <a:srgbClr val="000000">
                  <a:alpha val="30000"/>
                </a:srgbClr>
              </a:gs>
            </a:gsLst>
            <a:lin ang="21594000" scaled="0"/>
          </a:gradFill>
        </p:spPr>
        <p:txBody>
          <a:bodyPr tIns="640080" rIns="731520" anchor="t">
            <a:normAutofit/>
          </a:bodyPr>
          <a:lstStyle>
            <a:lvl1pPr marL="0" indent="0" algn="r">
              <a:buNone/>
              <a:defRPr sz="2800" b="1" baseline="0">
                <a:solidFill>
                  <a:schemeClr val="bg1"/>
                </a:solidFill>
              </a:defRPr>
            </a:lvl1pPr>
          </a:lstStyle>
          <a:p>
            <a:pPr algn="r"/>
            <a:r>
              <a:rPr lang="en-US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to edit Master subtitle style</a:t>
            </a:r>
          </a:p>
        </p:txBody>
      </p:sp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B79A2161-66FE-4C11-AD83-5824307CB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Presentation title</a:t>
            </a:r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91399727-F37D-4748-90E8-B5B6F5312F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20XX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9DE4FD1-0950-4A6A-8167-F0E9C622D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D6D940D-6D44-4DF9-9322-B4B11F7EDCD0}" type="slidenum"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‹#›</a:t>
            </a:fld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7047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4A42DEE-636F-4A79-B56A-5AF989E1FD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504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B75C9195-04C9-4D9A-B613-44A5F5900D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2983" y="194783"/>
            <a:ext cx="9421177" cy="769493"/>
          </a:xfrm>
        </p:spPr>
        <p:txBody>
          <a:bodyPr anchor="ctr"/>
          <a:lstStyle>
            <a:lvl1pPr>
              <a:lnSpc>
                <a:spcPct val="100000"/>
              </a:lnSpc>
              <a:defRPr spc="-2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C5A662A-E279-494E-8389-ADC6E870E38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31863" y="1695450"/>
            <a:ext cx="10328275" cy="43148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content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420B3F9-9DEF-4500-91D7-25F0B5E91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prstClr val="black"/>
                </a:solidFill>
              </a:rPr>
              <a:t>Presentation title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E504E9-EAD2-4BE5-9736-CED43FF245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EB613-AF5E-423F-A78B-94F856BF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998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6F922A0-5527-4314-A2EA-E5CF34EF9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11504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96EC4CB6-956E-48EB-86AC-B40D89D742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00759" y="194783"/>
            <a:ext cx="10022841" cy="760892"/>
          </a:xfrm>
        </p:spPr>
        <p:txBody>
          <a:bodyPr anchor="ctr"/>
          <a:lstStyle>
            <a:lvl1pPr>
              <a:lnSpc>
                <a:spcPct val="100000"/>
              </a:lnSpc>
              <a:defRPr spc="-2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3FA4250-BD33-40AE-934A-A473029C5CA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46112" y="1560513"/>
            <a:ext cx="10899776" cy="434181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add content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71E7CA1-3FAA-4961-8BAC-93AB2EF65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1168" y="6356350"/>
            <a:ext cx="4837176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prstClr val="black"/>
                </a:solidFill>
              </a:rPr>
              <a:t>Presentation title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20CC547-8B7E-4C4B-9B2A-04BD498A71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013448" y="6355080"/>
            <a:ext cx="4352544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34245B-9DC4-457D-AB68-8E3BBB852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0906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3E30A8-0D9C-47BB-8249-8A2EEEFC7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224" y="365124"/>
            <a:ext cx="10552176" cy="14996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93687-61FE-460F-A66F-4DF17994F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9224" y="1984248"/>
            <a:ext cx="10552176" cy="4197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4B9AF-F93C-43E8-8E68-3B700825CE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1168" y="6356350"/>
            <a:ext cx="48371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r>
              <a:rPr lang="en-US" sz="105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739F7-0AE5-4677-8957-9961D67C18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92" y="6356350"/>
            <a:ext cx="6309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fld id="{0D4885A8-DDA8-4FCF-AB25-DA8F78EC75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840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5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spc="-4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 spc="-20" baseline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 spc="-2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 spc="-2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 spc="-2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 spc="-2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ud.gov/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9.png"/><Relationship Id="rId9" Type="http://schemas.microsoft.com/office/2007/relationships/diagramDrawing" Target="../diagrams/drawin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8D150CF-F888-48EA-89E8-311ED5E916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44" y="753034"/>
            <a:ext cx="6815446" cy="3887390"/>
          </a:xfrm>
        </p:spPr>
        <p:txBody>
          <a:bodyPr>
            <a:normAutofit/>
          </a:bodyPr>
          <a:lstStyle/>
          <a:p>
            <a:r>
              <a:rPr lang="en-US" sz="4800" cap="none">
                <a:latin typeface="Avenir Next LT Pro" panose="020B0504020202020204" pitchFamily="34" charset="0"/>
              </a:rPr>
              <a:t>Reverse Mortgage y </a:t>
            </a:r>
            <a:r>
              <a:rPr lang="en-US" sz="4800" cap="none" err="1">
                <a:latin typeface="Avenir Next LT Pro" panose="020B0504020202020204" pitchFamily="34" charset="0"/>
              </a:rPr>
              <a:t>el</a:t>
            </a:r>
            <a:r>
              <a:rPr lang="en-US" sz="4800" cap="none">
                <a:latin typeface="Avenir Next LT Pro" panose="020B0504020202020204" pitchFamily="34" charset="0"/>
              </a:rPr>
              <a:t> </a:t>
            </a:r>
            <a:r>
              <a:rPr lang="en-US" sz="4800" cap="none" err="1">
                <a:latin typeface="Avenir Next LT Pro" panose="020B0504020202020204" pitchFamily="34" charset="0"/>
              </a:rPr>
              <a:t>Proceso</a:t>
            </a:r>
            <a:r>
              <a:rPr lang="en-US" sz="4800" cap="none">
                <a:latin typeface="Avenir Next LT Pro" panose="020B0504020202020204" pitchFamily="34" charset="0"/>
              </a:rPr>
              <a:t> de </a:t>
            </a:r>
            <a:r>
              <a:rPr lang="en-US" sz="4800" cap="none" err="1">
                <a:latin typeface="Avenir Next LT Pro" panose="020B0504020202020204" pitchFamily="34" charset="0"/>
              </a:rPr>
              <a:t>Ejecución</a:t>
            </a:r>
            <a:r>
              <a:rPr lang="en-US" sz="4800" cap="none">
                <a:latin typeface="Avenir Next LT Pro" panose="020B0504020202020204" pitchFamily="34" charset="0"/>
              </a:rPr>
              <a:t> de </a:t>
            </a:r>
            <a:r>
              <a:rPr lang="en-US" sz="4800" cap="none" err="1">
                <a:latin typeface="Avenir Next LT Pro" panose="020B0504020202020204" pitchFamily="34" charset="0"/>
              </a:rPr>
              <a:t>Hipoteca</a:t>
            </a:r>
            <a:endParaRPr lang="en-US" sz="4800">
              <a:latin typeface="Avenir Next LT Pro" panose="020B0504020202020204" pitchFamily="34" charset="0"/>
            </a:endParaRP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6BBE0348-1527-4055-BA8A-E275422274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45" y="4640424"/>
            <a:ext cx="6437555" cy="1303176"/>
          </a:xfrm>
        </p:spPr>
        <p:txBody>
          <a:bodyPr>
            <a:normAutofit/>
          </a:bodyPr>
          <a:lstStyle/>
          <a:p>
            <a:r>
              <a:rPr lang="en-US" sz="2400" err="1"/>
              <a:t>Lcdo</a:t>
            </a:r>
            <a:r>
              <a:rPr lang="en-US" sz="2400"/>
              <a:t>. Rafael A. Rodríguez Roselló</a:t>
            </a: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7E372180-E34D-BD3C-5999-14E4AFF0A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045" y="5943600"/>
            <a:ext cx="3156338" cy="687815"/>
          </a:xfrm>
          <a:prstGeom prst="rect">
            <a:avLst/>
          </a:prstGeom>
        </p:spPr>
      </p:pic>
      <p:pic>
        <p:nvPicPr>
          <p:cNvPr id="16" name="Picture Placeholder 15" descr="A box and glasses on a table&#10;&#10;Description automatically generated with low confidence">
            <a:extLst>
              <a:ext uri="{FF2B5EF4-FFF2-40B4-BE49-F238E27FC236}">
                <a16:creationId xmlns:a16="http://schemas.microsoft.com/office/drawing/2014/main" id="{3D28D67B-4441-57EF-62CC-39B56F54CA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33269" r="33269"/>
          <a:stretch>
            <a:fillRect/>
          </a:stretch>
        </p:blipFill>
        <p:spPr>
          <a:xfrm>
            <a:off x="8109017" y="0"/>
            <a:ext cx="4082983" cy="6858000"/>
          </a:xfrm>
        </p:spPr>
      </p:pic>
    </p:spTree>
    <p:extLst>
      <p:ext uri="{BB962C8B-B14F-4D97-AF65-F5344CB8AC3E}">
        <p14:creationId xmlns:p14="http://schemas.microsoft.com/office/powerpoint/2010/main" val="2720718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17A16C-CEC3-CED8-6062-8CA3D6DD7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73D8D-0A2B-1E10-6883-819163A0B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4C395F-9636-8B49-BDCD-158B27A58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878" y="0"/>
            <a:ext cx="7004911" cy="67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73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32">
            <a:extLst>
              <a:ext uri="{FF2B5EF4-FFF2-40B4-BE49-F238E27FC236}">
                <a16:creationId xmlns:a16="http://schemas.microsoft.com/office/drawing/2014/main" id="{2D22322F-E79D-4BEF-8038-DE2C8F5CC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680" y="190500"/>
            <a:ext cx="10036292" cy="773776"/>
          </a:xfrm>
        </p:spPr>
        <p:txBody>
          <a:bodyPr>
            <a:normAutofit fontScale="90000"/>
          </a:bodyPr>
          <a:lstStyle/>
          <a:p>
            <a:pPr algn="l"/>
            <a:r>
              <a:rPr lang="en-US"/>
              <a:t>El mercado </a:t>
            </a:r>
            <a:r>
              <a:rPr lang="en-US" err="1"/>
              <a:t>hipotecario</a:t>
            </a:r>
            <a:r>
              <a:rPr lang="en-US"/>
              <a:t> </a:t>
            </a:r>
            <a:r>
              <a:rPr lang="en-US" err="1"/>
              <a:t>secundario</a:t>
            </a:r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1A6601B-A3E2-47A2-B731-4FE03C43E2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09243" y="1764139"/>
            <a:ext cx="4756714" cy="597604"/>
          </a:xfrm>
        </p:spPr>
        <p:txBody>
          <a:bodyPr/>
          <a:lstStyle/>
          <a:p>
            <a:r>
              <a:rPr lang="es-PR"/>
              <a:t>¿Quién tiene la autoridad?</a:t>
            </a:r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ABAEE544-8FB3-4E56-91A9-A6964539DC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09243" y="2374900"/>
            <a:ext cx="4756714" cy="3365500"/>
          </a:xfrm>
        </p:spPr>
        <p:txBody>
          <a:bodyPr/>
          <a:lstStyle/>
          <a:p>
            <a:pPr lvl="1"/>
            <a:r>
              <a:rPr lang="es-PR"/>
              <a:t>Para modificar préstamo</a:t>
            </a:r>
          </a:p>
          <a:p>
            <a:pPr lvl="1"/>
            <a:r>
              <a:rPr lang="es-PR"/>
              <a:t>Negociar</a:t>
            </a:r>
          </a:p>
          <a:p>
            <a:pPr lvl="1"/>
            <a:r>
              <a:rPr lang="es-PR"/>
              <a:t>Litigar</a:t>
            </a:r>
          </a:p>
          <a:p>
            <a:pPr marL="0" indent="0">
              <a:buNone/>
            </a:pPr>
            <a:r>
              <a:rPr lang="en-US"/>
              <a:t> 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1ADD5DF7-575E-4C10-815E-CDBBFAB583B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57467" y="1764031"/>
            <a:ext cx="4756714" cy="597604"/>
          </a:xfrm>
        </p:spPr>
        <p:txBody>
          <a:bodyPr/>
          <a:lstStyle/>
          <a:p>
            <a:r>
              <a:rPr lang="es-PR"/>
              <a:t>¿Quién tiene posesión?</a:t>
            </a:r>
            <a:endParaRPr lang="en-US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A13BE1C0-386B-47CB-BDCE-A24D9918A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57467" y="2374900"/>
            <a:ext cx="4756714" cy="3365500"/>
          </a:xfrm>
        </p:spPr>
        <p:txBody>
          <a:bodyPr/>
          <a:lstStyle/>
          <a:p>
            <a:pPr marL="914400" lvl="1" indent="-457200"/>
            <a:r>
              <a:rPr lang="es-PR"/>
              <a:t>Pagaré</a:t>
            </a:r>
          </a:p>
          <a:p>
            <a:pPr marL="914400" lvl="1" indent="-457200"/>
            <a:r>
              <a:rPr lang="es-PR"/>
              <a:t>Instrumento (Escritura)</a:t>
            </a:r>
          </a:p>
          <a:p>
            <a:pPr marL="914400" lvl="1" indent="-457200"/>
            <a:r>
              <a:rPr lang="es-PR"/>
              <a:t>Expediente del préstamo</a:t>
            </a:r>
          </a:p>
          <a:p>
            <a:pPr marL="0" indent="0">
              <a:buNone/>
            </a:pPr>
            <a:r>
              <a:rPr lang="en-US"/>
              <a:t> 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9800B7A-B486-4409-9EDD-0A7B9628E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lvl="0"/>
            <a:fld id="{06B786C7-B8F9-4072-AAAA-17258464D730}" type="slidenum">
              <a:rPr lang="en-US" noProof="0" smtClean="0"/>
              <a:pPr lvl="0"/>
              <a:t>11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805428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A9967-5E83-5B85-F985-82BA549A4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s-PR" i="1" err="1"/>
              <a:t>Servicers</a:t>
            </a:r>
            <a:endParaRPr lang="en-US" i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2E95D3-3ADA-42D2-2C0B-D06AC8B194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PR"/>
              <a:t>Es un agente del dueño del préstamo: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5DA29-F7F3-F920-7F22-E815A97FB9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09242" y="2374900"/>
            <a:ext cx="9184718" cy="3365500"/>
          </a:xfrm>
        </p:spPr>
        <p:txBody>
          <a:bodyPr>
            <a:normAutofit/>
          </a:bodyPr>
          <a:lstStyle/>
          <a:p>
            <a:pPr lvl="1"/>
            <a:r>
              <a:rPr lang="es-PR"/>
              <a:t>Mantenimiento de la cuenta</a:t>
            </a:r>
          </a:p>
          <a:p>
            <a:pPr lvl="1"/>
            <a:r>
              <a:rPr lang="es-PR"/>
              <a:t>Reserva</a:t>
            </a:r>
          </a:p>
          <a:p>
            <a:pPr lvl="1"/>
            <a:r>
              <a:rPr lang="es-PR"/>
              <a:t>Enviar estados de cuenta</a:t>
            </a:r>
          </a:p>
          <a:p>
            <a:pPr lvl="1"/>
            <a:r>
              <a:rPr lang="es-PR" i="1" err="1"/>
              <a:t>Loss</a:t>
            </a:r>
            <a:r>
              <a:rPr lang="es-PR" i="1"/>
              <a:t> </a:t>
            </a:r>
            <a:r>
              <a:rPr lang="es-PR" i="1" err="1"/>
              <a:t>Mitigation</a:t>
            </a:r>
            <a:endParaRPr lang="es-PR" i="1"/>
          </a:p>
          <a:p>
            <a:pPr lvl="1"/>
            <a:r>
              <a:rPr lang="es-PR"/>
              <a:t>Remiten el dinero a los dueños/inversionistas o al fideicomiso</a:t>
            </a:r>
          </a:p>
          <a:p>
            <a:pPr lvl="1"/>
            <a:r>
              <a:rPr lang="es-PR"/>
              <a:t>Establecer y cobrar cargos, penalidades</a:t>
            </a:r>
          </a:p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05823F-FA74-152E-C696-5E2F044E1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237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C265C-21D3-2E9A-78A4-4E5FFB6E0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62" y="198889"/>
            <a:ext cx="10036292" cy="773776"/>
          </a:xfrm>
        </p:spPr>
        <p:txBody>
          <a:bodyPr>
            <a:normAutofit/>
          </a:bodyPr>
          <a:lstStyle/>
          <a:p>
            <a:pPr algn="l"/>
            <a:r>
              <a:rPr lang="es-PR" sz="4000" i="1" err="1"/>
              <a:t>Servicers</a:t>
            </a:r>
            <a:r>
              <a:rPr lang="es-PR" sz="4000"/>
              <a:t>: Estructura de Compensación</a:t>
            </a:r>
            <a:endParaRPr lang="en-US" sz="40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359B3F-CF87-0987-4211-8108503D65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09242" y="1764139"/>
            <a:ext cx="8631043" cy="597604"/>
          </a:xfrm>
        </p:spPr>
        <p:txBody>
          <a:bodyPr>
            <a:noAutofit/>
          </a:bodyPr>
          <a:lstStyle/>
          <a:p>
            <a:r>
              <a:rPr lang="es-PR" sz="1800" dirty="0"/>
              <a:t>Generan ganancias a través de los préstamos que administran a base de</a:t>
            </a:r>
            <a:endParaRPr lang="en-US" sz="1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B2F68F-3D61-6A9F-928C-44191890D8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09243" y="2374900"/>
            <a:ext cx="8631043" cy="3365500"/>
          </a:xfrm>
        </p:spPr>
        <p:txBody>
          <a:bodyPr>
            <a:normAutofit/>
          </a:bodyPr>
          <a:lstStyle/>
          <a:p>
            <a:pPr lvl="1"/>
            <a:r>
              <a:rPr lang="es-PR"/>
              <a:t>Balance del principal de los préstamos con un sistema de puntos dependiendo de si el préstamo es “prime” o “sub prime” (25-50 puntos)</a:t>
            </a:r>
          </a:p>
          <a:p>
            <a:pPr lvl="2"/>
            <a:r>
              <a:rPr lang="es-PR"/>
              <a:t>Ej. Una cartera de préstamos que promedia 38 puntos de $900millones=$3.42m en ingreso</a:t>
            </a:r>
          </a:p>
          <a:p>
            <a:pPr lvl="1"/>
            <a:r>
              <a:rPr lang="es-PR"/>
              <a:t> También generan ganancias de los cargos y penalidades</a:t>
            </a:r>
          </a:p>
          <a:p>
            <a:pPr lvl="2"/>
            <a:r>
              <a:rPr lang="es-PR"/>
              <a:t>Ej. Un cargo de $15 por pago tardío a una cartera de 3,500 préstamos le genera $52,500</a:t>
            </a:r>
          </a:p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C61210-C4A0-BD56-132A-8DAB77933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5639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9A2AE-3982-5E5A-E049-6AF40C6E7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897" y="996950"/>
            <a:ext cx="2638628" cy="4946650"/>
          </a:xfrm>
        </p:spPr>
        <p:txBody>
          <a:bodyPr>
            <a:normAutofit/>
          </a:bodyPr>
          <a:lstStyle/>
          <a:p>
            <a:r>
              <a:rPr lang="en-US" sz="4400" err="1"/>
              <a:t>Hipoteca</a:t>
            </a:r>
            <a:r>
              <a:rPr lang="en-US" sz="4400"/>
              <a:t> Reverse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3A19BC-6249-5E8E-4322-4D1CB25E470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err="1">
                <a:solidFill>
                  <a:schemeClr val="accent2"/>
                </a:solidFill>
              </a:rPr>
              <a:t>Definición</a:t>
            </a:r>
            <a:r>
              <a:rPr lang="en-US" b="1" dirty="0">
                <a:solidFill>
                  <a:schemeClr val="accent2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es-PR" dirty="0"/>
              <a:t>Producto hipotecario para personas de 62 a</a:t>
            </a:r>
            <a:r>
              <a:rPr lang="en-US" dirty="0" err="1"/>
              <a:t>ños</a:t>
            </a:r>
            <a:r>
              <a:rPr lang="en-US" dirty="0"/>
              <a:t> en </a:t>
            </a:r>
            <a:r>
              <a:rPr lang="en-US" dirty="0" err="1"/>
              <a:t>adelante</a:t>
            </a:r>
            <a:r>
              <a:rPr lang="es-PR" dirty="0"/>
              <a:t> que permite cancelar deuda hipotecaria actual a la vez que obtiene algún sobrante (</a:t>
            </a:r>
            <a:r>
              <a:rPr lang="es-PR" dirty="0" err="1"/>
              <a:t>Equity</a:t>
            </a:r>
            <a:r>
              <a:rPr lang="es-PR" dirty="0"/>
              <a:t>)</a:t>
            </a:r>
          </a:p>
          <a:p>
            <a:pPr marL="342900" indent="-342900" algn="just"/>
            <a:r>
              <a:rPr lang="es-PR" dirty="0"/>
              <a:t>Reguladas por HUD  y garantizadas por la FHA </a:t>
            </a:r>
          </a:p>
          <a:p>
            <a:pPr marL="617220" lvl="1" indent="-342900" algn="just"/>
            <a:r>
              <a:rPr lang="es-PR" dirty="0"/>
              <a:t>Reguladas en 24 C.F.R.</a:t>
            </a:r>
            <a:r>
              <a:rPr lang="es-PR" dirty="0">
                <a:cs typeface="Times New Roman"/>
              </a:rPr>
              <a:t>§206. </a:t>
            </a:r>
          </a:p>
          <a:p>
            <a:pPr marL="617220" lvl="1" indent="-342900" algn="just"/>
            <a:r>
              <a:rPr lang="es-PR" dirty="0">
                <a:cs typeface="Times New Roman"/>
              </a:rPr>
              <a:t>Estatuto: 12 U.S.C.§1715z-20</a:t>
            </a:r>
          </a:p>
          <a:p>
            <a:pPr marL="617220" lvl="1" indent="-342900" algn="just"/>
            <a:r>
              <a:rPr lang="es-PR" dirty="0" err="1">
                <a:cs typeface="Times New Roman"/>
              </a:rPr>
              <a:t>Mortgagee</a:t>
            </a:r>
            <a:r>
              <a:rPr lang="es-PR" dirty="0">
                <a:cs typeface="Times New Roman"/>
              </a:rPr>
              <a:t> </a:t>
            </a:r>
            <a:r>
              <a:rPr lang="es-PR" dirty="0" err="1">
                <a:cs typeface="Times New Roman"/>
              </a:rPr>
              <a:t>Letters</a:t>
            </a:r>
            <a:r>
              <a:rPr lang="es-PR" dirty="0">
                <a:cs typeface="Times New Roman"/>
              </a:rPr>
              <a:t>- </a:t>
            </a:r>
            <a:r>
              <a:rPr lang="es-PR" dirty="0">
                <a:cs typeface="Times New Roman"/>
                <a:hlinkClick r:id="rId2"/>
              </a:rPr>
              <a:t>www.hud.gov</a:t>
            </a:r>
            <a:r>
              <a:rPr lang="es-PR" dirty="0">
                <a:cs typeface="Times New Roman"/>
              </a:rPr>
              <a:t> </a:t>
            </a:r>
          </a:p>
          <a:p>
            <a:pPr marL="617220" lvl="1" indent="-342900" algn="just"/>
            <a:r>
              <a:rPr lang="es-PR" dirty="0">
                <a:cs typeface="Times New Roman"/>
              </a:rPr>
              <a:t>PR: Ley 164-2011 Ley de Protección al consumidor de Hipotecas Inversas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787A3-246E-A22E-9C97-340E27208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2251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9A2AE-3982-5E5A-E049-6AF40C6E7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897" y="996950"/>
            <a:ext cx="2638628" cy="4946650"/>
          </a:xfrm>
        </p:spPr>
        <p:txBody>
          <a:bodyPr>
            <a:normAutofit/>
          </a:bodyPr>
          <a:lstStyle/>
          <a:p>
            <a:r>
              <a:rPr lang="en-US" sz="4400" err="1"/>
              <a:t>Hipoteca</a:t>
            </a:r>
            <a:r>
              <a:rPr lang="en-US" sz="4400"/>
              <a:t> Reverse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3A19BC-6249-5E8E-4322-4D1CB25E470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>
              <a:buNone/>
            </a:pPr>
            <a:endParaRPr lang="en-US" b="1"/>
          </a:p>
          <a:p>
            <a:pPr algn="just"/>
            <a:r>
              <a:rPr lang="es-PR"/>
              <a:t>El sobrante puede ser recibido en un sólo pago, línea de crédito o anualidades</a:t>
            </a:r>
          </a:p>
          <a:p>
            <a:pPr algn="just"/>
            <a:r>
              <a:rPr lang="es-PR"/>
              <a:t>No hay pagos mensuales de principal e intereses, los cargos por la administración del préstamo (</a:t>
            </a:r>
            <a:r>
              <a:rPr lang="es-PR" i="1" err="1"/>
              <a:t>servicing</a:t>
            </a:r>
            <a:r>
              <a:rPr lang="es-PR"/>
              <a:t>) son añadidos al balance del préstamo en cada estado de cuenta</a:t>
            </a:r>
          </a:p>
          <a:p>
            <a:pPr algn="just"/>
            <a:r>
              <a:rPr lang="es-PR"/>
              <a:t>El préstamo se declara vencido una vez ocurre algún incumplimiento con el contrato</a:t>
            </a:r>
          </a:p>
          <a:p>
            <a:pPr algn="just"/>
            <a:r>
              <a:rPr lang="es-PR"/>
              <a:t>IMPORTANTE- El préstamo Reverse es uno “</a:t>
            </a:r>
            <a:r>
              <a:rPr lang="es-PR" b="1" u="sng"/>
              <a:t>non-</a:t>
            </a:r>
            <a:r>
              <a:rPr lang="es-PR" b="1" u="sng" err="1"/>
              <a:t>recourse</a:t>
            </a:r>
            <a:r>
              <a:rPr lang="es-PR"/>
              <a:t>” lo que significa que el banco sólo tiene una acción IN REM sobre la propiedad y no puede de forma alguna perseguir deficiencia contra el deudor o sus herederos</a:t>
            </a:r>
          </a:p>
          <a:p>
            <a:pPr lvl="1" algn="just"/>
            <a:r>
              <a:rPr lang="en-US"/>
              <a:t>El </a:t>
            </a:r>
            <a:r>
              <a:rPr lang="en-US" err="1"/>
              <a:t>deudor</a:t>
            </a:r>
            <a:r>
              <a:rPr lang="en-US"/>
              <a:t> </a:t>
            </a:r>
            <a:r>
              <a:rPr lang="en-US" err="1"/>
              <a:t>adeudará</a:t>
            </a:r>
            <a:r>
              <a:rPr lang="en-US"/>
              <a:t> </a:t>
            </a:r>
            <a:r>
              <a:rPr lang="en-US" err="1"/>
              <a:t>el</a:t>
            </a:r>
            <a:r>
              <a:rPr lang="en-US"/>
              <a:t> balance del </a:t>
            </a:r>
            <a:r>
              <a:rPr lang="en-US" err="1"/>
              <a:t>préstamo</a:t>
            </a:r>
            <a:r>
              <a:rPr lang="en-US"/>
              <a:t> o </a:t>
            </a:r>
            <a:r>
              <a:rPr lang="en-US" err="1"/>
              <a:t>el</a:t>
            </a:r>
            <a:r>
              <a:rPr lang="en-US"/>
              <a:t> valor de la </a:t>
            </a:r>
            <a:r>
              <a:rPr lang="en-US" err="1"/>
              <a:t>propiedad</a:t>
            </a:r>
            <a:r>
              <a:rPr lang="en-US"/>
              <a:t> lo que </a:t>
            </a:r>
            <a:r>
              <a:rPr lang="en-US" b="1" u="sng"/>
              <a:t>sea </a:t>
            </a:r>
            <a:r>
              <a:rPr lang="en-US" b="1" u="sng" err="1"/>
              <a:t>menor</a:t>
            </a:r>
            <a:r>
              <a:rPr lang="en-US" b="1" u="sng"/>
              <a:t>. </a:t>
            </a:r>
            <a:r>
              <a:rPr lang="en-US" b="1" u="sng" err="1"/>
              <a:t>Véase</a:t>
            </a:r>
            <a:r>
              <a:rPr lang="en-US" b="1" u="sng"/>
              <a:t>:  12 U.S.C.§1715-z-20(d)(7)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787A3-246E-A22E-9C97-340E27208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3407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CAF87-E09D-D7CD-2D58-1D92D3B84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err="1"/>
              <a:t>Amortización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4C89C-1313-D1CF-AD79-7E4D9570B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293C71FC-185A-EDC7-87C3-6D8682B486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68" t="17024" r="37568" b="51045"/>
          <a:stretch/>
        </p:blipFill>
        <p:spPr bwMode="auto">
          <a:xfrm>
            <a:off x="1000759" y="2177450"/>
            <a:ext cx="5143331" cy="3715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622406-B25E-A3BD-B02B-C2A07FE9B2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96" t="30972" r="37500" b="36667"/>
          <a:stretch/>
        </p:blipFill>
        <p:spPr bwMode="auto">
          <a:xfrm>
            <a:off x="6520872" y="2176797"/>
            <a:ext cx="5083005" cy="3715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557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84A1AA7-2E90-4B15-88DA-97825B6448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/>
          <a:stretch/>
        </p:blipFill>
        <p:spPr>
          <a:xfrm>
            <a:off x="-2" y="0"/>
            <a:ext cx="12192000" cy="68580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AC7AC30-1251-40E1-9808-1FB902C4C1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7636" y="-46184"/>
            <a:ext cx="11014364" cy="4100947"/>
          </a:xfrm>
        </p:spPr>
        <p:txBody>
          <a:bodyPr>
            <a:normAutofit/>
          </a:bodyPr>
          <a:lstStyle/>
          <a:p>
            <a:r>
              <a:rPr lang="en-US" err="1"/>
              <a:t>Selección</a:t>
            </a:r>
            <a:r>
              <a:rPr lang="en-US"/>
              <a:t> del </a:t>
            </a:r>
            <a:r>
              <a:rPr lang="en-US" err="1"/>
              <a:t>foro</a:t>
            </a:r>
            <a:r>
              <a:rPr lang="en-US"/>
              <a:t> para </a:t>
            </a:r>
            <a:r>
              <a:rPr lang="en-US" err="1"/>
              <a:t>presentar</a:t>
            </a:r>
            <a:r>
              <a:rPr lang="en-US"/>
              <a:t> la </a:t>
            </a:r>
            <a:r>
              <a:rPr lang="en-US" err="1"/>
              <a:t>demanda</a:t>
            </a:r>
            <a:endParaRPr lang="en-US"/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F3FAC0BD-E5E7-4E36-B85D-0C1D0408A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lvl="0"/>
            <a:fld id="{CD6D940D-6D44-4DF9-9322-B4B11F7EDCD0}" type="slidenum">
              <a:rPr lang="en-US" noProof="0" smtClean="0"/>
              <a:pPr lvl="0"/>
              <a:t>17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386475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653B5-ED7D-926B-441D-5830534E8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90" y="875030"/>
            <a:ext cx="2886525" cy="5068570"/>
          </a:xfrm>
        </p:spPr>
        <p:txBody>
          <a:bodyPr>
            <a:normAutofit/>
          </a:bodyPr>
          <a:lstStyle/>
          <a:p>
            <a:r>
              <a:rPr lang="en-US" sz="3600" err="1"/>
              <a:t>Jurisdicción</a:t>
            </a:r>
            <a:r>
              <a:rPr lang="en-US" sz="3600"/>
              <a:t> del Tribunal Federal en </a:t>
            </a:r>
            <a:r>
              <a:rPr lang="en-US" sz="3600" err="1"/>
              <a:t>casos</a:t>
            </a:r>
            <a:r>
              <a:rPr lang="en-US" sz="3600"/>
              <a:t> de </a:t>
            </a:r>
            <a:r>
              <a:rPr lang="en-US" sz="3600" err="1"/>
              <a:t>Hipoteca</a:t>
            </a:r>
            <a:r>
              <a:rPr lang="en-US" sz="3600"/>
              <a:t> Reverse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5842F-B7B0-6DA8-EA82-7D2E10FAC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7CE48C-8425-076D-28D3-B7919ECFC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10" y="507420"/>
            <a:ext cx="8925318" cy="458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6411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5AFDD-176C-CA1D-3385-577B451D3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err="1">
                <a:ea typeface="+mj-lt"/>
                <a:cs typeface="+mj-lt"/>
              </a:rPr>
              <a:t>Estadísticas</a:t>
            </a:r>
            <a:r>
              <a:rPr lang="en-US">
                <a:ea typeface="+mj-lt"/>
                <a:cs typeface="+mj-lt"/>
              </a:rPr>
              <a:t> de </a:t>
            </a:r>
            <a:r>
              <a:rPr lang="en-US" err="1">
                <a:ea typeface="+mj-lt"/>
                <a:cs typeface="+mj-lt"/>
              </a:rPr>
              <a:t>Ejecución</a:t>
            </a:r>
            <a:endParaRPr lang="en-US" err="1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C8CA9-1E18-061E-E966-55A449A35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AE53076F-0BFA-8F95-161B-989E112822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1" t="14912" r="24024" b="28807"/>
          <a:stretch/>
        </p:blipFill>
        <p:spPr bwMode="auto">
          <a:xfrm>
            <a:off x="398292" y="1240963"/>
            <a:ext cx="10967700" cy="4983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3474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8DED76B9-5273-4139-ACC9-B6E36ADE2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264" y="776941"/>
            <a:ext cx="3209008" cy="5166659"/>
          </a:xfrm>
        </p:spPr>
        <p:txBody>
          <a:bodyPr/>
          <a:lstStyle/>
          <a:p>
            <a:r>
              <a:rPr lang="en-US" err="1"/>
              <a:t>Mercadeo</a:t>
            </a:r>
            <a:r>
              <a:rPr lang="en-US"/>
              <a:t> del </a:t>
            </a:r>
            <a:r>
              <a:rPr lang="en-US" err="1"/>
              <a:t>Producto</a:t>
            </a:r>
            <a:endParaRPr lang="en-US"/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19BFBA5-3E41-40F8-9EFB-9DF730F5B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lvl="0"/>
            <a:fld id="{244D815C-8BF3-4ECF-A945-A2A7C2983AF9}" type="slidenum">
              <a:rPr lang="en-US" noProof="0" smtClean="0"/>
              <a:pPr lvl="0"/>
              <a:t>2</a:t>
            </a:fld>
            <a:endParaRPr lang="en-US" noProof="0"/>
          </a:p>
        </p:txBody>
      </p:sp>
      <p:pic>
        <p:nvPicPr>
          <p:cNvPr id="7" name="Picture 2" descr="C:\Users\rrodriguez\Desktop\One-Reverse-Mortgage.png">
            <a:extLst>
              <a:ext uri="{FF2B5EF4-FFF2-40B4-BE49-F238E27FC236}">
                <a16:creationId xmlns:a16="http://schemas.microsoft.com/office/drawing/2014/main" id="{44D804CE-22D2-2B65-B346-E280FEEAE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1" y="-11180"/>
            <a:ext cx="5300437" cy="290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rrodriguez\Desktop\5af21154b1389.preview.jpg">
            <a:extLst>
              <a:ext uri="{FF2B5EF4-FFF2-40B4-BE49-F238E27FC236}">
                <a16:creationId xmlns:a16="http://schemas.microsoft.com/office/drawing/2014/main" id="{B887A21A-AECB-8231-8D7F-AB20867A0E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727" y="2896584"/>
            <a:ext cx="5671747" cy="3459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3478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39055A8-6754-4F27-8010-BF142982DD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1BE6162-0291-4A6E-9E50-DD0D273AA7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1B6E9E-136C-474B-AB30-412392CB2B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5300" y="0"/>
            <a:ext cx="4076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AB4C3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984A9D-32C3-847A-98A8-E5E49623E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4720" y="788595"/>
            <a:ext cx="3114040" cy="34191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3400" spc="-40">
                <a:solidFill>
                  <a:srgbClr val="FFFFFF"/>
                </a:solidFill>
              </a:rPr>
              <a:t>Obligaciones del Deudor</a:t>
            </a:r>
          </a:p>
        </p:txBody>
      </p:sp>
      <p:pic>
        <p:nvPicPr>
          <p:cNvPr id="9" name="Picture Placeholder 8" descr="Text&#10;&#10;Description automatically generated">
            <a:extLst>
              <a:ext uri="{FF2B5EF4-FFF2-40B4-BE49-F238E27FC236}">
                <a16:creationId xmlns:a16="http://schemas.microsoft.com/office/drawing/2014/main" id="{3EF81793-2F94-1B28-7368-E60355905A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16750" r="16750"/>
          <a:stretch>
            <a:fillRect/>
          </a:stretch>
        </p:blipFill>
        <p:spPr>
          <a:xfrm>
            <a:off x="740235" y="386080"/>
            <a:ext cx="6617049" cy="597027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30C4E2-6E55-7002-FCE3-67B307EE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CD6D940D-6D44-4DF9-9322-B4B11F7EDCD0}" type="slidenum">
              <a:rPr kumimoji="0" lang="en-US" b="0" i="0" u="none" strike="noStrike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pPr marR="0" lvl="0" indent="0" fontAlgn="auto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b="0" i="0" u="none" strike="noStrike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24862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 descr="A picture containing building, outdoor, sky, house&#10;&#10;Description automatically generated">
            <a:extLst>
              <a:ext uri="{FF2B5EF4-FFF2-40B4-BE49-F238E27FC236}">
                <a16:creationId xmlns:a16="http://schemas.microsoft.com/office/drawing/2014/main" id="{75C02EEA-BC9A-BB7C-DC3E-E783BCD1675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64" b="64"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FBFC614-49AE-2F17-C98F-15FF161515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7636" y="-2"/>
            <a:ext cx="11014364" cy="4622336"/>
          </a:xfrm>
        </p:spPr>
        <p:txBody>
          <a:bodyPr/>
          <a:lstStyle/>
          <a:p>
            <a:r>
              <a:rPr lang="en-US" err="1"/>
              <a:t>Obligaciones</a:t>
            </a:r>
            <a:r>
              <a:rPr lang="en-US"/>
              <a:t> del </a:t>
            </a:r>
            <a:r>
              <a:rPr lang="en-US" err="1"/>
              <a:t>Deudor</a:t>
            </a:r>
            <a:r>
              <a:rPr lang="en-US"/>
              <a:t>: Vivienda principal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310470-B610-22AC-0F64-FDA46A9EF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6D940D-6D44-4DF9-9322-B4B11F7EDCD0}" type="slidenum"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21</a:t>
            </a:fld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11145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2ED90-02A3-908E-32B7-CF2A26286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err="1"/>
              <a:t>Obligaciones</a:t>
            </a:r>
            <a:r>
              <a:rPr lang="en-US"/>
              <a:t> del </a:t>
            </a:r>
            <a:r>
              <a:rPr lang="en-US" err="1"/>
              <a:t>Deudor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62EE7-6606-96E2-2979-D9BCC19490F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1" algn="just">
              <a:spcBef>
                <a:spcPts val="1200"/>
              </a:spcBef>
            </a:pPr>
            <a:r>
              <a:rPr lang="es-PR" sz="2100"/>
              <a:t>Tiene que vivir la propiedad y debe ser su propiedad principal. </a:t>
            </a:r>
          </a:p>
          <a:p>
            <a:pPr lvl="2" algn="just">
              <a:spcBef>
                <a:spcPts val="1200"/>
              </a:spcBef>
            </a:pPr>
            <a:r>
              <a:rPr lang="es-PR" sz="2000"/>
              <a:t>Certificado de Ocupación- No forma parte del contrato hipotecario.</a:t>
            </a:r>
          </a:p>
          <a:p>
            <a:pPr lvl="2" algn="just">
              <a:spcBef>
                <a:spcPts val="1200"/>
              </a:spcBef>
            </a:pPr>
            <a:r>
              <a:rPr lang="es-PR" sz="2000"/>
              <a:t>Deudor pueda estar fuera de la propiedad hasta un máximo de 12 meses por razones médicas.</a:t>
            </a:r>
          </a:p>
          <a:p>
            <a:pPr lvl="2" algn="just">
              <a:spcBef>
                <a:spcPts val="1200"/>
              </a:spcBef>
            </a:pPr>
            <a:r>
              <a:rPr lang="es-PR" sz="2000"/>
              <a:t>“</a:t>
            </a:r>
            <a:r>
              <a:rPr lang="es-PR" sz="2000" err="1"/>
              <a:t>Servicers</a:t>
            </a:r>
            <a:r>
              <a:rPr lang="es-PR" sz="2000"/>
              <a:t>” suelen enviar inspectores a la propiedad para hacer una determinación de propiedad vacante.</a:t>
            </a:r>
          </a:p>
          <a:p>
            <a:pPr lvl="2" algn="just">
              <a:spcBef>
                <a:spcPts val="1200"/>
              </a:spcBef>
            </a:pPr>
            <a:r>
              <a:rPr lang="es-PR" sz="2000"/>
              <a:t>Con frecuencia, se emplaza personalmente al deudor en la propia residencia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242E2-DE6F-A53C-2CDD-E0C802FC3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81457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238084E-9C0F-497C-9436-2CD6C9BC62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9314D7-79E5-4587-B59D-FA5DDE9F3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1504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970EE4-D5D5-D6FB-0981-EDA453A03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250824"/>
            <a:ext cx="10312400" cy="625476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4400" spc="-40" err="1">
                <a:solidFill>
                  <a:srgbClr val="FFFFFF"/>
                </a:solidFill>
              </a:rPr>
              <a:t>Obligaciones</a:t>
            </a:r>
            <a:r>
              <a:rPr lang="en-US" sz="4400" spc="-40">
                <a:solidFill>
                  <a:srgbClr val="FFFFFF"/>
                </a:solidFill>
              </a:rPr>
              <a:t> del </a:t>
            </a:r>
            <a:r>
              <a:rPr lang="en-US" sz="4400" spc="-40" err="1">
                <a:solidFill>
                  <a:srgbClr val="FFFFFF"/>
                </a:solidFill>
              </a:rPr>
              <a:t>deudor</a:t>
            </a:r>
            <a:endParaRPr lang="en-US" sz="4400" spc="-40">
              <a:solidFill>
                <a:srgbClr val="FFFFFF"/>
              </a:solidFill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5DD4AEC-7177-D8C2-FB87-57E2A5849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935" y="1702096"/>
            <a:ext cx="7286282" cy="4262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310BB-0457-0DD7-605C-A091F7825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b="0" i="0" u="none" strike="noStrike" cap="none" spc="0" normalizeH="0" baseline="0" noProof="0" smtClean="0">
                <a:ln>
                  <a:noFill/>
                </a:ln>
                <a:effectLst/>
                <a:uLnTx/>
                <a:uFillTx/>
              </a:rPr>
              <a:pPr marR="0" lvl="0" indent="0" fontAlgn="auto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b="0" i="0" u="none" strike="noStrike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719662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B84D3-C92A-ADA9-7179-44CE5CB45E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45" y="753035"/>
            <a:ext cx="8562067" cy="2366683"/>
          </a:xfrm>
        </p:spPr>
        <p:txBody>
          <a:bodyPr/>
          <a:lstStyle/>
          <a:p>
            <a:r>
              <a:rPr lang="en-US" err="1"/>
              <a:t>Fallecimiento</a:t>
            </a:r>
            <a:r>
              <a:rPr lang="en-US"/>
              <a:t> del </a:t>
            </a:r>
            <a:r>
              <a:rPr lang="en-US" err="1"/>
              <a:t>último</a:t>
            </a:r>
            <a:r>
              <a:rPr lang="en-US"/>
              <a:t> </a:t>
            </a:r>
            <a:r>
              <a:rPr lang="en-US" err="1"/>
              <a:t>deudor</a:t>
            </a:r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B5AB543-CBB9-EEE8-E86E-0E266751A9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BD0543C-1029-D9E2-FA21-DD7EC0419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2F022-211C-4882-844C-086FEA6806AA}" type="slidenum"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24</a:t>
            </a:fld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33198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52F98-6D22-C72A-E40C-848C20657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1808"/>
            <a:ext cx="3363985" cy="5324434"/>
          </a:xfrm>
        </p:spPr>
        <p:txBody>
          <a:bodyPr>
            <a:normAutofit/>
          </a:bodyPr>
          <a:lstStyle/>
          <a:p>
            <a:r>
              <a:rPr lang="en-US" sz="3600" err="1"/>
              <a:t>Obligaciones</a:t>
            </a:r>
            <a:r>
              <a:rPr lang="en-US" sz="3600"/>
              <a:t> del </a:t>
            </a:r>
            <a:r>
              <a:rPr lang="en-US" sz="3600" err="1"/>
              <a:t>Deudor</a:t>
            </a:r>
            <a:endParaRPr lang="en-US" sz="360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0B9D4-526C-EF2C-236F-0115AB89D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2B1BDEF-0488-25CE-D963-947F7796C905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343430956"/>
              </p:ext>
            </p:extLst>
          </p:nvPr>
        </p:nvGraphicFramePr>
        <p:xfrm>
          <a:off x="5609438" y="560790"/>
          <a:ext cx="5590330" cy="4912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614FD15-B7E5-8C5F-931A-59AA92789B79}"/>
              </a:ext>
            </a:extLst>
          </p:cNvPr>
          <p:cNvSpPr txBox="1"/>
          <p:nvPr/>
        </p:nvSpPr>
        <p:spPr>
          <a:xfrm>
            <a:off x="3575806" y="708518"/>
            <a:ext cx="314377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PR"/>
              <a:t>Una vez el ÚLTIMO deudor muera, la sucesión tiene 6 meses para ejercer su derecho de retenerla si paga el balance acumulado del préstamo, venda o refinancie la propiedad cubriendo: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95E834-CF16-7FB2-6FD0-B129E23C0269}"/>
              </a:ext>
            </a:extLst>
          </p:cNvPr>
          <p:cNvSpPr txBox="1"/>
          <p:nvPr/>
        </p:nvSpPr>
        <p:spPr>
          <a:xfrm>
            <a:off x="4366801" y="5650879"/>
            <a:ext cx="74365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o </a:t>
            </a:r>
            <a:r>
              <a:rPr lang="en-US" err="1"/>
              <a:t>el</a:t>
            </a:r>
            <a:r>
              <a:rPr lang="en-US"/>
              <a:t> 95% del valor de </a:t>
            </a:r>
            <a:r>
              <a:rPr lang="en-US" err="1"/>
              <a:t>tasación</a:t>
            </a:r>
            <a:r>
              <a:rPr lang="en-US"/>
              <a:t> de la </a:t>
            </a:r>
            <a:r>
              <a:rPr lang="en-US" err="1"/>
              <a:t>propiedad</a:t>
            </a:r>
            <a:r>
              <a:rPr lang="en-US"/>
              <a:t>, lo que sea </a:t>
            </a:r>
            <a:r>
              <a:rPr lang="en-US" err="1"/>
              <a:t>menor</a:t>
            </a:r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11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2ED90-02A3-908E-32B7-CF2A26286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err="1"/>
              <a:t>Obligaciones</a:t>
            </a:r>
            <a:r>
              <a:rPr lang="en-US"/>
              <a:t> del </a:t>
            </a:r>
            <a:r>
              <a:rPr lang="en-US" err="1"/>
              <a:t>Deudor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62EE7-6606-96E2-2979-D9BCC19490F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err="1"/>
              <a:t>Doctrina</a:t>
            </a:r>
            <a:r>
              <a:rPr lang="en-US"/>
              <a:t> del </a:t>
            </a:r>
            <a:r>
              <a:rPr lang="en-US" err="1"/>
              <a:t>Cónyuge</a:t>
            </a:r>
            <a:r>
              <a:rPr lang="en-US"/>
              <a:t> </a:t>
            </a:r>
            <a:r>
              <a:rPr lang="en-US" err="1"/>
              <a:t>sobreviviente</a:t>
            </a:r>
            <a:r>
              <a:rPr lang="en-US"/>
              <a:t> “Non Borrower Spouse”(NBS)- Nueva </a:t>
            </a:r>
            <a:r>
              <a:rPr lang="en-US" err="1"/>
              <a:t>enmienda</a:t>
            </a:r>
            <a:r>
              <a:rPr lang="en-US"/>
              <a:t> ML 2019-15:</a:t>
            </a:r>
          </a:p>
          <a:p>
            <a:pPr lvl="1"/>
            <a:r>
              <a:rPr lang="en-US"/>
              <a:t>Se </a:t>
            </a:r>
            <a:r>
              <a:rPr lang="en-US" err="1"/>
              <a:t>tiene</a:t>
            </a:r>
            <a:r>
              <a:rPr lang="en-US"/>
              <a:t> que </a:t>
            </a:r>
            <a:r>
              <a:rPr lang="en-US" err="1"/>
              <a:t>ejercer</a:t>
            </a:r>
            <a:r>
              <a:rPr lang="en-US"/>
              <a:t> </a:t>
            </a:r>
            <a:r>
              <a:rPr lang="en-US" err="1"/>
              <a:t>dentro</a:t>
            </a:r>
            <a:r>
              <a:rPr lang="en-US"/>
              <a:t> de </a:t>
            </a:r>
            <a:r>
              <a:rPr lang="en-US" err="1"/>
              <a:t>los</a:t>
            </a:r>
            <a:r>
              <a:rPr lang="en-US"/>
              <a:t> 180 días de la </a:t>
            </a:r>
            <a:r>
              <a:rPr lang="en-US" err="1"/>
              <a:t>muerte</a:t>
            </a:r>
            <a:r>
              <a:rPr lang="en-US"/>
              <a:t> del </a:t>
            </a:r>
            <a:r>
              <a:rPr lang="en-US" err="1"/>
              <a:t>deudor</a:t>
            </a:r>
            <a:r>
              <a:rPr lang="en-US"/>
              <a:t> original.</a:t>
            </a:r>
          </a:p>
          <a:p>
            <a:pPr lvl="1"/>
            <a:r>
              <a:rPr lang="en-US"/>
              <a:t>HUD </a:t>
            </a:r>
            <a:r>
              <a:rPr lang="en-US" err="1"/>
              <a:t>Impone</a:t>
            </a:r>
            <a:r>
              <a:rPr lang="en-US"/>
              <a:t> </a:t>
            </a:r>
            <a:r>
              <a:rPr lang="en-US" err="1"/>
              <a:t>obligación</a:t>
            </a:r>
            <a:r>
              <a:rPr lang="en-US"/>
              <a:t> al “Servicer” de </a:t>
            </a:r>
            <a:r>
              <a:rPr lang="en-US" err="1"/>
              <a:t>indagar</a:t>
            </a:r>
            <a:r>
              <a:rPr lang="en-US"/>
              <a:t> </a:t>
            </a:r>
            <a:r>
              <a:rPr lang="en-US" err="1"/>
              <a:t>si</a:t>
            </a:r>
            <a:r>
              <a:rPr lang="en-US"/>
              <a:t> hay NBS en </a:t>
            </a:r>
            <a:r>
              <a:rPr lang="en-US" err="1"/>
              <a:t>los</a:t>
            </a:r>
            <a:r>
              <a:rPr lang="en-US"/>
              <a:t> </a:t>
            </a:r>
            <a:r>
              <a:rPr lang="en-US" err="1"/>
              <a:t>certificados</a:t>
            </a:r>
            <a:r>
              <a:rPr lang="en-US"/>
              <a:t> de </a:t>
            </a:r>
            <a:r>
              <a:rPr lang="en-US" err="1"/>
              <a:t>ocupación</a:t>
            </a:r>
            <a:r>
              <a:rPr lang="en-US"/>
              <a:t>. </a:t>
            </a:r>
          </a:p>
          <a:p>
            <a:pPr lvl="1"/>
            <a:r>
              <a:rPr lang="en-US"/>
              <a:t>CRIM, </a:t>
            </a:r>
            <a:r>
              <a:rPr lang="en-US" err="1"/>
              <a:t>Seguros</a:t>
            </a:r>
            <a:r>
              <a:rPr lang="en-US"/>
              <a:t> y HOA </a:t>
            </a:r>
            <a:r>
              <a:rPr lang="en-US" err="1"/>
              <a:t>deben</a:t>
            </a:r>
            <a:r>
              <a:rPr lang="en-US"/>
              <a:t> </a:t>
            </a:r>
            <a:r>
              <a:rPr lang="en-US" err="1"/>
              <a:t>estar</a:t>
            </a:r>
            <a:r>
              <a:rPr lang="en-US"/>
              <a:t> al día.</a:t>
            </a:r>
          </a:p>
          <a:p>
            <a:pPr lvl="1"/>
            <a:r>
              <a:rPr lang="en-US"/>
              <a:t>NBS </a:t>
            </a:r>
            <a:r>
              <a:rPr lang="en-US" err="1"/>
              <a:t>tiene</a:t>
            </a:r>
            <a:r>
              <a:rPr lang="en-US"/>
              <a:t> que </a:t>
            </a:r>
            <a:r>
              <a:rPr lang="en-US" err="1"/>
              <a:t>haber</a:t>
            </a:r>
            <a:r>
              <a:rPr lang="en-US"/>
              <a:t> </a:t>
            </a:r>
            <a:r>
              <a:rPr lang="en-US" err="1"/>
              <a:t>estado</a:t>
            </a:r>
            <a:r>
              <a:rPr lang="en-US"/>
              <a:t> </a:t>
            </a:r>
            <a:r>
              <a:rPr lang="en-US" err="1"/>
              <a:t>legalmente</a:t>
            </a:r>
            <a:r>
              <a:rPr lang="en-US"/>
              <a:t> </a:t>
            </a:r>
            <a:r>
              <a:rPr lang="en-US" err="1"/>
              <a:t>casado</a:t>
            </a:r>
            <a:r>
              <a:rPr lang="en-US"/>
              <a:t> </a:t>
            </a:r>
            <a:r>
              <a:rPr lang="en-US" err="1"/>
              <a:t>legalmente</a:t>
            </a:r>
            <a:r>
              <a:rPr lang="en-US"/>
              <a:t> </a:t>
            </a:r>
            <a:r>
              <a:rPr lang="en-US" err="1"/>
              <a:t>cuando</a:t>
            </a:r>
            <a:r>
              <a:rPr lang="en-US"/>
              <a:t> se </a:t>
            </a:r>
            <a:r>
              <a:rPr lang="en-US" err="1"/>
              <a:t>originó</a:t>
            </a:r>
            <a:r>
              <a:rPr lang="en-US"/>
              <a:t> </a:t>
            </a:r>
            <a:r>
              <a:rPr lang="en-US" err="1"/>
              <a:t>el</a:t>
            </a:r>
            <a:r>
              <a:rPr lang="en-US"/>
              <a:t> </a:t>
            </a:r>
            <a:r>
              <a:rPr lang="en-US" err="1"/>
              <a:t>préstamo</a:t>
            </a:r>
            <a:r>
              <a:rPr lang="en-US"/>
              <a:t> y </a:t>
            </a:r>
            <a:r>
              <a:rPr lang="en-US" err="1"/>
              <a:t>también</a:t>
            </a:r>
            <a:r>
              <a:rPr lang="en-US"/>
              <a:t> </a:t>
            </a:r>
            <a:r>
              <a:rPr lang="en-US" err="1"/>
              <a:t>cuando</a:t>
            </a:r>
            <a:r>
              <a:rPr lang="en-US"/>
              <a:t> </a:t>
            </a:r>
            <a:r>
              <a:rPr lang="en-US" err="1"/>
              <a:t>falleció</a:t>
            </a:r>
            <a:r>
              <a:rPr lang="en-US"/>
              <a:t> </a:t>
            </a:r>
            <a:r>
              <a:rPr lang="en-US" err="1"/>
              <a:t>el</a:t>
            </a:r>
            <a:r>
              <a:rPr lang="en-US"/>
              <a:t> </a:t>
            </a:r>
            <a:r>
              <a:rPr lang="en-US" err="1"/>
              <a:t>deudor</a:t>
            </a:r>
            <a:r>
              <a:rPr lang="en-US"/>
              <a:t> original ó,</a:t>
            </a:r>
          </a:p>
          <a:p>
            <a:pPr lvl="1"/>
            <a:r>
              <a:rPr lang="en-US"/>
              <a:t>No </a:t>
            </a:r>
            <a:r>
              <a:rPr lang="en-US" err="1"/>
              <a:t>estaban</a:t>
            </a:r>
            <a:r>
              <a:rPr lang="en-US"/>
              <a:t> </a:t>
            </a:r>
            <a:r>
              <a:rPr lang="en-US" err="1"/>
              <a:t>casados</a:t>
            </a:r>
            <a:r>
              <a:rPr lang="en-US"/>
              <a:t> </a:t>
            </a:r>
            <a:r>
              <a:rPr lang="en-US" err="1"/>
              <a:t>legalmente</a:t>
            </a:r>
            <a:r>
              <a:rPr lang="en-US"/>
              <a:t> al </a:t>
            </a:r>
            <a:r>
              <a:rPr lang="en-US" err="1"/>
              <a:t>momento</a:t>
            </a:r>
            <a:r>
              <a:rPr lang="en-US"/>
              <a:t> de la </a:t>
            </a:r>
            <a:r>
              <a:rPr lang="en-US" err="1"/>
              <a:t>originación</a:t>
            </a:r>
            <a:r>
              <a:rPr lang="en-US"/>
              <a:t> </a:t>
            </a:r>
            <a:r>
              <a:rPr lang="en-US" err="1"/>
              <a:t>por</a:t>
            </a:r>
            <a:r>
              <a:rPr lang="en-US"/>
              <a:t> </a:t>
            </a:r>
            <a:r>
              <a:rPr lang="en-US" err="1"/>
              <a:t>prohibición</a:t>
            </a:r>
            <a:r>
              <a:rPr lang="en-US"/>
              <a:t> del Estado (Por </a:t>
            </a:r>
            <a:r>
              <a:rPr lang="en-US" err="1"/>
              <a:t>razón</a:t>
            </a:r>
            <a:r>
              <a:rPr lang="en-US"/>
              <a:t> de </a:t>
            </a:r>
            <a:r>
              <a:rPr lang="en-US" err="1"/>
              <a:t>género</a:t>
            </a:r>
            <a:r>
              <a:rPr lang="en-US"/>
              <a:t>) </a:t>
            </a:r>
            <a:r>
              <a:rPr lang="en-US" err="1"/>
              <a:t>pero</a:t>
            </a:r>
            <a:r>
              <a:rPr lang="en-US"/>
              <a:t> </a:t>
            </a:r>
            <a:r>
              <a:rPr lang="en-US" err="1"/>
              <a:t>sí</a:t>
            </a:r>
            <a:r>
              <a:rPr lang="en-US"/>
              <a:t> </a:t>
            </a:r>
            <a:r>
              <a:rPr lang="en-US" err="1"/>
              <a:t>tienen</a:t>
            </a:r>
            <a:r>
              <a:rPr lang="en-US"/>
              <a:t> que </a:t>
            </a:r>
            <a:r>
              <a:rPr lang="en-US" err="1"/>
              <a:t>estarlo</a:t>
            </a:r>
            <a:r>
              <a:rPr lang="en-US"/>
              <a:t> al </a:t>
            </a:r>
            <a:r>
              <a:rPr lang="en-US" err="1"/>
              <a:t>momento</a:t>
            </a:r>
            <a:r>
              <a:rPr lang="en-US"/>
              <a:t> del </a:t>
            </a:r>
            <a:r>
              <a:rPr lang="en-US" err="1"/>
              <a:t>fallecimiento</a:t>
            </a:r>
            <a:r>
              <a:rPr lang="en-US"/>
              <a:t> del </a:t>
            </a:r>
            <a:r>
              <a:rPr lang="en-US" err="1"/>
              <a:t>deudor</a:t>
            </a:r>
            <a:r>
              <a:rPr lang="en-US"/>
              <a:t> original. 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242E2-DE6F-A53C-2CDD-E0C802FC3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94976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B84D3-C92A-ADA9-7179-44CE5CB45E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656" y="1315098"/>
            <a:ext cx="10332144" cy="2366683"/>
          </a:xfrm>
        </p:spPr>
        <p:txBody>
          <a:bodyPr/>
          <a:lstStyle/>
          <a:p>
            <a:pPr marL="114300" indent="0">
              <a:buNone/>
            </a:pPr>
            <a:r>
              <a:rPr lang="en-US" sz="4800" err="1"/>
              <a:t>Pagar</a:t>
            </a:r>
            <a:r>
              <a:rPr lang="en-US" sz="4800"/>
              <a:t> </a:t>
            </a:r>
            <a:r>
              <a:rPr lang="en-US" err="1"/>
              <a:t>S</a:t>
            </a:r>
            <a:r>
              <a:rPr lang="en-US" sz="4800" err="1"/>
              <a:t>eguros</a:t>
            </a:r>
            <a:r>
              <a:rPr lang="en-US" sz="4800"/>
              <a:t>, CRIM y HOA </a:t>
            </a:r>
            <a:br>
              <a:rPr lang="en-US" sz="4800"/>
            </a:br>
            <a:r>
              <a:rPr lang="en-US" sz="4800"/>
              <a:t>“Property Charges”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B5AB543-CBB9-EEE8-E86E-0E266751A9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BD0543C-1029-D9E2-FA21-DD7EC0419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2F022-211C-4882-844C-086FEA6806AA}" type="slidenum"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27</a:t>
            </a:fld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77575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2ED90-02A3-908E-32B7-CF2A26286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err="1"/>
              <a:t>Obligaciones</a:t>
            </a:r>
            <a:r>
              <a:rPr lang="en-US"/>
              <a:t> del </a:t>
            </a:r>
            <a:r>
              <a:rPr lang="en-US" err="1"/>
              <a:t>Deudor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62EE7-6606-96E2-2979-D9BCC19490F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1" algn="just">
              <a:spcBef>
                <a:spcPts val="1200"/>
              </a:spcBef>
            </a:pPr>
            <a:r>
              <a:rPr lang="es-PR" sz="2100"/>
              <a:t>Pagar los “</a:t>
            </a:r>
            <a:r>
              <a:rPr lang="es-PR" sz="2100" err="1"/>
              <a:t>Property</a:t>
            </a:r>
            <a:r>
              <a:rPr lang="es-PR" sz="2100"/>
              <a:t> </a:t>
            </a:r>
            <a:r>
              <a:rPr lang="es-PR" sz="2100" err="1"/>
              <a:t>Charges</a:t>
            </a:r>
            <a:r>
              <a:rPr lang="es-PR" sz="2100"/>
              <a:t>” todos los años:</a:t>
            </a:r>
          </a:p>
          <a:p>
            <a:pPr lvl="2" algn="just">
              <a:spcBef>
                <a:spcPts val="1200"/>
              </a:spcBef>
            </a:pPr>
            <a:r>
              <a:rPr lang="es-PR" sz="1900"/>
              <a:t>CRIM- Luego de aplicada la exención, deudor deberá pagar la cantidad no exenta. </a:t>
            </a:r>
          </a:p>
          <a:p>
            <a:pPr lvl="3" algn="just">
              <a:spcBef>
                <a:spcPts val="1200"/>
              </a:spcBef>
            </a:pPr>
            <a:r>
              <a:rPr lang="es-PR" sz="1700"/>
              <a:t>Planes de Pago</a:t>
            </a:r>
          </a:p>
          <a:p>
            <a:pPr lvl="2" algn="just">
              <a:spcBef>
                <a:spcPts val="1200"/>
              </a:spcBef>
            </a:pPr>
            <a:r>
              <a:rPr lang="es-PR" sz="1900"/>
              <a:t>Seguro de la Propiedad:</a:t>
            </a:r>
          </a:p>
          <a:p>
            <a:pPr lvl="3" algn="just">
              <a:spcBef>
                <a:spcPts val="1200"/>
              </a:spcBef>
            </a:pPr>
            <a:r>
              <a:rPr lang="es-PR" sz="1900"/>
              <a:t>Hazard siempre</a:t>
            </a:r>
          </a:p>
          <a:p>
            <a:pPr lvl="3" algn="just">
              <a:spcBef>
                <a:spcPts val="1200"/>
              </a:spcBef>
            </a:pPr>
            <a:r>
              <a:rPr lang="es-PR" sz="1900"/>
              <a:t>Inundaciones, si aplica</a:t>
            </a:r>
          </a:p>
          <a:p>
            <a:pPr lvl="3" algn="just">
              <a:spcBef>
                <a:spcPts val="1200"/>
              </a:spcBef>
            </a:pPr>
            <a:r>
              <a:rPr lang="es-PR" sz="1900"/>
              <a:t>Si deudor no lo paga, inversionista tiene la obligación de pagarlo y es más caro. Aka: “</a:t>
            </a:r>
            <a:r>
              <a:rPr lang="es-PR" sz="1900" err="1"/>
              <a:t>Force</a:t>
            </a:r>
            <a:r>
              <a:rPr lang="es-PR" sz="1900"/>
              <a:t> placed </a:t>
            </a:r>
            <a:r>
              <a:rPr lang="es-PR" sz="1900" err="1"/>
              <a:t>Insurance</a:t>
            </a:r>
            <a:r>
              <a:rPr lang="es-PR" sz="1900"/>
              <a:t>”</a:t>
            </a:r>
          </a:p>
          <a:p>
            <a:pPr lvl="2" algn="just">
              <a:spcBef>
                <a:spcPts val="1200"/>
              </a:spcBef>
            </a:pPr>
            <a:r>
              <a:rPr lang="es-PR" sz="1900"/>
              <a:t>Pagos de mantenimiento (HOA), si aplica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C242E2-DE6F-A53C-2CDD-E0C802FC3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4268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1A3E3-5E1A-9BA4-53C6-119FA1BB6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err="1"/>
              <a:t>Obligaciones</a:t>
            </a:r>
            <a:r>
              <a:rPr lang="en-US"/>
              <a:t> del </a:t>
            </a:r>
            <a:r>
              <a:rPr lang="en-US" err="1"/>
              <a:t>deudor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E1CF-AAF5-8AEB-274C-02950982E73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lvl="1" algn="just"/>
            <a:r>
              <a:rPr lang="en-US"/>
              <a:t>Con </a:t>
            </a:r>
            <a:r>
              <a:rPr lang="en-US" err="1"/>
              <a:t>frecuencia</a:t>
            </a:r>
            <a:r>
              <a:rPr lang="en-US"/>
              <a:t> </a:t>
            </a:r>
            <a:r>
              <a:rPr lang="en-US" err="1"/>
              <a:t>el</a:t>
            </a:r>
            <a:r>
              <a:rPr lang="en-US"/>
              <a:t> Servicer </a:t>
            </a:r>
            <a:r>
              <a:rPr lang="en-US" err="1"/>
              <a:t>paga</a:t>
            </a:r>
            <a:r>
              <a:rPr lang="en-US"/>
              <a:t> CRIM, </a:t>
            </a:r>
            <a:r>
              <a:rPr lang="en-US" err="1"/>
              <a:t>seguro</a:t>
            </a:r>
            <a:r>
              <a:rPr lang="en-US"/>
              <a:t> y </a:t>
            </a:r>
            <a:r>
              <a:rPr lang="en-US" err="1"/>
              <a:t>el</a:t>
            </a:r>
            <a:r>
              <a:rPr lang="en-US"/>
              <a:t> </a:t>
            </a:r>
            <a:r>
              <a:rPr lang="en-US" err="1"/>
              <a:t>cliente</a:t>
            </a:r>
            <a:r>
              <a:rPr lang="en-US"/>
              <a:t> </a:t>
            </a:r>
            <a:r>
              <a:rPr lang="en-US" err="1"/>
              <a:t>también</a:t>
            </a:r>
            <a:endParaRPr lang="en-US"/>
          </a:p>
          <a:p>
            <a:pPr lvl="2" algn="just"/>
            <a:r>
              <a:rPr lang="en-US"/>
              <a:t>“Servicers” con </a:t>
            </a:r>
            <a:r>
              <a:rPr lang="en-US" err="1"/>
              <a:t>frecuencia</a:t>
            </a:r>
            <a:r>
              <a:rPr lang="en-US"/>
              <a:t> no </a:t>
            </a:r>
            <a:r>
              <a:rPr lang="en-US" err="1"/>
              <a:t>reconocen</a:t>
            </a:r>
            <a:r>
              <a:rPr lang="en-US"/>
              <a:t> </a:t>
            </a:r>
            <a:r>
              <a:rPr lang="en-US" err="1"/>
              <a:t>los</a:t>
            </a:r>
            <a:r>
              <a:rPr lang="en-US"/>
              <a:t> planes de </a:t>
            </a:r>
            <a:r>
              <a:rPr lang="en-US" err="1"/>
              <a:t>pago</a:t>
            </a:r>
            <a:r>
              <a:rPr lang="en-US"/>
              <a:t> que </a:t>
            </a:r>
            <a:r>
              <a:rPr lang="en-US" err="1"/>
              <a:t>hace</a:t>
            </a:r>
            <a:r>
              <a:rPr lang="en-US"/>
              <a:t> CRIM y </a:t>
            </a:r>
            <a:r>
              <a:rPr lang="en-US" err="1"/>
              <a:t>Aseguradoras</a:t>
            </a:r>
            <a:r>
              <a:rPr lang="en-US"/>
              <a:t> con </a:t>
            </a:r>
            <a:r>
              <a:rPr lang="en-US" err="1"/>
              <a:t>los</a:t>
            </a:r>
            <a:r>
              <a:rPr lang="en-US"/>
              <a:t> </a:t>
            </a:r>
            <a:r>
              <a:rPr lang="en-US" err="1"/>
              <a:t>clientes</a:t>
            </a:r>
            <a:endParaRPr lang="en-US"/>
          </a:p>
          <a:p>
            <a:pPr lvl="2" algn="just"/>
            <a:r>
              <a:rPr lang="en-US" err="1"/>
              <a:t>Pedir</a:t>
            </a:r>
            <a:r>
              <a:rPr lang="en-US"/>
              <a:t> cert. </a:t>
            </a:r>
            <a:r>
              <a:rPr lang="en-US" err="1"/>
              <a:t>Negativa</a:t>
            </a:r>
            <a:r>
              <a:rPr lang="en-US"/>
              <a:t> de </a:t>
            </a:r>
            <a:r>
              <a:rPr lang="en-US" err="1"/>
              <a:t>deuda</a:t>
            </a:r>
            <a:r>
              <a:rPr lang="en-US"/>
              <a:t> al CRIM</a:t>
            </a:r>
          </a:p>
          <a:p>
            <a:pPr lvl="2" algn="just"/>
            <a:r>
              <a:rPr lang="en-US" err="1"/>
              <a:t>Pedir</a:t>
            </a:r>
            <a:r>
              <a:rPr lang="en-US"/>
              <a:t> Cert. a la </a:t>
            </a:r>
            <a:r>
              <a:rPr lang="en-US" err="1"/>
              <a:t>aseguradora</a:t>
            </a:r>
            <a:r>
              <a:rPr lang="en-US"/>
              <a:t> de que </a:t>
            </a:r>
            <a:r>
              <a:rPr lang="en-US" err="1"/>
              <a:t>cliente</a:t>
            </a:r>
            <a:r>
              <a:rPr lang="en-US"/>
              <a:t> </a:t>
            </a:r>
            <a:r>
              <a:rPr lang="en-US" err="1"/>
              <a:t>está</a:t>
            </a:r>
            <a:r>
              <a:rPr lang="en-US"/>
              <a:t> en </a:t>
            </a:r>
            <a:r>
              <a:rPr lang="en-US" err="1"/>
              <a:t>cumplimiento</a:t>
            </a:r>
            <a:r>
              <a:rPr lang="en-US"/>
              <a:t> con </a:t>
            </a:r>
            <a:r>
              <a:rPr lang="en-US" err="1"/>
              <a:t>el</a:t>
            </a:r>
            <a:r>
              <a:rPr lang="en-US"/>
              <a:t> </a:t>
            </a:r>
            <a:r>
              <a:rPr lang="en-US" err="1"/>
              <a:t>pago</a:t>
            </a:r>
            <a:r>
              <a:rPr lang="en-US"/>
              <a:t> del </a:t>
            </a:r>
            <a:r>
              <a:rPr lang="en-US" err="1"/>
              <a:t>seguro</a:t>
            </a:r>
            <a:endParaRPr lang="en-US"/>
          </a:p>
          <a:p>
            <a:pPr marL="365760" lvl="1" indent="0" algn="just">
              <a:buNone/>
            </a:pPr>
            <a:endParaRPr lang="es-PR"/>
          </a:p>
          <a:p>
            <a:pPr lvl="1" algn="just"/>
            <a:r>
              <a:rPr lang="es-PR"/>
              <a:t>Estos gastos son rembolsables si cliente presenta prueba de que pagó</a:t>
            </a:r>
          </a:p>
          <a:p>
            <a:pPr marL="365760" lvl="1" indent="0" algn="just">
              <a:buNone/>
            </a:pPr>
            <a:endParaRPr lang="es-PR"/>
          </a:p>
          <a:p>
            <a:pPr lvl="1" algn="just"/>
            <a:r>
              <a:rPr lang="es-PR"/>
              <a:t>El reembolso sólo es por los pagos de seguro y CRIM que hizo el “</a:t>
            </a:r>
            <a:r>
              <a:rPr lang="es-PR" err="1"/>
              <a:t>Servicer</a:t>
            </a:r>
            <a:r>
              <a:rPr lang="es-PR"/>
              <a:t>”. Otros cargos de inspecciones a la propiedad, gastos de ejecución son añadidos al balance del préstamo y no al plan de pago.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57986-423C-C472-2FF8-DE13A9324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033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 descr="A picture containing text, table, indoor, keyboard&#10;&#10;Description automatically generated">
            <a:extLst>
              <a:ext uri="{FF2B5EF4-FFF2-40B4-BE49-F238E27FC236}">
                <a16:creationId xmlns:a16="http://schemas.microsoft.com/office/drawing/2014/main" id="{BF3E15BA-F621-5FBD-4B80-662E0E2D578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7813" b="7813"/>
          <a:stretch/>
        </p:blipFill>
        <p:spPr/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21C5EA2A-10BF-4B5E-ACC8-8A766A0949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Marco General:</a:t>
            </a:r>
            <a:br>
              <a:rPr lang="en-US"/>
            </a:br>
            <a:r>
              <a:rPr lang="en-US"/>
              <a:t>Mercado </a:t>
            </a:r>
            <a:r>
              <a:rPr lang="en-US" err="1"/>
              <a:t>Hipotecario</a:t>
            </a:r>
            <a:endParaRPr lang="en-US"/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AEAC0465-1751-47C8-9200-CF24EEB5E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963" y="4089656"/>
            <a:ext cx="8950035" cy="2768344"/>
          </a:xfrm>
        </p:spPr>
        <p:txBody>
          <a:bodyPr/>
          <a:lstStyle/>
          <a:p>
            <a:r>
              <a:rPr lang="en-US" err="1"/>
              <a:t>Administradores</a:t>
            </a:r>
            <a:r>
              <a:rPr lang="en-US"/>
              <a:t> (</a:t>
            </a:r>
            <a:r>
              <a:rPr lang="en-US" i="1"/>
              <a:t>Servicers</a:t>
            </a:r>
            <a:r>
              <a:rPr lang="en-US"/>
              <a:t>), </a:t>
            </a:r>
            <a:r>
              <a:rPr lang="en-US" err="1"/>
              <a:t>Inversionistas</a:t>
            </a:r>
            <a:r>
              <a:rPr lang="en-US"/>
              <a:t> y </a:t>
            </a:r>
            <a:r>
              <a:rPr lang="en-US" err="1"/>
              <a:t>Fideicomisos</a:t>
            </a:r>
            <a:r>
              <a:rPr lang="en-US"/>
              <a:t> (</a:t>
            </a:r>
            <a:r>
              <a:rPr lang="en-US" i="1" err="1"/>
              <a:t>Truts</a:t>
            </a:r>
            <a:r>
              <a:rPr lang="en-US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CC3E1D-B7F8-47F6-A352-B757462BB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722F022-211C-4882-844C-086FEA6806AA}" type="slidenum">
              <a:rPr lang="en-US" noProof="0" smtClean="0"/>
              <a:pPr lvl="0"/>
              <a:t>3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8260289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erson walking up a set of stairs&#10;&#10;Description automatically generated with low confidence">
            <a:extLst>
              <a:ext uri="{FF2B5EF4-FFF2-40B4-BE49-F238E27FC236}">
                <a16:creationId xmlns:a16="http://schemas.microsoft.com/office/drawing/2014/main" id="{4B3B2A65-B06A-0235-1E04-F0A9A7CB96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</a:extLst>
          </a:blip>
          <a:srcRect t="11687" b="11687"/>
          <a:stretch>
            <a:fillRect/>
          </a:stretch>
        </p:blipFill>
        <p:spPr>
          <a:effectLst>
            <a:outerShdw blurRad="279400" dist="50800" dir="5400000" algn="ctr" rotWithShape="0">
              <a:srgbClr val="000000">
                <a:alpha val="54000"/>
              </a:srgbClr>
            </a:outerShdw>
          </a:effec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D2BE880-23D1-2219-0FEB-2A3C12EABC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err="1"/>
              <a:t>Opciones</a:t>
            </a:r>
            <a:r>
              <a:rPr lang="en-US" sz="6000"/>
              <a:t> de </a:t>
            </a:r>
            <a:br>
              <a:rPr lang="en-US" sz="6000"/>
            </a:br>
            <a:r>
              <a:rPr lang="en-US" sz="6000" err="1"/>
              <a:t>Mitigación</a:t>
            </a:r>
            <a:r>
              <a:rPr lang="en-US" sz="6000"/>
              <a:t> de </a:t>
            </a:r>
            <a:r>
              <a:rPr lang="en-US" sz="6000" err="1"/>
              <a:t>Pérdidas</a:t>
            </a:r>
            <a:endParaRPr lang="en-US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8D928EC8-26AB-2A78-4CD5-4288B7F6C0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/>
              <a:t>para </a:t>
            </a:r>
            <a:r>
              <a:rPr lang="en-US" sz="2800" err="1"/>
              <a:t>el</a:t>
            </a:r>
            <a:r>
              <a:rPr lang="en-US" sz="2800"/>
              <a:t> </a:t>
            </a:r>
            <a:r>
              <a:rPr lang="en-US" sz="2800" err="1"/>
              <a:t>deudor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164ADE-EFBC-FF31-A26D-209454504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6D940D-6D44-4DF9-9322-B4B11F7EDCD0}" type="slidenum"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30</a:t>
            </a:fld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55180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1A3E3-5E1A-9BA4-53C6-119FA1BB6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308" y="194148"/>
            <a:ext cx="11266620" cy="803380"/>
          </a:xfrm>
        </p:spPr>
        <p:txBody>
          <a:bodyPr>
            <a:normAutofit fontScale="90000"/>
          </a:bodyPr>
          <a:lstStyle/>
          <a:p>
            <a:pPr algn="l"/>
            <a:r>
              <a:rPr lang="en-US" sz="4800" err="1"/>
              <a:t>Opciones</a:t>
            </a:r>
            <a:r>
              <a:rPr lang="en-US" sz="4800"/>
              <a:t> de </a:t>
            </a:r>
            <a:r>
              <a:rPr lang="en-US" sz="4800" err="1"/>
              <a:t>Mitigación</a:t>
            </a:r>
            <a:r>
              <a:rPr lang="en-US" sz="4800"/>
              <a:t> de </a:t>
            </a:r>
            <a:r>
              <a:rPr lang="en-US" sz="4800" err="1"/>
              <a:t>Pérdidas</a:t>
            </a:r>
            <a:r>
              <a:rPr lang="en-US" sz="4800"/>
              <a:t> </a:t>
            </a:r>
            <a:r>
              <a:rPr lang="en-US" sz="4000"/>
              <a:t>para </a:t>
            </a:r>
            <a:r>
              <a:rPr lang="en-US" sz="4000" err="1"/>
              <a:t>el</a:t>
            </a:r>
            <a:r>
              <a:rPr lang="en-US" sz="4000"/>
              <a:t> </a:t>
            </a:r>
            <a:r>
              <a:rPr lang="en-US" sz="4000" err="1"/>
              <a:t>deudor</a:t>
            </a:r>
            <a:endParaRPr lang="en-US" sz="4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E1CF-AAF5-8AEB-274C-02950982E7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>
                <a:solidFill>
                  <a:schemeClr val="accent2"/>
                </a:solidFill>
              </a:rPr>
              <a:t>24 C.F.R.§206.125(3)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16B3B1-04E0-F6F1-39AF-9AE250C2BA8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>
                <a:cs typeface="Times New Roman"/>
              </a:rPr>
              <a:t>Dispone que </a:t>
            </a:r>
            <a:r>
              <a:rPr lang="en-US" err="1">
                <a:cs typeface="Times New Roman"/>
              </a:rPr>
              <a:t>aún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cuando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el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proceso</a:t>
            </a:r>
            <a:r>
              <a:rPr lang="en-US">
                <a:cs typeface="Times New Roman"/>
              </a:rPr>
              <a:t> de </a:t>
            </a:r>
            <a:r>
              <a:rPr lang="en-US" err="1">
                <a:cs typeface="Times New Roman"/>
              </a:rPr>
              <a:t>ejecución</a:t>
            </a:r>
            <a:r>
              <a:rPr lang="en-US">
                <a:cs typeface="Times New Roman"/>
              </a:rPr>
              <a:t> ha </a:t>
            </a:r>
            <a:r>
              <a:rPr lang="en-US" err="1">
                <a:cs typeface="Times New Roman"/>
              </a:rPr>
              <a:t>comenzado</a:t>
            </a:r>
            <a:r>
              <a:rPr lang="en-US">
                <a:cs typeface="Times New Roman"/>
              </a:rPr>
              <a:t>, </a:t>
            </a:r>
            <a:r>
              <a:rPr lang="en-US" err="1">
                <a:cs typeface="Times New Roman"/>
              </a:rPr>
              <a:t>el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acreedor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deberá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permitir</a:t>
            </a:r>
            <a:r>
              <a:rPr lang="en-US">
                <a:cs typeface="Times New Roman"/>
              </a:rPr>
              <a:t> al </a:t>
            </a:r>
            <a:r>
              <a:rPr lang="en-US" err="1">
                <a:cs typeface="Times New Roman"/>
              </a:rPr>
              <a:t>deudor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subsanar</a:t>
            </a:r>
            <a:r>
              <a:rPr lang="en-US">
                <a:cs typeface="Times New Roman"/>
              </a:rPr>
              <a:t> la </a:t>
            </a:r>
            <a:r>
              <a:rPr lang="en-US" err="1">
                <a:cs typeface="Times New Roman"/>
              </a:rPr>
              <a:t>condición</a:t>
            </a:r>
            <a:r>
              <a:rPr lang="en-US">
                <a:cs typeface="Times New Roman"/>
              </a:rPr>
              <a:t> que </a:t>
            </a:r>
            <a:r>
              <a:rPr lang="en-US" err="1">
                <a:cs typeface="Times New Roman"/>
              </a:rPr>
              <a:t>causó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el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incumplimiento</a:t>
            </a:r>
            <a:r>
              <a:rPr lang="en-US">
                <a:cs typeface="Times New Roman"/>
              </a:rPr>
              <a:t> con </a:t>
            </a:r>
            <a:r>
              <a:rPr lang="en-US" err="1">
                <a:cs typeface="Times New Roman"/>
              </a:rPr>
              <a:t>los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términos</a:t>
            </a:r>
            <a:r>
              <a:rPr lang="en-US">
                <a:cs typeface="Times New Roman"/>
              </a:rPr>
              <a:t> y </a:t>
            </a:r>
            <a:r>
              <a:rPr lang="en-US" err="1">
                <a:cs typeface="Times New Roman"/>
              </a:rPr>
              <a:t>condiciones</a:t>
            </a:r>
            <a:r>
              <a:rPr lang="en-US">
                <a:cs typeface="Times New Roman"/>
              </a:rPr>
              <a:t> de la </a:t>
            </a:r>
            <a:r>
              <a:rPr lang="en-US" err="1">
                <a:cs typeface="Times New Roman"/>
              </a:rPr>
              <a:t>hipoteca</a:t>
            </a:r>
            <a:r>
              <a:rPr lang="en-US">
                <a:cs typeface="Times New Roman"/>
              </a:rPr>
              <a:t>, de </a:t>
            </a:r>
            <a:r>
              <a:rPr lang="en-US" err="1">
                <a:cs typeface="Times New Roman"/>
              </a:rPr>
              <a:t>manera</a:t>
            </a:r>
            <a:r>
              <a:rPr lang="en-US">
                <a:cs typeface="Times New Roman"/>
              </a:rPr>
              <a:t> que se </a:t>
            </a:r>
            <a:r>
              <a:rPr lang="en-US" err="1">
                <a:cs typeface="Times New Roman"/>
              </a:rPr>
              <a:t>pueda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reinstalar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el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préstamo</a:t>
            </a:r>
            <a:r>
              <a:rPr lang="en-US">
                <a:cs typeface="Times New Roman"/>
              </a:rPr>
              <a:t>.</a:t>
            </a:r>
          </a:p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1DDEFA-B115-CE3E-C18F-5DA661A832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err="1">
                <a:cs typeface="Times New Roman"/>
              </a:rPr>
              <a:t>Alternativas</a:t>
            </a:r>
            <a:r>
              <a:rPr lang="en-US">
                <a:cs typeface="Times New Roman"/>
              </a:rPr>
              <a:t> de loss mitigation (M. Letter 2015-11) : </a:t>
            </a:r>
            <a:r>
              <a:rPr lang="en-US" err="1">
                <a:cs typeface="Times New Roman"/>
              </a:rPr>
              <a:t>Refinanciar</a:t>
            </a:r>
            <a:r>
              <a:rPr lang="en-US">
                <a:cs typeface="Times New Roman"/>
              </a:rPr>
              <a:t> la </a:t>
            </a:r>
            <a:r>
              <a:rPr lang="en-US" err="1">
                <a:cs typeface="Times New Roman"/>
              </a:rPr>
              <a:t>hipoteca</a:t>
            </a:r>
            <a:r>
              <a:rPr lang="en-US">
                <a:cs typeface="Times New Roman"/>
              </a:rPr>
              <a:t> en default </a:t>
            </a:r>
            <a:r>
              <a:rPr lang="en-US" err="1">
                <a:cs typeface="Times New Roman"/>
              </a:rPr>
              <a:t>por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una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nueva</a:t>
            </a:r>
            <a:r>
              <a:rPr lang="en-US">
                <a:cs typeface="Times New Roman"/>
              </a:rPr>
              <a:t>. </a:t>
            </a:r>
            <a:r>
              <a:rPr lang="en-US" err="1">
                <a:cs typeface="Times New Roman"/>
              </a:rPr>
              <a:t>Debe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haber</a:t>
            </a:r>
            <a:r>
              <a:rPr lang="en-US">
                <a:cs typeface="Times New Roman"/>
              </a:rPr>
              <a:t> balance en la </a:t>
            </a:r>
            <a:r>
              <a:rPr lang="en-US" err="1">
                <a:cs typeface="Times New Roman"/>
              </a:rPr>
              <a:t>cuenta</a:t>
            </a:r>
            <a:r>
              <a:rPr lang="en-US">
                <a:cs typeface="Times New Roman"/>
              </a:rPr>
              <a:t> del </a:t>
            </a:r>
            <a:r>
              <a:rPr lang="en-US" err="1">
                <a:cs typeface="Times New Roman"/>
              </a:rPr>
              <a:t>deudor</a:t>
            </a:r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0BB29DF-689A-05A7-263D-A65981719A7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pPr marL="228600" lvl="3">
              <a:spcBef>
                <a:spcPts val="1000"/>
              </a:spcBef>
            </a:pPr>
            <a:r>
              <a:rPr lang="en-US" sz="2200">
                <a:cs typeface="Times New Roman"/>
              </a:rPr>
              <a:t>Plan de </a:t>
            </a:r>
            <a:r>
              <a:rPr lang="en-US" sz="2200" err="1">
                <a:cs typeface="Times New Roman"/>
              </a:rPr>
              <a:t>pago</a:t>
            </a:r>
            <a:r>
              <a:rPr lang="en-US" sz="2200">
                <a:cs typeface="Times New Roman"/>
              </a:rPr>
              <a:t> para </a:t>
            </a:r>
            <a:r>
              <a:rPr lang="en-US" sz="2200" err="1">
                <a:cs typeface="Times New Roman"/>
              </a:rPr>
              <a:t>reembolsar</a:t>
            </a:r>
            <a:r>
              <a:rPr lang="en-US" sz="2200">
                <a:cs typeface="Times New Roman"/>
              </a:rPr>
              <a:t> </a:t>
            </a:r>
            <a:r>
              <a:rPr lang="en-US" sz="2200" err="1">
                <a:cs typeface="Times New Roman"/>
              </a:rPr>
              <a:t>los</a:t>
            </a:r>
            <a:r>
              <a:rPr lang="en-US" sz="2200">
                <a:cs typeface="Times New Roman"/>
              </a:rPr>
              <a:t> property charges que </a:t>
            </a:r>
            <a:r>
              <a:rPr lang="en-US" sz="2200" err="1">
                <a:cs typeface="Times New Roman"/>
              </a:rPr>
              <a:t>pagó</a:t>
            </a:r>
            <a:r>
              <a:rPr lang="en-US" sz="2200">
                <a:cs typeface="Times New Roman"/>
              </a:rPr>
              <a:t> </a:t>
            </a:r>
            <a:r>
              <a:rPr lang="en-US" sz="2200" err="1">
                <a:cs typeface="Times New Roman"/>
              </a:rPr>
              <a:t>el</a:t>
            </a:r>
            <a:r>
              <a:rPr lang="en-US" sz="2200">
                <a:cs typeface="Times New Roman"/>
              </a:rPr>
              <a:t> </a:t>
            </a:r>
            <a:r>
              <a:rPr lang="en-US" sz="2200" err="1">
                <a:cs typeface="Times New Roman"/>
              </a:rPr>
              <a:t>acreedor</a:t>
            </a:r>
            <a:r>
              <a:rPr lang="en-US" sz="2200">
                <a:cs typeface="Times New Roman"/>
              </a:rPr>
              <a:t> hasta un </a:t>
            </a:r>
            <a:r>
              <a:rPr lang="en-US" sz="2200" err="1">
                <a:cs typeface="Times New Roman"/>
              </a:rPr>
              <a:t>máximo</a:t>
            </a:r>
            <a:r>
              <a:rPr lang="en-US" sz="2200">
                <a:cs typeface="Times New Roman"/>
              </a:rPr>
              <a:t> de 60 meses.</a:t>
            </a:r>
          </a:p>
          <a:p>
            <a:pPr marL="228600" lvl="3">
              <a:spcBef>
                <a:spcPts val="1000"/>
              </a:spcBef>
            </a:pPr>
            <a:endParaRPr lang="en-US" sz="2200">
              <a:cs typeface="Times New Roman"/>
            </a:endParaRPr>
          </a:p>
          <a:p>
            <a:pPr marL="228600" lvl="4">
              <a:spcBef>
                <a:spcPts val="1000"/>
              </a:spcBef>
            </a:pPr>
            <a:r>
              <a:rPr lang="en-US" sz="2200">
                <a:cs typeface="Times New Roman"/>
              </a:rPr>
              <a:t>Si </a:t>
            </a:r>
            <a:r>
              <a:rPr lang="en-US" sz="2200" err="1">
                <a:cs typeface="Times New Roman"/>
              </a:rPr>
              <a:t>el</a:t>
            </a:r>
            <a:r>
              <a:rPr lang="en-US" sz="2200">
                <a:cs typeface="Times New Roman"/>
              </a:rPr>
              <a:t> </a:t>
            </a:r>
            <a:r>
              <a:rPr lang="en-US" sz="2200" err="1">
                <a:cs typeface="Times New Roman"/>
              </a:rPr>
              <a:t>deudor</a:t>
            </a:r>
            <a:r>
              <a:rPr lang="en-US" sz="2200">
                <a:cs typeface="Times New Roman"/>
              </a:rPr>
              <a:t> </a:t>
            </a:r>
            <a:r>
              <a:rPr lang="en-US" sz="2200" err="1">
                <a:cs typeface="Times New Roman"/>
              </a:rPr>
              <a:t>falla</a:t>
            </a:r>
            <a:r>
              <a:rPr lang="en-US" sz="2200">
                <a:cs typeface="Times New Roman"/>
              </a:rPr>
              <a:t> en </a:t>
            </a:r>
            <a:r>
              <a:rPr lang="en-US" sz="2200" err="1">
                <a:cs typeface="Times New Roman"/>
              </a:rPr>
              <a:t>alguno</a:t>
            </a:r>
            <a:r>
              <a:rPr lang="en-US" sz="2200">
                <a:cs typeface="Times New Roman"/>
              </a:rPr>
              <a:t> de </a:t>
            </a:r>
            <a:r>
              <a:rPr lang="en-US" sz="2200" err="1">
                <a:cs typeface="Times New Roman"/>
              </a:rPr>
              <a:t>los</a:t>
            </a:r>
            <a:r>
              <a:rPr lang="en-US" sz="2200">
                <a:cs typeface="Times New Roman"/>
              </a:rPr>
              <a:t> </a:t>
            </a:r>
            <a:r>
              <a:rPr lang="en-US" sz="2200" err="1">
                <a:cs typeface="Times New Roman"/>
              </a:rPr>
              <a:t>pagos</a:t>
            </a:r>
            <a:r>
              <a:rPr lang="en-US" sz="2200">
                <a:cs typeface="Times New Roman"/>
              </a:rPr>
              <a:t> del plan ML2015-11 </a:t>
            </a:r>
            <a:r>
              <a:rPr lang="en-US" sz="2200" err="1">
                <a:cs typeface="Times New Roman"/>
              </a:rPr>
              <a:t>permite</a:t>
            </a:r>
            <a:r>
              <a:rPr lang="en-US" sz="2200">
                <a:cs typeface="Times New Roman"/>
              </a:rPr>
              <a:t> </a:t>
            </a:r>
            <a:r>
              <a:rPr lang="en-US" sz="2200" err="1">
                <a:cs typeface="Times New Roman"/>
              </a:rPr>
              <a:t>recalcular</a:t>
            </a:r>
            <a:r>
              <a:rPr lang="en-US" sz="2200">
                <a:cs typeface="Times New Roman"/>
              </a:rPr>
              <a:t> </a:t>
            </a:r>
            <a:r>
              <a:rPr lang="en-US" sz="2200" err="1">
                <a:cs typeface="Times New Roman"/>
              </a:rPr>
              <a:t>el</a:t>
            </a:r>
            <a:r>
              <a:rPr lang="en-US" sz="2200">
                <a:cs typeface="Times New Roman"/>
              </a:rPr>
              <a:t> plan. 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57986-423C-C472-2FF8-DE13A9324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7268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90E93-2358-D08B-87A8-20C9B3767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err="1"/>
              <a:t>Cómputo</a:t>
            </a:r>
            <a:r>
              <a:rPr lang="en-US"/>
              <a:t> para </a:t>
            </a:r>
            <a:r>
              <a:rPr lang="en-US" err="1"/>
              <a:t>el</a:t>
            </a:r>
            <a:r>
              <a:rPr lang="en-US"/>
              <a:t> plan de </a:t>
            </a:r>
            <a:r>
              <a:rPr lang="en-US" err="1"/>
              <a:t>pago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1F6378-8474-D365-A7B5-B852A3746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C7563FEE-2747-960E-CB2A-FB9FEA75E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20508" t="7813" r="21875" b="4687"/>
          <a:stretch>
            <a:fillRect/>
          </a:stretch>
        </p:blipFill>
        <p:spPr bwMode="auto">
          <a:xfrm>
            <a:off x="2251364" y="1092200"/>
            <a:ext cx="7315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724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83323-F9C6-27E6-9643-26A9FA825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err="1"/>
              <a:t>Opciones</a:t>
            </a:r>
            <a:r>
              <a:rPr lang="en-US" sz="4800"/>
              <a:t> de </a:t>
            </a:r>
            <a:r>
              <a:rPr lang="en-US" sz="4800" err="1"/>
              <a:t>Mitigación</a:t>
            </a:r>
            <a:r>
              <a:rPr lang="en-US" sz="4800"/>
              <a:t> de </a:t>
            </a:r>
            <a:r>
              <a:rPr lang="en-US" sz="4800" err="1"/>
              <a:t>Pérdidas</a:t>
            </a:r>
            <a:r>
              <a:rPr lang="en-US" sz="4800"/>
              <a:t> </a:t>
            </a:r>
            <a:r>
              <a:rPr lang="en-US" sz="4000"/>
              <a:t>para </a:t>
            </a:r>
            <a:r>
              <a:rPr lang="en-US" sz="4000" err="1"/>
              <a:t>el</a:t>
            </a:r>
            <a:r>
              <a:rPr lang="en-US" sz="4000"/>
              <a:t> </a:t>
            </a:r>
            <a:r>
              <a:rPr lang="en-US" sz="4000" err="1"/>
              <a:t>deudor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3A656B-2B6B-8573-B3B1-606EF430A79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274320" lvl="3" indent="-228600">
              <a:buClr>
                <a:schemeClr val="accent1"/>
              </a:buClr>
              <a:buFont typeface="Wingdings 2" pitchFamily="18" charset="2"/>
              <a:buChar char=""/>
            </a:pPr>
            <a:r>
              <a:rPr lang="en-US">
                <a:cs typeface="Times New Roman"/>
              </a:rPr>
              <a:t>El </a:t>
            </a:r>
            <a:r>
              <a:rPr lang="en-US" b="1">
                <a:cs typeface="Times New Roman"/>
              </a:rPr>
              <a:t>ML 2015-11 </a:t>
            </a:r>
            <a:r>
              <a:rPr lang="en-US" err="1">
                <a:cs typeface="Times New Roman"/>
              </a:rPr>
              <a:t>estableció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el</a:t>
            </a:r>
            <a:r>
              <a:rPr lang="en-US">
                <a:cs typeface="Times New Roman"/>
              </a:rPr>
              <a:t> </a:t>
            </a:r>
            <a:r>
              <a:rPr lang="en-US" i="1">
                <a:cs typeface="Times New Roman"/>
              </a:rPr>
              <a:t>“At Risk” Extension </a:t>
            </a:r>
            <a:r>
              <a:rPr lang="en-US" err="1">
                <a:cs typeface="Times New Roman"/>
              </a:rPr>
              <a:t>como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una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opción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cuando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el</a:t>
            </a:r>
            <a:r>
              <a:rPr lang="en-US">
                <a:cs typeface="Times New Roman"/>
              </a:rPr>
              <a:t> plan de </a:t>
            </a:r>
            <a:r>
              <a:rPr lang="en-US" err="1">
                <a:cs typeface="Times New Roman"/>
              </a:rPr>
              <a:t>pago</a:t>
            </a:r>
            <a:r>
              <a:rPr lang="en-US">
                <a:cs typeface="Times New Roman"/>
              </a:rPr>
              <a:t> no es viable.</a:t>
            </a:r>
          </a:p>
          <a:p>
            <a:pPr marL="548640" lvl="4">
              <a:buClr>
                <a:schemeClr val="accent1"/>
              </a:buClr>
              <a:buFont typeface="Wingdings 2" pitchFamily="18" charset="2"/>
              <a:buChar char=""/>
            </a:pPr>
            <a:r>
              <a:rPr lang="en-US" b="1" i="1">
                <a:cs typeface="Times New Roman"/>
              </a:rPr>
              <a:t>AT Risk </a:t>
            </a:r>
            <a:r>
              <a:rPr lang="en-US" err="1">
                <a:cs typeface="Times New Roman"/>
              </a:rPr>
              <a:t>sólo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esta</a:t>
            </a:r>
            <a:r>
              <a:rPr lang="en-US">
                <a:cs typeface="Times New Roman"/>
              </a:rPr>
              <a:t> disponible para </a:t>
            </a:r>
            <a:r>
              <a:rPr lang="en-US" err="1">
                <a:cs typeface="Times New Roman"/>
              </a:rPr>
              <a:t>los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deudores</a:t>
            </a:r>
            <a:r>
              <a:rPr lang="en-US">
                <a:cs typeface="Times New Roman"/>
              </a:rPr>
              <a:t> que </a:t>
            </a:r>
            <a:r>
              <a:rPr lang="en-US" err="1">
                <a:cs typeface="Times New Roman"/>
              </a:rPr>
              <a:t>tengan</a:t>
            </a:r>
            <a:r>
              <a:rPr lang="en-US">
                <a:cs typeface="Times New Roman"/>
              </a:rPr>
              <a:t> 80+ y concede 1 </a:t>
            </a:r>
            <a:r>
              <a:rPr lang="en-US" err="1">
                <a:cs typeface="Times New Roman"/>
              </a:rPr>
              <a:t>año</a:t>
            </a:r>
            <a:r>
              <a:rPr lang="en-US">
                <a:cs typeface="Times New Roman"/>
              </a:rPr>
              <a:t> de moratoria al </a:t>
            </a:r>
            <a:r>
              <a:rPr lang="en-US" err="1">
                <a:cs typeface="Times New Roman"/>
              </a:rPr>
              <a:t>deudor</a:t>
            </a:r>
            <a:r>
              <a:rPr lang="en-US">
                <a:cs typeface="Times New Roman"/>
              </a:rPr>
              <a:t> en </a:t>
            </a:r>
            <a:r>
              <a:rPr lang="en-US" err="1">
                <a:cs typeface="Times New Roman"/>
              </a:rPr>
              <a:t>los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procedimientos</a:t>
            </a:r>
            <a:r>
              <a:rPr lang="en-US">
                <a:cs typeface="Times New Roman"/>
              </a:rPr>
              <a:t> de </a:t>
            </a:r>
            <a:r>
              <a:rPr lang="en-US" err="1">
                <a:cs typeface="Times New Roman"/>
              </a:rPr>
              <a:t>ejecución</a:t>
            </a:r>
            <a:r>
              <a:rPr lang="en-US">
                <a:cs typeface="Times New Roman"/>
              </a:rPr>
              <a:t>. Hay que </a:t>
            </a:r>
            <a:r>
              <a:rPr lang="en-US" err="1">
                <a:cs typeface="Times New Roman"/>
              </a:rPr>
              <a:t>renovarla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cada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año</a:t>
            </a:r>
            <a:r>
              <a:rPr lang="en-US">
                <a:cs typeface="Times New Roman"/>
              </a:rPr>
              <a:t>.</a:t>
            </a:r>
          </a:p>
          <a:p>
            <a:pPr marL="45720" lvl="3" indent="0">
              <a:buClr>
                <a:schemeClr val="accent1"/>
              </a:buClr>
              <a:buNone/>
            </a:pPr>
            <a:endParaRPr lang="en-US">
              <a:cs typeface="Times New Roman"/>
            </a:endParaRPr>
          </a:p>
          <a:p>
            <a:pPr marL="457200" lvl="4" indent="-228600">
              <a:buClr>
                <a:schemeClr val="accent1"/>
              </a:buClr>
              <a:buFont typeface="Wingdings 2" pitchFamily="18" charset="2"/>
              <a:buChar char=""/>
            </a:pPr>
            <a:r>
              <a:rPr lang="en-US">
                <a:cs typeface="Times New Roman"/>
              </a:rPr>
              <a:t>El </a:t>
            </a:r>
            <a:r>
              <a:rPr lang="en-US" err="1">
                <a:cs typeface="Times New Roman"/>
              </a:rPr>
              <a:t>deudor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debe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solicitarlo</a:t>
            </a:r>
            <a:r>
              <a:rPr lang="en-US">
                <a:cs typeface="Times New Roman"/>
              </a:rPr>
              <a:t>, Servicers </a:t>
            </a:r>
            <a:r>
              <a:rPr lang="en-US" err="1">
                <a:cs typeface="Times New Roman"/>
              </a:rPr>
              <a:t>requieren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certificación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médica</a:t>
            </a:r>
            <a:r>
              <a:rPr lang="en-US">
                <a:cs typeface="Times New Roman"/>
              </a:rPr>
              <a:t> que </a:t>
            </a:r>
            <a:r>
              <a:rPr lang="en-US" err="1">
                <a:cs typeface="Times New Roman"/>
              </a:rPr>
              <a:t>evidencie</a:t>
            </a:r>
            <a:r>
              <a:rPr lang="en-US">
                <a:cs typeface="Times New Roman"/>
              </a:rPr>
              <a:t>:</a:t>
            </a:r>
          </a:p>
          <a:p>
            <a:pPr marL="731520" lvl="5" indent="-228600">
              <a:buFont typeface="Wingdings 2" pitchFamily="18" charset="2"/>
              <a:buChar char=""/>
            </a:pPr>
            <a:r>
              <a:rPr lang="en-US" err="1">
                <a:cs typeface="Times New Roman"/>
              </a:rPr>
              <a:t>Enfermedad</a:t>
            </a:r>
            <a:r>
              <a:rPr lang="en-US">
                <a:cs typeface="Times New Roman"/>
              </a:rPr>
              <a:t> terminal</a:t>
            </a:r>
          </a:p>
          <a:p>
            <a:pPr marL="731520" lvl="5" indent="-228600">
              <a:buFont typeface="Wingdings 2" pitchFamily="18" charset="2"/>
              <a:buChar char=""/>
            </a:pPr>
            <a:r>
              <a:rPr lang="en-US" err="1">
                <a:cs typeface="Times New Roman"/>
              </a:rPr>
              <a:t>Incapacidad</a:t>
            </a:r>
            <a:r>
              <a:rPr lang="en-US">
                <a:cs typeface="Times New Roman"/>
              </a:rPr>
              <a:t>  </a:t>
            </a:r>
            <a:r>
              <a:rPr lang="en-US" err="1">
                <a:cs typeface="Times New Roman"/>
              </a:rPr>
              <a:t>física</a:t>
            </a:r>
            <a:r>
              <a:rPr lang="en-US">
                <a:cs typeface="Times New Roman"/>
              </a:rPr>
              <a:t> a largo </a:t>
            </a:r>
            <a:r>
              <a:rPr lang="en-US" err="1">
                <a:cs typeface="Times New Roman"/>
              </a:rPr>
              <a:t>plazo</a:t>
            </a:r>
            <a:endParaRPr lang="en-US">
              <a:cs typeface="Times New Roman"/>
            </a:endParaRPr>
          </a:p>
          <a:p>
            <a:pPr marL="731520" lvl="5" indent="-228600">
              <a:buFont typeface="Wingdings 2" pitchFamily="18" charset="2"/>
              <a:buChar char=""/>
            </a:pPr>
            <a:r>
              <a:rPr lang="en-US" err="1">
                <a:cs typeface="Times New Roman"/>
              </a:rPr>
              <a:t>Puen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requerir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récords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médicos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adicionales</a:t>
            </a:r>
            <a:r>
              <a:rPr lang="en-US">
                <a:cs typeface="Times New Roman"/>
              </a:rPr>
              <a:t> para </a:t>
            </a:r>
            <a:r>
              <a:rPr lang="en-US" err="1">
                <a:cs typeface="Times New Roman"/>
              </a:rPr>
              <a:t>sustentar</a:t>
            </a:r>
            <a:endParaRPr lang="en-US">
              <a:cs typeface="Times New Roman"/>
            </a:endParaRPr>
          </a:p>
          <a:p>
            <a:pPr marL="731520" lvl="5" indent="-228600">
              <a:buFont typeface="Wingdings 2" pitchFamily="18" charset="2"/>
              <a:buChar char=""/>
            </a:pPr>
            <a:r>
              <a:rPr lang="en-US" err="1">
                <a:cs typeface="Times New Roman"/>
              </a:rPr>
              <a:t>Pueden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rechazar</a:t>
            </a:r>
            <a:r>
              <a:rPr lang="en-US">
                <a:cs typeface="Times New Roman"/>
              </a:rPr>
              <a:t> la </a:t>
            </a:r>
            <a:r>
              <a:rPr lang="en-US" err="1">
                <a:cs typeface="Times New Roman"/>
              </a:rPr>
              <a:t>opción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por</a:t>
            </a:r>
            <a:r>
              <a:rPr lang="en-US">
                <a:cs typeface="Times New Roman"/>
              </a:rPr>
              <a:t> </a:t>
            </a:r>
            <a:r>
              <a:rPr lang="en-US" err="1">
                <a:cs typeface="Times New Roman"/>
              </a:rPr>
              <a:t>insuficiencia</a:t>
            </a:r>
            <a:r>
              <a:rPr lang="en-US">
                <a:cs typeface="Times New Roman"/>
              </a:rPr>
              <a:t> de </a:t>
            </a:r>
            <a:r>
              <a:rPr lang="en-US" err="1">
                <a:cs typeface="Times New Roman"/>
              </a:rPr>
              <a:t>doumentos</a:t>
            </a:r>
            <a:endParaRPr lang="en-US"/>
          </a:p>
          <a:p>
            <a:r>
              <a:rPr lang="en-US" sz="1400"/>
              <a:t>¿</a:t>
            </a:r>
            <a:r>
              <a:rPr lang="en-US" sz="1400" err="1"/>
              <a:t>Debe</a:t>
            </a:r>
            <a:r>
              <a:rPr lang="en-US" sz="1400"/>
              <a:t> </a:t>
            </a:r>
            <a:r>
              <a:rPr lang="en-US" sz="1400" err="1"/>
              <a:t>el</a:t>
            </a:r>
            <a:r>
              <a:rPr lang="en-US" sz="1400"/>
              <a:t> Servicer </a:t>
            </a:r>
            <a:r>
              <a:rPr lang="en-US" sz="1400" err="1"/>
              <a:t>desistir</a:t>
            </a:r>
            <a:r>
              <a:rPr lang="en-US" sz="1400"/>
              <a:t> de la </a:t>
            </a:r>
            <a:r>
              <a:rPr lang="en-US" sz="1400" err="1"/>
              <a:t>demanda</a:t>
            </a:r>
            <a:r>
              <a:rPr lang="en-US" sz="1400"/>
              <a:t> </a:t>
            </a:r>
            <a:r>
              <a:rPr lang="en-US" sz="1400" err="1"/>
              <a:t>si</a:t>
            </a:r>
            <a:r>
              <a:rPr lang="en-US" sz="1400"/>
              <a:t> </a:t>
            </a:r>
            <a:r>
              <a:rPr lang="en-US" sz="1400" err="1"/>
              <a:t>aprueba</a:t>
            </a:r>
            <a:r>
              <a:rPr lang="en-US" sz="1400"/>
              <a:t> </a:t>
            </a:r>
            <a:r>
              <a:rPr lang="en-US" sz="1400" err="1"/>
              <a:t>el</a:t>
            </a:r>
            <a:r>
              <a:rPr lang="en-US" sz="1400"/>
              <a:t> AT Risk?</a:t>
            </a:r>
          </a:p>
          <a:p>
            <a:pPr lvl="1"/>
            <a:r>
              <a:rPr lang="en-US" sz="1200"/>
              <a:t>En </a:t>
            </a:r>
            <a:r>
              <a:rPr lang="en-US" sz="1200" err="1"/>
              <a:t>otras</a:t>
            </a:r>
            <a:r>
              <a:rPr lang="en-US" sz="1200"/>
              <a:t> </a:t>
            </a:r>
            <a:r>
              <a:rPr lang="en-US" sz="1200" err="1"/>
              <a:t>jurisdiciones</a:t>
            </a:r>
            <a:r>
              <a:rPr lang="en-US" sz="1200"/>
              <a:t>, </a:t>
            </a:r>
            <a:r>
              <a:rPr lang="en-US" sz="1200" err="1"/>
              <a:t>desestiman</a:t>
            </a:r>
            <a:r>
              <a:rPr lang="en-US" sz="1200"/>
              <a:t> </a:t>
            </a:r>
            <a:r>
              <a:rPr lang="en-US" sz="1200" err="1"/>
              <a:t>por</a:t>
            </a:r>
            <a:r>
              <a:rPr lang="en-US" sz="1200"/>
              <a:t> </a:t>
            </a:r>
            <a:r>
              <a:rPr lang="en-US" sz="1200" err="1"/>
              <a:t>falta</a:t>
            </a:r>
            <a:r>
              <a:rPr lang="en-US" sz="1200"/>
              <a:t> de </a:t>
            </a:r>
            <a:r>
              <a:rPr lang="en-US" sz="1200" err="1"/>
              <a:t>trámite</a:t>
            </a:r>
            <a:r>
              <a:rPr lang="en-US" sz="1200"/>
              <a:t> </a:t>
            </a:r>
            <a:r>
              <a:rPr lang="en-US" sz="1200" err="1"/>
              <a:t>el</a:t>
            </a:r>
            <a:r>
              <a:rPr lang="en-US" sz="1200"/>
              <a:t> </a:t>
            </a:r>
            <a:r>
              <a:rPr lang="en-US" sz="1200" err="1"/>
              <a:t>caso</a:t>
            </a:r>
            <a:endParaRPr lang="en-US" sz="1200"/>
          </a:p>
          <a:p>
            <a:pPr lvl="1"/>
            <a:r>
              <a:rPr lang="en-US" sz="1200" err="1"/>
              <a:t>Otras</a:t>
            </a:r>
            <a:r>
              <a:rPr lang="en-US" sz="1200"/>
              <a:t> </a:t>
            </a:r>
            <a:r>
              <a:rPr lang="en-US" sz="1200" err="1"/>
              <a:t>dejan</a:t>
            </a:r>
            <a:r>
              <a:rPr lang="en-US" sz="1200"/>
              <a:t> </a:t>
            </a:r>
            <a:r>
              <a:rPr lang="en-US" sz="1200" err="1"/>
              <a:t>el</a:t>
            </a:r>
            <a:r>
              <a:rPr lang="en-US" sz="1200"/>
              <a:t> </a:t>
            </a:r>
            <a:r>
              <a:rPr lang="en-US" sz="1200" err="1"/>
              <a:t>caso</a:t>
            </a:r>
            <a:r>
              <a:rPr lang="en-US" sz="1200"/>
              <a:t> </a:t>
            </a:r>
            <a:r>
              <a:rPr lang="en-US" sz="1200" err="1"/>
              <a:t>abierto</a:t>
            </a:r>
            <a:endParaRPr lang="en-US" sz="1200"/>
          </a:p>
          <a:p>
            <a:pPr lvl="1"/>
            <a:r>
              <a:rPr lang="en-US" sz="1200"/>
              <a:t>PR?</a:t>
            </a:r>
          </a:p>
          <a:p>
            <a:pPr marL="57150" lvl="1" indent="307975"/>
            <a:r>
              <a:rPr lang="en-US" sz="1400" err="1"/>
              <a:t>Últimas</a:t>
            </a:r>
            <a:r>
              <a:rPr lang="en-US" sz="1400"/>
              <a:t> </a:t>
            </a:r>
            <a:r>
              <a:rPr lang="en-US" sz="1400" err="1"/>
              <a:t>opciones</a:t>
            </a:r>
            <a:r>
              <a:rPr lang="en-US" sz="1400"/>
              <a:t>? </a:t>
            </a:r>
            <a:r>
              <a:rPr lang="en-US" sz="1400" err="1"/>
              <a:t>Dación</a:t>
            </a:r>
            <a:r>
              <a:rPr lang="en-US" sz="1400"/>
              <a:t> en </a:t>
            </a:r>
            <a:r>
              <a:rPr lang="en-US" sz="1400" err="1"/>
              <a:t>pago</a:t>
            </a:r>
            <a:r>
              <a:rPr lang="en-US" sz="1400"/>
              <a:t>, </a:t>
            </a:r>
            <a:r>
              <a:rPr lang="en-US" sz="1400" err="1"/>
              <a:t>Quiebra</a:t>
            </a:r>
            <a:r>
              <a:rPr lang="en-US" sz="1400"/>
              <a:t>: </a:t>
            </a:r>
            <a:r>
              <a:rPr lang="en-US" sz="1400" err="1"/>
              <a:t>Capítulo</a:t>
            </a:r>
            <a:r>
              <a:rPr lang="en-US" sz="1400"/>
              <a:t> 13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2F3E-59D5-19A7-20ED-5DAD7D447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0798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2BA5C-FA02-6443-A405-08C2F2C7A4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45" y="753035"/>
            <a:ext cx="8973127" cy="2366683"/>
          </a:xfrm>
        </p:spPr>
        <p:txBody>
          <a:bodyPr/>
          <a:lstStyle/>
          <a:p>
            <a:r>
              <a:rPr lang="en-US"/>
              <a:t>LEGISLACIÓN LOCAL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9AB6B2-FA3F-4D1E-96B6-561EF6B12A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9045" y="3075868"/>
            <a:ext cx="8973127" cy="1108335"/>
          </a:xfrm>
        </p:spPr>
        <p:txBody>
          <a:bodyPr>
            <a:normAutofit fontScale="92500"/>
          </a:bodyPr>
          <a:lstStyle/>
          <a:p>
            <a:pPr marL="114300" indent="0">
              <a:buNone/>
            </a:pPr>
            <a:r>
              <a:rPr lang="en-US"/>
              <a:t>LEY  DE PROTECIÓN AL CONSUMIDOR DE HIPOTECAS INVERSAS</a:t>
            </a:r>
          </a:p>
          <a:p>
            <a:pPr marL="114300" indent="0">
              <a:buNone/>
            </a:pPr>
            <a:r>
              <a:rPr lang="es-ES_tradnl"/>
              <a:t>Ley Núm. 164 de 29 de julio de 2011</a:t>
            </a:r>
            <a:endParaRPr lang="en-US"/>
          </a:p>
          <a:p>
            <a:endParaRPr lang="en-US"/>
          </a:p>
        </p:txBody>
      </p:sp>
      <p:pic>
        <p:nvPicPr>
          <p:cNvPr id="10" name="Picture Placeholder 9" descr="A picture containing person&#10;&#10;Description automatically generated">
            <a:extLst>
              <a:ext uri="{FF2B5EF4-FFF2-40B4-BE49-F238E27FC236}">
                <a16:creationId xmlns:a16="http://schemas.microsoft.com/office/drawing/2014/main" id="{BF445B72-8013-7AD9-410A-B1DB5781CB4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5858" b="15858"/>
          <a:stretch>
            <a:fillRect/>
          </a:stretch>
        </p:blipFill>
        <p:spPr/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C05628E-8357-5595-18B3-445B30901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2F022-211C-4882-844C-086FEA6806AA}" type="slidenum"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34</a:t>
            </a:fld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81161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06654-AD1B-7678-27F1-9A96276F1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647" y="418540"/>
            <a:ext cx="10899776" cy="760892"/>
          </a:xfrm>
        </p:spPr>
        <p:txBody>
          <a:bodyPr>
            <a:noAutofit/>
          </a:bodyPr>
          <a:lstStyle/>
          <a:p>
            <a:r>
              <a:rPr lang="es-PR" sz="3600">
                <a:cs typeface="Times New Roman"/>
              </a:rPr>
              <a:t>Ley de Protección al Consumidor                            de Hipotecas Inversas</a:t>
            </a:r>
            <a:br>
              <a:rPr lang="en-US" sz="3600"/>
            </a:br>
            <a:endParaRPr lang="en-US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AAA1B-4DAB-27EE-A8FF-10CC57CE610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err="1"/>
              <a:t>Establece</a:t>
            </a:r>
            <a:r>
              <a:rPr lang="en-US"/>
              <a:t> </a:t>
            </a:r>
            <a:r>
              <a:rPr lang="en-US" err="1"/>
              <a:t>requisitos</a:t>
            </a:r>
            <a:r>
              <a:rPr lang="en-US"/>
              <a:t> para que </a:t>
            </a:r>
            <a:r>
              <a:rPr lang="en-US" err="1"/>
              <a:t>haya</a:t>
            </a:r>
            <a:r>
              <a:rPr lang="en-US"/>
              <a:t> un </a:t>
            </a:r>
            <a:r>
              <a:rPr lang="en-US" err="1"/>
              <a:t>consentimiento</a:t>
            </a:r>
            <a:r>
              <a:rPr lang="en-US"/>
              <a:t> </a:t>
            </a:r>
            <a:r>
              <a:rPr lang="en-US" err="1"/>
              <a:t>informado</a:t>
            </a:r>
            <a:r>
              <a:rPr lang="en-US"/>
              <a:t> del </a:t>
            </a:r>
            <a:r>
              <a:rPr lang="en-US" err="1"/>
              <a:t>cliente</a:t>
            </a:r>
            <a:r>
              <a:rPr lang="en-US"/>
              <a:t> al </a:t>
            </a:r>
            <a:r>
              <a:rPr lang="en-US" err="1"/>
              <a:t>momento</a:t>
            </a:r>
            <a:r>
              <a:rPr lang="en-US"/>
              <a:t> de la </a:t>
            </a:r>
            <a:r>
              <a:rPr lang="en-US" err="1"/>
              <a:t>originación</a:t>
            </a:r>
            <a:r>
              <a:rPr lang="en-US"/>
              <a:t> del </a:t>
            </a:r>
            <a:r>
              <a:rPr lang="en-US" err="1"/>
              <a:t>préstamo</a:t>
            </a:r>
            <a:r>
              <a:rPr lang="en-US"/>
              <a:t>:</a:t>
            </a:r>
          </a:p>
          <a:p>
            <a:pPr marL="114300" indent="0">
              <a:buNone/>
            </a:pPr>
            <a:endParaRPr lang="en-US"/>
          </a:p>
          <a:p>
            <a:pPr lvl="1" algn="just"/>
            <a:r>
              <a:rPr lang="en-US"/>
              <a:t>Se </a:t>
            </a:r>
            <a:r>
              <a:rPr lang="en-US" err="1"/>
              <a:t>busca</a:t>
            </a:r>
            <a:r>
              <a:rPr lang="en-US"/>
              <a:t> </a:t>
            </a:r>
            <a:r>
              <a:rPr lang="en-US" err="1"/>
              <a:t>proteger</a:t>
            </a:r>
            <a:r>
              <a:rPr lang="en-US"/>
              <a:t> al </a:t>
            </a:r>
            <a:r>
              <a:rPr lang="en-US" err="1"/>
              <a:t>deudor</a:t>
            </a:r>
            <a:r>
              <a:rPr lang="en-US"/>
              <a:t> de </a:t>
            </a:r>
            <a:r>
              <a:rPr lang="en-US" err="1"/>
              <a:t>explotación</a:t>
            </a:r>
            <a:r>
              <a:rPr lang="en-US"/>
              <a:t> </a:t>
            </a:r>
            <a:r>
              <a:rPr lang="en-US" err="1"/>
              <a:t>financiera</a:t>
            </a:r>
            <a:r>
              <a:rPr lang="en-US"/>
              <a:t> al </a:t>
            </a:r>
            <a:r>
              <a:rPr lang="en-US" err="1"/>
              <a:t>establecer</a:t>
            </a:r>
            <a:r>
              <a:rPr lang="en-US"/>
              <a:t> </a:t>
            </a:r>
            <a:r>
              <a:rPr lang="en-US" err="1"/>
              <a:t>responsabilidad</a:t>
            </a:r>
            <a:r>
              <a:rPr lang="en-US"/>
              <a:t> a </a:t>
            </a:r>
            <a:r>
              <a:rPr lang="en-US" err="1"/>
              <a:t>una</a:t>
            </a:r>
            <a:r>
              <a:rPr lang="en-US"/>
              <a:t> </a:t>
            </a:r>
            <a:r>
              <a:rPr lang="es-ES"/>
              <a:t>persona o entidad que tenía o debía tener conocimiento de que el deudor no contaba con la capacidad legal para hacer el negocio o era evidente que no contaba con un claro entendimiento de las consecuencias de su decisión de incurrir en la obligación.</a:t>
            </a:r>
          </a:p>
          <a:p>
            <a:pPr marL="411480" lvl="1" indent="0" algn="just">
              <a:buNone/>
            </a:pPr>
            <a:endParaRPr lang="es-ES"/>
          </a:p>
          <a:p>
            <a:pPr lvl="1" algn="just"/>
            <a:r>
              <a:rPr lang="es-ES"/>
              <a:t>Se debe referir al cliente a una agencia de consejería certificada por HUD para tomar un curso previo al negocio.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5F7800-601C-DAC6-ABEB-22C94F381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7958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40">
            <a:extLst>
              <a:ext uri="{FF2B5EF4-FFF2-40B4-BE49-F238E27FC236}">
                <a16:creationId xmlns:a16="http://schemas.microsoft.com/office/drawing/2014/main" id="{0622F47C-D986-4C50-BD14-2C1E537C2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730" y="183988"/>
            <a:ext cx="10623242" cy="803380"/>
          </a:xfrm>
        </p:spPr>
        <p:txBody>
          <a:bodyPr>
            <a:noAutofit/>
          </a:bodyPr>
          <a:lstStyle/>
          <a:p>
            <a:pPr algn="l"/>
            <a:r>
              <a:rPr lang="en-US" sz="4000" err="1"/>
              <a:t>Obligaciones</a:t>
            </a:r>
            <a:r>
              <a:rPr lang="en-US" sz="4000"/>
              <a:t> de las </a:t>
            </a:r>
            <a:r>
              <a:rPr lang="en-US" sz="4000" err="1"/>
              <a:t>Instituciones</a:t>
            </a:r>
            <a:r>
              <a:rPr lang="en-US" sz="4000"/>
              <a:t> </a:t>
            </a:r>
            <a:r>
              <a:rPr lang="en-US" sz="4000" err="1"/>
              <a:t>Financieras</a:t>
            </a:r>
            <a:endParaRPr lang="en-US" sz="40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05AC8F8-F459-42EB-AA23-F556AEDD72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51300" y="1764193"/>
            <a:ext cx="3327366" cy="597604"/>
          </a:xfrm>
        </p:spPr>
        <p:txBody>
          <a:bodyPr/>
          <a:lstStyle/>
          <a:p>
            <a:r>
              <a:rPr lang="en-US" sz="2400"/>
              <a:t>Ley 164-2011</a:t>
            </a:r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FFE8322-74A2-43C3-B71A-8DD6B2DC0DF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1193" y="2374899"/>
            <a:ext cx="3327366" cy="3485573"/>
          </a:xfrm>
        </p:spPr>
        <p:txBody>
          <a:bodyPr>
            <a:normAutofit/>
          </a:bodyPr>
          <a:lstStyle/>
          <a:p>
            <a:pPr marL="285750" lvl="1"/>
            <a:r>
              <a:rPr lang="es-ES"/>
              <a:t>Establece un “</a:t>
            </a:r>
            <a:r>
              <a:rPr lang="es-ES" err="1"/>
              <a:t>cooling</a:t>
            </a:r>
            <a:r>
              <a:rPr lang="es-ES"/>
              <a:t> </a:t>
            </a:r>
            <a:r>
              <a:rPr lang="es-ES" err="1"/>
              <a:t>period</a:t>
            </a:r>
            <a:r>
              <a:rPr lang="es-ES"/>
              <a:t>” de 7 días luego de que el banco haya presentado oferta para que el deudor decida si firma o no.</a:t>
            </a:r>
          </a:p>
          <a:p>
            <a:pPr marL="560070" lvl="2"/>
            <a:r>
              <a:rPr lang="es-ES"/>
              <a:t>Hay derecho a recisión del contrato conforme a TILA dentro de los 3 días del cierre.</a:t>
            </a:r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32AA922F-7FCE-49A0-92E0-60263B0E006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32317" y="2374899"/>
            <a:ext cx="3327366" cy="3485573"/>
          </a:xfrm>
        </p:spPr>
        <p:txBody>
          <a:bodyPr>
            <a:normAutofit lnSpcReduction="10000"/>
          </a:bodyPr>
          <a:lstStyle/>
          <a:p>
            <a:pPr marL="57150" lvl="1" indent="307975" algn="just"/>
            <a:r>
              <a:rPr lang="en-US"/>
              <a:t>Al </a:t>
            </a:r>
            <a:r>
              <a:rPr lang="en-US" err="1"/>
              <a:t>momento</a:t>
            </a:r>
            <a:r>
              <a:rPr lang="en-US"/>
              <a:t> del </a:t>
            </a:r>
            <a:r>
              <a:rPr lang="en-US" err="1"/>
              <a:t>cierre</a:t>
            </a:r>
            <a:r>
              <a:rPr lang="en-US"/>
              <a:t>, la </a:t>
            </a:r>
            <a:r>
              <a:rPr lang="en-US" err="1"/>
              <a:t>institución</a:t>
            </a:r>
            <a:r>
              <a:rPr lang="en-US"/>
              <a:t> </a:t>
            </a:r>
            <a:r>
              <a:rPr lang="en-US" err="1"/>
              <a:t>deberá</a:t>
            </a:r>
            <a:r>
              <a:rPr lang="en-US"/>
              <a:t> </a:t>
            </a:r>
            <a:r>
              <a:rPr lang="en-US" err="1"/>
              <a:t>proveerle</a:t>
            </a:r>
            <a:r>
              <a:rPr lang="en-US"/>
              <a:t> al </a:t>
            </a:r>
            <a:r>
              <a:rPr lang="en-US" err="1"/>
              <a:t>deudor</a:t>
            </a:r>
            <a:r>
              <a:rPr lang="en-US"/>
              <a:t> </a:t>
            </a:r>
            <a:r>
              <a:rPr lang="en-US" err="1"/>
              <a:t>el</a:t>
            </a:r>
            <a:r>
              <a:rPr lang="en-US"/>
              <a:t> </a:t>
            </a:r>
            <a:r>
              <a:rPr lang="en-US" err="1"/>
              <a:t>nombre</a:t>
            </a:r>
            <a:r>
              <a:rPr lang="en-US"/>
              <a:t> del </a:t>
            </a:r>
            <a:r>
              <a:rPr lang="en-US" err="1"/>
              <a:t>empleado</a:t>
            </a:r>
            <a:r>
              <a:rPr lang="en-US"/>
              <a:t> o </a:t>
            </a:r>
            <a:r>
              <a:rPr lang="en-US" err="1"/>
              <a:t>agente</a:t>
            </a:r>
            <a:r>
              <a:rPr lang="en-US"/>
              <a:t> que ha </a:t>
            </a:r>
            <a:r>
              <a:rPr lang="en-US" err="1"/>
              <a:t>sido</a:t>
            </a:r>
            <a:r>
              <a:rPr lang="en-US"/>
              <a:t> </a:t>
            </a:r>
            <a:r>
              <a:rPr lang="en-US" err="1"/>
              <a:t>designado</a:t>
            </a:r>
            <a:r>
              <a:rPr lang="en-US"/>
              <a:t> para responder </a:t>
            </a:r>
            <a:r>
              <a:rPr lang="en-US" err="1"/>
              <a:t>preguntas</a:t>
            </a:r>
            <a:r>
              <a:rPr lang="en-US"/>
              <a:t> o </a:t>
            </a:r>
            <a:r>
              <a:rPr lang="en-US" err="1"/>
              <a:t>dudas</a:t>
            </a:r>
            <a:r>
              <a:rPr lang="en-US"/>
              <a:t> </a:t>
            </a:r>
            <a:r>
              <a:rPr lang="en-US" err="1"/>
              <a:t>sobre</a:t>
            </a:r>
            <a:r>
              <a:rPr lang="en-US"/>
              <a:t> </a:t>
            </a:r>
            <a:r>
              <a:rPr lang="en-US" err="1"/>
              <a:t>el</a:t>
            </a:r>
            <a:r>
              <a:rPr lang="en-US"/>
              <a:t> </a:t>
            </a:r>
            <a:r>
              <a:rPr lang="en-US" err="1"/>
              <a:t>préstamo</a:t>
            </a:r>
            <a:r>
              <a:rPr lang="en-US"/>
              <a:t>. (</a:t>
            </a:r>
            <a:r>
              <a:rPr lang="en-US" err="1"/>
              <a:t>Disposición</a:t>
            </a:r>
            <a:r>
              <a:rPr lang="en-US"/>
              <a:t> </a:t>
            </a:r>
            <a:r>
              <a:rPr lang="en-US" err="1"/>
              <a:t>inoperante</a:t>
            </a:r>
            <a:r>
              <a:rPr lang="en-US"/>
              <a:t> en PR </a:t>
            </a:r>
            <a:r>
              <a:rPr lang="en-US" err="1"/>
              <a:t>por</a:t>
            </a:r>
            <a:r>
              <a:rPr lang="en-US"/>
              <a:t> la </a:t>
            </a:r>
            <a:r>
              <a:rPr lang="en-US" err="1"/>
              <a:t>venta</a:t>
            </a:r>
            <a:r>
              <a:rPr lang="en-US"/>
              <a:t> en </a:t>
            </a:r>
            <a:r>
              <a:rPr lang="en-US" err="1"/>
              <a:t>el</a:t>
            </a:r>
            <a:r>
              <a:rPr lang="en-US"/>
              <a:t> mercado </a:t>
            </a:r>
            <a:r>
              <a:rPr lang="en-US" err="1"/>
              <a:t>secundario</a:t>
            </a:r>
            <a:r>
              <a:rPr lang="en-US"/>
              <a:t> del </a:t>
            </a:r>
            <a:r>
              <a:rPr lang="en-US" err="1"/>
              <a:t>producto</a:t>
            </a:r>
            <a:r>
              <a:rPr lang="en-US"/>
              <a:t>)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967F3EB6-BBF7-400D-831B-2949763446D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025393" y="2374899"/>
            <a:ext cx="3327366" cy="34855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7150" lvl="1" indent="307975" algn="just"/>
            <a:r>
              <a:rPr lang="en-US"/>
              <a:t>La </a:t>
            </a:r>
            <a:r>
              <a:rPr lang="en-US" err="1"/>
              <a:t>institución</a:t>
            </a:r>
            <a:r>
              <a:rPr lang="en-US"/>
              <a:t> </a:t>
            </a:r>
            <a:r>
              <a:rPr lang="en-US" err="1"/>
              <a:t>financiera</a:t>
            </a:r>
            <a:r>
              <a:rPr lang="en-US"/>
              <a:t> que </a:t>
            </a:r>
            <a:r>
              <a:rPr lang="en-US" err="1"/>
              <a:t>originó</a:t>
            </a:r>
            <a:r>
              <a:rPr lang="en-US"/>
              <a:t> </a:t>
            </a:r>
            <a:r>
              <a:rPr lang="en-US" err="1"/>
              <a:t>el</a:t>
            </a:r>
            <a:r>
              <a:rPr lang="en-US"/>
              <a:t> </a:t>
            </a:r>
            <a:r>
              <a:rPr lang="en-US" err="1"/>
              <a:t>préstamo</a:t>
            </a:r>
            <a:r>
              <a:rPr lang="en-US"/>
              <a:t> </a:t>
            </a:r>
            <a:r>
              <a:rPr lang="en-US" err="1"/>
              <a:t>tiene</a:t>
            </a:r>
            <a:r>
              <a:rPr lang="en-US"/>
              <a:t> la </a:t>
            </a:r>
            <a:r>
              <a:rPr lang="en-US" err="1"/>
              <a:t>responsabilidad</a:t>
            </a:r>
            <a:r>
              <a:rPr lang="en-US"/>
              <a:t> de </a:t>
            </a:r>
            <a:r>
              <a:rPr lang="en-US" err="1"/>
              <a:t>asegurarse</a:t>
            </a:r>
            <a:r>
              <a:rPr lang="en-US"/>
              <a:t> que la </a:t>
            </a:r>
            <a:r>
              <a:rPr lang="en-US" err="1"/>
              <a:t>nueva</a:t>
            </a:r>
            <a:r>
              <a:rPr lang="en-US"/>
              <a:t> </a:t>
            </a:r>
            <a:r>
              <a:rPr lang="en-US" err="1"/>
              <a:t>institución</a:t>
            </a:r>
            <a:r>
              <a:rPr lang="en-US"/>
              <a:t> que </a:t>
            </a:r>
            <a:r>
              <a:rPr lang="en-US" err="1"/>
              <a:t>compró</a:t>
            </a:r>
            <a:r>
              <a:rPr lang="en-US"/>
              <a:t> </a:t>
            </a:r>
            <a:r>
              <a:rPr lang="en-US" err="1"/>
              <a:t>el</a:t>
            </a:r>
            <a:r>
              <a:rPr lang="en-US"/>
              <a:t> </a:t>
            </a:r>
            <a:r>
              <a:rPr lang="en-US" err="1"/>
              <a:t>préstamo</a:t>
            </a:r>
            <a:r>
              <a:rPr lang="en-US"/>
              <a:t> </a:t>
            </a:r>
            <a:r>
              <a:rPr lang="en-US" err="1"/>
              <a:t>tenga</a:t>
            </a:r>
            <a:r>
              <a:rPr lang="en-US"/>
              <a:t> </a:t>
            </a:r>
            <a:r>
              <a:rPr lang="en-US" err="1"/>
              <a:t>capacidad</a:t>
            </a:r>
            <a:r>
              <a:rPr lang="en-US"/>
              <a:t> de </a:t>
            </a:r>
            <a:r>
              <a:rPr lang="en-US" err="1"/>
              <a:t>brindar</a:t>
            </a:r>
            <a:r>
              <a:rPr lang="en-US"/>
              <a:t> la </a:t>
            </a:r>
            <a:r>
              <a:rPr lang="en-US" err="1"/>
              <a:t>información</a:t>
            </a:r>
            <a:r>
              <a:rPr lang="en-US"/>
              <a:t> </a:t>
            </a:r>
            <a:r>
              <a:rPr lang="en-US" err="1"/>
              <a:t>anual</a:t>
            </a:r>
            <a:r>
              <a:rPr lang="en-US"/>
              <a:t> y </a:t>
            </a:r>
            <a:r>
              <a:rPr lang="en-US" err="1"/>
              <a:t>los</a:t>
            </a:r>
            <a:r>
              <a:rPr lang="en-US"/>
              <a:t> </a:t>
            </a:r>
            <a:r>
              <a:rPr lang="en-US" err="1"/>
              <a:t>recursos</a:t>
            </a:r>
            <a:r>
              <a:rPr lang="en-US"/>
              <a:t> de </a:t>
            </a:r>
            <a:r>
              <a:rPr lang="en-US" err="1"/>
              <a:t>servicio</a:t>
            </a:r>
            <a:r>
              <a:rPr lang="en-US"/>
              <a:t> al </a:t>
            </a:r>
            <a:r>
              <a:rPr lang="en-US" err="1"/>
              <a:t>cliente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el</a:t>
            </a:r>
            <a:r>
              <a:rPr lang="en-US"/>
              <a:t> </a:t>
            </a:r>
            <a:r>
              <a:rPr lang="en-US" err="1"/>
              <a:t>idioma</a:t>
            </a:r>
            <a:r>
              <a:rPr lang="en-US"/>
              <a:t> </a:t>
            </a:r>
            <a:r>
              <a:rPr lang="en-US" err="1"/>
              <a:t>en</a:t>
            </a:r>
            <a:r>
              <a:rPr lang="en-US"/>
              <a:t> </a:t>
            </a:r>
            <a:r>
              <a:rPr lang="en-US" err="1"/>
              <a:t>español</a:t>
            </a:r>
            <a:r>
              <a:rPr lang="en-US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0EC6D8-4D66-4B16-AD3F-2850D6135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lvl="0"/>
            <a:fld id="{06B786C7-B8F9-4072-AAAA-17258464D730}" type="slidenum">
              <a:rPr lang="en-US" noProof="0" smtClean="0"/>
              <a:pPr lvl="0"/>
              <a:t>36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382499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095EB-63F3-89BE-7F77-4FC6C581B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PR" sz="4000">
                <a:cs typeface="Times New Roman"/>
              </a:rPr>
              <a:t>Ley de Protección al Consumidor                            de Hipotecas Inversas</a:t>
            </a:r>
            <a:endParaRPr lang="en-US" sz="4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07FEF-77A2-7D50-8C5B-AC8095856D0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>
                <a:solidFill>
                  <a:schemeClr val="accent2"/>
                </a:solidFill>
              </a:rPr>
              <a:t>Remedios</a:t>
            </a:r>
            <a:endParaRPr lang="en-US"/>
          </a:p>
          <a:p>
            <a:pPr lvl="1"/>
            <a:r>
              <a:rPr lang="es-ES"/>
              <a:t> Liberación del gravamen hipotecario.</a:t>
            </a:r>
          </a:p>
          <a:p>
            <a:pPr lvl="1"/>
            <a:r>
              <a:rPr lang="es-ES"/>
              <a:t> Liberación de los intereses.</a:t>
            </a:r>
          </a:p>
          <a:p>
            <a:pPr lvl="1"/>
            <a:r>
              <a:rPr lang="es-ES"/>
              <a:t> Triple indemnización por daños causados.</a:t>
            </a:r>
          </a:p>
          <a:p>
            <a:pPr lvl="1"/>
            <a:r>
              <a:rPr lang="es-ES"/>
              <a:t>Multas administrativas de hasta ($50,000)</a:t>
            </a:r>
          </a:p>
          <a:p>
            <a:pPr lvl="1"/>
            <a:r>
              <a:rPr lang="es-ES"/>
              <a:t>Suspensión de la licencia emitida por OCIF y COSEC</a:t>
            </a:r>
          </a:p>
          <a:p>
            <a:pPr lvl="1"/>
            <a:r>
              <a:rPr lang="es-ES"/>
              <a:t>Cargos Criminales por Fraude Art 210 C.P.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B617E-C819-A38F-1E46-2A2AB9229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69470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31">
            <a:extLst>
              <a:ext uri="{FF2B5EF4-FFF2-40B4-BE49-F238E27FC236}">
                <a16:creationId xmlns:a16="http://schemas.microsoft.com/office/drawing/2014/main" id="{30761B21-88ED-449E-B2B9-3FC40844C3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7001" y="4947313"/>
            <a:ext cx="7700617" cy="1409037"/>
          </a:xfrm>
        </p:spPr>
        <p:txBody>
          <a:bodyPr/>
          <a:lstStyle/>
          <a:p>
            <a:r>
              <a:rPr lang="en-US"/>
              <a:t>Gracias</a:t>
            </a:r>
          </a:p>
        </p:txBody>
      </p:sp>
      <p:sp>
        <p:nvSpPr>
          <p:cNvPr id="33" name="Subtitle 32">
            <a:extLst>
              <a:ext uri="{FF2B5EF4-FFF2-40B4-BE49-F238E27FC236}">
                <a16:creationId xmlns:a16="http://schemas.microsoft.com/office/drawing/2014/main" id="{0EEAA874-288B-4330-9FA4-F1144ACD46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46252" y="386989"/>
            <a:ext cx="2443495" cy="3758334"/>
          </a:xfrm>
        </p:spPr>
        <p:txBody>
          <a:bodyPr>
            <a:normAutofit/>
          </a:bodyPr>
          <a:lstStyle/>
          <a:p>
            <a:r>
              <a:rPr lang="en-US" sz="2000" err="1">
                <a:solidFill>
                  <a:srgbClr val="D79A2B"/>
                </a:solidFill>
              </a:rPr>
              <a:t>Lcdo</a:t>
            </a:r>
            <a:r>
              <a:rPr lang="en-US" sz="2000">
                <a:solidFill>
                  <a:srgbClr val="D79A2B"/>
                </a:solidFill>
              </a:rPr>
              <a:t>. Rafael A. Rodríguez Roselló</a:t>
            </a:r>
          </a:p>
          <a:p>
            <a:endParaRPr lang="en-US" sz="2000">
              <a:solidFill>
                <a:srgbClr val="D79A2B"/>
              </a:solidFill>
            </a:endParaRPr>
          </a:p>
          <a:p>
            <a:r>
              <a:rPr lang="en-US" sz="1200" b="0">
                <a:solidFill>
                  <a:srgbClr val="D79A2B"/>
                </a:solidFill>
              </a:rPr>
              <a:t>rrodriguez@servicioslegales.org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87279-B48F-43C3-91FA-09BD7EA33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/>
          <a:lstStyle/>
          <a:p>
            <a:pPr lvl="0"/>
            <a:fld id="{D39F39FF-F5CB-4ACA-9B46-4CCF89ECA75F}" type="slidenum">
              <a:rPr lang="en-US" noProof="0" smtClean="0"/>
              <a:pPr lvl="0"/>
              <a:t>38</a:t>
            </a:fld>
            <a:endParaRPr lang="en-US" noProof="0"/>
          </a:p>
        </p:txBody>
      </p:sp>
      <p:pic>
        <p:nvPicPr>
          <p:cNvPr id="12" name="Picture Placeholder 11" descr="A picture containing person, tree, outdoor, person&#10;&#10;Description automatically generated">
            <a:extLst>
              <a:ext uri="{FF2B5EF4-FFF2-40B4-BE49-F238E27FC236}">
                <a16:creationId xmlns:a16="http://schemas.microsoft.com/office/drawing/2014/main" id="{0CAED30F-CD61-4817-033E-53B6BD28FF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2855" b="12855"/>
          <a:stretch>
            <a:fillRect/>
          </a:stretch>
        </p:blipFill>
        <p:spPr/>
      </p:pic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903A74D5-1CC2-0D01-21DF-97EAFC47EA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1610" y="3632433"/>
            <a:ext cx="2605318" cy="51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611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0AF3D-BA9E-3E44-8DEC-830A46E29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El Mercado </a:t>
            </a:r>
            <a:r>
              <a:rPr lang="en-US" err="1"/>
              <a:t>Hipotecario</a:t>
            </a:r>
            <a:endParaRPr lang="en-US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86B0F01-CBA3-A296-AC5A-FE6178F64BB3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612557614"/>
              </p:ext>
            </p:extLst>
          </p:nvPr>
        </p:nvGraphicFramePr>
        <p:xfrm>
          <a:off x="1904461" y="1868925"/>
          <a:ext cx="7902269" cy="3574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9E949E-05BB-C622-EE2D-20442A09C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0330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B36C5-9F95-0F90-25A7-85A9BFBAFC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9045" y="753035"/>
            <a:ext cx="8822126" cy="2366683"/>
          </a:xfrm>
        </p:spPr>
        <p:txBody>
          <a:bodyPr/>
          <a:lstStyle/>
          <a:p>
            <a:r>
              <a:rPr lang="en-US"/>
              <a:t>El Mercado </a:t>
            </a:r>
            <a:r>
              <a:rPr lang="en-US" err="1"/>
              <a:t>Hipotecario</a:t>
            </a:r>
            <a:r>
              <a:rPr lang="en-US"/>
              <a:t> </a:t>
            </a:r>
            <a:r>
              <a:rPr lang="en-US" err="1"/>
              <a:t>Secundario</a:t>
            </a:r>
            <a:endParaRPr lang="en-US"/>
          </a:p>
        </p:txBody>
      </p:sp>
      <p:pic>
        <p:nvPicPr>
          <p:cNvPr id="10" name="Picture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C0B2CC1C-14AF-F88F-7B40-40DF78115C6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2049" b="22049"/>
          <a:stretch>
            <a:fillRect/>
          </a:stretch>
        </p:blipFill>
        <p:spPr>
          <a:xfrm>
            <a:off x="0" y="4533900"/>
            <a:ext cx="7550092" cy="2324100"/>
          </a:xfr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F770EFA-0AEF-215F-A3C3-DD554BF18F9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22546" y="4533900"/>
            <a:ext cx="3769453" cy="2324100"/>
          </a:xfrm>
        </p:spPr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17FE681-87FB-0D77-2942-36E0D4E1F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2F022-211C-4882-844C-086FEA6806AA}" type="slidenum">
              <a:rPr 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5</a:t>
            </a:fld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7728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, histogram&#10;&#10;Description automatically generated">
            <a:extLst>
              <a:ext uri="{FF2B5EF4-FFF2-40B4-BE49-F238E27FC236}">
                <a16:creationId xmlns:a16="http://schemas.microsoft.com/office/drawing/2014/main" id="{245A893A-DE43-CCA3-66E6-FBA371DC0E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837"/>
          <a:stretch/>
        </p:blipFill>
        <p:spPr>
          <a:xfrm>
            <a:off x="4207343" y="1815547"/>
            <a:ext cx="3421745" cy="2571896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B5B74DFD-8A55-3578-0743-C798F583D8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670"/>
          <a:stretch/>
        </p:blipFill>
        <p:spPr>
          <a:xfrm>
            <a:off x="7214532" y="4812161"/>
            <a:ext cx="3176573" cy="1131439"/>
          </a:xfrm>
          <a:prstGeom prst="rect">
            <a:avLst/>
          </a:prstGeom>
        </p:spPr>
      </p:pic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4ED41C69-267B-D9CB-561A-EBE292D91E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1202" y="308797"/>
            <a:ext cx="3421745" cy="24544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3B23BD-8162-DDE9-9AA7-0430A2570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9277" y="996950"/>
            <a:ext cx="2771138" cy="4946650"/>
          </a:xfrm>
        </p:spPr>
        <p:txBody>
          <a:bodyPr>
            <a:normAutofit/>
          </a:bodyPr>
          <a:lstStyle/>
          <a:p>
            <a:r>
              <a:rPr lang="en-US" sz="4000" err="1"/>
              <a:t>Estructura</a:t>
            </a:r>
            <a:r>
              <a:rPr lang="en-US" sz="4000"/>
              <a:t> del </a:t>
            </a:r>
            <a:r>
              <a:rPr lang="en-US" sz="4000" err="1"/>
              <a:t>negocio</a:t>
            </a:r>
            <a:endParaRPr lang="en-US" sz="4000"/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8E92982B-7E50-4BAD-8114-22A54D4F12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8774820"/>
              </p:ext>
            </p:extLst>
          </p:nvPr>
        </p:nvGraphicFramePr>
        <p:xfrm>
          <a:off x="3539062" y="825644"/>
          <a:ext cx="8229600" cy="5256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610ADD-EF14-4030-B22D-3797D0406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04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2B731-D38B-1E53-5C90-9CA07D33F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DA94833-721F-F943-84AB-4628336C523C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2"/>
          <a:srcRect l="13255" t="2358" r="16472" b="16178"/>
          <a:stretch/>
        </p:blipFill>
        <p:spPr>
          <a:xfrm>
            <a:off x="3738675" y="532661"/>
            <a:ext cx="7784293" cy="506857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5BBF80-1102-2DB8-2A86-FD1271436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5113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39055A8-6754-4F27-8010-BF142982DD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1BE6162-0291-4A6E-9E50-DD0D273AA7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41B6E9E-136C-474B-AB30-412392CB2B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5300" y="0"/>
            <a:ext cx="40767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AB4C3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E787F1-9507-74EF-0D5F-78B39C3E8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4720" y="788595"/>
            <a:ext cx="3114040" cy="341917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400" spc="-40">
                <a:solidFill>
                  <a:srgbClr val="FFFFFF"/>
                </a:solidFill>
              </a:rPr>
              <a:t>RMBS Securitization Map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B96E21C9-F015-B13C-0DCE-A8590A6F5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12" y="596799"/>
            <a:ext cx="7816578" cy="592105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9CFBE-A58E-2371-939A-EE41938B8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5992" y="6356350"/>
            <a:ext cx="63093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R="0" lvl="0" indent="0" fontAlgn="auto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b="0" i="0" u="none" strike="noStrike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pPr marR="0" lvl="0" indent="0" fontAlgn="auto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b="0" i="0" u="none" strike="noStrike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99" name="Picture 98">
            <a:extLst>
              <a:ext uri="{FF2B5EF4-FFF2-40B4-BE49-F238E27FC236}">
                <a16:creationId xmlns:a16="http://schemas.microsoft.com/office/drawing/2014/main" id="{94DE677D-4F44-D5DB-B67E-BBAC3C956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7470" y="2820380"/>
            <a:ext cx="1493649" cy="810838"/>
          </a:xfrm>
          <a:prstGeom prst="rect">
            <a:avLst/>
          </a:prstGeom>
        </p:spPr>
      </p:pic>
      <p:sp>
        <p:nvSpPr>
          <p:cNvPr id="101" name="TextBox 100">
            <a:extLst>
              <a:ext uri="{FF2B5EF4-FFF2-40B4-BE49-F238E27FC236}">
                <a16:creationId xmlns:a16="http://schemas.microsoft.com/office/drawing/2014/main" id="{88FB40B2-5D56-DA98-20CC-DFB5441A40C4}"/>
              </a:ext>
            </a:extLst>
          </p:cNvPr>
          <p:cNvSpPr txBox="1"/>
          <p:nvPr/>
        </p:nvSpPr>
        <p:spPr>
          <a:xfrm>
            <a:off x="8153402" y="5844002"/>
            <a:ext cx="22029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>
                <a:solidFill>
                  <a:prstClr val="black"/>
                </a:solidFill>
                <a:latin typeface="Garamond" pitchFamily="18" charset="0"/>
              </a:rPr>
              <a:t>Other parties not shown may include Credit Risk Manager, Securities Administrator, Swap Counterparty, and Rating Agencies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16BF857-7DCD-C5C4-8889-173604C16919}"/>
              </a:ext>
            </a:extLst>
          </p:cNvPr>
          <p:cNvSpPr txBox="1"/>
          <p:nvPr/>
        </p:nvSpPr>
        <p:spPr>
          <a:xfrm>
            <a:off x="7235395" y="2979578"/>
            <a:ext cx="13577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>
                <a:latin typeface="Calibri" panose="020F0502020204030204" pitchFamily="34" charset="0"/>
                <a:cs typeface="Calibri" panose="020F0502020204030204" pitchFamily="34" charset="0"/>
              </a:rPr>
              <a:t>Document Custodian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4899C06-4482-4180-0E84-9A455C7E718D}"/>
              </a:ext>
            </a:extLst>
          </p:cNvPr>
          <p:cNvSpPr txBox="1"/>
          <p:nvPr/>
        </p:nvSpPr>
        <p:spPr>
          <a:xfrm>
            <a:off x="7232347" y="3137008"/>
            <a:ext cx="135779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900">
                <a:solidFill>
                  <a:prstClr val="black"/>
                </a:solidFill>
                <a:latin typeface="Garamond" pitchFamily="18" charset="0"/>
              </a:rPr>
              <a:t>Stores and maintains mortgage loan collateral files</a:t>
            </a:r>
          </a:p>
        </p:txBody>
      </p:sp>
    </p:spTree>
    <p:extLst>
      <p:ext uri="{BB962C8B-B14F-4D97-AF65-F5344CB8AC3E}">
        <p14:creationId xmlns:p14="http://schemas.microsoft.com/office/powerpoint/2010/main" val="1571176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07593-A566-E972-69AD-D86299F88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341" y="996950"/>
            <a:ext cx="2612749" cy="5286404"/>
          </a:xfrm>
        </p:spPr>
        <p:txBody>
          <a:bodyPr>
            <a:normAutofit/>
          </a:bodyPr>
          <a:lstStyle/>
          <a:p>
            <a:r>
              <a:rPr lang="en-US" sz="4000" err="1"/>
              <a:t>Demanda</a:t>
            </a:r>
            <a:endParaRPr lang="en-US" sz="400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4F55F6-80B6-19CB-E3CB-62BCEEDEE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B786C7-B8F9-4072-AAAA-17258464D730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423C40D-3171-8CE3-B2C2-777B5EF8A4CF}"/>
              </a:ext>
            </a:extLst>
          </p:cNvPr>
          <p:cNvPicPr>
            <a:picLocks noGrp="1"/>
          </p:cNvPicPr>
          <p:nvPr>
            <p:ph sz="quarter" idx="14"/>
          </p:nvPr>
        </p:nvPicPr>
        <p:blipFill rotWithShape="1">
          <a:blip r:embed="rId2"/>
          <a:srcRect l="14583" t="18234" r="14263" b="7122"/>
          <a:stretch/>
        </p:blipFill>
        <p:spPr bwMode="auto">
          <a:xfrm>
            <a:off x="3755387" y="996950"/>
            <a:ext cx="7702239" cy="4545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76144063"/>
      </p:ext>
    </p:extLst>
  </p:cSld>
  <p:clrMapOvr>
    <a:masterClrMapping/>
  </p:clrMapOvr>
</p:sld>
</file>

<file path=ppt/theme/theme1.xml><?xml version="1.0" encoding="utf-8"?>
<a:theme xmlns:a="http://schemas.openxmlformats.org/drawingml/2006/main" name="ColorBlockVTI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lorBlockVTI" id="{733CB85B-8F47-42FB-9326-9FF507018D27}" vid="{069BD9C2-DF61-4F2B-A577-A59C7FC2FF6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CCB28C-7D26-4A36-9CFC-D739C28F3D1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8757C30-AE9A-4680-90EB-19D282EC2B7C}">
  <ds:schemaRefs>
    <ds:schemaRef ds:uri="230e9df3-be65-4c73-a93b-d1236ebd677e"/>
    <ds:schemaRef ds:uri="71af3243-3dd4-4a8d-8c0d-dd76da1f02a5"/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0AF0BF08-C674-44E3-8BFC-85BC65E095F1}">
  <ds:schemaRefs>
    <ds:schemaRef ds:uri="16c05727-aa75-4e4a-9b5f-8a80a1165891"/>
    <ds:schemaRef ds:uri="230e9df3-be65-4c73-a93b-d1236ebd677e"/>
    <ds:schemaRef ds:uri="71af3243-3dd4-4a8d-8c0d-dd76da1f02a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{87A4F2CB-CCF0-482E-A244-B5FBFF051E30}tf89117832_win32</Template>
  <TotalTime>0</TotalTime>
  <Words>1574</Words>
  <Application>Microsoft Office PowerPoint</Application>
  <PresentationFormat>Widescreen</PresentationFormat>
  <Paragraphs>195</Paragraphs>
  <Slides>38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Avenir Next LT Pro</vt:lpstr>
      <vt:lpstr>Calibri</vt:lpstr>
      <vt:lpstr>Garamond</vt:lpstr>
      <vt:lpstr>Wingdings 2</vt:lpstr>
      <vt:lpstr>ColorBlockVTI</vt:lpstr>
      <vt:lpstr>Reverse Mortgage y el Proceso de Ejecución de Hipoteca</vt:lpstr>
      <vt:lpstr>Mercadeo del Producto</vt:lpstr>
      <vt:lpstr>Marco General: Mercado Hipotecario</vt:lpstr>
      <vt:lpstr>El Mercado Hipotecario</vt:lpstr>
      <vt:lpstr>El Mercado Hipotecario Secundario</vt:lpstr>
      <vt:lpstr>Estructura del negocio</vt:lpstr>
      <vt:lpstr>PowerPoint Presentation</vt:lpstr>
      <vt:lpstr>RMBS Securitization Map</vt:lpstr>
      <vt:lpstr>Demanda</vt:lpstr>
      <vt:lpstr>PowerPoint Presentation</vt:lpstr>
      <vt:lpstr>El mercado hipotecario secundario</vt:lpstr>
      <vt:lpstr>Servicers</vt:lpstr>
      <vt:lpstr>Servicers: Estructura de Compensación</vt:lpstr>
      <vt:lpstr>Hipoteca Reverse</vt:lpstr>
      <vt:lpstr>Hipoteca Reverse</vt:lpstr>
      <vt:lpstr>Amortización</vt:lpstr>
      <vt:lpstr>Selección del foro para presentar la demanda</vt:lpstr>
      <vt:lpstr>Jurisdicción del Tribunal Federal en casos de Hipoteca Reverse</vt:lpstr>
      <vt:lpstr>Estadísticas de Ejecución</vt:lpstr>
      <vt:lpstr>Obligaciones del Deudor</vt:lpstr>
      <vt:lpstr>Obligaciones del Deudor: Vivienda principal</vt:lpstr>
      <vt:lpstr>Obligaciones del Deudor</vt:lpstr>
      <vt:lpstr>Obligaciones del deudor</vt:lpstr>
      <vt:lpstr>Fallecimiento del último deudor</vt:lpstr>
      <vt:lpstr>Obligaciones del Deudor</vt:lpstr>
      <vt:lpstr>Obligaciones del Deudor</vt:lpstr>
      <vt:lpstr>Pagar Seguros, CRIM y HOA  “Property Charges”</vt:lpstr>
      <vt:lpstr>Obligaciones del Deudor</vt:lpstr>
      <vt:lpstr>Obligaciones del deudor</vt:lpstr>
      <vt:lpstr>Opciones de  Mitigación de Pérdidas</vt:lpstr>
      <vt:lpstr>Opciones de Mitigación de Pérdidas para el deudor</vt:lpstr>
      <vt:lpstr>Cómputo para el plan de pago</vt:lpstr>
      <vt:lpstr>Opciones de Mitigación de Pérdidas para el deudor</vt:lpstr>
      <vt:lpstr>LEGISLACIÓN LOCAL</vt:lpstr>
      <vt:lpstr>Ley de Protección al Consumidor                            de Hipotecas Inversas </vt:lpstr>
      <vt:lpstr>Obligaciones de las Instituciones Financieras</vt:lpstr>
      <vt:lpstr>Ley de Protección al Consumidor                            de Hipotecas Inversas</vt:lpstr>
      <vt:lpstr>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Reverse Mortgage y el Proceso de Ejecución de Hipoteca</dc:title>
  <dc:creator>Rebeca Dorna Pesquera</dc:creator>
  <cp:lastModifiedBy>Rafael Rodríguez Roselló</cp:lastModifiedBy>
  <cp:revision>2</cp:revision>
  <dcterms:created xsi:type="dcterms:W3CDTF">2023-03-13T17:37:19Z</dcterms:created>
  <dcterms:modified xsi:type="dcterms:W3CDTF">2023-03-15T18:56:08Z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