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45" r:id="rId2"/>
    <p:sldId id="256" r:id="rId3"/>
    <p:sldId id="339" r:id="rId4"/>
    <p:sldId id="344" r:id="rId5"/>
    <p:sldId id="341" r:id="rId6"/>
    <p:sldId id="257" r:id="rId7"/>
    <p:sldId id="346"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342"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 id="315" r:id="rId67"/>
    <p:sldId id="317" r:id="rId68"/>
    <p:sldId id="316" r:id="rId69"/>
    <p:sldId id="318" r:id="rId70"/>
    <p:sldId id="319" r:id="rId71"/>
    <p:sldId id="320" r:id="rId72"/>
    <p:sldId id="321" r:id="rId73"/>
    <p:sldId id="322" r:id="rId74"/>
    <p:sldId id="323" r:id="rId75"/>
    <p:sldId id="324" r:id="rId76"/>
    <p:sldId id="325" r:id="rId77"/>
    <p:sldId id="326" r:id="rId78"/>
    <p:sldId id="327" r:id="rId79"/>
    <p:sldId id="328" r:id="rId80"/>
    <p:sldId id="329" r:id="rId81"/>
    <p:sldId id="330" r:id="rId82"/>
    <p:sldId id="331" r:id="rId83"/>
    <p:sldId id="343" r:id="rId84"/>
    <p:sldId id="332" r:id="rId85"/>
    <p:sldId id="333" r:id="rId86"/>
    <p:sldId id="334" r:id="rId87"/>
    <p:sldId id="335" r:id="rId88"/>
    <p:sldId id="336" r:id="rId89"/>
    <p:sldId id="337" r:id="rId90"/>
    <p:sldId id="338" r:id="rId9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3" autoAdjust="0"/>
    <p:restoredTop sz="94291" autoAdjust="0"/>
  </p:normalViewPr>
  <p:slideViewPr>
    <p:cSldViewPr snapToGrid="0">
      <p:cViewPr varScale="1">
        <p:scale>
          <a:sx n="68" d="100"/>
          <a:sy n="68" d="100"/>
        </p:scale>
        <p:origin x="7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BD4C88-F414-4F69-8A93-00F2D862722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F5E31EC-C691-46F7-96EB-8F8A0006C8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E6A68E9-4AF4-4E04-A3D8-9A1A818D6E0D}"/>
              </a:ext>
            </a:extLst>
          </p:cNvPr>
          <p:cNvSpPr>
            <a:spLocks noGrp="1"/>
          </p:cNvSpPr>
          <p:nvPr>
            <p:ph type="dt" sz="half" idx="10"/>
          </p:nvPr>
        </p:nvSpPr>
        <p:spPr/>
        <p:txBody>
          <a:bodyPr/>
          <a:lstStyle/>
          <a:p>
            <a:fld id="{6814F4EF-D295-4736-88AF-065BDD58787E}" type="datetimeFigureOut">
              <a:rPr lang="en-US" smtClean="0"/>
              <a:t>6/19/2020</a:t>
            </a:fld>
            <a:endParaRPr lang="en-US"/>
          </a:p>
        </p:txBody>
      </p:sp>
      <p:sp>
        <p:nvSpPr>
          <p:cNvPr id="5" name="Footer Placeholder 4">
            <a:extLst>
              <a:ext uri="{FF2B5EF4-FFF2-40B4-BE49-F238E27FC236}">
                <a16:creationId xmlns:a16="http://schemas.microsoft.com/office/drawing/2014/main" id="{6F84A35F-69E0-4E05-8A50-24CD9816058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E580FA-C569-4538-8ADB-E87C9CCB4D35}"/>
              </a:ext>
            </a:extLst>
          </p:cNvPr>
          <p:cNvSpPr>
            <a:spLocks noGrp="1"/>
          </p:cNvSpPr>
          <p:nvPr>
            <p:ph type="sldNum" sz="quarter" idx="12"/>
          </p:nvPr>
        </p:nvSpPr>
        <p:spPr/>
        <p:txBody>
          <a:bodyPr/>
          <a:lstStyle/>
          <a:p>
            <a:fld id="{82CC2CC7-3916-45F8-A1EC-A2C062BB13E2}" type="slidenum">
              <a:rPr lang="en-US" smtClean="0"/>
              <a:t>‹#›</a:t>
            </a:fld>
            <a:endParaRPr lang="en-US"/>
          </a:p>
        </p:txBody>
      </p:sp>
    </p:spTree>
    <p:extLst>
      <p:ext uri="{BB962C8B-B14F-4D97-AF65-F5344CB8AC3E}">
        <p14:creationId xmlns:p14="http://schemas.microsoft.com/office/powerpoint/2010/main" val="2143121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E170A-3C71-4B50-AAB4-9ED6C15191F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287235A-160A-49E4-B3E7-9A2EACD1926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38BDEF-D488-4EBC-9B9D-85D94210A522}"/>
              </a:ext>
            </a:extLst>
          </p:cNvPr>
          <p:cNvSpPr>
            <a:spLocks noGrp="1"/>
          </p:cNvSpPr>
          <p:nvPr>
            <p:ph type="dt" sz="half" idx="10"/>
          </p:nvPr>
        </p:nvSpPr>
        <p:spPr/>
        <p:txBody>
          <a:bodyPr/>
          <a:lstStyle/>
          <a:p>
            <a:fld id="{6814F4EF-D295-4736-88AF-065BDD58787E}" type="datetimeFigureOut">
              <a:rPr lang="en-US" smtClean="0"/>
              <a:t>6/19/2020</a:t>
            </a:fld>
            <a:endParaRPr lang="en-US"/>
          </a:p>
        </p:txBody>
      </p:sp>
      <p:sp>
        <p:nvSpPr>
          <p:cNvPr id="5" name="Footer Placeholder 4">
            <a:extLst>
              <a:ext uri="{FF2B5EF4-FFF2-40B4-BE49-F238E27FC236}">
                <a16:creationId xmlns:a16="http://schemas.microsoft.com/office/drawing/2014/main" id="{0C096AE4-CD54-4FE1-931B-A7D46CAE45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643DB2-692B-46BA-B580-05DF4E04D75E}"/>
              </a:ext>
            </a:extLst>
          </p:cNvPr>
          <p:cNvSpPr>
            <a:spLocks noGrp="1"/>
          </p:cNvSpPr>
          <p:nvPr>
            <p:ph type="sldNum" sz="quarter" idx="12"/>
          </p:nvPr>
        </p:nvSpPr>
        <p:spPr/>
        <p:txBody>
          <a:bodyPr/>
          <a:lstStyle/>
          <a:p>
            <a:fld id="{82CC2CC7-3916-45F8-A1EC-A2C062BB13E2}" type="slidenum">
              <a:rPr lang="en-US" smtClean="0"/>
              <a:t>‹#›</a:t>
            </a:fld>
            <a:endParaRPr lang="en-US"/>
          </a:p>
        </p:txBody>
      </p:sp>
    </p:spTree>
    <p:extLst>
      <p:ext uri="{BB962C8B-B14F-4D97-AF65-F5344CB8AC3E}">
        <p14:creationId xmlns:p14="http://schemas.microsoft.com/office/powerpoint/2010/main" val="442255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ADEB2F7-345F-46E4-89A8-A71912223C5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E363CAA-6C73-4A78-A87A-AA48EC3276D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2349A12-E368-4F32-9C5F-6FCCC9646BE8}"/>
              </a:ext>
            </a:extLst>
          </p:cNvPr>
          <p:cNvSpPr>
            <a:spLocks noGrp="1"/>
          </p:cNvSpPr>
          <p:nvPr>
            <p:ph type="dt" sz="half" idx="10"/>
          </p:nvPr>
        </p:nvSpPr>
        <p:spPr/>
        <p:txBody>
          <a:bodyPr/>
          <a:lstStyle/>
          <a:p>
            <a:fld id="{6814F4EF-D295-4736-88AF-065BDD58787E}" type="datetimeFigureOut">
              <a:rPr lang="en-US" smtClean="0"/>
              <a:t>6/19/2020</a:t>
            </a:fld>
            <a:endParaRPr lang="en-US"/>
          </a:p>
        </p:txBody>
      </p:sp>
      <p:sp>
        <p:nvSpPr>
          <p:cNvPr id="5" name="Footer Placeholder 4">
            <a:extLst>
              <a:ext uri="{FF2B5EF4-FFF2-40B4-BE49-F238E27FC236}">
                <a16:creationId xmlns:a16="http://schemas.microsoft.com/office/drawing/2014/main" id="{94E8DA58-2212-4350-A7FB-CA48C818A9F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690B4D-1D49-4750-8BC0-37872DCB1A77}"/>
              </a:ext>
            </a:extLst>
          </p:cNvPr>
          <p:cNvSpPr>
            <a:spLocks noGrp="1"/>
          </p:cNvSpPr>
          <p:nvPr>
            <p:ph type="sldNum" sz="quarter" idx="12"/>
          </p:nvPr>
        </p:nvSpPr>
        <p:spPr/>
        <p:txBody>
          <a:bodyPr/>
          <a:lstStyle/>
          <a:p>
            <a:fld id="{82CC2CC7-3916-45F8-A1EC-A2C062BB13E2}" type="slidenum">
              <a:rPr lang="en-US" smtClean="0"/>
              <a:t>‹#›</a:t>
            </a:fld>
            <a:endParaRPr lang="en-US"/>
          </a:p>
        </p:txBody>
      </p:sp>
    </p:spTree>
    <p:extLst>
      <p:ext uri="{BB962C8B-B14F-4D97-AF65-F5344CB8AC3E}">
        <p14:creationId xmlns:p14="http://schemas.microsoft.com/office/powerpoint/2010/main" val="3090309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89D09-631F-4336-9493-5650F18CF99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E62939C-D4FC-40A8-8B76-64F7C43A87E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4CACDD-BBAA-41D2-8A10-BF6A1C79F0EA}"/>
              </a:ext>
            </a:extLst>
          </p:cNvPr>
          <p:cNvSpPr>
            <a:spLocks noGrp="1"/>
          </p:cNvSpPr>
          <p:nvPr>
            <p:ph type="dt" sz="half" idx="10"/>
          </p:nvPr>
        </p:nvSpPr>
        <p:spPr/>
        <p:txBody>
          <a:bodyPr/>
          <a:lstStyle/>
          <a:p>
            <a:fld id="{6814F4EF-D295-4736-88AF-065BDD58787E}" type="datetimeFigureOut">
              <a:rPr lang="en-US" smtClean="0"/>
              <a:t>6/19/2020</a:t>
            </a:fld>
            <a:endParaRPr lang="en-US"/>
          </a:p>
        </p:txBody>
      </p:sp>
      <p:sp>
        <p:nvSpPr>
          <p:cNvPr id="5" name="Footer Placeholder 4">
            <a:extLst>
              <a:ext uri="{FF2B5EF4-FFF2-40B4-BE49-F238E27FC236}">
                <a16:creationId xmlns:a16="http://schemas.microsoft.com/office/drawing/2014/main" id="{F6E003A9-E621-43A6-A8BC-F5ACF3AE69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9710658-0B8D-43B8-987C-064925570F74}"/>
              </a:ext>
            </a:extLst>
          </p:cNvPr>
          <p:cNvSpPr>
            <a:spLocks noGrp="1"/>
          </p:cNvSpPr>
          <p:nvPr>
            <p:ph type="sldNum" sz="quarter" idx="12"/>
          </p:nvPr>
        </p:nvSpPr>
        <p:spPr/>
        <p:txBody>
          <a:bodyPr/>
          <a:lstStyle/>
          <a:p>
            <a:fld id="{82CC2CC7-3916-45F8-A1EC-A2C062BB13E2}" type="slidenum">
              <a:rPr lang="en-US" smtClean="0"/>
              <a:t>‹#›</a:t>
            </a:fld>
            <a:endParaRPr lang="en-US"/>
          </a:p>
        </p:txBody>
      </p:sp>
    </p:spTree>
    <p:extLst>
      <p:ext uri="{BB962C8B-B14F-4D97-AF65-F5344CB8AC3E}">
        <p14:creationId xmlns:p14="http://schemas.microsoft.com/office/powerpoint/2010/main" val="269625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214DD-0AB7-4A09-B8E8-38336F3EA81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D9C6241-DC49-48B1-B75F-BF9673BBB39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3364695-BB8C-4DA6-BD44-382F5FD7BF69}"/>
              </a:ext>
            </a:extLst>
          </p:cNvPr>
          <p:cNvSpPr>
            <a:spLocks noGrp="1"/>
          </p:cNvSpPr>
          <p:nvPr>
            <p:ph type="dt" sz="half" idx="10"/>
          </p:nvPr>
        </p:nvSpPr>
        <p:spPr/>
        <p:txBody>
          <a:bodyPr/>
          <a:lstStyle/>
          <a:p>
            <a:fld id="{6814F4EF-D295-4736-88AF-065BDD58787E}" type="datetimeFigureOut">
              <a:rPr lang="en-US" smtClean="0"/>
              <a:t>6/19/2020</a:t>
            </a:fld>
            <a:endParaRPr lang="en-US"/>
          </a:p>
        </p:txBody>
      </p:sp>
      <p:sp>
        <p:nvSpPr>
          <p:cNvPr id="5" name="Footer Placeholder 4">
            <a:extLst>
              <a:ext uri="{FF2B5EF4-FFF2-40B4-BE49-F238E27FC236}">
                <a16:creationId xmlns:a16="http://schemas.microsoft.com/office/drawing/2014/main" id="{63A0EE56-994B-4DAC-B6EE-C4B93C14AA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87F172-FCD0-4EBC-A51F-BC4682CA9C45}"/>
              </a:ext>
            </a:extLst>
          </p:cNvPr>
          <p:cNvSpPr>
            <a:spLocks noGrp="1"/>
          </p:cNvSpPr>
          <p:nvPr>
            <p:ph type="sldNum" sz="quarter" idx="12"/>
          </p:nvPr>
        </p:nvSpPr>
        <p:spPr/>
        <p:txBody>
          <a:bodyPr/>
          <a:lstStyle/>
          <a:p>
            <a:fld id="{82CC2CC7-3916-45F8-A1EC-A2C062BB13E2}" type="slidenum">
              <a:rPr lang="en-US" smtClean="0"/>
              <a:t>‹#›</a:t>
            </a:fld>
            <a:endParaRPr lang="en-US"/>
          </a:p>
        </p:txBody>
      </p:sp>
    </p:spTree>
    <p:extLst>
      <p:ext uri="{BB962C8B-B14F-4D97-AF65-F5344CB8AC3E}">
        <p14:creationId xmlns:p14="http://schemas.microsoft.com/office/powerpoint/2010/main" val="397662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20D60-8D44-49E3-8798-299810CA772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74E239-0931-43A6-9975-D28F09B1734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84C24FB-A8BC-4CDA-951A-45A16E1DB6B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ED466C9-B95A-4389-892B-EC4E407166F7}"/>
              </a:ext>
            </a:extLst>
          </p:cNvPr>
          <p:cNvSpPr>
            <a:spLocks noGrp="1"/>
          </p:cNvSpPr>
          <p:nvPr>
            <p:ph type="dt" sz="half" idx="10"/>
          </p:nvPr>
        </p:nvSpPr>
        <p:spPr/>
        <p:txBody>
          <a:bodyPr/>
          <a:lstStyle/>
          <a:p>
            <a:fld id="{6814F4EF-D295-4736-88AF-065BDD58787E}" type="datetimeFigureOut">
              <a:rPr lang="en-US" smtClean="0"/>
              <a:t>6/19/2020</a:t>
            </a:fld>
            <a:endParaRPr lang="en-US"/>
          </a:p>
        </p:txBody>
      </p:sp>
      <p:sp>
        <p:nvSpPr>
          <p:cNvPr id="6" name="Footer Placeholder 5">
            <a:extLst>
              <a:ext uri="{FF2B5EF4-FFF2-40B4-BE49-F238E27FC236}">
                <a16:creationId xmlns:a16="http://schemas.microsoft.com/office/drawing/2014/main" id="{1568637F-E673-433E-BC2E-3DAB1BD4550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C735FD4-5A5A-4221-8195-A8BCA827614F}"/>
              </a:ext>
            </a:extLst>
          </p:cNvPr>
          <p:cNvSpPr>
            <a:spLocks noGrp="1"/>
          </p:cNvSpPr>
          <p:nvPr>
            <p:ph type="sldNum" sz="quarter" idx="12"/>
          </p:nvPr>
        </p:nvSpPr>
        <p:spPr/>
        <p:txBody>
          <a:bodyPr/>
          <a:lstStyle/>
          <a:p>
            <a:fld id="{82CC2CC7-3916-45F8-A1EC-A2C062BB13E2}" type="slidenum">
              <a:rPr lang="en-US" smtClean="0"/>
              <a:t>‹#›</a:t>
            </a:fld>
            <a:endParaRPr lang="en-US"/>
          </a:p>
        </p:txBody>
      </p:sp>
    </p:spTree>
    <p:extLst>
      <p:ext uri="{BB962C8B-B14F-4D97-AF65-F5344CB8AC3E}">
        <p14:creationId xmlns:p14="http://schemas.microsoft.com/office/powerpoint/2010/main" val="27803340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A6910F-B05F-44A0-9ED7-3C07AB006E7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7F2D1BD-C3C9-40CA-9EEB-0D910C0EE3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86277DD-0954-4A7A-BEF7-74E2AC2440F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EF4824A-E029-4CF5-9A51-58D1E00B819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C4530EC-BD9C-45A5-9B0F-F9132B9A023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BE01EA-1933-4668-AED6-696D4D67BC22}"/>
              </a:ext>
            </a:extLst>
          </p:cNvPr>
          <p:cNvSpPr>
            <a:spLocks noGrp="1"/>
          </p:cNvSpPr>
          <p:nvPr>
            <p:ph type="dt" sz="half" idx="10"/>
          </p:nvPr>
        </p:nvSpPr>
        <p:spPr/>
        <p:txBody>
          <a:bodyPr/>
          <a:lstStyle/>
          <a:p>
            <a:fld id="{6814F4EF-D295-4736-88AF-065BDD58787E}" type="datetimeFigureOut">
              <a:rPr lang="en-US" smtClean="0"/>
              <a:t>6/19/2020</a:t>
            </a:fld>
            <a:endParaRPr lang="en-US"/>
          </a:p>
        </p:txBody>
      </p:sp>
      <p:sp>
        <p:nvSpPr>
          <p:cNvPr id="8" name="Footer Placeholder 7">
            <a:extLst>
              <a:ext uri="{FF2B5EF4-FFF2-40B4-BE49-F238E27FC236}">
                <a16:creationId xmlns:a16="http://schemas.microsoft.com/office/drawing/2014/main" id="{FB73D4A2-3302-4E37-8A3E-A63C8641A0A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144EFF6-30CD-428F-8D18-6FCF1F0CBBEF}"/>
              </a:ext>
            </a:extLst>
          </p:cNvPr>
          <p:cNvSpPr>
            <a:spLocks noGrp="1"/>
          </p:cNvSpPr>
          <p:nvPr>
            <p:ph type="sldNum" sz="quarter" idx="12"/>
          </p:nvPr>
        </p:nvSpPr>
        <p:spPr/>
        <p:txBody>
          <a:bodyPr/>
          <a:lstStyle/>
          <a:p>
            <a:fld id="{82CC2CC7-3916-45F8-A1EC-A2C062BB13E2}" type="slidenum">
              <a:rPr lang="en-US" smtClean="0"/>
              <a:t>‹#›</a:t>
            </a:fld>
            <a:endParaRPr lang="en-US"/>
          </a:p>
        </p:txBody>
      </p:sp>
    </p:spTree>
    <p:extLst>
      <p:ext uri="{BB962C8B-B14F-4D97-AF65-F5344CB8AC3E}">
        <p14:creationId xmlns:p14="http://schemas.microsoft.com/office/powerpoint/2010/main" val="26106730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4B57A6-B996-4E32-B14D-BC1A470ED9B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B685418-0F5D-46B3-B5F3-AEF3B2892F83}"/>
              </a:ext>
            </a:extLst>
          </p:cNvPr>
          <p:cNvSpPr>
            <a:spLocks noGrp="1"/>
          </p:cNvSpPr>
          <p:nvPr>
            <p:ph type="dt" sz="half" idx="10"/>
          </p:nvPr>
        </p:nvSpPr>
        <p:spPr/>
        <p:txBody>
          <a:bodyPr/>
          <a:lstStyle/>
          <a:p>
            <a:fld id="{6814F4EF-D295-4736-88AF-065BDD58787E}" type="datetimeFigureOut">
              <a:rPr lang="en-US" smtClean="0"/>
              <a:t>6/19/2020</a:t>
            </a:fld>
            <a:endParaRPr lang="en-US"/>
          </a:p>
        </p:txBody>
      </p:sp>
      <p:sp>
        <p:nvSpPr>
          <p:cNvPr id="4" name="Footer Placeholder 3">
            <a:extLst>
              <a:ext uri="{FF2B5EF4-FFF2-40B4-BE49-F238E27FC236}">
                <a16:creationId xmlns:a16="http://schemas.microsoft.com/office/drawing/2014/main" id="{EAD94B99-9992-4F03-B731-41F68F63C79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8B6E07F-C1CE-4A2E-989E-D6BE11CFA763}"/>
              </a:ext>
            </a:extLst>
          </p:cNvPr>
          <p:cNvSpPr>
            <a:spLocks noGrp="1"/>
          </p:cNvSpPr>
          <p:nvPr>
            <p:ph type="sldNum" sz="quarter" idx="12"/>
          </p:nvPr>
        </p:nvSpPr>
        <p:spPr/>
        <p:txBody>
          <a:bodyPr/>
          <a:lstStyle/>
          <a:p>
            <a:fld id="{82CC2CC7-3916-45F8-A1EC-A2C062BB13E2}" type="slidenum">
              <a:rPr lang="en-US" smtClean="0"/>
              <a:t>‹#›</a:t>
            </a:fld>
            <a:endParaRPr lang="en-US"/>
          </a:p>
        </p:txBody>
      </p:sp>
    </p:spTree>
    <p:extLst>
      <p:ext uri="{BB962C8B-B14F-4D97-AF65-F5344CB8AC3E}">
        <p14:creationId xmlns:p14="http://schemas.microsoft.com/office/powerpoint/2010/main" val="2003179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96F949-0735-4ED0-8988-D11D1EDC4899}"/>
              </a:ext>
            </a:extLst>
          </p:cNvPr>
          <p:cNvSpPr>
            <a:spLocks noGrp="1"/>
          </p:cNvSpPr>
          <p:nvPr>
            <p:ph type="dt" sz="half" idx="10"/>
          </p:nvPr>
        </p:nvSpPr>
        <p:spPr/>
        <p:txBody>
          <a:bodyPr/>
          <a:lstStyle/>
          <a:p>
            <a:fld id="{6814F4EF-D295-4736-88AF-065BDD58787E}" type="datetimeFigureOut">
              <a:rPr lang="en-US" smtClean="0"/>
              <a:t>6/19/2020</a:t>
            </a:fld>
            <a:endParaRPr lang="en-US"/>
          </a:p>
        </p:txBody>
      </p:sp>
      <p:sp>
        <p:nvSpPr>
          <p:cNvPr id="3" name="Footer Placeholder 2">
            <a:extLst>
              <a:ext uri="{FF2B5EF4-FFF2-40B4-BE49-F238E27FC236}">
                <a16:creationId xmlns:a16="http://schemas.microsoft.com/office/drawing/2014/main" id="{A30864C9-C896-4E23-819E-ECD9B0A95AB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FE10415-2738-46A8-BEC7-EEAC9B45C2E0}"/>
              </a:ext>
            </a:extLst>
          </p:cNvPr>
          <p:cNvSpPr>
            <a:spLocks noGrp="1"/>
          </p:cNvSpPr>
          <p:nvPr>
            <p:ph type="sldNum" sz="quarter" idx="12"/>
          </p:nvPr>
        </p:nvSpPr>
        <p:spPr/>
        <p:txBody>
          <a:bodyPr/>
          <a:lstStyle/>
          <a:p>
            <a:fld id="{82CC2CC7-3916-45F8-A1EC-A2C062BB13E2}" type="slidenum">
              <a:rPr lang="en-US" smtClean="0"/>
              <a:t>‹#›</a:t>
            </a:fld>
            <a:endParaRPr lang="en-US"/>
          </a:p>
        </p:txBody>
      </p:sp>
    </p:spTree>
    <p:extLst>
      <p:ext uri="{BB962C8B-B14F-4D97-AF65-F5344CB8AC3E}">
        <p14:creationId xmlns:p14="http://schemas.microsoft.com/office/powerpoint/2010/main" val="4154184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0910CA-5A92-4EC6-873E-B9F542BB9D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CE556B0-1027-4406-BC00-FC9C28736E4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103766B-8778-40D6-99E9-0A0BED72A9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CB4653E-C231-425F-AAA3-7AB8C5822AD7}"/>
              </a:ext>
            </a:extLst>
          </p:cNvPr>
          <p:cNvSpPr>
            <a:spLocks noGrp="1"/>
          </p:cNvSpPr>
          <p:nvPr>
            <p:ph type="dt" sz="half" idx="10"/>
          </p:nvPr>
        </p:nvSpPr>
        <p:spPr/>
        <p:txBody>
          <a:bodyPr/>
          <a:lstStyle/>
          <a:p>
            <a:fld id="{6814F4EF-D295-4736-88AF-065BDD58787E}" type="datetimeFigureOut">
              <a:rPr lang="en-US" smtClean="0"/>
              <a:t>6/19/2020</a:t>
            </a:fld>
            <a:endParaRPr lang="en-US"/>
          </a:p>
        </p:txBody>
      </p:sp>
      <p:sp>
        <p:nvSpPr>
          <p:cNvPr id="6" name="Footer Placeholder 5">
            <a:extLst>
              <a:ext uri="{FF2B5EF4-FFF2-40B4-BE49-F238E27FC236}">
                <a16:creationId xmlns:a16="http://schemas.microsoft.com/office/drawing/2014/main" id="{0E16F9A5-C090-447F-BF38-536F628A98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4D3549E-34C9-4117-852D-C6A7A249D1A7}"/>
              </a:ext>
            </a:extLst>
          </p:cNvPr>
          <p:cNvSpPr>
            <a:spLocks noGrp="1"/>
          </p:cNvSpPr>
          <p:nvPr>
            <p:ph type="sldNum" sz="quarter" idx="12"/>
          </p:nvPr>
        </p:nvSpPr>
        <p:spPr/>
        <p:txBody>
          <a:bodyPr/>
          <a:lstStyle/>
          <a:p>
            <a:fld id="{82CC2CC7-3916-45F8-A1EC-A2C062BB13E2}" type="slidenum">
              <a:rPr lang="en-US" smtClean="0"/>
              <a:t>‹#›</a:t>
            </a:fld>
            <a:endParaRPr lang="en-US"/>
          </a:p>
        </p:txBody>
      </p:sp>
    </p:spTree>
    <p:extLst>
      <p:ext uri="{BB962C8B-B14F-4D97-AF65-F5344CB8AC3E}">
        <p14:creationId xmlns:p14="http://schemas.microsoft.com/office/powerpoint/2010/main" val="31951285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CE8299-621A-4968-8394-FB66795C877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701F7AF-E1B0-4B8E-80A8-9F977CD725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FF4120A-CE28-4C4B-BB57-5CC1EF454D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CB5578-1D6E-4496-890B-4E8B9D8B8B0F}"/>
              </a:ext>
            </a:extLst>
          </p:cNvPr>
          <p:cNvSpPr>
            <a:spLocks noGrp="1"/>
          </p:cNvSpPr>
          <p:nvPr>
            <p:ph type="dt" sz="half" idx="10"/>
          </p:nvPr>
        </p:nvSpPr>
        <p:spPr/>
        <p:txBody>
          <a:bodyPr/>
          <a:lstStyle/>
          <a:p>
            <a:fld id="{6814F4EF-D295-4736-88AF-065BDD58787E}" type="datetimeFigureOut">
              <a:rPr lang="en-US" smtClean="0"/>
              <a:t>6/19/2020</a:t>
            </a:fld>
            <a:endParaRPr lang="en-US"/>
          </a:p>
        </p:txBody>
      </p:sp>
      <p:sp>
        <p:nvSpPr>
          <p:cNvPr id="6" name="Footer Placeholder 5">
            <a:extLst>
              <a:ext uri="{FF2B5EF4-FFF2-40B4-BE49-F238E27FC236}">
                <a16:creationId xmlns:a16="http://schemas.microsoft.com/office/drawing/2014/main" id="{3C6FB766-FA0B-4324-B13C-C3684E65156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D1B1DC-5B61-48A4-8D66-03A9A8D897EF}"/>
              </a:ext>
            </a:extLst>
          </p:cNvPr>
          <p:cNvSpPr>
            <a:spLocks noGrp="1"/>
          </p:cNvSpPr>
          <p:nvPr>
            <p:ph type="sldNum" sz="quarter" idx="12"/>
          </p:nvPr>
        </p:nvSpPr>
        <p:spPr/>
        <p:txBody>
          <a:bodyPr/>
          <a:lstStyle/>
          <a:p>
            <a:fld id="{82CC2CC7-3916-45F8-A1EC-A2C062BB13E2}" type="slidenum">
              <a:rPr lang="en-US" smtClean="0"/>
              <a:t>‹#›</a:t>
            </a:fld>
            <a:endParaRPr lang="en-US"/>
          </a:p>
        </p:txBody>
      </p:sp>
    </p:spTree>
    <p:extLst>
      <p:ext uri="{BB962C8B-B14F-4D97-AF65-F5344CB8AC3E}">
        <p14:creationId xmlns:p14="http://schemas.microsoft.com/office/powerpoint/2010/main" val="41608180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40000"/>
            <a:lumOff val="60000"/>
            <a:alpha val="76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7A5DDD-F7DC-4000-BB36-FA47426E685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801D403-9BC1-48BF-8AB5-AE36A40A0E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6F1DFDB-72E0-4E61-9D10-0CF1973DA79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14F4EF-D295-4736-88AF-065BDD58787E}" type="datetimeFigureOut">
              <a:rPr lang="en-US" smtClean="0"/>
              <a:t>6/19/2020</a:t>
            </a:fld>
            <a:endParaRPr lang="en-US"/>
          </a:p>
        </p:txBody>
      </p:sp>
      <p:sp>
        <p:nvSpPr>
          <p:cNvPr id="5" name="Footer Placeholder 4">
            <a:extLst>
              <a:ext uri="{FF2B5EF4-FFF2-40B4-BE49-F238E27FC236}">
                <a16:creationId xmlns:a16="http://schemas.microsoft.com/office/drawing/2014/main" id="{D9B1BD97-B6C1-4FF6-ACA0-8875AEF3077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5516907-23DC-4C86-90A4-97A72B21A7F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CC2CC7-3916-45F8-A1EC-A2C062BB13E2}" type="slidenum">
              <a:rPr lang="en-US" smtClean="0"/>
              <a:t>‹#›</a:t>
            </a:fld>
            <a:endParaRPr lang="en-US"/>
          </a:p>
        </p:txBody>
      </p:sp>
    </p:spTree>
    <p:extLst>
      <p:ext uri="{BB962C8B-B14F-4D97-AF65-F5344CB8AC3E}">
        <p14:creationId xmlns:p14="http://schemas.microsoft.com/office/powerpoint/2010/main" val="32770589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398E95B-D7CE-434B-8B55-7763049B0048}"/>
              </a:ext>
            </a:extLst>
          </p:cNvPr>
          <p:cNvSpPr txBox="1"/>
          <p:nvPr/>
        </p:nvSpPr>
        <p:spPr>
          <a:xfrm>
            <a:off x="1308294" y="914400"/>
            <a:ext cx="10283483" cy="5201424"/>
          </a:xfrm>
          <a:prstGeom prst="rect">
            <a:avLst/>
          </a:prstGeom>
          <a:noFill/>
        </p:spPr>
        <p:txBody>
          <a:bodyPr wrap="square" rtlCol="0">
            <a:spAutoFit/>
          </a:bodyPr>
          <a:lstStyle/>
          <a:p>
            <a:pPr algn="ctr"/>
            <a:r>
              <a:rPr lang="en-US" sz="4000" dirty="0">
                <a:latin typeface="Algerian" panose="04020705040A02060702" pitchFamily="82" charset="0"/>
              </a:rPr>
              <a:t>C</a:t>
            </a:r>
            <a:r>
              <a:rPr lang="es-ES" sz="4000" dirty="0">
                <a:latin typeface="Algerian" panose="04020705040A02060702" pitchFamily="82" charset="0"/>
              </a:rPr>
              <a:t>ódigo civil de puerto rico</a:t>
            </a:r>
          </a:p>
          <a:p>
            <a:pPr algn="ctr"/>
            <a:endParaRPr lang="es-ES" sz="4000" dirty="0">
              <a:latin typeface="Algerian" panose="04020705040A02060702" pitchFamily="82" charset="0"/>
            </a:endParaRPr>
          </a:p>
          <a:p>
            <a:pPr algn="ctr"/>
            <a:r>
              <a:rPr lang="en-US" sz="4000" dirty="0">
                <a:latin typeface="Algerian" panose="04020705040A02060702" pitchFamily="82" charset="0"/>
              </a:rPr>
              <a:t>Libro Segundo</a:t>
            </a:r>
          </a:p>
          <a:p>
            <a:pPr algn="ctr"/>
            <a:endParaRPr lang="en-US" sz="4000" dirty="0">
              <a:latin typeface="Algerian" panose="04020705040A02060702" pitchFamily="82" charset="0"/>
            </a:endParaRPr>
          </a:p>
          <a:p>
            <a:pPr algn="ctr"/>
            <a:r>
              <a:rPr lang="en-US" sz="4000" dirty="0">
                <a:latin typeface="Algerian" panose="04020705040A02060702" pitchFamily="82" charset="0"/>
              </a:rPr>
              <a:t>Las instituciones familiarEs</a:t>
            </a:r>
          </a:p>
          <a:p>
            <a:pPr algn="ctr"/>
            <a:endParaRPr lang="en-US" sz="4000" dirty="0">
              <a:latin typeface="Algerian" panose="04020705040A02060702" pitchFamily="82" charset="0"/>
            </a:endParaRPr>
          </a:p>
          <a:p>
            <a:pPr algn="ctr"/>
            <a:r>
              <a:rPr lang="en-US" sz="3200" dirty="0">
                <a:latin typeface="Algerian" panose="04020705040A02060702" pitchFamily="82" charset="0"/>
              </a:rPr>
              <a:t>Recurso: lcda. Daisy calca</a:t>
            </a:r>
            <a:r>
              <a:rPr lang="es-ES" sz="3200" dirty="0">
                <a:latin typeface="Algerian" panose="04020705040A02060702" pitchFamily="82" charset="0"/>
              </a:rPr>
              <a:t>Ño López</a:t>
            </a:r>
          </a:p>
          <a:p>
            <a:pPr algn="ctr"/>
            <a:r>
              <a:rPr lang="es-ES" sz="2000" dirty="0">
                <a:latin typeface="Algerian" panose="04020705040A02060702" pitchFamily="82" charset="0"/>
              </a:rPr>
              <a:t>Primera vicepresidenta, colegio de abogados y abogadas de PR</a:t>
            </a:r>
          </a:p>
          <a:p>
            <a:pPr algn="ctr"/>
            <a:endParaRPr lang="es-ES" sz="2000" dirty="0">
              <a:latin typeface="Algerian" panose="04020705040A02060702" pitchFamily="82" charset="0"/>
            </a:endParaRPr>
          </a:p>
          <a:p>
            <a:pPr algn="ctr"/>
            <a:endParaRPr lang="en-US" sz="2000" dirty="0">
              <a:latin typeface="Algerian" panose="04020705040A02060702" pitchFamily="82" charset="0"/>
            </a:endParaRPr>
          </a:p>
        </p:txBody>
      </p:sp>
    </p:spTree>
    <p:extLst>
      <p:ext uri="{BB962C8B-B14F-4D97-AF65-F5344CB8AC3E}">
        <p14:creationId xmlns:p14="http://schemas.microsoft.com/office/powerpoint/2010/main" val="1725812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FCF90A3-79BD-40E6-93E9-8CE761CC7817}"/>
              </a:ext>
            </a:extLst>
          </p:cNvPr>
          <p:cNvSpPr/>
          <p:nvPr/>
        </p:nvSpPr>
        <p:spPr>
          <a:xfrm>
            <a:off x="717452" y="731520"/>
            <a:ext cx="10789920" cy="5078313"/>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TITULO I. CONSTITUCION Y NATURALEZA JURIDICA DE LA FAMILIA</a:t>
            </a:r>
          </a:p>
          <a:p>
            <a:pPr indent="457200" algn="just">
              <a:tabLst>
                <a:tab pos="457200" algn="l"/>
                <a:tab pos="914400" algn="l"/>
                <a:tab pos="1371600" algn="l"/>
              </a:tabLst>
            </a:pPr>
            <a:endParaRPr lang="es-ES_tradnl" dirty="0">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362.-Relaciones jurídicas familiares</a:t>
            </a:r>
            <a:r>
              <a:rPr lang="es-ES_tradnl" dirty="0">
                <a:solidFill>
                  <a:srgbClr val="FF0000"/>
                </a:solidFill>
                <a:latin typeface="Book Antiqua" panose="02040602050305030304" pitchFamily="18" charset="0"/>
                <a:ea typeface="Times New Roman" panose="02020603050405020304" pitchFamily="18" charset="0"/>
              </a:rPr>
              <a:t>.    </a:t>
            </a:r>
            <a:r>
              <a:rPr lang="es-ES_tradnl" b="1" i="1" u="sng" dirty="0">
                <a:solidFill>
                  <a:srgbClr val="FF0000"/>
                </a:solidFill>
                <a:latin typeface="Book Antiqua" panose="02040602050305030304" pitchFamily="18" charset="0"/>
                <a:ea typeface="Times New Roman" panose="02020603050405020304" pitchFamily="18" charset="0"/>
              </a:rPr>
              <a:t>No tiene equivalencia CC 1930</a:t>
            </a:r>
            <a:endParaRPr lang="en-US" dirty="0">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Las relaciones jurídicas familiares constituyen el conjunto de derechos y obligaciones recíprocos de los integrantes de la familia.</a:t>
            </a:r>
            <a:endParaRPr lang="en-US" dirty="0">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363.-Normas de interés público. </a:t>
            </a:r>
            <a:r>
              <a:rPr lang="es-ES_tradnl" b="1" i="1" u="sng" dirty="0">
                <a:solidFill>
                  <a:srgbClr val="FF0000"/>
                </a:solidFill>
                <a:latin typeface="Book Antiqua" panose="02040602050305030304" pitchFamily="18" charset="0"/>
                <a:ea typeface="Times New Roman" panose="02020603050405020304" pitchFamily="18" charset="0"/>
              </a:rPr>
              <a:t>No tiene equivalencia CC 1930</a:t>
            </a:r>
            <a:endParaRPr lang="en-US" dirty="0">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Las normas que regulan las relaciones jurídicas familiares son de orden público e interés social, y tienen por objeto proteger el desarrollo integral de la persona en el entorno familiar.</a:t>
            </a:r>
          </a:p>
          <a:p>
            <a:r>
              <a:rPr lang="es-ES_tradnl" dirty="0">
                <a:latin typeface="Book Antiqua" panose="02040602050305030304" pitchFamily="18" charset="0"/>
              </a:rPr>
              <a:t>	Artículo 364.-Derechos y deberes de los miembros de la familia. </a:t>
            </a:r>
            <a:r>
              <a:rPr lang="es-ES_tradnl" b="1" i="1" u="sng" dirty="0">
                <a:solidFill>
                  <a:srgbClr val="FF0000"/>
                </a:solidFill>
                <a:latin typeface="Book Antiqua" panose="02040602050305030304" pitchFamily="18" charset="0"/>
              </a:rPr>
              <a:t>No tiene equivalencia CC 1930</a:t>
            </a:r>
            <a:endParaRPr lang="en-US" dirty="0">
              <a:solidFill>
                <a:srgbClr val="FF0000"/>
              </a:solidFill>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latin typeface="Book Antiqua" panose="02040602050305030304" pitchFamily="18" charset="0"/>
              </a:rPr>
              <a:t>	Los miembros de la familia tienen recíprocamente el derecho y el deber de respetarse, protegerse y socorrerse y proveer para el levantamiento de las cargas familiares en la medida de sus posibilidades, recursos económicos y aptitudes personales.</a:t>
            </a:r>
            <a:endParaRPr lang="en-US" dirty="0"/>
          </a:p>
          <a:p>
            <a:pPr indent="457200" algn="just">
              <a:tabLst>
                <a:tab pos="457200" algn="l"/>
                <a:tab pos="914400" algn="l"/>
                <a:tab pos="1371600" algn="l"/>
              </a:tabLst>
            </a:pP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9673382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EB04CD2-7072-441D-8FCE-498AA1C83779}"/>
              </a:ext>
            </a:extLst>
          </p:cNvPr>
          <p:cNvSpPr/>
          <p:nvPr/>
        </p:nvSpPr>
        <p:spPr>
          <a:xfrm>
            <a:off x="1125415" y="474345"/>
            <a:ext cx="10508567" cy="4524315"/>
          </a:xfrm>
          <a:prstGeom prst="rect">
            <a:avLst/>
          </a:prstGeom>
        </p:spPr>
        <p:txBody>
          <a:bodyPr wrap="square">
            <a:spAutoFit/>
          </a:bodyPr>
          <a:lstStyle/>
          <a:p>
            <a:pPr algn="ctr">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TÍTULO II. EL PARENTESCO</a:t>
            </a:r>
            <a:endParaRPr lang="en-US" dirty="0">
              <a:latin typeface="Times New Roman" panose="02020603050405020304" pitchFamily="18" charset="0"/>
              <a:ea typeface="Times New Roman" panose="02020603050405020304" pitchFamily="18" charset="0"/>
            </a:endParaRPr>
          </a:p>
          <a:p>
            <a:pPr algn="ctr">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algn="ctr">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CAPÍTULO I. DISPOSICIONES GENERALES</a:t>
            </a:r>
            <a:endParaRPr lang="en-US" dirty="0">
              <a:latin typeface="Times New Roman" panose="02020603050405020304" pitchFamily="18" charset="0"/>
              <a:ea typeface="Times New Roman" panose="02020603050405020304" pitchFamily="18" charset="0"/>
            </a:endParaRPr>
          </a:p>
          <a:p>
            <a:pPr algn="ctr">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365.-Parentesco; definición y alcance.</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parentesco es la relación jurídica entre dos o más personas unidas por vínculos de sangre, vínculo genético o por disposición de la ley.</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Las normas sobre parentesco prescritas en este título rigen en todas las materias que regula la ley.</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366.-Tipos de parentesco.</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parentesco por consanguinidad o genético es el vínculo que existe entre personas que descienden de un mismo ascendiente o tronco común.</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7880658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9AD754-BEBD-4101-8C61-A8A9732F6742}"/>
              </a:ext>
            </a:extLst>
          </p:cNvPr>
          <p:cNvSpPr/>
          <p:nvPr/>
        </p:nvSpPr>
        <p:spPr>
          <a:xfrm>
            <a:off x="1195754" y="751344"/>
            <a:ext cx="9791114" cy="4247317"/>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367.-Parentesco por adopción.</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adopción crea un parentesco equivalente al consanguíneo entre:</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adoptado y el adoptante;</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adoptado y todos los parientes consanguíneos del adoptante;</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adoptante y los descendientes del adoptado; y</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todos los adoptados por la misma persona.</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ley puede imponer prohibiciones especiales a la filiación adoptiva, distintas a las de la filiación consanguínea.</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7725195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2BD0D87-AC1A-4E8E-B36C-3E05637EE77F}"/>
              </a:ext>
            </a:extLst>
          </p:cNvPr>
          <p:cNvSpPr/>
          <p:nvPr/>
        </p:nvSpPr>
        <p:spPr>
          <a:xfrm>
            <a:off x="1645921" y="1028343"/>
            <a:ext cx="9566030" cy="5355312"/>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368.-Parentesco por afinidad. </a:t>
            </a:r>
            <a:r>
              <a:rPr lang="es-ES_tradnl" b="1" i="1" u="sng" dirty="0">
                <a:solidFill>
                  <a:srgbClr val="FF0000"/>
                </a:solidFill>
                <a:latin typeface="Book Antiqua" panose="02040602050305030304" pitchFamily="18" charset="0"/>
                <a:ea typeface="Times New Roman" panose="02020603050405020304" pitchFamily="18" charset="0"/>
              </a:rPr>
              <a:t>No tiene equivalencia CC 1930</a:t>
            </a:r>
            <a:endParaRPr lang="en-US" dirty="0">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matrimonio crea parentesco por afinidad entre cada uno de los cónyuges y los parientes consanguíneos del otro en la línea recta y en la línea colateral.</a:t>
            </a:r>
            <a:endParaRPr lang="en-US" dirty="0">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disolución del matrimonio termina el parentesco por afinidad, salvo cuando la ley dispone otra cosa.</a:t>
            </a:r>
            <a:endParaRPr lang="en-US" dirty="0">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Book Antiqua" panose="02040602050305030304" pitchFamily="18" charset="0"/>
              <a:ea typeface="Times New Roman" panose="02020603050405020304" pitchFamily="18" charset="0"/>
            </a:endParaRPr>
          </a:p>
          <a:p>
            <a:pPr indent="40005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369.-Límites del parentesco por afinidad</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r>
              <a:rPr lang="es-ES_tradnl" dirty="0">
                <a:latin typeface="Book Antiqua" panose="02040602050305030304" pitchFamily="18" charset="0"/>
                <a:ea typeface="Times New Roman" panose="02020603050405020304" pitchFamily="18" charset="0"/>
              </a:rPr>
              <a:t>.</a:t>
            </a:r>
            <a:endParaRPr lang="en-US" dirty="0">
              <a:latin typeface="Book Antiqua" panose="02040602050305030304" pitchFamily="18" charset="0"/>
              <a:ea typeface="Times New Roman" panose="02020603050405020304" pitchFamily="18" charset="0"/>
            </a:endParaRPr>
          </a:p>
          <a:p>
            <a:pPr indent="40005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Book Antiqua" panose="02040602050305030304" pitchFamily="18" charset="0"/>
              <a:ea typeface="Times New Roman" panose="02020603050405020304" pitchFamily="18" charset="0"/>
            </a:endParaRPr>
          </a:p>
          <a:p>
            <a:pPr indent="40005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parentesco por afinidad no produce vínculo jurídico entre los parientes por consanguinidad de uno de los cónyuges y los parientes por consanguinidad del otro cónyuge.</a:t>
            </a:r>
          </a:p>
          <a:p>
            <a:pPr indent="400050" algn="just">
              <a:tabLst>
                <a:tab pos="457200" algn="l"/>
                <a:tab pos="914400" algn="l"/>
                <a:tab pos="1371600" algn="l"/>
              </a:tabLst>
            </a:pPr>
            <a:endParaRPr lang="es-ES_tradnl" dirty="0">
              <a:latin typeface="Book Antiqua" panose="02040602050305030304" pitchFamily="18" charset="0"/>
              <a:ea typeface="Times New Roman" panose="02020603050405020304" pitchFamily="18" charset="0"/>
            </a:endParaRPr>
          </a:p>
          <a:p>
            <a:pPr indent="40005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t>
            </a:r>
          </a:p>
          <a:p>
            <a:r>
              <a:rPr lang="es-ES_tradnl" dirty="0">
                <a:latin typeface="Book Antiqua" panose="02040602050305030304" pitchFamily="18" charset="0"/>
              </a:rPr>
              <a:t>	Artículo 375.-Cómputo del parentesco por afinidad</a:t>
            </a:r>
            <a:r>
              <a:rPr lang="es-ES_tradnl" dirty="0">
                <a:solidFill>
                  <a:srgbClr val="FF0000"/>
                </a:solidFill>
                <a:latin typeface="Book Antiqua" panose="02040602050305030304" pitchFamily="18" charset="0"/>
              </a:rPr>
              <a:t>.</a:t>
            </a:r>
            <a:r>
              <a:rPr lang="es-ES_tradnl" b="1" i="1" u="sng" dirty="0">
                <a:solidFill>
                  <a:srgbClr val="FF0000"/>
                </a:solidFill>
                <a:latin typeface="Book Antiqua" panose="02040602050305030304" pitchFamily="18" charset="0"/>
              </a:rPr>
              <a:t> No tiene equivalencia CC 1930</a:t>
            </a:r>
            <a:r>
              <a:rPr lang="es-ES_tradnl" dirty="0">
                <a:solidFill>
                  <a:srgbClr val="FF0000"/>
                </a:solidFill>
                <a:latin typeface="Book Antiqua" panose="02040602050305030304" pitchFamily="18" charset="0"/>
              </a:rPr>
              <a:t> </a:t>
            </a:r>
            <a:endParaRPr lang="en-US" dirty="0">
              <a:solidFill>
                <a:srgbClr val="FF0000"/>
              </a:solidFill>
              <a:latin typeface="Book Antiqua" panose="02040602050305030304" pitchFamily="18" charset="0"/>
            </a:endParaRPr>
          </a:p>
          <a:p>
            <a:r>
              <a:rPr lang="es-ES_tradnl" dirty="0">
                <a:latin typeface="Book Antiqua" panose="02040602050305030304" pitchFamily="18" charset="0"/>
              </a:rPr>
              <a:t>La proximidad del parentesco por afinidad se determina por el número de grados en que cada uno de los cónyuges está con los parientes por consanguinidad del otro cónyuge</a:t>
            </a:r>
            <a:r>
              <a:rPr lang="es-ES_tradnl" dirty="0"/>
              <a:t>.</a:t>
            </a:r>
            <a:endParaRPr lang="en-US" dirty="0"/>
          </a:p>
          <a:p>
            <a:pPr indent="400050" algn="just">
              <a:tabLst>
                <a:tab pos="457200" algn="l"/>
                <a:tab pos="914400" algn="l"/>
                <a:tab pos="1371600" algn="l"/>
              </a:tabLst>
            </a:pP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259937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B08D57F-E0FD-4A80-9956-95A4AD8C9779}"/>
              </a:ext>
            </a:extLst>
          </p:cNvPr>
          <p:cNvSpPr/>
          <p:nvPr/>
        </p:nvSpPr>
        <p:spPr>
          <a:xfrm>
            <a:off x="1041009" y="942535"/>
            <a:ext cx="10227213" cy="5632311"/>
          </a:xfrm>
          <a:prstGeom prst="rect">
            <a:avLst/>
          </a:prstGeom>
        </p:spPr>
        <p:txBody>
          <a:bodyPr wrap="square">
            <a:spAutoFit/>
          </a:bodyPr>
          <a:lstStyle/>
          <a:p>
            <a:pPr algn="ctr">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TITULO III   EL MATRIMONIO</a:t>
            </a:r>
          </a:p>
          <a:p>
            <a:pPr algn="ctr">
              <a:tabLst>
                <a:tab pos="457200" algn="l"/>
                <a:tab pos="914400" algn="l"/>
                <a:tab pos="1371600" algn="l"/>
              </a:tabLst>
            </a:pPr>
            <a:endParaRPr lang="es-ES_tradnl" dirty="0">
              <a:latin typeface="Book Antiqua" panose="02040602050305030304" pitchFamily="18" charset="0"/>
              <a:ea typeface="Times New Roman" panose="02020603050405020304" pitchFamily="18" charset="0"/>
            </a:endParaRPr>
          </a:p>
          <a:p>
            <a:pPr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379.-Modalidades del consentimiento.</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Book Antiqua" panose="02040602050305030304" pitchFamily="18" charset="0"/>
              <a:ea typeface="Times New Roman" panose="02020603050405020304" pitchFamily="18" charset="0"/>
            </a:endParaRPr>
          </a:p>
          <a:p>
            <a:pPr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Si el consentimiento de cualquiera de los cónyuges ha sido subordinado a condición, plazo o modo, estos se tienen por no puestos.</a:t>
            </a: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t>
            </a:r>
          </a:p>
          <a:p>
            <a:r>
              <a:rPr lang="es-ES_tradnl" dirty="0">
                <a:latin typeface="Book Antiqua" panose="02040602050305030304" pitchFamily="18" charset="0"/>
              </a:rPr>
              <a:t>Artículo 383.-Tiempo para formalizar nuevo matrimonio.</a:t>
            </a:r>
            <a:r>
              <a:rPr lang="es-ES_tradnl" b="1" i="1" u="sng" dirty="0">
                <a:latin typeface="Book Antiqua" panose="02040602050305030304" pitchFamily="18" charset="0"/>
              </a:rPr>
              <a:t> </a:t>
            </a:r>
            <a:r>
              <a:rPr lang="es-ES_tradnl" b="1" i="1" u="sng" dirty="0">
                <a:solidFill>
                  <a:srgbClr val="FF0000"/>
                </a:solidFill>
                <a:latin typeface="Book Antiqua" panose="02040602050305030304" pitchFamily="18" charset="0"/>
              </a:rPr>
              <a:t>No tiene equivalencia CC 1930</a:t>
            </a:r>
            <a:endParaRPr lang="en-US" dirty="0">
              <a:solidFill>
                <a:srgbClr val="FF0000"/>
              </a:solidFill>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latin typeface="Book Antiqua" panose="02040602050305030304" pitchFamily="18" charset="0"/>
              </a:rPr>
              <a:t>Disuelto el vínculo matrimonial por cualquier causa, los antes cónyuges, quedan en aptitud de formalizar nuevo matrimonio</a:t>
            </a:r>
            <a:r>
              <a:rPr lang="es-ES_tradnl" dirty="0"/>
              <a:t>. </a:t>
            </a:r>
            <a:endParaRPr lang="en-US" dirty="0"/>
          </a:p>
          <a:p>
            <a:r>
              <a:rPr lang="es-ES_tradnl" dirty="0"/>
              <a:t> ……..</a:t>
            </a:r>
          </a:p>
          <a:p>
            <a:r>
              <a:rPr lang="es-ES_tradnl" dirty="0">
                <a:latin typeface="Book Antiqua" panose="02040602050305030304" pitchFamily="18" charset="0"/>
              </a:rPr>
              <a:t>Artículo 385.-Exámenes médicos requeridos</a:t>
            </a:r>
            <a:r>
              <a:rPr lang="es-ES_tradnl" dirty="0">
                <a:solidFill>
                  <a:srgbClr val="FF0000"/>
                </a:solidFill>
                <a:latin typeface="Book Antiqua" panose="02040602050305030304" pitchFamily="18" charset="0"/>
              </a:rPr>
              <a:t>.</a:t>
            </a:r>
            <a:r>
              <a:rPr lang="es-ES_tradnl" b="1" i="1" u="sng" dirty="0">
                <a:solidFill>
                  <a:srgbClr val="FF0000"/>
                </a:solidFill>
                <a:latin typeface="Book Antiqua" panose="02040602050305030304" pitchFamily="18" charset="0"/>
              </a:rPr>
              <a:t> No tiene equivalencia CC 1930</a:t>
            </a:r>
            <a:endParaRPr lang="en-US" dirty="0">
              <a:solidFill>
                <a:srgbClr val="FF0000"/>
              </a:solidFill>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latin typeface="Book Antiqua" panose="02040602050305030304" pitchFamily="18" charset="0"/>
              </a:rPr>
              <a:t>Cada contrayente está obligado a realizarse exámenes médicos para determinar la existencia de Sífilis, Gonorrea, Clamidia, </a:t>
            </a:r>
            <a:r>
              <a:rPr lang="es-ES_tradnl" b="1" dirty="0">
                <a:latin typeface="Book Antiqua" panose="02040602050305030304" pitchFamily="18" charset="0"/>
              </a:rPr>
              <a:t>el Virus de Inmunodeficiencia Humana (VIH) </a:t>
            </a:r>
            <a:r>
              <a:rPr lang="es-ES_tradnl" dirty="0">
                <a:latin typeface="Book Antiqua" panose="02040602050305030304" pitchFamily="18" charset="0"/>
              </a:rPr>
              <a:t>y cualquier otra enfermedad de transmisión sexual que determine el Secretario de Salud.</a:t>
            </a:r>
            <a:endParaRPr lang="en-US" dirty="0">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endParaRPr lang="en-US" dirty="0"/>
          </a:p>
          <a:p>
            <a:pPr indent="457200" algn="just">
              <a:tabLst>
                <a:tab pos="457200" algn="l"/>
                <a:tab pos="914400" algn="l"/>
                <a:tab pos="1371600" algn="l"/>
              </a:tabLst>
            </a:pP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8133129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86F1E0-7FFC-4D5B-86C5-69E19DA2C3A5}"/>
              </a:ext>
            </a:extLst>
          </p:cNvPr>
          <p:cNvSpPr/>
          <p:nvPr/>
        </p:nvSpPr>
        <p:spPr>
          <a:xfrm>
            <a:off x="956603" y="928468"/>
            <a:ext cx="10353822" cy="5355312"/>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386.-Deber de informar sobre resultado de exámenes médicos.</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Cada contrayente está obligado a informar al otro el resultado de los exámenes médicos realizados en ocasión de la celebración del matrimonio. La ocultación deliberada y consciente de información que comprometa la integridad física y emocional del otro contrayente constituye un vicio del consentimiento.</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solidFill>
                  <a:srgbClr val="FF0000"/>
                </a:solidFill>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387.-Prueba de la identidad del contrayente.</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Antes de expedir el certificado médico, el facultativo que realice los exámenes debe estar convencido de que el solicitante es la misma persona que contraerá matrimonio.</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388.-Alcance del certificado médico.</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certificado médico debe presentarse en el Registro Demográfico dentro del plazo de diez (10) días contados a partir de su expedición, para la obtención de la licencia matrimonial. Dicho certificado médico se archivará en el Registro Demográfico y no podrá utilizarse para negar la licencia de matrimonio o impedir su celebración.</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9685871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7AE607-47A3-455A-93E4-C831584AB0CF}"/>
              </a:ext>
            </a:extLst>
          </p:cNvPr>
          <p:cNvSpPr/>
          <p:nvPr/>
        </p:nvSpPr>
        <p:spPr>
          <a:xfrm>
            <a:off x="1631852" y="675249"/>
            <a:ext cx="9903656" cy="4524315"/>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391.-Dispensa de algunas formalidades.</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No es necesario cumplir con los requisitos de los exámenes médicos y de la declaración jurada para obtener la licencia matrimonial, si uno o ambos contrayentes están en peligro de muerte inminente.</a:t>
            </a:r>
          </a:p>
          <a:p>
            <a:pPr indent="457200" algn="just">
              <a:tabLst>
                <a:tab pos="457200" algn="l"/>
                <a:tab pos="914400" algn="l"/>
                <a:tab pos="1371600" algn="l"/>
              </a:tabLst>
            </a:pPr>
            <a:endParaRPr lang="es-ES_tradnl" dirty="0">
              <a:latin typeface="Book Antiqua" panose="02040602050305030304" pitchFamily="18" charset="0"/>
              <a:ea typeface="Times New Roman" panose="02020603050405020304" pitchFamily="18" charset="0"/>
            </a:endParaRPr>
          </a:p>
          <a:p>
            <a:r>
              <a:rPr lang="es-ES_tradnl" dirty="0">
                <a:latin typeface="Book Antiqua" panose="02040602050305030304" pitchFamily="18" charset="0"/>
              </a:rPr>
              <a:t>Artículo 395.-Comienzo de los efectos civiles.</a:t>
            </a:r>
            <a:r>
              <a:rPr lang="es-ES_tradnl" b="1" i="1" u="sng" dirty="0">
                <a:latin typeface="Book Antiqua" panose="02040602050305030304" pitchFamily="18" charset="0"/>
              </a:rPr>
              <a:t> No tiene equivalencia CC 1930</a:t>
            </a:r>
            <a:endParaRPr lang="en-US" dirty="0">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latin typeface="Book Antiqua" panose="02040602050305030304" pitchFamily="18" charset="0"/>
              </a:rPr>
              <a:t>	El matrimonio produce efectos civiles desde su celebración.</a:t>
            </a:r>
          </a:p>
          <a:p>
            <a:endParaRPr lang="en-US" dirty="0">
              <a:latin typeface="Book Antiqua" panose="02040602050305030304" pitchFamily="18" charset="0"/>
            </a:endParaRPr>
          </a:p>
          <a:p>
            <a:r>
              <a:rPr lang="es-ES_tradnl" b="1" dirty="0">
                <a:latin typeface="Book Antiqua" panose="02040602050305030304" pitchFamily="18" charset="0"/>
              </a:rPr>
              <a:t>CAPÍTULO III. LOS DERECHOS Y LAS OBLIGACIONES ENTRE LOS CÓNYUGES</a:t>
            </a:r>
            <a:endParaRPr lang="en-US" b="1" dirty="0">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latin typeface="Book Antiqua" panose="02040602050305030304" pitchFamily="18" charset="0"/>
              </a:rPr>
              <a:t>Artículo 398.-Igualdad de los cónyuges.</a:t>
            </a:r>
            <a:r>
              <a:rPr lang="es-ES_tradnl" b="1" i="1" u="sng" dirty="0">
                <a:latin typeface="Book Antiqua" panose="02040602050305030304" pitchFamily="18" charset="0"/>
              </a:rPr>
              <a:t> </a:t>
            </a:r>
            <a:r>
              <a:rPr lang="es-ES_tradnl" b="1" i="1" u="sng" dirty="0">
                <a:solidFill>
                  <a:srgbClr val="FF0000"/>
                </a:solidFill>
                <a:latin typeface="Book Antiqua" panose="02040602050305030304" pitchFamily="18" charset="0"/>
              </a:rPr>
              <a:t>No tiene equivalencia CC 1930</a:t>
            </a:r>
            <a:endParaRPr lang="en-US" dirty="0">
              <a:solidFill>
                <a:srgbClr val="FF0000"/>
              </a:solidFill>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latin typeface="Book Antiqua" panose="02040602050305030304" pitchFamily="18" charset="0"/>
              </a:rPr>
              <a:t>Los cónyuges tienen los mismos derechos y obligaciones en el matrimonio.</a:t>
            </a:r>
            <a:endParaRPr lang="en-US" dirty="0">
              <a:latin typeface="Book Antiqua" panose="02040602050305030304" pitchFamily="18" charset="0"/>
            </a:endParaRPr>
          </a:p>
          <a:p>
            <a:pPr indent="457200" algn="just">
              <a:tabLst>
                <a:tab pos="457200" algn="l"/>
                <a:tab pos="914400" algn="l"/>
                <a:tab pos="1371600" algn="l"/>
              </a:tabLst>
            </a:pP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1223469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BB0C9B-779D-46AB-817E-1A95D02848E1}"/>
              </a:ext>
            </a:extLst>
          </p:cNvPr>
          <p:cNvSpPr/>
          <p:nvPr/>
        </p:nvSpPr>
        <p:spPr>
          <a:xfrm>
            <a:off x="1111348" y="759655"/>
            <a:ext cx="10494498" cy="4247317"/>
          </a:xfrm>
          <a:prstGeom prst="rect">
            <a:avLst/>
          </a:prstGeom>
        </p:spPr>
        <p:txBody>
          <a:bodyPr wrap="square">
            <a:spAutoFit/>
          </a:bodyPr>
          <a:lstStyle/>
          <a:p>
            <a:pPr indent="457200" algn="just">
              <a:tabLst>
                <a:tab pos="457200" algn="l"/>
                <a:tab pos="914400" algn="l"/>
                <a:tab pos="1371600" algn="l"/>
              </a:tabLst>
            </a:pPr>
            <a:endParaRPr lang="es-ES_tradnl" dirty="0">
              <a:latin typeface="Book Antiqua" panose="02040602050305030304" pitchFamily="18" charset="0"/>
              <a:ea typeface="Times New Roman" panose="02020603050405020304" pitchFamily="18" charset="0"/>
            </a:endParaRPr>
          </a:p>
          <a:p>
            <a:pPr indent="457200" algn="ctr">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CAPITULO IV  LA INVALIDEZ DEL MATRIMONIO</a:t>
            </a:r>
          </a:p>
          <a:p>
            <a:pPr indent="457200" algn="ctr">
              <a:tabLst>
                <a:tab pos="457200" algn="l"/>
                <a:tab pos="914400" algn="l"/>
                <a:tab pos="1371600" algn="l"/>
              </a:tabLst>
            </a:pPr>
            <a:endParaRPr lang="es-ES_tradnl" dirty="0">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405.-Imprescriptibilidad de la acción.</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r>
              <a:rPr lang="es-ES_tradnl" dirty="0">
                <a:latin typeface="Book Antiqua" panose="02040602050305030304" pitchFamily="18" charset="0"/>
                <a:ea typeface="Times New Roman" panose="02020603050405020304" pitchFamily="18" charset="0"/>
              </a:rPr>
              <a:t>La acción para declarar la nulidad del matrimonio es imprescriptible.</a:t>
            </a:r>
          </a:p>
          <a:p>
            <a:endParaRPr lang="es-ES_tradnl" dirty="0">
              <a:latin typeface="Book Antiqua" panose="02040602050305030304" pitchFamily="18" charset="0"/>
              <a:ea typeface="Times New Roman" panose="02020603050405020304" pitchFamily="18" charset="0"/>
            </a:endParaRPr>
          </a:p>
          <a:p>
            <a:r>
              <a:rPr lang="es-ES_tradnl" dirty="0">
                <a:latin typeface="Book Antiqua" panose="02040602050305030304" pitchFamily="18" charset="0"/>
                <a:ea typeface="Times New Roman" panose="02020603050405020304" pitchFamily="18" charset="0"/>
              </a:rPr>
              <a:t>	 </a:t>
            </a:r>
            <a:r>
              <a:rPr lang="es-ES_tradnl" dirty="0">
                <a:latin typeface="Book Antiqua" panose="02040602050305030304" pitchFamily="18" charset="0"/>
              </a:rPr>
              <a:t>Artículo 410.-Caducidad de la acción de anulabilidad del matrimonio</a:t>
            </a:r>
            <a:r>
              <a:rPr lang="es-ES_tradnl" dirty="0">
                <a:solidFill>
                  <a:srgbClr val="FF0000"/>
                </a:solidFill>
                <a:latin typeface="Book Antiqua" panose="02040602050305030304" pitchFamily="18" charset="0"/>
              </a:rPr>
              <a:t>.</a:t>
            </a:r>
            <a:r>
              <a:rPr lang="es-ES_tradnl" b="1" i="1" u="sng" dirty="0">
                <a:solidFill>
                  <a:srgbClr val="FF0000"/>
                </a:solidFill>
                <a:latin typeface="Book Antiqua" panose="02040602050305030304" pitchFamily="18" charset="0"/>
              </a:rPr>
              <a:t> No tiene equivalencia CC 1930</a:t>
            </a:r>
            <a:endParaRPr lang="en-US" dirty="0">
              <a:solidFill>
                <a:srgbClr val="FF0000"/>
              </a:solidFill>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latin typeface="Book Antiqua" panose="02040602050305030304" pitchFamily="18" charset="0"/>
              </a:rPr>
              <a:t>La acción de anulación del matrimonio caduca al año de su celebración, si la causa de anulación era conocida por los contrayentes o por la parte legitimada al momento de la constitución del vínculo. Si el hecho constitutivo del impedimento adviene a su conocimiento después de celebrado el matrimonio, el plazo comienza a transcurrir desde que lo conoce.</a:t>
            </a:r>
            <a:endParaRPr lang="en-US" dirty="0">
              <a:latin typeface="Book Antiqua" panose="02040602050305030304" pitchFamily="18" charset="0"/>
            </a:endParaRPr>
          </a:p>
          <a:p>
            <a:pPr indent="457200" algn="just">
              <a:tabLst>
                <a:tab pos="457200" algn="l"/>
                <a:tab pos="914400" algn="l"/>
                <a:tab pos="1371600" algn="l"/>
              </a:tabLst>
            </a:pP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4369524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EC871A7-EA62-4B98-9784-79B941415E00}"/>
              </a:ext>
            </a:extLst>
          </p:cNvPr>
          <p:cNvSpPr/>
          <p:nvPr/>
        </p:nvSpPr>
        <p:spPr>
          <a:xfrm>
            <a:off x="731520" y="872197"/>
            <a:ext cx="11254154" cy="4801314"/>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411.-Extinción de la acción de anulabilidad del matrimonio.</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Se extingue la acción de anulación y se confirma el matrimonio, antes de que transcurra el plazo de caducidad: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si el menor contrayente alcanza la edad de veintiún (21) años sin que se haya impugnado la validez del matrimonio;</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si la impugnación la inicia otra persona, el menor se opone y ha cohabitado con su cónyuge por más de un año o ha procreado hijos en el matrimonio;</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si las cuentas rendidas por el tutor son aprobadas, sin perjuicio de cualquier sanción impuesta por el incumplimiento del cargo; o</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si el cónyuge cuyo consentimiento estuvo viciado confirma expresa o tácitamente la unión matrimonial. Hay confirmación tácita cuando el cónyuge legitimado para instar la acción, luego de cesar la causa de anulación, continúa la vida marital con el otro cónyuge.</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0696131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8672861-5DE4-4811-AEC3-699E4EBEDD5D}"/>
              </a:ext>
            </a:extLst>
          </p:cNvPr>
          <p:cNvSpPr/>
          <p:nvPr/>
        </p:nvSpPr>
        <p:spPr>
          <a:xfrm>
            <a:off x="548640" y="661182"/>
            <a:ext cx="11254154" cy="5078313"/>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414.-Efectos de la nulidad respecto de terceros.</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declaración de nulidad del matrimonio no afecta a los terceros que hayan contratado de buena fe con los cónyuges.</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415.-Medidas cautelares provisionales y post sentencia.</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Las medidas cautelares provisionales disponibles en el proceso de divorcio pueden adoptarse también durante el proceso de anulación del matrimonio. También pueden aplicarse las disposiciones que regulan los efectos del divorcio, si ello es necesario    para regular los efectos civiles que produce la declaración de nulidad entre los cónyuges y su prole.</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416.-Indemnización para el contrayente de buena fe.</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cónyuge que obra de buena fe puede reclamar una indemnización por los daños y perjuicios sufridos como consecuencia de la actuación dolosa del otro cónyuge. Esta reclamación tiene que presentarse en el caso de nulidad y resolverse en la sentencia que anule el vínculo.</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430022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FDDBE-06FD-43F4-99F1-1AD4933CB127}"/>
              </a:ext>
            </a:extLst>
          </p:cNvPr>
          <p:cNvSpPr>
            <a:spLocks noGrp="1"/>
          </p:cNvSpPr>
          <p:nvPr>
            <p:ph type="ctrTitle"/>
          </p:nvPr>
        </p:nvSpPr>
        <p:spPr>
          <a:xfrm>
            <a:off x="1524000" y="1122362"/>
            <a:ext cx="9144000" cy="1297281"/>
          </a:xfrm>
        </p:spPr>
        <p:txBody>
          <a:bodyPr>
            <a:normAutofit fontScale="90000"/>
          </a:bodyPr>
          <a:lstStyle/>
          <a:p>
            <a:br>
              <a:rPr lang="es-PR" dirty="0"/>
            </a:br>
            <a:br>
              <a:rPr lang="es-PR" dirty="0"/>
            </a:br>
            <a:br>
              <a:rPr lang="es-PR" dirty="0"/>
            </a:br>
            <a:br>
              <a:rPr lang="es-PR" dirty="0"/>
            </a:br>
            <a:r>
              <a:rPr lang="es-PR" sz="4400" dirty="0">
                <a:latin typeface="Algerian" panose="04020705040A02060702" pitchFamily="82" charset="0"/>
                <a:cs typeface="Arial" panose="020B0604020202020204" pitchFamily="34" charset="0"/>
              </a:rPr>
              <a:t>C</a:t>
            </a:r>
            <a:r>
              <a:rPr lang="es-US" sz="4400" dirty="0">
                <a:latin typeface="Algerian" panose="04020705040A02060702" pitchFamily="82" charset="0"/>
                <a:cs typeface="Arial" panose="020B0604020202020204" pitchFamily="34" charset="0"/>
              </a:rPr>
              <a:t>ódigo Civil de Puerto Rico</a:t>
            </a:r>
            <a:br>
              <a:rPr lang="es-US" sz="4400" dirty="0">
                <a:latin typeface="Arial" panose="020B0604020202020204" pitchFamily="34" charset="0"/>
                <a:cs typeface="Arial" panose="020B0604020202020204" pitchFamily="34" charset="0"/>
              </a:rPr>
            </a:br>
            <a:r>
              <a:rPr lang="es-US" sz="4400" dirty="0">
                <a:latin typeface="Algerian" panose="04020705040A02060702" pitchFamily="82" charset="0"/>
                <a:cs typeface="Arial" panose="020B0604020202020204" pitchFamily="34" charset="0"/>
              </a:rPr>
              <a:t>Ley 55 de 1 de junio de 2020</a:t>
            </a:r>
            <a:endParaRPr lang="en-US" sz="4400" dirty="0">
              <a:latin typeface="Algerian" panose="04020705040A02060702" pitchFamily="82" charset="0"/>
              <a:cs typeface="Arial" panose="020B0604020202020204" pitchFamily="34" charset="0"/>
            </a:endParaRPr>
          </a:p>
        </p:txBody>
      </p:sp>
      <p:sp>
        <p:nvSpPr>
          <p:cNvPr id="3" name="Subtitle 2">
            <a:extLst>
              <a:ext uri="{FF2B5EF4-FFF2-40B4-BE49-F238E27FC236}">
                <a16:creationId xmlns:a16="http://schemas.microsoft.com/office/drawing/2014/main" id="{56D339F9-D4BB-48E9-A2E1-4BF862167157}"/>
              </a:ext>
            </a:extLst>
          </p:cNvPr>
          <p:cNvSpPr>
            <a:spLocks noGrp="1"/>
          </p:cNvSpPr>
          <p:nvPr>
            <p:ph type="subTitle" idx="1"/>
          </p:nvPr>
        </p:nvSpPr>
        <p:spPr>
          <a:xfrm>
            <a:off x="1736034" y="3087758"/>
            <a:ext cx="8931965" cy="2975418"/>
          </a:xfrm>
        </p:spPr>
        <p:txBody>
          <a:bodyPr>
            <a:normAutofit/>
          </a:bodyPr>
          <a:lstStyle/>
          <a:p>
            <a:r>
              <a:rPr lang="es-US" sz="2800" dirty="0">
                <a:latin typeface="Book Antiqua" panose="02040602050305030304" pitchFamily="18" charset="0"/>
              </a:rPr>
              <a:t>Artículo 1820  Vigencia </a:t>
            </a:r>
          </a:p>
          <a:p>
            <a:pPr algn="just"/>
            <a:r>
              <a:rPr lang="es-PR" sz="2800" dirty="0">
                <a:latin typeface="Book Antiqua" panose="02040602050305030304" pitchFamily="18" charset="0"/>
              </a:rPr>
              <a:t>Este Código comienza a regir a los ciento ochenta (180) días después de su aprobación.</a:t>
            </a:r>
          </a:p>
          <a:p>
            <a:endParaRPr lang="es-PR" sz="2800" dirty="0">
              <a:latin typeface="Book Antiqua" panose="02040602050305030304" pitchFamily="18" charset="0"/>
            </a:endParaRPr>
          </a:p>
          <a:p>
            <a:r>
              <a:rPr lang="es-PR" sz="2800" dirty="0">
                <a:latin typeface="Book Antiqua" panose="02040602050305030304" pitchFamily="18" charset="0"/>
              </a:rPr>
              <a:t>28 de noviembre de 2020</a:t>
            </a:r>
          </a:p>
          <a:p>
            <a:endParaRPr lang="en-US" sz="2800" dirty="0"/>
          </a:p>
          <a:p>
            <a:endParaRPr lang="en-US" dirty="0"/>
          </a:p>
        </p:txBody>
      </p:sp>
    </p:spTree>
    <p:extLst>
      <p:ext uri="{BB962C8B-B14F-4D97-AF65-F5344CB8AC3E}">
        <p14:creationId xmlns:p14="http://schemas.microsoft.com/office/powerpoint/2010/main" val="4805660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0595345-86FF-4A6E-AF56-825F3F6AE167}"/>
              </a:ext>
            </a:extLst>
          </p:cNvPr>
          <p:cNvSpPr/>
          <p:nvPr/>
        </p:nvSpPr>
        <p:spPr>
          <a:xfrm>
            <a:off x="829994" y="436099"/>
            <a:ext cx="10592972" cy="6186309"/>
          </a:xfrm>
          <a:prstGeom prst="rect">
            <a:avLst/>
          </a:prstGeom>
        </p:spPr>
        <p:txBody>
          <a:bodyPr wrap="square">
            <a:spAutoFit/>
          </a:bodyPr>
          <a:lstStyle/>
          <a:p>
            <a:pPr indent="457200" algn="ctr">
              <a:tabLst>
                <a:tab pos="457200" algn="l"/>
                <a:tab pos="914400" algn="l"/>
                <a:tab pos="1371600" algn="l"/>
              </a:tabLst>
            </a:pPr>
            <a:r>
              <a:rPr lang="es-ES_tradnl" b="1" dirty="0">
                <a:latin typeface="Book Antiqua" panose="02040602050305030304" pitchFamily="18" charset="0"/>
                <a:ea typeface="Times New Roman" panose="02020603050405020304" pitchFamily="18" charset="0"/>
              </a:rPr>
              <a:t>TITULO IV  LA DISOLUCION DEL MATRIMONIO</a:t>
            </a:r>
          </a:p>
          <a:p>
            <a:pPr indent="457200" algn="ctr">
              <a:tabLst>
                <a:tab pos="457200" algn="l"/>
                <a:tab pos="914400" algn="l"/>
                <a:tab pos="1371600" algn="l"/>
              </a:tabLst>
            </a:pPr>
            <a:endParaRPr lang="es-ES_tradnl" dirty="0">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418.-Inscripción de la disolución.</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disolución debe anotarse en el margen de la inscripción del matrimonio que obra en el Registro Demográfico. La disolución no perjudica a terceros de buena fe sino a partir de su inscripción.</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419.-Prueba de la disolución.</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r>
              <a:rPr lang="es-ES_tradnl" dirty="0">
                <a:latin typeface="Book Antiqua" panose="02040602050305030304" pitchFamily="18" charset="0"/>
                <a:ea typeface="Times New Roman" panose="02020603050405020304" pitchFamily="18" charset="0"/>
              </a:rPr>
              <a:t>Si la anotación de la disolución del matrimonio no obra en el Registro Demográfico, esta puede acreditarse mediante cualquier prueba admisible.</a:t>
            </a:r>
          </a:p>
          <a:p>
            <a:r>
              <a:rPr lang="es-ES_tradnl" dirty="0">
                <a:latin typeface="Book Antiqua" panose="02040602050305030304" pitchFamily="18" charset="0"/>
                <a:ea typeface="Times New Roman" panose="02020603050405020304" pitchFamily="18" charset="0"/>
              </a:rPr>
              <a:t>………..</a:t>
            </a:r>
            <a:endParaRPr lang="es-ES_tradnl" dirty="0">
              <a:latin typeface="Book Antiqua" panose="02040602050305030304" pitchFamily="18" charset="0"/>
            </a:endParaRPr>
          </a:p>
          <a:p>
            <a:r>
              <a:rPr lang="es-ES_tradnl" dirty="0"/>
              <a:t> </a:t>
            </a:r>
            <a:endParaRPr lang="en-US" dirty="0"/>
          </a:p>
          <a:p>
            <a:r>
              <a:rPr lang="es-ES_tradnl" dirty="0">
                <a:latin typeface="Book Antiqua" panose="02040602050305030304" pitchFamily="18" charset="0"/>
              </a:rPr>
              <a:t>	Artículo 421.-Efectividad de la disolución en caso de muerte.</a:t>
            </a:r>
            <a:r>
              <a:rPr lang="es-ES_tradnl" b="1" i="1" u="sng" dirty="0">
                <a:latin typeface="Book Antiqua" panose="02040602050305030304" pitchFamily="18" charset="0"/>
              </a:rPr>
              <a:t> </a:t>
            </a:r>
            <a:r>
              <a:rPr lang="es-ES_tradnl" b="1" i="1" u="sng" dirty="0">
                <a:solidFill>
                  <a:srgbClr val="FF0000"/>
                </a:solidFill>
                <a:latin typeface="Book Antiqua" panose="02040602050305030304" pitchFamily="18" charset="0"/>
              </a:rPr>
              <a:t>No tiene equivalencia CC 1930</a:t>
            </a:r>
            <a:endParaRPr lang="en-US" dirty="0">
              <a:solidFill>
                <a:srgbClr val="FF0000"/>
              </a:solidFill>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latin typeface="Book Antiqua" panose="02040602050305030304" pitchFamily="18" charset="0"/>
              </a:rPr>
              <a:t>La disolución por la muerte de un cónyuge es efectiva desde el momento mismo del fallecimiento. Si no hay certeza sobre la fecha en que ocurrió la muerte o si alguna parte con interés cuestiona la veracidad de la fecha alegada por el cónyuge supérstite, se tiene como cierta la que consta en el Registro Demográfico.</a:t>
            </a:r>
            <a:endParaRPr lang="en-US" dirty="0">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t> </a:t>
            </a:r>
            <a:endParaRPr lang="en-US" dirty="0"/>
          </a:p>
          <a:p>
            <a:pPr indent="457200" algn="just">
              <a:tabLst>
                <a:tab pos="457200" algn="l"/>
                <a:tab pos="914400" algn="l"/>
                <a:tab pos="1371600" algn="l"/>
              </a:tabLst>
            </a:pP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6165623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B95D005-AE9F-4127-A260-220CC29D2A97}"/>
              </a:ext>
            </a:extLst>
          </p:cNvPr>
          <p:cNvSpPr/>
          <p:nvPr/>
        </p:nvSpPr>
        <p:spPr>
          <a:xfrm>
            <a:off x="1012874" y="1266091"/>
            <a:ext cx="10550768" cy="4801314"/>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422.-Efectividad de la disolución por muerte presunta.</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disolución del matrimonio por la declaración de muerte presunta de un cónyuge es efectiva desde que la sentencia es firme.</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Si la desaparición del cónyuge que da lugar a la declaración de muerte presunta se debe a un evento extraordinario o catastrófico, el tribunal determinará desde cuándo es efectiva la disolución del matrimonio, según la prueba presentada.</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algn="ctr">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CAPÍTULO III. LA DISOLUCION POR DIVORCIO </a:t>
            </a:r>
            <a:endParaRPr lang="en-US" dirty="0">
              <a:latin typeface="Times New Roman" panose="02020603050405020304" pitchFamily="18" charset="0"/>
              <a:ea typeface="Times New Roman" panose="02020603050405020304" pitchFamily="18" charset="0"/>
            </a:endParaRPr>
          </a:p>
          <a:p>
            <a:pPr algn="ctr">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SECCIÓN PRIMERA. DISPOSICION GENERAL</a:t>
            </a:r>
            <a:endParaRPr lang="en-US" dirty="0">
              <a:latin typeface="Times New Roman" panose="02020603050405020304" pitchFamily="18" charset="0"/>
              <a:ea typeface="Times New Roman" panose="02020603050405020304" pitchFamily="18" charset="0"/>
            </a:endParaRPr>
          </a:p>
          <a:p>
            <a:pPr algn="ctr">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423.-Divorcio por sentencia o por escritura pública.</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disolución del matrimonio por divorcio puede declararse mediante sentencia judicial o por escritura pública.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4575090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0A97004-1746-4FE3-9FA0-E6A3D6E7450E}"/>
              </a:ext>
            </a:extLst>
          </p:cNvPr>
          <p:cNvSpPr/>
          <p:nvPr/>
        </p:nvSpPr>
        <p:spPr>
          <a:xfrm>
            <a:off x="815926" y="889844"/>
            <a:ext cx="10635176" cy="3970318"/>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425.-Tipos y procedimiento.</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divorcio puede solicitarse al tribunal mediante la presentación de:</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PR" dirty="0">
                <a:latin typeface="Book Antiqua" panose="02040602050305030304" pitchFamily="18" charset="0"/>
                <a:ea typeface="Times New Roman" panose="02020603050405020304" pitchFamily="18" charset="0"/>
              </a:rPr>
              <a:t>una </a:t>
            </a:r>
            <a:r>
              <a:rPr lang="es-ES_tradnl" dirty="0">
                <a:latin typeface="Book Antiqua" panose="02040602050305030304" pitchFamily="18" charset="0"/>
                <a:ea typeface="Times New Roman" panose="02020603050405020304" pitchFamily="18" charset="0"/>
              </a:rPr>
              <a:t>petición conjunta de </a:t>
            </a:r>
            <a:r>
              <a:rPr lang="es-PR" dirty="0">
                <a:latin typeface="Book Antiqua" panose="02040602050305030304" pitchFamily="18" charset="0"/>
                <a:ea typeface="Times New Roman" panose="02020603050405020304" pitchFamily="18" charset="0"/>
              </a:rPr>
              <a:t>divorcio por consentimiento.</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PR"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una petición conjunta de divorcio por ruptura irreparable </a:t>
            </a:r>
            <a:r>
              <a:rPr lang="es-PR" dirty="0">
                <a:latin typeface="Book Antiqua" panose="02040602050305030304" pitchFamily="18" charset="0"/>
                <a:ea typeface="Calibri" panose="020F0502020204030204" pitchFamily="34" charset="0"/>
              </a:rPr>
              <a:t>de los nexos de convivencia matrimonial</a:t>
            </a:r>
            <a:r>
              <a:rPr lang="es-ES_tradnl" dirty="0">
                <a:latin typeface="Book Antiqua" panose="02040602050305030304" pitchFamily="18" charset="0"/>
                <a:ea typeface="Times New Roman" panose="02020603050405020304" pitchFamily="18" charset="0"/>
              </a:rPr>
              <a:t>.</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una petición individual de divorcio por ruptura irreparable</a:t>
            </a:r>
            <a:r>
              <a:rPr lang="es-PR" dirty="0">
                <a:latin typeface="Book Antiqua" panose="02040602050305030304" pitchFamily="18" charset="0"/>
                <a:ea typeface="Calibri" panose="020F0502020204030204" pitchFamily="34" charset="0"/>
              </a:rPr>
              <a:t> de los nexos de convivencia matrimonial</a:t>
            </a: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Toda petición de divorcio debe suscribirse bajo juramento por ambos cónyuges si es conjunta o por la parte peticionaria si es individual.</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4090166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5D539A8-6449-4F3D-9623-19F0C5FC7E59}"/>
              </a:ext>
            </a:extLst>
          </p:cNvPr>
          <p:cNvSpPr/>
          <p:nvPr/>
        </p:nvSpPr>
        <p:spPr>
          <a:xfrm>
            <a:off x="689316" y="914400"/>
            <a:ext cx="11211951" cy="4524315"/>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426.-Efectos de la petición de divorcio.</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presentación de la petición de divorcio produce los siguientes efectos:</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quedan revocados los mandatos que cualquiera de los cónyuges haya otorgado al otro; salvo que el ejercicio de una acción en su nombre sea indispensable para interrumpir un plazo de prescripción o para proteger la eventual reclamación de un derecho o beneficio mutuo o provechoso para los hijos comunes;</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cesa el carácter común o ganancial de los bienes que cada cual adquiera durante el proceso, sin menoscabo de su obligación de continuar la colaboración personal y la contribución económica para atender las necesidades y las cargas de la familia que han constituido; y</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cualquiera de los cónyuges puede solicitar la anotación de la petición o demanda en los registros correspondientes o instar las acciones procedentes para la protección de sus derechos personales o del patrimonio conyugal.</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2047753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1F785B9-42CE-411C-A8DA-32219F1FA8DA}"/>
              </a:ext>
            </a:extLst>
          </p:cNvPr>
          <p:cNvSpPr/>
          <p:nvPr/>
        </p:nvSpPr>
        <p:spPr>
          <a:xfrm>
            <a:off x="1055077" y="872197"/>
            <a:ext cx="10691446" cy="5078313"/>
          </a:xfrm>
          <a:prstGeom prst="rect">
            <a:avLst/>
          </a:prstGeom>
        </p:spPr>
        <p:txBody>
          <a:bodyPr wrap="square">
            <a:spAutoFit/>
          </a:bodyPr>
          <a:lstStyle/>
          <a:p>
            <a:r>
              <a:rPr lang="es-ES" dirty="0">
                <a:latin typeface="Book Antiqua" panose="02040602050305030304" pitchFamily="18" charset="0"/>
              </a:rPr>
              <a:t>Artículo 429.-Contenido de la petición conjunta. </a:t>
            </a:r>
            <a:r>
              <a:rPr lang="es-ES" dirty="0">
                <a:solidFill>
                  <a:srgbClr val="FF0000"/>
                </a:solidFill>
                <a:latin typeface="Book Antiqua" panose="02040602050305030304" pitchFamily="18" charset="0"/>
              </a:rPr>
              <a:t>No tiene equivalencia CC 1930</a:t>
            </a:r>
          </a:p>
          <a:p>
            <a:endParaRPr lang="es-ES" dirty="0">
              <a:latin typeface="Book Antiqua" panose="02040602050305030304" pitchFamily="18" charset="0"/>
            </a:endParaRPr>
          </a:p>
          <a:p>
            <a:r>
              <a:rPr lang="es-ES" dirty="0">
                <a:latin typeface="Book Antiqua" panose="02040602050305030304" pitchFamily="18" charset="0"/>
              </a:rPr>
              <a:t>Para que el tribunal admita la petición conjunta, se exige que esta se presente acompañada del convenio suscrito y jurado por ambos cónyuges sobre los siguientes asuntos y consecuencias de su divorcio:</a:t>
            </a:r>
          </a:p>
          <a:p>
            <a:endParaRPr lang="es-ES" dirty="0">
              <a:latin typeface="Book Antiqua" panose="02040602050305030304" pitchFamily="18" charset="0"/>
            </a:endParaRPr>
          </a:p>
          <a:p>
            <a:r>
              <a:rPr lang="es-ES" dirty="0">
                <a:latin typeface="Book Antiqua" panose="02040602050305030304" pitchFamily="18" charset="0"/>
              </a:rPr>
              <a:t>(a)	la voluntad de divorciarse; </a:t>
            </a:r>
          </a:p>
          <a:p>
            <a:endParaRPr lang="es-ES" dirty="0">
              <a:latin typeface="Book Antiqua" panose="02040602050305030304" pitchFamily="18" charset="0"/>
            </a:endParaRPr>
          </a:p>
          <a:p>
            <a:r>
              <a:rPr lang="es-ES" dirty="0">
                <a:latin typeface="Book Antiqua" panose="02040602050305030304" pitchFamily="18" charset="0"/>
              </a:rPr>
              <a:t>(b)	el ejercicio de la patria potestad por parte de los progenitores sobre los hijos menores de edad habidos en el matrimonio;</a:t>
            </a:r>
          </a:p>
          <a:p>
            <a:endParaRPr lang="es-ES" dirty="0">
              <a:latin typeface="Book Antiqua" panose="02040602050305030304" pitchFamily="18" charset="0"/>
            </a:endParaRPr>
          </a:p>
          <a:p>
            <a:r>
              <a:rPr lang="es-ES" dirty="0">
                <a:latin typeface="Book Antiqua" panose="02040602050305030304" pitchFamily="18" charset="0"/>
              </a:rPr>
              <a:t>(c)	la atribución de la custodia de los hijos menores de edad a uno o a ambos progenitores de modo compartido;</a:t>
            </a:r>
          </a:p>
          <a:p>
            <a:endParaRPr lang="es-ES" dirty="0">
              <a:latin typeface="Book Antiqua" panose="02040602050305030304" pitchFamily="18" charset="0"/>
            </a:endParaRPr>
          </a:p>
          <a:p>
            <a:r>
              <a:rPr lang="es-ES" dirty="0">
                <a:latin typeface="Book Antiqua" panose="02040602050305030304" pitchFamily="18" charset="0"/>
              </a:rPr>
              <a:t>(d)	el ejercicio de la tutela o de la patria potestad prorrogada de los progenitores sobre los hijos mayores de edad, incapaces y la custodia de dichos hijos;</a:t>
            </a:r>
          </a:p>
          <a:p>
            <a:endParaRPr lang="es-ES" dirty="0">
              <a:latin typeface="Book Antiqua" panose="02040602050305030304" pitchFamily="18" charset="0"/>
            </a:endParaRPr>
          </a:p>
          <a:p>
            <a:r>
              <a:rPr lang="es-ES" dirty="0">
                <a:latin typeface="Book Antiqua" panose="02040602050305030304" pitchFamily="18" charset="0"/>
              </a:rPr>
              <a:t>(e)	la atención de las necesidades particulares y del sustento de los hijos menores de edad y de los hijos mayores de edad incapaces que están bajo su cuidado;</a:t>
            </a:r>
          </a:p>
        </p:txBody>
      </p:sp>
    </p:spTree>
    <p:extLst>
      <p:ext uri="{BB962C8B-B14F-4D97-AF65-F5344CB8AC3E}">
        <p14:creationId xmlns:p14="http://schemas.microsoft.com/office/powerpoint/2010/main" val="16178978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5C3B372-E0FD-4D56-80FF-934B5874EB7E}"/>
              </a:ext>
            </a:extLst>
          </p:cNvPr>
          <p:cNvSpPr/>
          <p:nvPr/>
        </p:nvSpPr>
        <p:spPr>
          <a:xfrm>
            <a:off x="998806" y="1617009"/>
            <a:ext cx="10818056" cy="3693319"/>
          </a:xfrm>
          <a:prstGeom prst="rect">
            <a:avLst/>
          </a:prstGeom>
        </p:spPr>
        <p:txBody>
          <a:bodyPr wrap="square">
            <a:spAutoFit/>
          </a:bodyPr>
          <a:lstStyle/>
          <a:p>
            <a:r>
              <a:rPr lang="es-ES" dirty="0">
                <a:latin typeface="Book Antiqua" panose="02040602050305030304" pitchFamily="18" charset="0"/>
              </a:rPr>
              <a:t>Continua Art. 429</a:t>
            </a:r>
          </a:p>
          <a:p>
            <a:r>
              <a:rPr lang="es-ES" dirty="0">
                <a:latin typeface="Book Antiqua" panose="02040602050305030304" pitchFamily="18" charset="0"/>
              </a:rPr>
              <a:t>(f)	el modo en que cada cónyuge ha de relacionarse con los hijos que no vivan en su compañía; </a:t>
            </a:r>
          </a:p>
          <a:p>
            <a:endParaRPr lang="es-ES" dirty="0">
              <a:latin typeface="Book Antiqua" panose="02040602050305030304" pitchFamily="18" charset="0"/>
            </a:endParaRPr>
          </a:p>
          <a:p>
            <a:r>
              <a:rPr lang="es-ES" dirty="0">
                <a:latin typeface="Book Antiqua" panose="02040602050305030304" pitchFamily="18" charset="0"/>
              </a:rPr>
              <a:t>(g)	la atención de las necesidades económicas particulares de los cónyuges;</a:t>
            </a:r>
          </a:p>
          <a:p>
            <a:endParaRPr lang="es-ES" dirty="0">
              <a:latin typeface="Book Antiqua" panose="02040602050305030304" pitchFamily="18" charset="0"/>
            </a:endParaRPr>
          </a:p>
          <a:p>
            <a:r>
              <a:rPr lang="es-ES" dirty="0">
                <a:latin typeface="Book Antiqua" panose="02040602050305030304" pitchFamily="18" charset="0"/>
              </a:rPr>
              <a:t>(h)	el modo en que han de adjudicarse los activos y pasivos gananciales o regular las relaciones económicas de los excónyuges; y</a:t>
            </a:r>
          </a:p>
          <a:p>
            <a:endParaRPr lang="es-ES" dirty="0">
              <a:latin typeface="Book Antiqua" panose="02040602050305030304" pitchFamily="18" charset="0"/>
            </a:endParaRPr>
          </a:p>
          <a:p>
            <a:r>
              <a:rPr lang="es-ES" dirty="0">
                <a:latin typeface="Book Antiqua" panose="02040602050305030304" pitchFamily="18" charset="0"/>
              </a:rPr>
              <a:t>(i)	otras consecuencias necesarias del divorcio.</a:t>
            </a:r>
          </a:p>
          <a:p>
            <a:endParaRPr lang="es-ES" dirty="0">
              <a:latin typeface="Book Antiqua" panose="02040602050305030304" pitchFamily="18" charset="0"/>
            </a:endParaRPr>
          </a:p>
          <a:p>
            <a:r>
              <a:rPr lang="es-ES" dirty="0">
                <a:latin typeface="Book Antiqua" panose="02040602050305030304" pitchFamily="18" charset="0"/>
              </a:rPr>
              <a:t>En la petición conjunta por ruptura irreparable de los nexos de convivencia matrimonial, los cónyuges no vienen obligados a liquidar los bienes y obligaciones de la sociedad de gananciales, pero deben hacer un inventario y avalúo de estos. </a:t>
            </a:r>
          </a:p>
        </p:txBody>
      </p:sp>
    </p:spTree>
    <p:extLst>
      <p:ext uri="{BB962C8B-B14F-4D97-AF65-F5344CB8AC3E}">
        <p14:creationId xmlns:p14="http://schemas.microsoft.com/office/powerpoint/2010/main" val="8430014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14E0C2B-ABE2-4E3A-BA1F-2ED0604119D4}"/>
              </a:ext>
            </a:extLst>
          </p:cNvPr>
          <p:cNvSpPr/>
          <p:nvPr/>
        </p:nvSpPr>
        <p:spPr>
          <a:xfrm>
            <a:off x="773723" y="1322362"/>
            <a:ext cx="10832123" cy="3416320"/>
          </a:xfrm>
          <a:prstGeom prst="rect">
            <a:avLst/>
          </a:prstGeom>
        </p:spPr>
        <p:txBody>
          <a:bodyPr wrap="square">
            <a:spAutoFit/>
          </a:bodyPr>
          <a:lstStyle/>
          <a:p>
            <a:pPr marL="450215" marR="0" algn="ctr">
              <a:spcBef>
                <a:spcPts val="0"/>
              </a:spcBef>
              <a:spcAft>
                <a:spcPts val="0"/>
              </a:spcAft>
            </a:pPr>
            <a:r>
              <a:rPr lang="es-PR" b="1" dirty="0">
                <a:solidFill>
                  <a:srgbClr val="000000"/>
                </a:solidFill>
                <a:latin typeface="Book Antiqua" panose="02040602050305030304" pitchFamily="18" charset="0"/>
                <a:ea typeface="Times New Roman" panose="02020603050405020304" pitchFamily="18" charset="0"/>
              </a:rPr>
              <a:t>NATER V. RAMOS   162 DPR 616 (2004)</a:t>
            </a:r>
          </a:p>
          <a:p>
            <a:pPr marL="450215" marR="0" algn="just">
              <a:spcBef>
                <a:spcPts val="0"/>
              </a:spcBef>
              <a:spcAft>
                <a:spcPts val="0"/>
              </a:spcAft>
            </a:pPr>
            <a:r>
              <a:rPr lang="es-PR" dirty="0">
                <a:solidFill>
                  <a:srgbClr val="000000"/>
                </a:solidFill>
                <a:latin typeface="Book Antiqua" panose="02040602050305030304" pitchFamily="18" charset="0"/>
                <a:ea typeface="Times New Roman" panose="02020603050405020304" pitchFamily="18" charset="0"/>
              </a:rPr>
              <a:t>La representación conjunta de los cónyuges por el mismo abogado en un caso de divorcio por consentimiento mutuo es la excepción. De esta forma se evita que el abogado incurra en un posible conflicto de intereses al negociar las estipulaciones con las partes o al surgir un pleito entre los ex cónyuges posterior al divorcio. Además, se evita que el cónyuge con mayor control sobre los bienes ejerza una mayor influencia en el abogado por ser quien sufraga los honorarios.</a:t>
            </a:r>
            <a:endParaRPr lang="en-US" dirty="0">
              <a:solidFill>
                <a:srgbClr val="000000"/>
              </a:solidFill>
              <a:latin typeface="Book Antiqua" panose="02040602050305030304" pitchFamily="18" charset="0"/>
              <a:ea typeface="Times New Roman" panose="02020603050405020304" pitchFamily="18" charset="0"/>
            </a:endParaRPr>
          </a:p>
          <a:p>
            <a:pPr marL="450215" marR="0" indent="-450215" algn="just">
              <a:spcBef>
                <a:spcPts val="0"/>
              </a:spcBef>
              <a:spcAft>
                <a:spcPts val="0"/>
              </a:spcAft>
            </a:pPr>
            <a:r>
              <a:rPr lang="es-PR" dirty="0">
                <a:solidFill>
                  <a:srgbClr val="000000"/>
                </a:solidFill>
                <a:latin typeface="Book Antiqua" panose="02040602050305030304" pitchFamily="18" charset="0"/>
                <a:ea typeface="Times New Roman" panose="02020603050405020304" pitchFamily="18" charset="0"/>
              </a:rPr>
              <a:t> </a:t>
            </a:r>
            <a:endParaRPr lang="en-US" dirty="0">
              <a:solidFill>
                <a:srgbClr val="000000"/>
              </a:solidFill>
              <a:latin typeface="Book Antiqua" panose="02040602050305030304" pitchFamily="18" charset="0"/>
              <a:ea typeface="Times New Roman" panose="02020603050405020304" pitchFamily="18" charset="0"/>
            </a:endParaRPr>
          </a:p>
          <a:p>
            <a:pPr marL="450215" marR="0" algn="just">
              <a:spcBef>
                <a:spcPts val="0"/>
              </a:spcBef>
              <a:spcAft>
                <a:spcPts val="0"/>
              </a:spcAft>
            </a:pPr>
            <a:r>
              <a:rPr lang="es-PR" dirty="0">
                <a:solidFill>
                  <a:srgbClr val="000000"/>
                </a:solidFill>
                <a:latin typeface="Book Antiqua" panose="02040602050305030304" pitchFamily="18" charset="0"/>
                <a:ea typeface="Times New Roman" panose="02020603050405020304" pitchFamily="18" charset="0"/>
              </a:rPr>
              <a:t>Según el Canon 21 del Código de Ética Profesional, 4 L.P.R.A. Ap. IX, existe una insalvable incompatibilidad en que un abogado, que ha representado a ambas partes en un pleito de divorcio por consentimiento mutuo, intervenga y participe en esa condición en cualquier litigio posterior relacionado, directa o indirectamente, con las cuestiones que son objeto de dicho divorcio por consentimiento</a:t>
            </a:r>
            <a:r>
              <a:rPr lang="es-PR" dirty="0">
                <a:solidFill>
                  <a:srgbClr val="000000"/>
                </a:solidFill>
                <a:latin typeface="Times New Roman" panose="02020603050405020304" pitchFamily="18" charset="0"/>
                <a:ea typeface="Times New Roman" panose="02020603050405020304" pitchFamily="18" charset="0"/>
              </a:rPr>
              <a:t>.</a:t>
            </a:r>
            <a:endParaRPr lang="en-US" dirty="0">
              <a:solidFill>
                <a:srgbClr val="000000"/>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3956092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D66CDE4-A36D-4B64-9B7C-7A9E33A8511A}"/>
              </a:ext>
            </a:extLst>
          </p:cNvPr>
          <p:cNvSpPr/>
          <p:nvPr/>
        </p:nvSpPr>
        <p:spPr>
          <a:xfrm>
            <a:off x="492369" y="751344"/>
            <a:ext cx="10818055" cy="3970318"/>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430.-Resolución sumaria.</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tribunal puede resolver la petición de divorcio sin la celebración de una vista, previa solicitud de ambos cónyuges, si concurren las siguientes circunstancias:</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divorcio es por petición conjunta; </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los peticionarios acuerdan el modo en que han de adjudicarse los activos y pasivos gananciales o regular las relaciones económicas de los excónyuges;</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los peticionarios no tienen hijos en común, o teniéndolos, son mayores de edad; y</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ninguno de los hijos de los cónyuges necesita una pensión alimentaria para su sustento durante el proceso de la disolución del matrimonio.</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6962876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E75E83D-3C57-4930-8D2E-1850B3104DAE}"/>
              </a:ext>
            </a:extLst>
          </p:cNvPr>
          <p:cNvSpPr/>
          <p:nvPr/>
        </p:nvSpPr>
        <p:spPr>
          <a:xfrm>
            <a:off x="1392702" y="1505243"/>
            <a:ext cx="9777046" cy="3693319"/>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431.-Corroboración de la voluntad de divorciarse.</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tribunal decretará el divorcio luego de constatar que en la petición conjunta ambos cónyuges acuerdan terminar su matrimonio libremente, sin recibir coacción uno del otro o de terceras personas, y con plena conciencia de las consecuencias de tal determinación.</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432.-Protección adecuada de las partes.</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Si luego de evaluar el convenio que acompaña la petición conjunta, </a:t>
            </a:r>
            <a:r>
              <a:rPr lang="es-ES_tradnl" b="1" dirty="0">
                <a:latin typeface="Book Antiqua" panose="02040602050305030304" pitchFamily="18" charset="0"/>
                <a:ea typeface="Times New Roman" panose="02020603050405020304" pitchFamily="18" charset="0"/>
              </a:rPr>
              <a:t>el tribunal concluye que uno de los cónyuges no recibirá la protección adecuada, estará impedido de conceder el divorcio hasta tanto se adopten las medidas necesarias para asegurar un trato justo y equitativo a ambas partes.</a:t>
            </a:r>
            <a:endParaRPr lang="en-US" b="1"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b="1" dirty="0">
                <a:latin typeface="Book Antiqua" panose="02040602050305030304" pitchFamily="18" charset="0"/>
                <a:ea typeface="Times New Roman" panose="02020603050405020304" pitchFamily="18" charset="0"/>
              </a:rPr>
              <a:t> </a:t>
            </a:r>
            <a:endParaRPr lang="en-US" b="1"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916090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E912407-E34D-4386-93FF-C12018A865A6}"/>
              </a:ext>
            </a:extLst>
          </p:cNvPr>
          <p:cNvSpPr/>
          <p:nvPr/>
        </p:nvSpPr>
        <p:spPr>
          <a:xfrm>
            <a:off x="1083213" y="1720840"/>
            <a:ext cx="10241280" cy="3416320"/>
          </a:xfrm>
          <a:prstGeom prst="rect">
            <a:avLst/>
          </a:prstGeom>
        </p:spPr>
        <p:txBody>
          <a:bodyPr wrap="square">
            <a:spAutoFit/>
          </a:bodyPr>
          <a:lstStyle/>
          <a:p>
            <a:pPr indent="457200" algn="just">
              <a:tabLst>
                <a:tab pos="457200" algn="l"/>
                <a:tab pos="914400" algn="l"/>
                <a:tab pos="1371600" algn="l"/>
              </a:tabLst>
            </a:pPr>
            <a:r>
              <a:rPr lang="es-PR" dirty="0">
                <a:latin typeface="Book Antiqua" panose="02040602050305030304" pitchFamily="18" charset="0"/>
                <a:ea typeface="Times New Roman" panose="02020603050405020304" pitchFamily="18" charset="0"/>
              </a:rPr>
              <a:t>Artículo 434.-Efectos de la sentencia. </a:t>
            </a:r>
            <a:r>
              <a:rPr lang="es-ES_tradnl" b="1" i="1" u="sng" dirty="0">
                <a:solidFill>
                  <a:srgbClr val="FF0000"/>
                </a:solidFill>
                <a:latin typeface="Book Antiqua" panose="02040602050305030304" pitchFamily="18" charset="0"/>
                <a:ea typeface="Times New Roman" panose="02020603050405020304" pitchFamily="18" charset="0"/>
              </a:rPr>
              <a:t>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PR"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PR" dirty="0">
                <a:latin typeface="Book Antiqua" panose="02040602050305030304" pitchFamily="18" charset="0"/>
                <a:ea typeface="Times New Roman" panose="02020603050405020304" pitchFamily="18" charset="0"/>
              </a:rPr>
              <a:t>La sentencia de divorcio por petición individual </a:t>
            </a:r>
            <a:r>
              <a:rPr lang="es-PR" dirty="0">
                <a:latin typeface="Book Antiqua" panose="02040602050305030304" pitchFamily="18" charset="0"/>
                <a:ea typeface="Calibri" panose="020F0502020204030204" pitchFamily="34" charset="0"/>
              </a:rPr>
              <a:t>de ruptura irreparable de los nexos de convivencia matrimonial</a:t>
            </a:r>
            <a:r>
              <a:rPr lang="es-PR" dirty="0">
                <a:latin typeface="Book Antiqua" panose="02040602050305030304" pitchFamily="18" charset="0"/>
                <a:ea typeface="Times New Roman" panose="02020603050405020304" pitchFamily="18" charset="0"/>
              </a:rPr>
              <a:t> disolverá el vínculo matrimonial sin describir la conducta específica que da lugar a la petición.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PR"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PR"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435.-Conversión de la petición individual.</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petición individual puede convertirse en una petición conjunta por la sola voluntad de los cónyuges, siempre que cumplan con las exigencias legales de este tipo de petición. En el caso de la petición individual no hay que jurar la petición nuevamente por la parte peticionaria.</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688436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EC61E5F-50F9-411B-9D03-EAE63C235B21}"/>
              </a:ext>
            </a:extLst>
          </p:cNvPr>
          <p:cNvSpPr/>
          <p:nvPr/>
        </p:nvSpPr>
        <p:spPr>
          <a:xfrm>
            <a:off x="1167618" y="351692"/>
            <a:ext cx="10339754" cy="5262979"/>
          </a:xfrm>
          <a:prstGeom prst="rect">
            <a:avLst/>
          </a:prstGeom>
        </p:spPr>
        <p:txBody>
          <a:bodyPr wrap="square">
            <a:spAutoFit/>
          </a:bodyPr>
          <a:lstStyle/>
          <a:p>
            <a:pPr algn="ctr"/>
            <a:r>
              <a:rPr lang="es-PR" sz="2000" b="1" cap="all" dirty="0">
                <a:latin typeface="Book Antiqua" panose="02040602050305030304" pitchFamily="18" charset="0"/>
                <a:cs typeface="Times New Roman" panose="02020603050405020304" pitchFamily="18" charset="0"/>
              </a:rPr>
              <a:t>LA. LEY , SU EFICACIA Y SU APLICACIÓN</a:t>
            </a:r>
          </a:p>
          <a:p>
            <a:pPr algn="ctr"/>
            <a:endParaRPr lang="es-PR" sz="2000" b="1" cap="all" dirty="0">
              <a:latin typeface="Book Antiqua" panose="02040602050305030304" pitchFamily="18" charset="0"/>
              <a:cs typeface="Times New Roman" panose="02020603050405020304" pitchFamily="18" charset="0"/>
            </a:endParaRPr>
          </a:p>
          <a:p>
            <a:r>
              <a:rPr lang="es-ES_tradnl" sz="2000" dirty="0">
                <a:latin typeface="Book Antiqua" panose="02040602050305030304" pitchFamily="18" charset="0"/>
              </a:rPr>
              <a:t>Artículo 5.-Principios generales del Derecho.</a:t>
            </a:r>
            <a:endParaRPr lang="en-US" sz="2000" dirty="0">
              <a:latin typeface="Book Antiqua" panose="02040602050305030304" pitchFamily="18" charset="0"/>
            </a:endParaRPr>
          </a:p>
          <a:p>
            <a:r>
              <a:rPr lang="es-ES_tradnl" sz="2000" dirty="0">
                <a:latin typeface="Book Antiqua" panose="02040602050305030304" pitchFamily="18" charset="0"/>
              </a:rPr>
              <a:t> </a:t>
            </a:r>
            <a:endParaRPr lang="en-US" sz="2000" dirty="0">
              <a:latin typeface="Book Antiqua" panose="02040602050305030304" pitchFamily="18" charset="0"/>
            </a:endParaRPr>
          </a:p>
          <a:p>
            <a:r>
              <a:rPr lang="es-ES_tradnl" sz="2000" dirty="0">
                <a:latin typeface="Book Antiqua" panose="02040602050305030304" pitchFamily="18" charset="0"/>
              </a:rPr>
              <a:t>Los principios generales del Derecho aplican en ausencia de ley o costumbre, sin perjuicio de su carácter informador del ordenamiento jurídico.</a:t>
            </a:r>
            <a:endParaRPr lang="en-US" sz="2000" dirty="0">
              <a:latin typeface="Book Antiqua" panose="02040602050305030304" pitchFamily="18" charset="0"/>
            </a:endParaRPr>
          </a:p>
          <a:p>
            <a:r>
              <a:rPr lang="es-ES_tradnl" sz="2000" dirty="0">
                <a:latin typeface="Book Antiqua" panose="02040602050305030304" pitchFamily="18" charset="0"/>
              </a:rPr>
              <a:t> </a:t>
            </a:r>
            <a:endParaRPr lang="en-US" sz="2000" dirty="0">
              <a:latin typeface="Book Antiqua" panose="02040602050305030304" pitchFamily="18" charset="0"/>
            </a:endParaRPr>
          </a:p>
          <a:p>
            <a:r>
              <a:rPr lang="es-ES_tradnl" sz="2000" dirty="0">
                <a:latin typeface="Book Antiqua" panose="02040602050305030304" pitchFamily="18" charset="0"/>
              </a:rPr>
              <a:t>Artículo 6.-Deber de resolver.</a:t>
            </a:r>
            <a:endParaRPr lang="en-US" sz="2000" dirty="0">
              <a:latin typeface="Book Antiqua" panose="02040602050305030304" pitchFamily="18" charset="0"/>
            </a:endParaRPr>
          </a:p>
          <a:p>
            <a:r>
              <a:rPr lang="es-ES_tradnl" sz="2000" dirty="0">
                <a:latin typeface="Book Antiqua" panose="02040602050305030304" pitchFamily="18" charset="0"/>
              </a:rPr>
              <a:t> </a:t>
            </a:r>
            <a:endParaRPr lang="en-US" sz="2000" dirty="0">
              <a:latin typeface="Book Antiqua" panose="02040602050305030304" pitchFamily="18" charset="0"/>
            </a:endParaRPr>
          </a:p>
          <a:p>
            <a:r>
              <a:rPr lang="es-ES_tradnl" sz="2000" dirty="0">
                <a:latin typeface="Book Antiqua" panose="02040602050305030304" pitchFamily="18" charset="0"/>
              </a:rPr>
              <a:t>El tribunal tiene el deber inexcusable de resolver diligentemente los asuntos ante su consideración, ateniéndose al sistema de fuentes del ordenamiento jurídico establecido. </a:t>
            </a:r>
            <a:endParaRPr lang="en-US" sz="2000" dirty="0">
              <a:latin typeface="Book Antiqua" panose="02040602050305030304" pitchFamily="18" charset="0"/>
            </a:endParaRPr>
          </a:p>
          <a:p>
            <a:r>
              <a:rPr lang="es-ES_tradnl" sz="2000" dirty="0">
                <a:latin typeface="Book Antiqua" panose="02040602050305030304" pitchFamily="18" charset="0"/>
              </a:rPr>
              <a:t> </a:t>
            </a:r>
            <a:endParaRPr lang="en-US" sz="2000" dirty="0">
              <a:latin typeface="Book Antiqua" panose="02040602050305030304" pitchFamily="18" charset="0"/>
            </a:endParaRPr>
          </a:p>
          <a:p>
            <a:r>
              <a:rPr lang="es-ES_tradnl" sz="2000" dirty="0">
                <a:latin typeface="Book Antiqua" panose="02040602050305030304" pitchFamily="18" charset="0"/>
              </a:rPr>
              <a:t>	El tribunal que rehúse fallar a pretexto de silencio, obscuridad, o insuficiencia de la ley, o por cualquier otro motivo incurrirá en responsabilidad.</a:t>
            </a:r>
          </a:p>
          <a:p>
            <a:endParaRPr lang="es-ES_tradnl" sz="2000" dirty="0">
              <a:latin typeface="Book Antiqua" panose="02040602050305030304" pitchFamily="18" charset="0"/>
            </a:endParaRPr>
          </a:p>
          <a:p>
            <a:endParaRPr lang="en-US" dirty="0">
              <a:latin typeface="Book Antiqua" panose="02040602050305030304" pitchFamily="18" charset="0"/>
            </a:endParaRPr>
          </a:p>
          <a:p>
            <a:endParaRPr lang="en-US" dirty="0"/>
          </a:p>
        </p:txBody>
      </p:sp>
    </p:spTree>
    <p:extLst>
      <p:ext uri="{BB962C8B-B14F-4D97-AF65-F5344CB8AC3E}">
        <p14:creationId xmlns:p14="http://schemas.microsoft.com/office/powerpoint/2010/main" val="1649964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7D71CFD-A9C3-4B56-83C0-53EF28835C23}"/>
              </a:ext>
            </a:extLst>
          </p:cNvPr>
          <p:cNvSpPr/>
          <p:nvPr/>
        </p:nvSpPr>
        <p:spPr>
          <a:xfrm>
            <a:off x="633047" y="548640"/>
            <a:ext cx="11029070" cy="5355312"/>
          </a:xfrm>
          <a:prstGeom prst="rect">
            <a:avLst/>
          </a:prstGeom>
        </p:spPr>
        <p:txBody>
          <a:bodyPr wrap="square">
            <a:spAutoFit/>
          </a:bodyPr>
          <a:lstStyle/>
          <a:p>
            <a:pPr algn="ctr">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SUBSECCIÓN CUARTA. EL DIVORCIO DEL INCAPAZ</a:t>
            </a:r>
            <a:endParaRPr lang="en-US" dirty="0">
              <a:latin typeface="Times New Roman" panose="02020603050405020304" pitchFamily="18" charset="0"/>
              <a:ea typeface="Times New Roman" panose="02020603050405020304" pitchFamily="18" charset="0"/>
            </a:endParaRPr>
          </a:p>
          <a:p>
            <a:pPr algn="ctr">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439.-Petición de divorcio contra el cónyuge declarado judicialmente incapaz.</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presentación y la notificación de la petición de divorcio contra el cónyuge declarado judicialmente incapaz se harán según las disposiciones de este Código y la ley procesal. En este caso el cónyuge peticionado no tiene que entender la naturaleza de la petición y basta con que esté representado por su tutor durante todas las etapas del proceso.</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440.-Petición contra quien no tiene discernimiento suficiente.</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Si el cónyuge peticionado no ha sido declarado incapaz judicialmente, pero se sospecha</a:t>
            </a:r>
            <a:r>
              <a:rPr lang="es-ES_tradnl" dirty="0">
                <a:solidFill>
                  <a:srgbClr val="FF0000"/>
                </a:solidFill>
                <a:latin typeface="Book Antiqua" panose="02040602050305030304" pitchFamily="18" charset="0"/>
                <a:ea typeface="Times New Roman" panose="02020603050405020304" pitchFamily="18" charset="0"/>
              </a:rPr>
              <a:t> </a:t>
            </a:r>
            <a:r>
              <a:rPr lang="es-ES_tradnl" dirty="0">
                <a:latin typeface="Book Antiqua" panose="02040602050305030304" pitchFamily="18" charset="0"/>
                <a:ea typeface="Times New Roman" panose="02020603050405020304" pitchFamily="18" charset="0"/>
              </a:rPr>
              <a:t>que no tiene discernimiento suficiente para entender la naturaleza de la acción de divorcio ni para proteger sus intereses personales y económicos, el tribunal debe tomar las medidas necesarias para nombrarle un defensor judicial y requerir de un abogado que le represente durante el proceso.</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Las diligencias judiciales o los negocios jurídicos relativos al proceso que celebre el cónyuge peticionado antes de adoptarse estas medidas cautelares, pueden invalidarse si causan perjuicio significativo a su persona o a sus bienes.</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7572748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566E782-DDD8-4B23-A46C-24D4A6592516}"/>
              </a:ext>
            </a:extLst>
          </p:cNvPr>
          <p:cNvSpPr/>
          <p:nvPr/>
        </p:nvSpPr>
        <p:spPr>
          <a:xfrm>
            <a:off x="604911" y="858129"/>
            <a:ext cx="10888393" cy="5078313"/>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441.-Petición de divorcio incoada por la persona incapaz.</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persona declarada incapaz mediante sentencia puede incoar la acción de disolución de su matrimonio por la muerte presunta de su cónyuge o por divorcio, si al momento de la presentación entiende la naturaleza de la acción y puede colaborar con su representante en el proceso.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Al presentar la petición y durante el proceso de divorcio del incapaz </a:t>
            </a:r>
            <a:r>
              <a:rPr lang="es-PR" dirty="0">
                <a:latin typeface="Book Antiqua" panose="02040602050305030304" pitchFamily="18" charset="0"/>
                <a:ea typeface="Times New Roman" panose="02020603050405020304" pitchFamily="18" charset="0"/>
              </a:rPr>
              <a:t>se requiere la intervención del tutor</a:t>
            </a:r>
            <a:r>
              <a:rPr lang="es-ES_tradnl" dirty="0">
                <a:latin typeface="Book Antiqua" panose="02040602050305030304" pitchFamily="18" charset="0"/>
                <a:ea typeface="Times New Roman" panose="02020603050405020304" pitchFamily="18" charset="0"/>
              </a:rPr>
              <a:t>.</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442.-Relevo del cónyuge tutor.</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Ningún cónyuge tutor podrá solicitar el divorcio de su cónyuge tutelado hasta tanto cese la tutela y haya rendido las cuentas finales.</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443.-Criterios para la disolución.</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tribunal decretará la disolución del matrimonio incoada a nombre del incapaz si redunda en beneficio de la persona y del patrimonio del incapaz.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9481527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BB92BCA-EFDB-4335-A17D-1CF5FEBA79DA}"/>
              </a:ext>
            </a:extLst>
          </p:cNvPr>
          <p:cNvSpPr/>
          <p:nvPr/>
        </p:nvSpPr>
        <p:spPr>
          <a:xfrm>
            <a:off x="731520" y="1237957"/>
            <a:ext cx="10550769" cy="4801314"/>
          </a:xfrm>
          <a:prstGeom prst="rect">
            <a:avLst/>
          </a:prstGeom>
        </p:spPr>
        <p:txBody>
          <a:bodyPr wrap="square">
            <a:spAutoFit/>
          </a:bodyPr>
          <a:lstStyle/>
          <a:p>
            <a:pPr algn="ctr">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SUBSECCIÓN QUINTA. MEDIDAS PROVISIONALES Y RECURSOS INTERLOCUTORIOS</a:t>
            </a:r>
            <a:endParaRPr lang="en-US" dirty="0">
              <a:latin typeface="Times New Roman" panose="02020603050405020304" pitchFamily="18" charset="0"/>
              <a:ea typeface="Times New Roman" panose="02020603050405020304" pitchFamily="18" charset="0"/>
            </a:endParaRPr>
          </a:p>
          <a:p>
            <a:pPr algn="ctr">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444.-Acuerdos entre los cónyuges sobre medidas provisionales.</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Presentada la petición individual de divorcio, los cónyuges pueden acordar las medidas provisionales que han de regir sus relaciones personales, la estabilidad económica de la familia y los asuntos que afectan significativamente a los hijos durante el proceso.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tribunal puede aprobar las medidas así adoptadas, si son adecuadas, o modificarlas en cualquier etapa del proceso para asegurar el bienestar de ambos cónyuges y el de los miembros de la familia.</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445.-Adopción de medidas urgentes y necesarias.</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Si los cónyuges no acuerdan las medidas provisionales en un plazo prudente, el tribunal puede establecer sumariamente las más urgentes y necesarias.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5386388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5A05FC4-718D-49BC-A710-9B70C1AE653C}"/>
              </a:ext>
            </a:extLst>
          </p:cNvPr>
          <p:cNvSpPr/>
          <p:nvPr/>
        </p:nvSpPr>
        <p:spPr>
          <a:xfrm>
            <a:off x="829993" y="1617785"/>
            <a:ext cx="10339755" cy="4524315"/>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452.-Nombramiento de un tercero como administrador. </a:t>
            </a:r>
            <a:r>
              <a:rPr lang="es-ES_tradnl" b="1" i="1" u="sng" dirty="0">
                <a:solidFill>
                  <a:srgbClr val="FF0000"/>
                </a:solidFill>
                <a:latin typeface="Book Antiqua" panose="02040602050305030304" pitchFamily="18" charset="0"/>
                <a:ea typeface="Times New Roman" panose="02020603050405020304" pitchFamily="18" charset="0"/>
              </a:rPr>
              <a:t>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tribunal podrá designar a una tercera persona para administrar o dirigir los asuntos económicos del matrimonio durante el proceso de disolución en casos de conflicto extremo entre los cónyuges o cuando las circunstancias particulares de la economía familiar así lo requieran.</a:t>
            </a:r>
          </a:p>
          <a:p>
            <a:pPr indent="457200" algn="just">
              <a:tabLst>
                <a:tab pos="457200" algn="l"/>
                <a:tab pos="914400" algn="l"/>
                <a:tab pos="1371600" algn="l"/>
              </a:tabLst>
            </a:pPr>
            <a:endParaRPr lang="es-ES_tradnl" dirty="0">
              <a:latin typeface="Book Antiqua" panose="02040602050305030304" pitchFamily="18" charset="0"/>
              <a:ea typeface="Times New Roman" panose="02020603050405020304" pitchFamily="18" charset="0"/>
            </a:endParaRPr>
          </a:p>
          <a:p>
            <a:r>
              <a:rPr lang="es-ES_tradnl" dirty="0">
                <a:latin typeface="Book Antiqua" panose="02040602050305030304" pitchFamily="18" charset="0"/>
              </a:rPr>
              <a:t>        Artículo 456.-Modificación de las medidas cautelares provisionales</a:t>
            </a:r>
            <a:r>
              <a:rPr lang="es-ES_tradnl" dirty="0">
                <a:solidFill>
                  <a:srgbClr val="FF0000"/>
                </a:solidFill>
                <a:latin typeface="Book Antiqua" panose="02040602050305030304" pitchFamily="18" charset="0"/>
              </a:rPr>
              <a:t>.</a:t>
            </a:r>
            <a:r>
              <a:rPr lang="es-ES_tradnl" b="1" i="1" u="sng" dirty="0">
                <a:solidFill>
                  <a:srgbClr val="FF0000"/>
                </a:solidFill>
                <a:latin typeface="Book Antiqua" panose="02040602050305030304" pitchFamily="18" charset="0"/>
              </a:rPr>
              <a:t> No tiene equivalencia CC 1930</a:t>
            </a:r>
            <a:endParaRPr lang="en-US" dirty="0">
              <a:solidFill>
                <a:srgbClr val="FF0000"/>
              </a:solidFill>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latin typeface="Book Antiqua" panose="02040602050305030304" pitchFamily="18" charset="0"/>
              </a:rPr>
              <a:t>Las medidas cautelares provisionales solo pueden modificarse judicialmente cuando se alteran sustancialmente las circunstancias que las originaron o cuando ya no son adecuadas para atender el interés protegido. </a:t>
            </a:r>
            <a:endParaRPr lang="en-US" dirty="0">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latin typeface="Book Antiqua" panose="02040602050305030304" pitchFamily="18" charset="0"/>
              </a:rPr>
              <a:t>El tribunal puede establecer las garantías reales o personales que aseguren el cumplimiento de dichas medidas.</a:t>
            </a:r>
            <a:endParaRPr lang="en-US" dirty="0">
              <a:latin typeface="Book Antiqua" panose="02040602050305030304" pitchFamily="18" charset="0"/>
            </a:endParaRPr>
          </a:p>
          <a:p>
            <a:pPr indent="457200" algn="just">
              <a:tabLst>
                <a:tab pos="457200" algn="l"/>
                <a:tab pos="914400" algn="l"/>
                <a:tab pos="1371600" algn="l"/>
              </a:tabLst>
            </a:pP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5770304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DA15A5A-1615-4876-A673-DBD2E02E9741}"/>
              </a:ext>
            </a:extLst>
          </p:cNvPr>
          <p:cNvSpPr/>
          <p:nvPr/>
        </p:nvSpPr>
        <p:spPr>
          <a:xfrm>
            <a:off x="562709" y="1028343"/>
            <a:ext cx="10986866" cy="3416320"/>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457.-Vigencia de las medidas provisionales. </a:t>
            </a:r>
            <a:r>
              <a:rPr lang="es-ES_tradnl" b="1" i="1" u="sng" dirty="0">
                <a:solidFill>
                  <a:srgbClr val="FF0000"/>
                </a:solidFill>
                <a:latin typeface="Book Antiqua" panose="02040602050305030304" pitchFamily="18" charset="0"/>
                <a:ea typeface="Times New Roman" panose="02020603050405020304" pitchFamily="18" charset="0"/>
              </a:rPr>
              <a:t>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Las medidas provisionales acordadas por los cónyuges o adoptadas por el tribunal tienen vigencia hasta que la sentencia de divorcio adviene firme, siempre que el tribunal no disponga algo distinto.</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458.-Vigencia de las órdenes provisionales sobre manutención.</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Las medidas provisionales que se refieren al cuidado y a la manutención de los hijos y del cónyuge con necesidad de sustento no admiten interrupción ni suspensión mientras se ventile el recurso en el que se cuestiona su validez.</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1605611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913C8D8-37A9-4C42-9C2B-A23A3B16C542}"/>
              </a:ext>
            </a:extLst>
          </p:cNvPr>
          <p:cNvSpPr/>
          <p:nvPr/>
        </p:nvSpPr>
        <p:spPr>
          <a:xfrm>
            <a:off x="633046" y="1083212"/>
            <a:ext cx="10663311" cy="4524315"/>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459.-Extensión de la vigencia luego de dictada sentencia. </a:t>
            </a:r>
            <a:r>
              <a:rPr lang="es-ES_tradnl" b="1" i="1" u="sng" dirty="0">
                <a:solidFill>
                  <a:srgbClr val="FF0000"/>
                </a:solidFill>
                <a:latin typeface="Book Antiqua" panose="02040602050305030304" pitchFamily="18" charset="0"/>
                <a:ea typeface="Times New Roman" panose="02020603050405020304" pitchFamily="18" charset="0"/>
              </a:rPr>
              <a:t>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Las medidas provisionales relativas a la conservación de la vivienda familiar y a la administración y disposición de los bienes comunes, pueden mantenerse en vigor después de la sentencia de divorcio, a petición de cualquiera de los excónyuges, hasta que se adjudiquen finalmente todas las controversias sobre la liquidación del régimen económico del matrimonio.</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460.-Alteración de órdenes en un pleito posterior.</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Si luego de decretada la disolución se inicia un pleito sobre la liquidación del régimen económico y la distribución y adjudicación de los bienes comunes del matrimonio, se podrá modificar el contenido y el alcance de las medidas cuya vigencia fue extendida, a petición de cualquiera de los excónyuges.</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Mientras la medida vigente no se modifique o suspenda judicialmente, los excónyuges quedan sometidos a sus términos.</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5189417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7655E9D-B8E7-47F3-A67D-C1065AFCA4BB}"/>
              </a:ext>
            </a:extLst>
          </p:cNvPr>
          <p:cNvSpPr/>
          <p:nvPr/>
        </p:nvSpPr>
        <p:spPr>
          <a:xfrm>
            <a:off x="1055077" y="773723"/>
            <a:ext cx="9945858" cy="5909310"/>
          </a:xfrm>
          <a:prstGeom prst="rect">
            <a:avLst/>
          </a:prstGeom>
        </p:spPr>
        <p:txBody>
          <a:bodyPr wrap="square">
            <a:spAutoFit/>
          </a:bodyPr>
          <a:lstStyle/>
          <a:p>
            <a:pPr algn="ctr">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SUBSECCIÓN SEXTA. EFECTOS DE LA SENTENCIA DE DIVORCIO</a:t>
            </a:r>
            <a:endParaRPr lang="en-US" dirty="0">
              <a:latin typeface="Times New Roman" panose="02020603050405020304" pitchFamily="18" charset="0"/>
              <a:ea typeface="Times New Roman" panose="02020603050405020304" pitchFamily="18" charset="0"/>
            </a:endParaRPr>
          </a:p>
          <a:p>
            <a:pPr algn="ctr">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461.-Efectividad de la disolución.</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disolución del vínculo es efectiva desde que la sentencia de divorcio es firme.</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En los casos de demanda o petición conjunta, los cónyuges pueden, de común acuerdo, renunciar expresamente a los procesos previstos para la revisión de la sentencia.</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p>
          <a:p>
            <a:r>
              <a:rPr lang="es-ES_tradnl" dirty="0">
                <a:latin typeface="Book Antiqua" panose="02040602050305030304" pitchFamily="18" charset="0"/>
              </a:rPr>
              <a:t>       Artículo 464.-Acuerdos entre los cónyuges sobre los efectos de la disolución</a:t>
            </a:r>
            <a:r>
              <a:rPr lang="es-ES_tradnl" dirty="0">
                <a:solidFill>
                  <a:srgbClr val="FF0000"/>
                </a:solidFill>
                <a:latin typeface="Book Antiqua" panose="02040602050305030304" pitchFamily="18" charset="0"/>
              </a:rPr>
              <a:t>.</a:t>
            </a:r>
            <a:r>
              <a:rPr lang="es-ES_tradnl" b="1" i="1" u="sng" dirty="0">
                <a:solidFill>
                  <a:srgbClr val="FF0000"/>
                </a:solidFill>
                <a:latin typeface="Book Antiqua" panose="02040602050305030304" pitchFamily="18" charset="0"/>
              </a:rPr>
              <a:t> No tiene equivalencia CC 1930</a:t>
            </a:r>
            <a:endParaRPr lang="en-US" dirty="0">
              <a:solidFill>
                <a:srgbClr val="FF0000"/>
              </a:solidFill>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latin typeface="Book Antiqua" panose="02040602050305030304" pitchFamily="18" charset="0"/>
              </a:rPr>
              <a:t>Si los cónyuges acuerdan los efectos de la disolución de su matrimonio, el tribunal los evaluará y los integrará a la sentencia de divorcio, luego de constatar que son libres y voluntarios y que no contienen ventajas injustificadas de un cónyuge sobre el otro.</a:t>
            </a:r>
            <a:endParaRPr lang="en-US" dirty="0">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latin typeface="Book Antiqua" panose="02040602050305030304" pitchFamily="18" charset="0"/>
              </a:rPr>
              <a:t>A falta de convenio entre los excónyuges o de regulación judicial expresa, los mencionados asuntos se regirán por lo dispuesto en este Código.</a:t>
            </a:r>
            <a:endParaRPr lang="en-US" dirty="0">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t> </a:t>
            </a:r>
            <a:endParaRPr lang="en-US" dirty="0"/>
          </a:p>
          <a:p>
            <a:pPr indent="457200" algn="just">
              <a:tabLst>
                <a:tab pos="457200" algn="l"/>
                <a:tab pos="914400" algn="l"/>
                <a:tab pos="1371600" algn="l"/>
              </a:tabLst>
            </a:pP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5046760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8E40728-5BCC-4EBC-B0A9-7B19A15F42DF}"/>
              </a:ext>
            </a:extLst>
          </p:cNvPr>
          <p:cNvSpPr/>
          <p:nvPr/>
        </p:nvSpPr>
        <p:spPr>
          <a:xfrm>
            <a:off x="1097281" y="1350498"/>
            <a:ext cx="10578904" cy="3970318"/>
          </a:xfrm>
          <a:prstGeom prst="rect">
            <a:avLst/>
          </a:prstGeom>
        </p:spPr>
        <p:txBody>
          <a:bodyPr wrap="square">
            <a:spAutoFit/>
          </a:bodyPr>
          <a:lstStyle/>
          <a:p>
            <a:pPr algn="ctr">
              <a:tabLst>
                <a:tab pos="914400" algn="l"/>
                <a:tab pos="1371600" algn="l"/>
              </a:tabLst>
            </a:pPr>
            <a:r>
              <a:rPr lang="es-ES_tradnl" dirty="0">
                <a:latin typeface="Book Antiqua" panose="02040602050305030304" pitchFamily="18" charset="0"/>
                <a:ea typeface="Times New Roman" panose="02020603050405020304" pitchFamily="18" charset="0"/>
              </a:rPr>
              <a:t>SUBSECCIÓN SÉPTIMA. PROCEDIMIENTOS POSTERIORES A LA SENTENCIA</a:t>
            </a:r>
            <a:endParaRPr lang="en-US" dirty="0">
              <a:latin typeface="Times New Roman" panose="02020603050405020304" pitchFamily="18" charset="0"/>
              <a:ea typeface="Times New Roman" panose="02020603050405020304" pitchFamily="18" charset="0"/>
            </a:endParaRPr>
          </a:p>
          <a:p>
            <a:pPr algn="ctr">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469.-Interpretación de las órdenes judiciales. </a:t>
            </a:r>
            <a:r>
              <a:rPr lang="es-ES_tradnl" b="1" i="1" u="sng" dirty="0">
                <a:solidFill>
                  <a:srgbClr val="FF0000"/>
                </a:solidFill>
                <a:latin typeface="Book Antiqua" panose="02040602050305030304" pitchFamily="18" charset="0"/>
                <a:ea typeface="Times New Roman" panose="02020603050405020304" pitchFamily="18" charset="0"/>
              </a:rPr>
              <a:t>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Si hay duda sobre el contenido, la vigencia o el alcance de una orden judicial sobre la patria potestad, la custodia y el sustento de los hijos menores y de los mayores incapaces o del cónyuge con necesidad de sustento, esta se interpretará del modo más favorable a estos.</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470.-Impugnación.</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La sentencia de divorcio solo puede dejarse sin efecto si una parte incurre en conducta fraudulenta para obtener el decreto judicial.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Los vicios del procedimiento que no constituyan un acto intencional para defraudar a la otra parte o al tribunal, no dan lugar a la impugnación de la sentencia de divorcio en ningún caso.</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0365587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35E25F7-2057-4931-BDC6-713EAA238FA4}"/>
              </a:ext>
            </a:extLst>
          </p:cNvPr>
          <p:cNvSpPr/>
          <p:nvPr/>
        </p:nvSpPr>
        <p:spPr>
          <a:xfrm>
            <a:off x="1012874" y="928468"/>
            <a:ext cx="10578904" cy="4247317"/>
          </a:xfrm>
          <a:prstGeom prst="rect">
            <a:avLst/>
          </a:prstGeom>
        </p:spPr>
        <p:txBody>
          <a:bodyPr wrap="square">
            <a:spAutoFit/>
          </a:bodyPr>
          <a:lstStyle/>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471.-Efectos de la extinción de la acción de divorcio para los cónyuges.</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El desistimiento de la petición de divorcio o su archivo por inactividad restituye a los cónyuges los mismos derechos y obligaciones que tenían en el matrimonio antes de presentarse la petición.</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472.-Efectos de la extinción de la acción de divorcio para los terceros.</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La reanudación del régimen económico anterior, luego de la reconciliación de los cónyuges o del archivo de la petición de divorcio por inactividad, no afecta los derechos del tercero que, con buena fe, contrata con cualquiera de los cónyuges durante el proceso de divorcio.</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Cualquier deuda incurrida por un cónyuge durante ese período se imputará como privativa.</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2743119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6CFBF5B-1C3A-4351-95F9-DF8638C5E416}"/>
              </a:ext>
            </a:extLst>
          </p:cNvPr>
          <p:cNvSpPr/>
          <p:nvPr/>
        </p:nvSpPr>
        <p:spPr>
          <a:xfrm>
            <a:off x="872197" y="379829"/>
            <a:ext cx="10902462" cy="5355312"/>
          </a:xfrm>
          <a:prstGeom prst="rect">
            <a:avLst/>
          </a:prstGeom>
        </p:spPr>
        <p:txBody>
          <a:bodyPr wrap="square">
            <a:spAutoFit/>
          </a:bodyPr>
          <a:lstStyle/>
          <a:p>
            <a:pPr indent="457200" algn="ctr">
              <a:tabLst>
                <a:tab pos="457200" algn="l"/>
                <a:tab pos="914400" algn="l"/>
                <a:tab pos="1371600" algn="l"/>
              </a:tabLst>
            </a:pPr>
            <a:endParaRPr lang="es-ES_tradnl" dirty="0">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479.-Constitución del hogar seguro.</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Desde la concesión del derecho a permanecer en la vivienda familiar, el inmueble se convierte en el hogar seguro del solicitante y de los beneficiados al momento de su concesión que han de convivir en él. El tribunal identificará a todos los beneficiados en la sentencia y establecerá las condiciones y el plazo en que cada cuál ha de disfrutarlo.</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481.-Reclamación en el mismo expediente de divorcio.</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solicitud del derecho a permanecer en la vivienda familiar luego de la disolución por divorcio, debe ventilarse en el mismo expediente. Si hay objeción fundamentada del titular del inmueble o de alguna tercera persona con derecho real sobre el mismo, la solución del asunto se hará en una vista plenaria.</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solicitud del derecho luego de la disolución del matrimonio por la muerte o por la muerte presunta de un cónyuge se atenderá en vista sumaria.</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170574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A5E8A6-0EDE-42AF-9EDD-18F988963831}"/>
              </a:ext>
            </a:extLst>
          </p:cNvPr>
          <p:cNvSpPr/>
          <p:nvPr/>
        </p:nvSpPr>
        <p:spPr>
          <a:xfrm>
            <a:off x="1026942" y="633046"/>
            <a:ext cx="10396024" cy="4154984"/>
          </a:xfrm>
          <a:prstGeom prst="rect">
            <a:avLst/>
          </a:prstGeom>
        </p:spPr>
        <p:txBody>
          <a:bodyPr wrap="square">
            <a:spAutoFit/>
          </a:bodyPr>
          <a:lstStyle/>
          <a:p>
            <a:pPr algn="ctr"/>
            <a:r>
              <a:rPr lang="es-PR" sz="2400" dirty="0">
                <a:latin typeface="Arial" panose="020B0604020202020204" pitchFamily="34" charset="0"/>
                <a:ea typeface="Times New Roman" panose="02020603050405020304" pitchFamily="18" charset="0"/>
              </a:rPr>
              <a:t> </a:t>
            </a:r>
            <a:r>
              <a:rPr lang="es-PR" sz="2400" dirty="0">
                <a:latin typeface="Book Antiqua" panose="02040602050305030304" pitchFamily="18" charset="0"/>
                <a:ea typeface="Times New Roman" panose="02020603050405020304" pitchFamily="18" charset="0"/>
              </a:rPr>
              <a:t>Cruz </a:t>
            </a:r>
            <a:r>
              <a:rPr lang="es-PR" sz="2400" dirty="0" err="1">
                <a:latin typeface="Book Antiqua" panose="02040602050305030304" pitchFamily="18" charset="0"/>
                <a:ea typeface="Times New Roman" panose="02020603050405020304" pitchFamily="18" charset="0"/>
              </a:rPr>
              <a:t>Cruz</a:t>
            </a:r>
            <a:r>
              <a:rPr lang="es-PR" sz="2400" dirty="0">
                <a:latin typeface="Book Antiqua" panose="02040602050305030304" pitchFamily="18" charset="0"/>
                <a:ea typeface="Times New Roman" panose="02020603050405020304" pitchFamily="18" charset="0"/>
              </a:rPr>
              <a:t> v. Irizarry Tirado, 107 D.P.R. 655 (1978).</a:t>
            </a:r>
          </a:p>
          <a:p>
            <a:pPr algn="ctr"/>
            <a:endParaRPr lang="es-PR" sz="2400" dirty="0">
              <a:latin typeface="Book Antiqua" panose="02040602050305030304" pitchFamily="18" charset="0"/>
              <a:ea typeface="Times New Roman" panose="02020603050405020304" pitchFamily="18" charset="0"/>
            </a:endParaRPr>
          </a:p>
          <a:p>
            <a:pPr algn="ctr"/>
            <a:r>
              <a:rPr lang="es-PR" sz="2400" dirty="0">
                <a:latin typeface="Book Antiqua" panose="02040602050305030304" pitchFamily="18" charset="0"/>
                <a:ea typeface="Times New Roman" panose="02020603050405020304" pitchFamily="18" charset="0"/>
              </a:rPr>
              <a:t>La equidad</a:t>
            </a:r>
          </a:p>
          <a:p>
            <a:pPr algn="ctr"/>
            <a:endParaRPr lang="es-PR" sz="2400" dirty="0">
              <a:latin typeface="Book Antiqua" panose="02040602050305030304" pitchFamily="18" charset="0"/>
              <a:ea typeface="Times New Roman" panose="02020603050405020304" pitchFamily="18" charset="0"/>
            </a:endParaRPr>
          </a:p>
          <a:p>
            <a:pPr algn="just"/>
            <a:r>
              <a:rPr lang="es-PR" sz="2400" dirty="0">
                <a:latin typeface="Book Antiqua" panose="02040602050305030304" pitchFamily="18" charset="0"/>
                <a:ea typeface="Times New Roman" panose="02020603050405020304" pitchFamily="18" charset="0"/>
              </a:rPr>
              <a:t>	Nuestra discreción debe ejercerse de manera razonable, procurando siempre lograr una solución justiciera. A la búsqueda de tal solución se incorpora la equidad como parte del derecho positivo, dejando en libertad al juzgador para que echando a un lado el rigor jurídico prefiera a la solución estrictamente legal, una con sentido moral y humano que haga especial justicia al caso concreto ante él.   “La solución en equidad se abraza a la justicia de cada caso, sin generalizar.”</a:t>
            </a:r>
            <a:endParaRPr lang="en-US" sz="2400" dirty="0">
              <a:latin typeface="Book Antiqua" panose="02040602050305030304" pitchFamily="18" charset="0"/>
            </a:endParaRPr>
          </a:p>
        </p:txBody>
      </p:sp>
    </p:spTree>
    <p:extLst>
      <p:ext uri="{BB962C8B-B14F-4D97-AF65-F5344CB8AC3E}">
        <p14:creationId xmlns:p14="http://schemas.microsoft.com/office/powerpoint/2010/main" val="38243794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8A71BA7-26F8-49EF-9957-30A90FED50F9}"/>
              </a:ext>
            </a:extLst>
          </p:cNvPr>
          <p:cNvSpPr/>
          <p:nvPr/>
        </p:nvSpPr>
        <p:spPr>
          <a:xfrm>
            <a:off x="815926" y="858129"/>
            <a:ext cx="10944665" cy="5078313"/>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485.-Subsistencia del derecho tras la muerte del titular del inmueble.</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muerte del titular del inmueble que constituye el hogar seguro tampoco extingue ese derecho. Los herederos del titular pueden ejercer las acciones necesarias para la protección de sus derechos sucesorios sobre dicho inmueble, siempre que no menoscaben el derecho reconocido a los beneficiarios del hogar seguro.</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486.-Normas supletorias.</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Las disposiciones de este Código que regulan el derecho de uso y habitación aplican supletoriamente al derecho a permanecer en la vivienda familiar.</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487.-Extensión de conceptos a otros casos.</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Los artículos de este Código sobre la atribución y la retención de la vivienda familiar son aplicables al proceso de disolución del matrimonio y al proceso de nulidad del matrimonio a menos que las normas sean claramente inaplicables o produzcan un resultado injusto para alguna de las partes.</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322186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C72EE25-F3B5-49FF-8B46-44A0454A273B}"/>
              </a:ext>
            </a:extLst>
          </p:cNvPr>
          <p:cNvSpPr/>
          <p:nvPr/>
        </p:nvSpPr>
        <p:spPr>
          <a:xfrm>
            <a:off x="1575583" y="731520"/>
            <a:ext cx="9706706" cy="4524315"/>
          </a:xfrm>
          <a:prstGeom prst="rect">
            <a:avLst/>
          </a:prstGeom>
        </p:spPr>
        <p:txBody>
          <a:bodyPr wrap="square">
            <a:spAutoFit/>
          </a:bodyPr>
          <a:lstStyle/>
          <a:p>
            <a:pPr indent="457200" algn="just">
              <a:tabLst>
                <a:tab pos="457200" algn="l"/>
                <a:tab pos="914400" algn="l"/>
                <a:tab pos="1371600" algn="l"/>
              </a:tabLst>
            </a:pPr>
            <a:endParaRPr lang="es-ES_tradnl" dirty="0">
              <a:latin typeface="Book Antiqua" panose="02040602050305030304" pitchFamily="18" charset="0"/>
              <a:ea typeface="Times New Roman" panose="02020603050405020304" pitchFamily="18" charset="0"/>
            </a:endParaRPr>
          </a:p>
          <a:p>
            <a:pPr indent="457200" algn="ctr">
              <a:tabLst>
                <a:tab pos="457200" algn="l"/>
                <a:tab pos="914400" algn="l"/>
                <a:tab pos="1371600" algn="l"/>
              </a:tabLst>
            </a:pPr>
            <a:r>
              <a:rPr lang="es-ES_tradnl" b="1" dirty="0">
                <a:latin typeface="Book Antiqua" panose="02040602050305030304" pitchFamily="18" charset="0"/>
                <a:ea typeface="Times New Roman" panose="02020603050405020304" pitchFamily="18" charset="0"/>
              </a:rPr>
              <a:t>TITULO V   EL REGIMEN ECONOMICO MATRIMONIAL</a:t>
            </a:r>
          </a:p>
          <a:p>
            <a:pPr indent="457200" algn="ctr">
              <a:tabLst>
                <a:tab pos="457200" algn="l"/>
                <a:tab pos="914400" algn="l"/>
                <a:tab pos="1371600" algn="l"/>
              </a:tabLst>
            </a:pPr>
            <a:endParaRPr lang="es-ES_tradnl" dirty="0">
              <a:latin typeface="Book Antiqua" panose="02040602050305030304" pitchFamily="18" charset="0"/>
              <a:ea typeface="Times New Roman" panose="02020603050405020304" pitchFamily="18" charset="0"/>
            </a:endParaRPr>
          </a:p>
          <a:p>
            <a:pPr indent="457200" algn="ctr">
              <a:tabLst>
                <a:tab pos="457200" algn="l"/>
                <a:tab pos="914400" algn="l"/>
                <a:tab pos="1371600" algn="l"/>
              </a:tabLst>
            </a:pPr>
            <a:endParaRPr lang="es-ES_tradnl" dirty="0">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492.-Contribución a los gastos del mantenimiento familiar.</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Con independencia del régimen seleccionado, los bienes de ambos cónyuges están sujetos al levantamiento de las cargas del matrimonio y de la familia.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493.-Obligación recíproca de informar.</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Los cónyuges tienen la obligación recíproca de informarse adecuada y oportunamente de las gestiones patrimoniales que llevan a cabo para la atención de las cargas y de los gastos familiares. Igual obligación existe respecto a la administración y a los rendimientos de los bienes comunes y de los propios, si estos sirven al levantamiento de tales cargas.</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3933291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9BA465F-D406-42B7-BF81-2BC289F2D954}"/>
              </a:ext>
            </a:extLst>
          </p:cNvPr>
          <p:cNvSpPr/>
          <p:nvPr/>
        </p:nvSpPr>
        <p:spPr>
          <a:xfrm>
            <a:off x="1519310" y="1308295"/>
            <a:ext cx="9636369" cy="3693319"/>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494.-Actuación individual para atender cargas familiares. </a:t>
            </a:r>
            <a:r>
              <a:rPr lang="es-ES_tradnl" b="1" i="1" u="sng" dirty="0">
                <a:solidFill>
                  <a:srgbClr val="FF0000"/>
                </a:solidFill>
                <a:latin typeface="Book Antiqua" panose="02040602050305030304" pitchFamily="18" charset="0"/>
                <a:ea typeface="Times New Roman" panose="02020603050405020304" pitchFamily="18" charset="0"/>
              </a:rPr>
              <a:t>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Cualquiera de los cónyuges puede realizar actos encaminados a atender las necesidades ordinarias de la familia y aquellas necesidades extraordinarias que sean apremiantes e indispensables para lograr el bienestar físico o emocional de sus miembros, según las circunstancias sociales y económicas del matrimonio.</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Los bienes comunes, si los hay, y los del cónyuge que contrae la obligación, responden solidariamente de las deudas contraídas en el ejercicio de esta facultad. Si estos no bastan para satisfacer la deuda, responden subsidiariamente los bienes del otro cónyuge. El que aporte caudales propios para la satisfacción de tales necesidades tendrá derecho a ser reintegrado, de conformidad con su régimen matrimonial, al liquidarse este.</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4704230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213D87E-8EF7-49E7-8606-23A0157DA44C}"/>
              </a:ext>
            </a:extLst>
          </p:cNvPr>
          <p:cNvSpPr/>
          <p:nvPr/>
        </p:nvSpPr>
        <p:spPr>
          <a:xfrm>
            <a:off x="1223889" y="1166843"/>
            <a:ext cx="9861453" cy="3416320"/>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496.-Protección especial de la vivienda familiar principal.</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Cuando el régimen económico sea Sociedad de Bienes Gananciales, ningún cónyuge podrá disponer de los derechos sobre la vivienda familiar principal ni de los muebles de uso ordinario del grupo familiar, sin el consentimiento expreso del otro o, en su defecto, de la autoridad judicial.</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Tal acto o negocio efectuado sin consentimiento o autorización judicial es anulable a instancias del otro cónyuge o de sus hijos menores, si conviven en la vivienda. No procede la anulación cuando el adquirente actúa de buena fe y a título oneroso.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888756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965C713-A6C3-401F-9A21-32EAD413B43F}"/>
              </a:ext>
            </a:extLst>
          </p:cNvPr>
          <p:cNvSpPr/>
          <p:nvPr/>
        </p:nvSpPr>
        <p:spPr>
          <a:xfrm>
            <a:off x="1139483" y="1659988"/>
            <a:ext cx="10142805" cy="2031325"/>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497.-Declaración sobre la titularidad de un bien.</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declaración de un cónyuge sobre la titularidad de un bien es prueba suficiente. Tal declaración por sí sola no perjudica a los legitimarios del declarante, ni a los acreedores de la sociedad conyugal o de cualquiera de los cónyuges, si la atribución no consta inscrita, como modificación del régimen original, en el Registro de Capitulaciones Matrimoniales o, según la naturaleza del bien, en el registro correspondiente.</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61551141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9170840-7CB4-4846-BC17-5E56480E818B}"/>
              </a:ext>
            </a:extLst>
          </p:cNvPr>
          <p:cNvSpPr/>
          <p:nvPr/>
        </p:nvSpPr>
        <p:spPr>
          <a:xfrm>
            <a:off x="872197" y="1028343"/>
            <a:ext cx="10494497" cy="3139321"/>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502.-Medidas supletorias para estimar validez.</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validez y la eficacia de las capitulaciones matrimoniales se rigen supletoriamente por las reglas generales de los contratos.</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503.-Disposición transitoria.</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Las capitulaciones matrimoniales otorgadas antes de este Código no tienen que ser anotadas en el Registro de Capitulaciones Matrimoniales. No obstante, cualquier modificación que se realice a estas será anotada en el Registro de Capitulaciones Matrimoniales, junto a la referencia a las enmendadas, conforme a lo dispuesto en este Código.</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96395573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895E2FC-5110-42F7-961B-36BC44C3A1AA}"/>
              </a:ext>
            </a:extLst>
          </p:cNvPr>
          <p:cNvSpPr/>
          <p:nvPr/>
        </p:nvSpPr>
        <p:spPr>
          <a:xfrm>
            <a:off x="1125415" y="1997839"/>
            <a:ext cx="9650437" cy="2031325"/>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506.-Donación de terceros.</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Los bienes donados conjuntamente a los contrayentes pertenecen a ambos en común pro indiviso y en partes iguales, salvo que el donante haya dispuesto otra cosa. Si el donante nada dice o existe duda sobre la atribución a favor de uno o de otro contrayente, se presumirá que se hace a ambos en partes iguales.</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79601059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A3030B6-ED0F-4A5E-AE67-1B00B101FE4C}"/>
              </a:ext>
            </a:extLst>
          </p:cNvPr>
          <p:cNvSpPr/>
          <p:nvPr/>
        </p:nvSpPr>
        <p:spPr>
          <a:xfrm>
            <a:off x="801857" y="365759"/>
            <a:ext cx="11211951" cy="5909310"/>
          </a:xfrm>
          <a:prstGeom prst="rect">
            <a:avLst/>
          </a:prstGeom>
        </p:spPr>
        <p:txBody>
          <a:bodyPr wrap="square">
            <a:spAutoFit/>
          </a:bodyPr>
          <a:lstStyle/>
          <a:p>
            <a:r>
              <a:rPr lang="es-ES" dirty="0">
                <a:latin typeface="Book Antiqua" panose="02040602050305030304" pitchFamily="18" charset="0"/>
              </a:rPr>
              <a:t>Artículo 510.-Otros bienes privativos. </a:t>
            </a:r>
            <a:r>
              <a:rPr lang="es-ES" dirty="0">
                <a:solidFill>
                  <a:srgbClr val="FF0000"/>
                </a:solidFill>
                <a:latin typeface="Book Antiqua" panose="02040602050305030304" pitchFamily="18" charset="0"/>
              </a:rPr>
              <a:t>No tiene equivalencia CC 1930</a:t>
            </a:r>
          </a:p>
          <a:p>
            <a:endParaRPr lang="es-ES" dirty="0">
              <a:latin typeface="Book Antiqua" panose="02040602050305030304" pitchFamily="18" charset="0"/>
            </a:endParaRPr>
          </a:p>
          <a:p>
            <a:r>
              <a:rPr lang="es-ES" dirty="0">
                <a:latin typeface="Book Antiqua" panose="02040602050305030304" pitchFamily="18" charset="0"/>
              </a:rPr>
              <a:t>También son bienes privativos:</a:t>
            </a:r>
          </a:p>
          <a:p>
            <a:endParaRPr lang="es-ES" dirty="0">
              <a:latin typeface="Book Antiqua" panose="02040602050305030304" pitchFamily="18" charset="0"/>
            </a:endParaRPr>
          </a:p>
          <a:p>
            <a:r>
              <a:rPr lang="es-ES" dirty="0">
                <a:latin typeface="Book Antiqua" panose="02040602050305030304" pitchFamily="18" charset="0"/>
              </a:rPr>
              <a:t>(a)	las ropas y los objetos de uso personal, a menos que sean de extraordinario valor y se adquieran a costa de los fondos comunes o de los fondos pertenecientes al otro cónyuge. En este último caso se excluyen los que un cónyuge recibe del otro a título de donación;</a:t>
            </a:r>
          </a:p>
          <a:p>
            <a:endParaRPr lang="es-ES" dirty="0">
              <a:latin typeface="Book Antiqua" panose="02040602050305030304" pitchFamily="18" charset="0"/>
            </a:endParaRPr>
          </a:p>
          <a:p>
            <a:r>
              <a:rPr lang="es-ES" dirty="0">
                <a:latin typeface="Book Antiqua" panose="02040602050305030304" pitchFamily="18" charset="0"/>
              </a:rPr>
              <a:t>(b)	el título, la licencia o el grado académico o profesional, pero la sociedad conserva un crédito por los gastos incurridos en la preparación, convalidación y educación continua del cónyuge acreditado. La práctica, el negocio o la gestión económica que genera tal acreditación se rige por el artículo sobre bienes gananciales de este título;</a:t>
            </a:r>
          </a:p>
          <a:p>
            <a:endParaRPr lang="es-ES" dirty="0">
              <a:latin typeface="Book Antiqua" panose="02040602050305030304" pitchFamily="18" charset="0"/>
            </a:endParaRPr>
          </a:p>
          <a:p>
            <a:r>
              <a:rPr lang="es-ES" dirty="0">
                <a:latin typeface="Book Antiqua" panose="02040602050305030304" pitchFamily="18" charset="0"/>
              </a:rPr>
              <a:t>(c)	los instrumentos necesarios para el ejercicio de la profesión o del oficio, salvo cuando estos constituyen parte integrante de una empresa, establecimiento o negocio comercial o son necesarios para la explotación de cualquier iniciativa económica, de carácter común o de uno solo de los cónyuges; y</a:t>
            </a:r>
          </a:p>
          <a:p>
            <a:endParaRPr lang="es-ES" dirty="0">
              <a:latin typeface="Book Antiqua" panose="02040602050305030304" pitchFamily="18" charset="0"/>
            </a:endParaRPr>
          </a:p>
          <a:p>
            <a:r>
              <a:rPr lang="es-ES" dirty="0">
                <a:latin typeface="Book Antiqua" panose="02040602050305030304" pitchFamily="18" charset="0"/>
              </a:rPr>
              <a:t>(d)	las nuevas acciones u otros títulos o participaciones en personas jurídicas suscritas como consecuencia de la titularidad de otros fondos o bienes privativos, así como las cantidades obtenidas por el derecho a suscribir. Si para el pago de la suscripción se utilizan fondos comunes o se emiten las acciones con cargo a los beneficios, se reembolsará el valor satisfecho.</a:t>
            </a:r>
          </a:p>
        </p:txBody>
      </p:sp>
    </p:spTree>
    <p:extLst>
      <p:ext uri="{BB962C8B-B14F-4D97-AF65-F5344CB8AC3E}">
        <p14:creationId xmlns:p14="http://schemas.microsoft.com/office/powerpoint/2010/main" val="305258105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549D445-7492-407F-B2CB-8CE4A7677634}"/>
              </a:ext>
            </a:extLst>
          </p:cNvPr>
          <p:cNvSpPr/>
          <p:nvPr/>
        </p:nvSpPr>
        <p:spPr>
          <a:xfrm>
            <a:off x="829994" y="1266092"/>
            <a:ext cx="10325686" cy="2031325"/>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511-Empleo de fondos comunes para adquirir los bienes privativos.</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Los bienes mencionados en los dos artículos que anteceden no pierden su carácter privativo por el hecho de que su adquisición se realice con fondos comunes. En este caso, al momento de su liquidación, la sociedad puede reclamar como crédito el valor satisfecho en favor del cónyuge para su adquisición, convalidación o conservación.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0805427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D461D1A-40FA-408F-9815-A2836C177B99}"/>
              </a:ext>
            </a:extLst>
          </p:cNvPr>
          <p:cNvSpPr/>
          <p:nvPr/>
        </p:nvSpPr>
        <p:spPr>
          <a:xfrm>
            <a:off x="829994" y="1181686"/>
            <a:ext cx="10607040" cy="4524315"/>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515.-Pensiones por incapacidad o por retiro.</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Las pensiones por incapacidad sobrevenida durante la vigencia de la sociedad, tienen carácter ganancial.</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derecho a recibir una pensión por retiro tiene carácter privativo, aunque para la adquisición de esta se empleen fondos comunes, en cuyo caso la sociedad de gananciales tendrá derecho a un crédito en dicho concepto en el momento de la liquidación de la misma.</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Los pagos periódicos, percibidos en función del derecho a recibir una pensión de retiro, que se reciban durante la vigencia de la sociedad, tienen carácter ganancial.</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Las pensiones por mérito personal, cívico o artístico no pierden su carácter privativo, pero los pagos periódicos percibidos durante la vigencia de la sociedad se consideran frutos con carácter ganancial.</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787301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09C2310-730A-467A-A9A1-5A2D3E9D67F7}"/>
              </a:ext>
            </a:extLst>
          </p:cNvPr>
          <p:cNvSpPr/>
          <p:nvPr/>
        </p:nvSpPr>
        <p:spPr>
          <a:xfrm>
            <a:off x="3048000" y="2828836"/>
            <a:ext cx="6096000" cy="369332"/>
          </a:xfrm>
          <a:prstGeom prst="rect">
            <a:avLst/>
          </a:prstGeom>
        </p:spPr>
        <p:txBody>
          <a:bodyPr>
            <a:spAutoFit/>
          </a:bodyPr>
          <a:lstStyle/>
          <a:p>
            <a:pPr algn="ctr"/>
            <a:endParaRPr lang="es-PR" b="1" cap="all" dirty="0">
              <a:latin typeface="Book Antiqua" panose="02040602050305030304" pitchFamily="18"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1B9E4575-8A2E-48C2-BD1B-0338AE8A4B68}"/>
              </a:ext>
            </a:extLst>
          </p:cNvPr>
          <p:cNvSpPr/>
          <p:nvPr/>
        </p:nvSpPr>
        <p:spPr>
          <a:xfrm>
            <a:off x="1533377" y="154745"/>
            <a:ext cx="9861453" cy="6463308"/>
          </a:xfrm>
          <a:prstGeom prst="rect">
            <a:avLst/>
          </a:prstGeom>
        </p:spPr>
        <p:txBody>
          <a:bodyPr wrap="square">
            <a:spAutoFit/>
          </a:bodyPr>
          <a:lstStyle/>
          <a:p>
            <a:pPr algn="ctr">
              <a:tabLst>
                <a:tab pos="457200" algn="l"/>
                <a:tab pos="5742305" algn="r"/>
              </a:tabLst>
            </a:pPr>
            <a:r>
              <a:rPr lang="es-ES_tradnl" dirty="0">
                <a:latin typeface="Book Antiqua" panose="02040602050305030304" pitchFamily="18" charset="0"/>
                <a:ea typeface="Times New Roman" panose="02020603050405020304" pitchFamily="18" charset="0"/>
              </a:rPr>
              <a:t>LIBRO PRIMERO</a:t>
            </a:r>
            <a:endParaRPr lang="en-US" dirty="0">
              <a:latin typeface="Times New Roman" panose="02020603050405020304" pitchFamily="18" charset="0"/>
              <a:ea typeface="Times New Roman" panose="02020603050405020304" pitchFamily="18" charset="0"/>
            </a:endParaRPr>
          </a:p>
          <a:p>
            <a:pPr algn="ctr">
              <a:tabLst>
                <a:tab pos="457200" algn="l"/>
                <a:tab pos="5742305" algn="r"/>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algn="ctr">
              <a:tabLst>
                <a:tab pos="457200" algn="l"/>
                <a:tab pos="5742305" algn="r"/>
              </a:tabLst>
            </a:pPr>
            <a:r>
              <a:rPr lang="es-ES_tradnl" dirty="0">
                <a:latin typeface="Book Antiqua" panose="02040602050305030304" pitchFamily="18" charset="0"/>
                <a:ea typeface="Times New Roman" panose="02020603050405020304" pitchFamily="18" charset="0"/>
              </a:rPr>
              <a:t>LAS RELACIONES JURÍDICAS</a:t>
            </a:r>
            <a:endParaRPr lang="en-US" dirty="0">
              <a:latin typeface="Times New Roman" panose="02020603050405020304" pitchFamily="18" charset="0"/>
              <a:ea typeface="Times New Roman" panose="02020603050405020304" pitchFamily="18" charset="0"/>
            </a:endParaRPr>
          </a:p>
          <a:p>
            <a:pPr algn="ctr">
              <a:tabLst>
                <a:tab pos="457200" algn="l"/>
                <a:tab pos="5742305" algn="r"/>
              </a:tabLst>
            </a:pPr>
            <a:r>
              <a:rPr lang="es-ES_tradnl" dirty="0">
                <a:latin typeface="Book Antiqua" panose="02040602050305030304" pitchFamily="18" charset="0"/>
                <a:ea typeface="Times New Roman" panose="02020603050405020304" pitchFamily="18" charset="0"/>
              </a:rPr>
              <a:t>(PERSONA, ANIMALES DOMÉSTICOS Y DOMESTICADOS, BIENES Y HECHOS, ACTOS Y NEGOCIOS JURÍDICOS)</a:t>
            </a:r>
          </a:p>
          <a:p>
            <a:pPr algn="ctr">
              <a:tabLst>
                <a:tab pos="457200" algn="l"/>
                <a:tab pos="5742305" algn="r"/>
              </a:tabLst>
            </a:pPr>
            <a:endParaRPr lang="es-ES_tradnl" dirty="0">
              <a:latin typeface="Book Antiqua" panose="02040602050305030304" pitchFamily="18" charset="0"/>
              <a:ea typeface="Times New Roman" panose="02020603050405020304" pitchFamily="18" charset="0"/>
            </a:endParaRPr>
          </a:p>
          <a:p>
            <a:pPr algn="just"/>
            <a:r>
              <a:rPr lang="es-ES_tradnl" b="1" dirty="0">
                <a:latin typeface="Book Antiqua" panose="02040602050305030304" pitchFamily="18" charset="0"/>
              </a:rPr>
              <a:t>Artículo 107.-Validez de los actos del menor de edad.</a:t>
            </a:r>
            <a:endParaRPr lang="en-US" b="1" dirty="0">
              <a:latin typeface="Book Antiqua" panose="02040602050305030304" pitchFamily="18" charset="0"/>
            </a:endParaRPr>
          </a:p>
          <a:p>
            <a:pPr algn="just"/>
            <a:r>
              <a:rPr lang="es-ES_tradnl" dirty="0">
                <a:latin typeface="Book Antiqua" panose="02040602050305030304" pitchFamily="18" charset="0"/>
              </a:rPr>
              <a:t> </a:t>
            </a:r>
            <a:endParaRPr lang="en-US" dirty="0">
              <a:latin typeface="Book Antiqua" panose="02040602050305030304" pitchFamily="18" charset="0"/>
            </a:endParaRPr>
          </a:p>
          <a:p>
            <a:pPr algn="just"/>
            <a:r>
              <a:rPr lang="es-ES_tradnl" dirty="0">
                <a:latin typeface="Book Antiqua" panose="02040602050305030304" pitchFamily="18" charset="0"/>
              </a:rPr>
              <a:t>	Los actos jurídicos que realiza el menor de edad que ya ha cumplido dieciocho (18) años, aunque esté sujeto a la patria potestad o a la tutela, son válidos si, al momento de consentir a ellos, su grado de madurez, discernimiento, instrucción académica e independencia de sus mayores le permiten comprender la naturaleza y las consecuencias jurídicas de aquellos, excepto cuando la ley le impide expresamente realizarlos.</a:t>
            </a:r>
            <a:endParaRPr lang="en-US" dirty="0">
              <a:latin typeface="Book Antiqua" panose="02040602050305030304" pitchFamily="18" charset="0"/>
            </a:endParaRPr>
          </a:p>
          <a:p>
            <a:pPr algn="just"/>
            <a:r>
              <a:rPr lang="es-ES_tradnl" dirty="0">
                <a:latin typeface="Book Antiqua" panose="02040602050305030304" pitchFamily="18" charset="0"/>
              </a:rPr>
              <a:t> </a:t>
            </a:r>
            <a:endParaRPr lang="en-US" dirty="0">
              <a:latin typeface="Book Antiqua" panose="02040602050305030304" pitchFamily="18" charset="0"/>
            </a:endParaRPr>
          </a:p>
          <a:p>
            <a:pPr algn="just"/>
            <a:r>
              <a:rPr lang="es-ES_tradnl" b="1" dirty="0">
                <a:latin typeface="Book Antiqua" panose="02040602050305030304" pitchFamily="18" charset="0"/>
              </a:rPr>
              <a:t>	</a:t>
            </a:r>
            <a:r>
              <a:rPr lang="es-ES_tradnl" dirty="0">
                <a:latin typeface="Book Antiqua" panose="02040602050305030304" pitchFamily="18" charset="0"/>
              </a:rPr>
              <a:t>Los progenitores con patria potestad, los tutores o los representantes legales pueden impugnar la validez de la actuación si, al momento de consentir al acto jurídico impugnado, el menor carece de los atributos que se describen en el párrafo anterior o si en el tráfico jurídico ese acto no es el tipo de gestión que de ordinario realiza una persona de su edad sin la asistencia paterna o tutelar.</a:t>
            </a:r>
            <a:endParaRPr lang="en-US" dirty="0">
              <a:latin typeface="Book Antiqua" panose="02040602050305030304" pitchFamily="18" charset="0"/>
            </a:endParaRPr>
          </a:p>
          <a:p>
            <a:pPr algn="ctr">
              <a:tabLst>
                <a:tab pos="457200" algn="l"/>
                <a:tab pos="5742305" algn="r"/>
              </a:tabLst>
            </a:pPr>
            <a:endParaRPr lang="es-ES_tradnl" dirty="0">
              <a:latin typeface="Book Antiqua" panose="02040602050305030304" pitchFamily="18" charset="0"/>
              <a:ea typeface="Times New Roman" panose="02020603050405020304" pitchFamily="18" charset="0"/>
            </a:endParaRPr>
          </a:p>
          <a:p>
            <a:pPr algn="ctr">
              <a:tabLst>
                <a:tab pos="457200" algn="l"/>
                <a:tab pos="5742305" algn="r"/>
              </a:tabLst>
            </a:pPr>
            <a:endParaRPr lang="es-ES_tradnl" dirty="0">
              <a:latin typeface="Book Antiqua" panose="02040602050305030304" pitchFamily="18" charset="0"/>
              <a:ea typeface="Times New Roman" panose="02020603050405020304" pitchFamily="18" charset="0"/>
            </a:endParaRPr>
          </a:p>
          <a:p>
            <a:pPr algn="ctr">
              <a:tabLst>
                <a:tab pos="457200" algn="l"/>
                <a:tab pos="5742305" algn="r"/>
              </a:tabLst>
            </a:pPr>
            <a:endParaRPr lang="es-ES_tradnl" dirty="0">
              <a:latin typeface="Book Antiqua" panose="02040602050305030304" pitchFamily="18" charset="0"/>
              <a:ea typeface="Times New Roman" panose="02020603050405020304" pitchFamily="18" charset="0"/>
            </a:endParaRPr>
          </a:p>
          <a:p>
            <a:pPr algn="ctr">
              <a:tabLst>
                <a:tab pos="457200" algn="l"/>
                <a:tab pos="5742305" algn="r"/>
              </a:tabLst>
            </a:pP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5760779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95D6DDB-1328-4958-81FB-86EA37584E0A}"/>
              </a:ext>
            </a:extLst>
          </p:cNvPr>
          <p:cNvSpPr/>
          <p:nvPr/>
        </p:nvSpPr>
        <p:spPr>
          <a:xfrm>
            <a:off x="1519311" y="1582341"/>
            <a:ext cx="9622301" cy="2308324"/>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516.-Cotitularidad de bienes.</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Los bienes adquiridos mediante precio o contraprestación, en parte ganancial y en parte privativo, corresponden pro indiviso a la sociedad de gananciales y al cónyuge o cónyuges en proporción al valor de las aportaciones respectivas.</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Los bienes adquiridos por un cónyuge para sí, antes de la vigencia de la sociedad, siguen siendo privativos, aunque pague el precio remanente con fondos comunes. En este caso la sociedad tiene un crédito por lo aportado al momento de su liquidación.</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26875038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BC72D2E-2C8F-4E34-B154-4A3CBC3760CF}"/>
              </a:ext>
            </a:extLst>
          </p:cNvPr>
          <p:cNvSpPr/>
          <p:nvPr/>
        </p:nvSpPr>
        <p:spPr>
          <a:xfrm>
            <a:off x="970671" y="1028343"/>
            <a:ext cx="9720775" cy="3416320"/>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517.-Atribución voluntaria del carácter del bien.</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Los cónyuges pueden, de común acuerdo, atribuir la condición de común o ganancial a cualquier bien que adquieran a título oneroso durante la vigencia de la sociedad, cualquiera que sea la procedencia del precio o de la contraprestación y la forma y el plazo en que se satisfaga.</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Si la adquisición se hace en forma conjunta y sin atribución de cuotas, se presume su voluntad favorable al carácter ganancial del bien. En caso de duda, el carácter privativo o ganancial del primer desembolso hecho para la adquisición del bien determina su eventual naturaleza, salvo prueba en contrario.</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9841994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44F1DE0-066E-43E8-AD28-B839B3D0C0AC}"/>
              </a:ext>
            </a:extLst>
          </p:cNvPr>
          <p:cNvSpPr/>
          <p:nvPr/>
        </p:nvSpPr>
        <p:spPr>
          <a:xfrm>
            <a:off x="815926" y="1730326"/>
            <a:ext cx="10536702" cy="3693319"/>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526.-Asistencia judicial.</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Cuando para la realización de actos de administración o disposición es necesario el consentimiento de ambos cónyuges y uno de ellos no puede prestarlo o se niega injustificadamente a ello, el interesado puede demandar la asistencia judicial mediante petición fundamentada.</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Para los actos de administración, el tribunal puede autorizar a uno solo de los cónyuges a actuar por tiempo determinado o a realizar únicamente el acto específico de que se trate. Cuando se trata de actos de disposición, el tribunal puede, previa vista </a:t>
            </a:r>
            <a:r>
              <a:rPr lang="es-ES_tradnl" dirty="0" err="1">
                <a:latin typeface="Book Antiqua" panose="02040602050305030304" pitchFamily="18" charset="0"/>
                <a:ea typeface="Times New Roman" panose="02020603050405020304" pitchFamily="18" charset="0"/>
              </a:rPr>
              <a:t>evidenciaria</a:t>
            </a:r>
            <a:r>
              <a:rPr lang="es-ES_tradnl" dirty="0">
                <a:latin typeface="Book Antiqua" panose="02040602050305030304" pitchFamily="18" charset="0"/>
                <a:ea typeface="Times New Roman" panose="02020603050405020304" pitchFamily="18" charset="0"/>
              </a:rPr>
              <a:t>, autorizar los actos que redunden en interés y provecho para la familia.</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Si lo cree conveniente, en ambos casos, el tribunal puede también adoptar las medidas cautelares que estime convenientes para la protección del patrimonio común.</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0606998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DFD0338-2061-48EB-AB7A-1B76F50C1C8F}"/>
              </a:ext>
            </a:extLst>
          </p:cNvPr>
          <p:cNvSpPr/>
          <p:nvPr/>
        </p:nvSpPr>
        <p:spPr>
          <a:xfrm>
            <a:off x="1378635" y="1720840"/>
            <a:ext cx="9566030" cy="2308324"/>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531.-Sanción por el beneficio o lucro personal.</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Si como consecuencia de un acto de administración o de disposición llevado a cabo por uno solo de los cónyuges, este obtiene un beneficio o lucro exclusivo para él y ocasiona dolosamente un daño a la sociedad, es deudor de esta por su importe, aunque el otro cónyuge no impugne el acto.</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Si el tercero adquirente actúa de mala fe, el acto es rescindible.</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92856450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5A9482D-3A09-4978-8F61-58FCF32942BC}"/>
              </a:ext>
            </a:extLst>
          </p:cNvPr>
          <p:cNvSpPr/>
          <p:nvPr/>
        </p:nvSpPr>
        <p:spPr>
          <a:xfrm>
            <a:off x="1336431" y="1899138"/>
            <a:ext cx="10156873" cy="3693319"/>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537.-Derechos de los acreedores.</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acreedor de la sociedad de gananciales tiene en su liquidación los mismos derechos que las leyes le reconocen en la liquidación de la herencia de un deudor.</a:t>
            </a:r>
          </a:p>
          <a:p>
            <a:pPr indent="457200" algn="just">
              <a:tabLst>
                <a:tab pos="457200" algn="l"/>
                <a:tab pos="914400" algn="l"/>
                <a:tab pos="1371600" algn="l"/>
              </a:tabLst>
            </a:pPr>
            <a:endParaRPr lang="es-ES_tradnl" dirty="0">
              <a:latin typeface="Book Antiqua" panose="0204060205030503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t>
            </a:r>
          </a:p>
          <a:p>
            <a:r>
              <a:rPr lang="es-ES_tradnl" dirty="0">
                <a:latin typeface="Book Antiqua" panose="02040602050305030304" pitchFamily="18" charset="0"/>
              </a:rPr>
              <a:t>Artículo 540.-Pago de deudas entre cónyuges.</a:t>
            </a:r>
            <a:r>
              <a:rPr lang="es-ES_tradnl" b="1" i="1" u="sng" dirty="0">
                <a:latin typeface="Book Antiqua" panose="02040602050305030304" pitchFamily="18" charset="0"/>
              </a:rPr>
              <a:t> </a:t>
            </a:r>
            <a:r>
              <a:rPr lang="es-ES_tradnl" b="1" i="1" u="sng" dirty="0">
                <a:solidFill>
                  <a:srgbClr val="FF0000"/>
                </a:solidFill>
                <a:latin typeface="Book Antiqua" panose="02040602050305030304" pitchFamily="18" charset="0"/>
              </a:rPr>
              <a:t>No tiene equivalencia CC 1930</a:t>
            </a:r>
            <a:endParaRPr lang="en-US" dirty="0">
              <a:solidFill>
                <a:srgbClr val="FF0000"/>
              </a:solidFill>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latin typeface="Book Antiqua" panose="02040602050305030304" pitchFamily="18" charset="0"/>
              </a:rPr>
              <a:t>Si al momento de la liquidación, uno de los cónyuges es acreedor personal del otro, puede exigir que se le satisfaga su crédito mediante la adjudicación de determinados bienes comunes, salvo que el deudor pague voluntariamente.</a:t>
            </a:r>
            <a:endParaRPr lang="en-US" dirty="0">
              <a:latin typeface="Book Antiqua" panose="02040602050305030304" pitchFamily="18" charset="0"/>
            </a:endParaRPr>
          </a:p>
          <a:p>
            <a:r>
              <a:rPr lang="es-ES_tradnl" dirty="0"/>
              <a:t> </a:t>
            </a:r>
            <a:endParaRPr lang="en-US" dirty="0"/>
          </a:p>
          <a:p>
            <a:pPr indent="457200" algn="just">
              <a:tabLst>
                <a:tab pos="457200" algn="l"/>
                <a:tab pos="914400" algn="l"/>
                <a:tab pos="1371600" algn="l"/>
              </a:tabLst>
            </a:pP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09710940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EE479C-112E-4CD5-8057-21439F38008E}"/>
              </a:ext>
            </a:extLst>
          </p:cNvPr>
          <p:cNvPicPr>
            <a:picLocks noChangeAspect="1"/>
          </p:cNvPicPr>
          <p:nvPr/>
        </p:nvPicPr>
        <p:blipFill>
          <a:blip r:embed="rId2"/>
          <a:stretch>
            <a:fillRect/>
          </a:stretch>
        </p:blipFill>
        <p:spPr>
          <a:xfrm>
            <a:off x="787791" y="556721"/>
            <a:ext cx="10202383" cy="5520521"/>
          </a:xfrm>
          <a:prstGeom prst="rect">
            <a:avLst/>
          </a:prstGeom>
        </p:spPr>
      </p:pic>
    </p:spTree>
    <p:extLst>
      <p:ext uri="{BB962C8B-B14F-4D97-AF65-F5344CB8AC3E}">
        <p14:creationId xmlns:p14="http://schemas.microsoft.com/office/powerpoint/2010/main" val="225058526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3F039D3-6386-4436-A681-3FE328B5098A}"/>
              </a:ext>
            </a:extLst>
          </p:cNvPr>
          <p:cNvSpPr/>
          <p:nvPr/>
        </p:nvSpPr>
        <p:spPr>
          <a:xfrm>
            <a:off x="1237958" y="1533379"/>
            <a:ext cx="8909538" cy="2031325"/>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542.-Derecho de uso y habitación.</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Respecto a los bienes descritos en los incisos (c) y (d) del artículo anterior, puede el cónyuge pedir, a su elección, que se le atribuyan en propiedad o que se constituya, a su favor, los derechos de uso y de habitación sobre ellos. Si el valor de los bienes o del derecho supera al de la participación del cónyuge adjudicatario, este debe abonar la diferencia al otro cónyuge.</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37431539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86729D4-D3DD-4188-9288-7E41CD3303C0}"/>
              </a:ext>
            </a:extLst>
          </p:cNvPr>
          <p:cNvSpPr/>
          <p:nvPr/>
        </p:nvSpPr>
        <p:spPr>
          <a:xfrm>
            <a:off x="1167617" y="1533378"/>
            <a:ext cx="10381957" cy="3970318"/>
          </a:xfrm>
          <a:prstGeom prst="rect">
            <a:avLst/>
          </a:prstGeom>
        </p:spPr>
        <p:txBody>
          <a:bodyPr wrap="square">
            <a:spAutoFit/>
          </a:bodyPr>
          <a:lstStyle/>
          <a:p>
            <a:pPr algn="ctr">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CAPÍTULO VI. LA COMUNIDAD DE BIENES POST GANANCIAL</a:t>
            </a:r>
            <a:endParaRPr lang="en-US" dirty="0">
              <a:latin typeface="Times New Roman" panose="02020603050405020304" pitchFamily="18" charset="0"/>
              <a:ea typeface="Times New Roman" panose="02020603050405020304" pitchFamily="18" charset="0"/>
            </a:endParaRPr>
          </a:p>
          <a:p>
            <a:pPr algn="ctr">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547.-Comienzo de la comunidad post ganancial.</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Disuelta la sociedad de gananciales, surge entre los cónyuges o excónyuges, según sea el caso, una comunidad de bienes y derechos sobre la totalidad de los elementos del patrimonio común que permanece en indivisión.</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Artículo 548.-Presunción de igualdad.</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Se presume que mientras no se liquide el régimen de gananciales, cada cónyuge o excónyuge, según sea el caso, tiene y conserva la misma participación igualitaria sobre el patrimonio indiviso existente al momento de la disolución de la sociedad, así como de los frutos y productos y del aumento o la disminución en valor que perciba.</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0273247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366F68F-69D2-4C47-9881-F3C60C4B7002}"/>
              </a:ext>
            </a:extLst>
          </p:cNvPr>
          <p:cNvSpPr/>
          <p:nvPr/>
        </p:nvSpPr>
        <p:spPr>
          <a:xfrm>
            <a:off x="604911" y="675249"/>
            <a:ext cx="11127544" cy="4801314"/>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549.-Criterios para rebatir presunción.</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presunción de igualdad en las participaciones de ambos cónyuges o excónyuges cede ante prueba de que los frutos civiles e industriales, los productos y el aumento en valor percibidos se deben al esfuerzo desigual o exclusivo de uno de ellos o a la inversión de fondos propios.</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presunción también es rebatible respecto a toda obligación, disminución en valor o deterioro causado por la actuación individual, dolosa o negligente, de uno de los cónyuges o excónyuges sobre el patrimonio común.</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b="1" dirty="0">
                <a:latin typeface="Book Antiqua" panose="02040602050305030304" pitchFamily="18" charset="0"/>
                <a:ea typeface="Times New Roman" panose="02020603050405020304" pitchFamily="18" charset="0"/>
              </a:rPr>
              <a:t>Artículo 550.-Responsabilidad de los comuneros.</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cónyuge o excónyuge comunero no está obligado a desarrollar el patrimonio común para que produzca frutos o productos adicionales a los que natural o necesariamente pudiera generar. Sin embargo, si opta por hacerlo de modo exclusivo o sin el concurso o consentimiento del otro comunero, responde del menoscabo que sufra durante la gestión. La responsabilidad es imputable a su participación, a menos que ofrezca otro modo de resarcimiento idóneo.</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88394674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2ED0D74-F073-4CC6-BD97-314FE445568E}"/>
              </a:ext>
            </a:extLst>
          </p:cNvPr>
          <p:cNvSpPr/>
          <p:nvPr/>
        </p:nvSpPr>
        <p:spPr>
          <a:xfrm>
            <a:off x="1223889" y="2011680"/>
            <a:ext cx="9706707" cy="2031325"/>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551.-Crédito por uso de fondos comunes.</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Si uno de los cónyuges o excónyuges comunero adquiere para sí otros bienes, a costa de los bienes, frutos o productos comunes, la nueva adquisición le pertenecerá a título exclusivo, pero el otro comunero podrá exigir un crédito a favor de la comunidad por el importe actualizado de los fondos comunes utilizados. Tal crédito será efectivo al momento de la liquidación del régimen que origina la comunidad.</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689315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7652BBF-606D-4737-A1AE-B9A90888DFB7}"/>
              </a:ext>
            </a:extLst>
          </p:cNvPr>
          <p:cNvSpPr/>
          <p:nvPr/>
        </p:nvSpPr>
        <p:spPr>
          <a:xfrm>
            <a:off x="1997612" y="1069145"/>
            <a:ext cx="9075071" cy="4154984"/>
          </a:xfrm>
          <a:prstGeom prst="rect">
            <a:avLst/>
          </a:prstGeom>
        </p:spPr>
        <p:txBody>
          <a:bodyPr wrap="square">
            <a:spAutoFit/>
          </a:bodyPr>
          <a:lstStyle/>
          <a:p>
            <a:pPr algn="ctr"/>
            <a:endParaRPr lang="es-PR" sz="4800" dirty="0">
              <a:solidFill>
                <a:srgbClr val="000000"/>
              </a:solidFill>
              <a:latin typeface="Book Antiqua" panose="02040602050305030304" pitchFamily="18" charset="0"/>
              <a:ea typeface="Calibri" panose="020F0502020204030204" pitchFamily="34" charset="0"/>
              <a:cs typeface="Times New Roman" panose="02020603050405020304" pitchFamily="18" charset="0"/>
            </a:endParaRPr>
          </a:p>
          <a:p>
            <a:pPr algn="ctr"/>
            <a:r>
              <a:rPr lang="es-PR" sz="3600" dirty="0">
                <a:solidFill>
                  <a:srgbClr val="000000"/>
                </a:solidFill>
                <a:latin typeface="Algerian" panose="04020705040A02060702" pitchFamily="82" charset="0"/>
                <a:ea typeface="Calibri" panose="020F0502020204030204" pitchFamily="34" charset="0"/>
                <a:cs typeface="Times New Roman" panose="02020603050405020304" pitchFamily="18" charset="0"/>
              </a:rPr>
              <a:t>Libro Segundo</a:t>
            </a:r>
          </a:p>
          <a:p>
            <a:pPr algn="ctr"/>
            <a:r>
              <a:rPr lang="es-PR" sz="3600" dirty="0">
                <a:solidFill>
                  <a:srgbClr val="000000"/>
                </a:solidFill>
                <a:latin typeface="Algerian" panose="04020705040A02060702" pitchFamily="82" charset="0"/>
                <a:ea typeface="Calibri" panose="020F0502020204030204" pitchFamily="34" charset="0"/>
                <a:cs typeface="Times New Roman" panose="02020603050405020304" pitchFamily="18" charset="0"/>
              </a:rPr>
              <a:t> Las Instituciones Familiares</a:t>
            </a:r>
          </a:p>
          <a:p>
            <a:pPr algn="ctr"/>
            <a:endParaRPr lang="es-PR" sz="3600" dirty="0">
              <a:solidFill>
                <a:srgbClr val="000000"/>
              </a:solidFill>
              <a:latin typeface="Algerian" panose="04020705040A02060702" pitchFamily="82" charset="0"/>
              <a:ea typeface="Calibri" panose="020F0502020204030204" pitchFamily="34" charset="0"/>
              <a:cs typeface="Times New Roman" panose="02020603050405020304" pitchFamily="18" charset="0"/>
            </a:endParaRPr>
          </a:p>
          <a:p>
            <a:pPr algn="ctr"/>
            <a:r>
              <a:rPr lang="es-PR" sz="3600" dirty="0">
                <a:solidFill>
                  <a:srgbClr val="000000"/>
                </a:solidFill>
                <a:latin typeface="Algerian" panose="04020705040A02060702" pitchFamily="82" charset="0"/>
                <a:ea typeface="Calibri" panose="020F0502020204030204" pitchFamily="34" charset="0"/>
                <a:cs typeface="Times New Roman" panose="02020603050405020304" pitchFamily="18" charset="0"/>
              </a:rPr>
              <a:t>Artículos 362 al 696 </a:t>
            </a:r>
          </a:p>
          <a:p>
            <a:pPr algn="ctr"/>
            <a:endParaRPr lang="es-PR" sz="3600" dirty="0">
              <a:solidFill>
                <a:srgbClr val="000000"/>
              </a:solidFill>
              <a:latin typeface="Algerian" panose="04020705040A02060702" pitchFamily="82" charset="0"/>
              <a:cs typeface="Times New Roman" panose="02020603050405020304" pitchFamily="18" charset="0"/>
            </a:endParaRPr>
          </a:p>
          <a:p>
            <a:pPr algn="ctr"/>
            <a:endParaRPr lang="en-US" sz="3600" dirty="0">
              <a:latin typeface="Algerian" panose="04020705040A02060702" pitchFamily="82" charset="0"/>
            </a:endParaRPr>
          </a:p>
        </p:txBody>
      </p:sp>
    </p:spTree>
    <p:extLst>
      <p:ext uri="{BB962C8B-B14F-4D97-AF65-F5344CB8AC3E}">
        <p14:creationId xmlns:p14="http://schemas.microsoft.com/office/powerpoint/2010/main" val="62049324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EDF26B2-54DA-4847-8ACC-455D086B53B2}"/>
              </a:ext>
            </a:extLst>
          </p:cNvPr>
          <p:cNvSpPr/>
          <p:nvPr/>
        </p:nvSpPr>
        <p:spPr>
          <a:xfrm>
            <a:off x="942535" y="1688123"/>
            <a:ext cx="10564837" cy="3693319"/>
          </a:xfrm>
          <a:prstGeom prst="rect">
            <a:avLst/>
          </a:prstGeom>
        </p:spPr>
        <p:txBody>
          <a:bodyPr wrap="square">
            <a:spAutoFit/>
          </a:bodyPr>
          <a:lstStyle/>
          <a:p>
            <a:pPr indent="457200" algn="just">
              <a:tabLst>
                <a:tab pos="457200" algn="l"/>
                <a:tab pos="914400" algn="l"/>
                <a:tab pos="1371600" algn="l"/>
              </a:tabLst>
            </a:pPr>
            <a:r>
              <a:rPr lang="es-ES_tradnl" b="1" dirty="0">
                <a:latin typeface="Book Antiqua" panose="02040602050305030304" pitchFamily="18" charset="0"/>
                <a:ea typeface="Times New Roman" panose="02020603050405020304" pitchFamily="18" charset="0"/>
              </a:rPr>
              <a:t>Artículo 553.-Derecho de tanteo.</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b="1"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b="1" dirty="0">
                <a:latin typeface="Book Antiqua" panose="02040602050305030304" pitchFamily="18" charset="0"/>
                <a:ea typeface="Times New Roman" panose="02020603050405020304" pitchFamily="18" charset="0"/>
              </a:rPr>
              <a:t> </a:t>
            </a:r>
            <a:endParaRPr lang="en-US" b="1"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Los cónyuges o excónyuges tienen el mismo derecho de tanteo sobre los bienes comunes que se reconoce a los coherederos.</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554.-Medidas supletorias.</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administración y la disposición de los bienes que constituyen la comunidad post ganancial se rigen por los artículos de este Código que regulan la comunidad de bienes.</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división y la liquidación de esta comunidad se rige supletoriamente por las disposiciones relativas a la liquidación y a la partición de la herencia.</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6554312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003D32-F0CB-4A1F-BB6E-86C2B1976B5F}"/>
              </a:ext>
            </a:extLst>
          </p:cNvPr>
          <p:cNvSpPr/>
          <p:nvPr/>
        </p:nvSpPr>
        <p:spPr>
          <a:xfrm>
            <a:off x="1533379" y="1305342"/>
            <a:ext cx="9777046" cy="3693319"/>
          </a:xfrm>
          <a:prstGeom prst="rect">
            <a:avLst/>
          </a:prstGeom>
        </p:spPr>
        <p:txBody>
          <a:bodyPr wrap="square">
            <a:spAutoFit/>
          </a:bodyPr>
          <a:lstStyle/>
          <a:p>
            <a:pPr algn="ctr">
              <a:tabLst>
                <a:tab pos="457200" algn="l"/>
                <a:tab pos="914400" algn="l"/>
                <a:tab pos="1371600" algn="l"/>
              </a:tabLst>
            </a:pPr>
            <a:r>
              <a:rPr lang="es-ES_tradnl" b="1" dirty="0">
                <a:latin typeface="Book Antiqua" panose="02040602050305030304" pitchFamily="18" charset="0"/>
                <a:ea typeface="Times New Roman" panose="02020603050405020304" pitchFamily="18" charset="0"/>
              </a:rPr>
              <a:t>TÍTULO VI. LA FILIACIÓN NATURAL</a:t>
            </a:r>
            <a:endParaRPr lang="en-US" b="1" dirty="0">
              <a:latin typeface="Times New Roman" panose="02020603050405020304" pitchFamily="18" charset="0"/>
              <a:ea typeface="Times New Roman" panose="02020603050405020304" pitchFamily="18" charset="0"/>
            </a:endParaRPr>
          </a:p>
          <a:p>
            <a:pPr algn="ctr">
              <a:tabLst>
                <a:tab pos="457200" algn="l"/>
                <a:tab pos="914400" algn="l"/>
                <a:tab pos="1371600" algn="l"/>
              </a:tabLst>
            </a:pPr>
            <a:r>
              <a:rPr lang="es-ES_tradnl" b="1" dirty="0">
                <a:latin typeface="Book Antiqua" panose="02040602050305030304" pitchFamily="18" charset="0"/>
                <a:ea typeface="Times New Roman" panose="02020603050405020304" pitchFamily="18" charset="0"/>
              </a:rPr>
              <a:t> </a:t>
            </a:r>
            <a:endParaRPr lang="en-US" b="1" dirty="0">
              <a:latin typeface="Times New Roman" panose="02020603050405020304" pitchFamily="18" charset="0"/>
              <a:ea typeface="Times New Roman" panose="02020603050405020304" pitchFamily="18" charset="0"/>
            </a:endParaRPr>
          </a:p>
          <a:p>
            <a:pPr algn="ctr">
              <a:tabLst>
                <a:tab pos="457200" algn="l"/>
                <a:tab pos="914400" algn="l"/>
                <a:tab pos="1371600" algn="l"/>
              </a:tabLst>
            </a:pPr>
            <a:r>
              <a:rPr lang="es-ES_tradnl" b="1" dirty="0">
                <a:latin typeface="Book Antiqua" panose="02040602050305030304" pitchFamily="18" charset="0"/>
                <a:ea typeface="Times New Roman" panose="02020603050405020304" pitchFamily="18" charset="0"/>
              </a:rPr>
              <a:t>CAPÍTULO I. DISPOSICIONES GENERALES</a:t>
            </a:r>
            <a:endParaRPr lang="en-US" b="1" dirty="0">
              <a:latin typeface="Times New Roman" panose="02020603050405020304" pitchFamily="18" charset="0"/>
              <a:ea typeface="Times New Roman" panose="02020603050405020304" pitchFamily="18" charset="0"/>
            </a:endParaRPr>
          </a:p>
          <a:p>
            <a:pPr algn="ctr">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555.-Igualdad de los hijos.</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Todos los hijos tienen los mismos derechos y las mismas obligaciones respecto a sus progenitores.</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556.-Tipos de filiación.</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filiación tiene lugar por vínculo genético, por métodos de procreación asistida o por adopción.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88656279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CAF0903-3FF5-48F0-B6E3-839AFD0700DB}"/>
              </a:ext>
            </a:extLst>
          </p:cNvPr>
          <p:cNvSpPr/>
          <p:nvPr/>
        </p:nvSpPr>
        <p:spPr>
          <a:xfrm>
            <a:off x="998805" y="872197"/>
            <a:ext cx="10199077" cy="5909310"/>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559.-Reconocimiento por cualquier modo.</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Un progenitor puede reconocer de cualquier modo al hijo. Si el progenitor ha muerto el derecho y la obligación de hacer tal reconocimiento se transmiten a sus herederos.</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r>
              <a:rPr lang="es-ES_tradnl" dirty="0">
                <a:latin typeface="Book Antiqua" panose="02040602050305030304" pitchFamily="18" charset="0"/>
                <a:ea typeface="Times New Roman" panose="02020603050405020304" pitchFamily="18" charset="0"/>
              </a:rPr>
              <a:t>Los herederos de un progenitor pueden reconocer al hijo aun después de haber caducado la acción filiatoria.</a:t>
            </a:r>
          </a:p>
          <a:p>
            <a:r>
              <a:rPr lang="es-ES_tradnl" dirty="0">
                <a:latin typeface="Book Antiqua" panose="02040602050305030304" pitchFamily="18" charset="0"/>
              </a:rPr>
              <a:t> Artículo 564.-Declaración judicial del estado filiatorio</a:t>
            </a:r>
            <a:r>
              <a:rPr lang="es-ES_tradnl" dirty="0">
                <a:solidFill>
                  <a:srgbClr val="FF0000"/>
                </a:solidFill>
                <a:latin typeface="Book Antiqua" panose="02040602050305030304" pitchFamily="18" charset="0"/>
              </a:rPr>
              <a:t>.</a:t>
            </a:r>
            <a:r>
              <a:rPr lang="es-ES_tradnl" b="1" i="1" u="sng" dirty="0">
                <a:solidFill>
                  <a:srgbClr val="FF0000"/>
                </a:solidFill>
                <a:latin typeface="Book Antiqua" panose="02040602050305030304" pitchFamily="18" charset="0"/>
              </a:rPr>
              <a:t> No tiene equivalencia CC 1930</a:t>
            </a:r>
            <a:endParaRPr lang="en-US" dirty="0">
              <a:solidFill>
                <a:srgbClr val="FF0000"/>
              </a:solidFill>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latin typeface="Book Antiqua" panose="02040602050305030304" pitchFamily="18" charset="0"/>
              </a:rPr>
              <a:t>La declaración judicial del estado filiatorio no hará pronunciamiento sobre las circunstancias del nacimiento o el estado civil de los progenitores. Al peticionario se le denominará simplemente hijo o hija y al progenitor padre o madre, según sea el caso.</a:t>
            </a:r>
            <a:endParaRPr lang="en-US" dirty="0">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latin typeface="Book Antiqua" panose="02040602050305030304" pitchFamily="18" charset="0"/>
              </a:rPr>
              <a:t>Artículo 566.-Preferencia por las pruebas científicas</a:t>
            </a:r>
            <a:r>
              <a:rPr lang="es-ES_tradnl" dirty="0">
                <a:solidFill>
                  <a:srgbClr val="FF0000"/>
                </a:solidFill>
                <a:latin typeface="Book Antiqua" panose="02040602050305030304" pitchFamily="18" charset="0"/>
              </a:rPr>
              <a:t>.</a:t>
            </a:r>
            <a:r>
              <a:rPr lang="es-ES_tradnl" b="1" i="1" u="sng" dirty="0">
                <a:solidFill>
                  <a:srgbClr val="FF0000"/>
                </a:solidFill>
                <a:latin typeface="Book Antiqua" panose="02040602050305030304" pitchFamily="18" charset="0"/>
              </a:rPr>
              <a:t> No tiene equivalencia CC 1930</a:t>
            </a:r>
            <a:endParaRPr lang="en-US" dirty="0">
              <a:solidFill>
                <a:srgbClr val="FF0000"/>
              </a:solidFill>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latin typeface="Book Antiqua" panose="02040602050305030304" pitchFamily="18" charset="0"/>
              </a:rPr>
              <a:t>En todo caso en el que se cuestione la filiación de una de las partes, se preferirán las pruebas científicas reconocidas y aceptadas por la ciencia como idóneas y confiables para determinar la paternidad o la maternidad de una persona respecto de otra, siempre que se realicen de conformidad con los mejores criterios clínicos por peritos competentes autorizados por el tribunal.</a:t>
            </a:r>
            <a:endParaRPr lang="en-US" dirty="0">
              <a:latin typeface="Book Antiqua" panose="02040602050305030304" pitchFamily="18" charset="0"/>
            </a:endParaRPr>
          </a:p>
          <a:p>
            <a:pPr indent="457200" algn="just">
              <a:tabLst>
                <a:tab pos="457200" algn="l"/>
                <a:tab pos="914400" algn="l"/>
                <a:tab pos="1371600" algn="l"/>
              </a:tabLst>
            </a:pP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17332806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FEC3CD4-C23E-4F19-903D-7E324B510242}"/>
              </a:ext>
            </a:extLst>
          </p:cNvPr>
          <p:cNvSpPr/>
          <p:nvPr/>
        </p:nvSpPr>
        <p:spPr>
          <a:xfrm>
            <a:off x="942535" y="478302"/>
            <a:ext cx="10255349" cy="2862322"/>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569.-Prueba en contrario. </a:t>
            </a:r>
            <a:r>
              <a:rPr lang="es-ES_tradnl" b="1" i="1" u="sng" dirty="0">
                <a:solidFill>
                  <a:srgbClr val="FF0000"/>
                </a:solidFill>
                <a:latin typeface="Book Antiqua" panose="02040602050305030304" pitchFamily="18" charset="0"/>
                <a:ea typeface="Times New Roman" panose="02020603050405020304" pitchFamily="18" charset="0"/>
              </a:rPr>
              <a:t>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Las presunciones establecidas en los artículos anteriores admiten prueba en contrario, siempre que se demuestre la imposibilidad de la paternidad o la maternidad, y que se presente en los procedimientos y en los plazos dispuestos en este Código.</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Mientras no se rebata la presunción, el progenitor presunto cumplirá las obligaciones que surgen de la maternidad o de la paternidad, sin derecho a exigir restitución de lo que haya pagado al hijo en virtud de ese estado, salvo que existan circunstancias extraordinarias que justifiquen la restitución por quien venía llamado originalmente a prestarlas.</a:t>
            </a:r>
            <a:endParaRPr lang="en-US" dirty="0">
              <a:latin typeface="Times New Roman" panose="02020603050405020304" pitchFamily="18" charset="0"/>
              <a:ea typeface="Times New Roman" panose="02020603050405020304" pitchFamily="18" charset="0"/>
            </a:endParaRPr>
          </a:p>
        </p:txBody>
      </p:sp>
      <p:sp>
        <p:nvSpPr>
          <p:cNvPr id="3" name="Rectangle 2">
            <a:extLst>
              <a:ext uri="{FF2B5EF4-FFF2-40B4-BE49-F238E27FC236}">
                <a16:creationId xmlns:a16="http://schemas.microsoft.com/office/drawing/2014/main" id="{0DE36773-CDDF-4390-9AD9-EBB464D2130C}"/>
              </a:ext>
            </a:extLst>
          </p:cNvPr>
          <p:cNvSpPr/>
          <p:nvPr/>
        </p:nvSpPr>
        <p:spPr>
          <a:xfrm>
            <a:off x="942535" y="3517376"/>
            <a:ext cx="10255349" cy="1754326"/>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572.-Matrimonios sucesivos.</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Si median matrimonios sucesivos sin que se haya presentado la acreditación a la que se refiere el artículo anterior, se presume que el cónyuge de la madre, al momento del nacimiento del hijo, es el progenitor de este.</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395867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E1DC488-7F8C-464A-9CA0-EAA1BC8F3A56}"/>
              </a:ext>
            </a:extLst>
          </p:cNvPr>
          <p:cNvSpPr/>
          <p:nvPr/>
        </p:nvSpPr>
        <p:spPr>
          <a:xfrm>
            <a:off x="942534" y="759654"/>
            <a:ext cx="10761785" cy="5355312"/>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576.-Plazo extendido para el hijo.</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hijo puede impugnar la paternidad o la maternidad durante toda la vida del progenitor presunto o hasta un (1) año después de su muerte, en cuyo caso debe dirigir la acción contra los herederos.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Si el progenitor presunto muere durante la minoridad o el estado de incapacidad del hijo, el plazo de un (1) año comienza a transcurrir desde que este llegue a la mayoridad o cese la tutela.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577.-Determinación como cosa juzgada.</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Toda disputa ulterior sobre el hecho de la paternidad o de la maternidad de una persona sobre otra es cosa juzgada: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si ha mediado una determinación de culpabilidad en un caso criminal en el que el hecho de la paternidad o de la maternidad es un elemento constitutivo del delito; o </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si se deniega la declaración de paternidad o de maternidad en un procedimiento judicial de naturaleza civil.</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9779918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213F27C-C0B6-45FC-9572-2CBF95E2B0F1}"/>
              </a:ext>
            </a:extLst>
          </p:cNvPr>
          <p:cNvSpPr/>
          <p:nvPr/>
        </p:nvSpPr>
        <p:spPr>
          <a:xfrm>
            <a:off x="1223889" y="2274838"/>
            <a:ext cx="9889587" cy="1754326"/>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578.-Corrección del certificado de nacimiento.</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tribunal ordenará la corrección de los datos inscritos en el certificado de nacimiento del hijo luego de rebatida la presunción de paternidad o de maternidad o luego de anulado el reconocimiento voluntario.</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72115953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BE2F958-4082-46F6-B853-BBA84C698C05}"/>
              </a:ext>
            </a:extLst>
          </p:cNvPr>
          <p:cNvSpPr/>
          <p:nvPr/>
        </p:nvSpPr>
        <p:spPr>
          <a:xfrm>
            <a:off x="717453" y="612844"/>
            <a:ext cx="11057206" cy="5632311"/>
          </a:xfrm>
          <a:prstGeom prst="rect">
            <a:avLst/>
          </a:prstGeom>
        </p:spPr>
        <p:txBody>
          <a:bodyPr wrap="square">
            <a:spAutoFit/>
          </a:bodyPr>
          <a:lstStyle/>
          <a:p>
            <a:pPr indent="457200" algn="just">
              <a:tabLst>
                <a:tab pos="914400" algn="l"/>
                <a:tab pos="1371600" algn="l"/>
              </a:tabLst>
            </a:pPr>
            <a:endParaRPr lang="es-ES_tradnl" dirty="0">
              <a:latin typeface="Book Antiqua" panose="02040602050305030304" pitchFamily="18" charset="0"/>
              <a:ea typeface="Times New Roman" panose="02020603050405020304" pitchFamily="18" charset="0"/>
            </a:endParaRPr>
          </a:p>
          <a:p>
            <a:pPr indent="457200" algn="ctr">
              <a:tabLst>
                <a:tab pos="914400" algn="l"/>
                <a:tab pos="1371600" algn="l"/>
              </a:tabLst>
            </a:pPr>
            <a:r>
              <a:rPr lang="es-ES_tradnl" dirty="0">
                <a:latin typeface="Book Antiqua" panose="02040602050305030304" pitchFamily="18" charset="0"/>
                <a:ea typeface="Times New Roman" panose="02020603050405020304" pitchFamily="18" charset="0"/>
              </a:rPr>
              <a:t>TITULO VIII    LA PATRIA POTESTAD</a:t>
            </a:r>
          </a:p>
          <a:p>
            <a:pPr indent="457200" algn="ctr">
              <a:tabLst>
                <a:tab pos="914400" algn="l"/>
                <a:tab pos="1371600" algn="l"/>
              </a:tabLst>
            </a:pPr>
            <a:endParaRPr lang="es-ES_tradnl" dirty="0">
              <a:latin typeface="Book Antiqua" panose="0204060205030503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591.-Naturaleza de los procesos.</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Los progenitores pueden solicitar el auxilio judicial cuando se atenta contra su patria potestad o cuando se amenaza o está en peligro la integridad física, mental o emocional del hijo.</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algn="ctr">
              <a:tabLst>
                <a:tab pos="914400" algn="l"/>
                <a:tab pos="1371600" algn="l"/>
              </a:tabLst>
            </a:pP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592.-Ejercicio en beneficio del hijo.</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La patria potestad conlleva la obligación de ejercerla responsablemente, de conformidad con la ley. Se ha de ejercer por ambos progenitores o por cualquiera de ellos en beneficio del hijo.</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593.-Ejercicio conjunto.</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Ambos progenitores deben ejercer la patria potestad con paridad de derechos y responsabilidades, pero puede ejercerla uno de ellos solamente, si media el consentimiento expreso o tácito del otro o un decreto judicial.</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3685817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60069A4-C08A-40F8-963D-79B007727A38}"/>
              </a:ext>
            </a:extLst>
          </p:cNvPr>
          <p:cNvSpPr/>
          <p:nvPr/>
        </p:nvSpPr>
        <p:spPr>
          <a:xfrm>
            <a:off x="900331" y="745588"/>
            <a:ext cx="10410093" cy="4524315"/>
          </a:xfrm>
          <a:prstGeom prst="rect">
            <a:avLst/>
          </a:prstGeom>
        </p:spPr>
        <p:txBody>
          <a:bodyPr wrap="square">
            <a:spAutoFit/>
          </a:bodyPr>
          <a:lstStyle/>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596.-Presunción de validez de la actuación individual.</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Se presume la validez de los actos que realiza un solo progenitor, según el uso y las circunstancias sociales en las que el hijo se desenvuelve, salvo cuando la ley exige el consentimiento conjunto e indelegable de ambos progenitores.</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Respecto de los terceros que actúan de buena fe, se presume que cada uno de los progenitores actúa en el ejercicio ordinario de su patria potestad con el consentimiento del otro. La oposición oportuna del otro progenitor priva al acto de la presunción de validez.</a:t>
            </a:r>
          </a:p>
          <a:p>
            <a:pPr indent="457200" algn="just">
              <a:tabLst>
                <a:tab pos="914400" algn="l"/>
                <a:tab pos="1371600" algn="l"/>
              </a:tabLst>
            </a:pPr>
            <a:endParaRPr lang="es-ES_tradnl" dirty="0">
              <a:latin typeface="Book Antiqua" panose="02040602050305030304" pitchFamily="18" charset="0"/>
              <a:ea typeface="Times New Roman" panose="02020603050405020304" pitchFamily="18" charset="0"/>
            </a:endParaRPr>
          </a:p>
          <a:p>
            <a:r>
              <a:rPr lang="es-ES_tradnl" dirty="0">
                <a:latin typeface="Book Antiqua" panose="02040602050305030304" pitchFamily="18" charset="0"/>
              </a:rPr>
              <a:t>	Artículo 598.-Patria potestad del hijo emancipado</a:t>
            </a:r>
            <a:r>
              <a:rPr lang="es-ES_tradnl" dirty="0">
                <a:solidFill>
                  <a:srgbClr val="FF0000"/>
                </a:solidFill>
                <a:latin typeface="Book Antiqua" panose="02040602050305030304" pitchFamily="18" charset="0"/>
              </a:rPr>
              <a:t>.</a:t>
            </a:r>
            <a:r>
              <a:rPr lang="es-ES_tradnl" b="1" i="1" u="sng" dirty="0">
                <a:solidFill>
                  <a:srgbClr val="FF0000"/>
                </a:solidFill>
                <a:latin typeface="Book Antiqua" panose="02040602050305030304" pitchFamily="18" charset="0"/>
              </a:rPr>
              <a:t> No tiene equivalencia CC 1930</a:t>
            </a:r>
            <a:endParaRPr lang="en-US" dirty="0">
              <a:solidFill>
                <a:srgbClr val="FF0000"/>
              </a:solidFill>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latin typeface="Book Antiqua" panose="02040602050305030304" pitchFamily="18" charset="0"/>
              </a:rPr>
              <a:t>El menor emancipado puede ejercer sobre sus propios hijos la patria potestad sin necesidad de la asistencia de sus progenitores. Necesita, sin embargo, el consentimiento de estos o, a falta de ambos, de un defensor judicial, para darlos en adopción.</a:t>
            </a:r>
            <a:endParaRPr lang="en-US" dirty="0">
              <a:latin typeface="Book Antiqua" panose="02040602050305030304" pitchFamily="18" charset="0"/>
            </a:endParaRPr>
          </a:p>
          <a:p>
            <a:pPr indent="457200" algn="just">
              <a:tabLst>
                <a:tab pos="914400" algn="l"/>
                <a:tab pos="1371600" algn="l"/>
              </a:tabLst>
            </a:pP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1221057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C327416-26DE-4FB2-8A24-7FB62B44AAE2}"/>
              </a:ext>
            </a:extLst>
          </p:cNvPr>
          <p:cNvSpPr/>
          <p:nvPr/>
        </p:nvSpPr>
        <p:spPr>
          <a:xfrm>
            <a:off x="689317" y="759655"/>
            <a:ext cx="10986867" cy="5632311"/>
          </a:xfrm>
          <a:prstGeom prst="rect">
            <a:avLst/>
          </a:prstGeom>
        </p:spPr>
        <p:txBody>
          <a:bodyPr wrap="square">
            <a:spAutoFit/>
          </a:bodyPr>
          <a:lstStyle/>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594.-Ejercicio conjunto obligatorio; excepciones.</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Se requiere el consentimiento expreso de ambos progenitores en los siguientes actos referentes a los hijos:</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latin typeface="Book Antiqua" panose="02040602050305030304" pitchFamily="18" charset="0"/>
                <a:ea typeface="Times New Roman" panose="02020603050405020304" pitchFamily="18" charset="0"/>
              </a:rPr>
              <a:t>autorizar intervención quirúrgica en circunstancias que no estén contempladas en los artículos siguientes;</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latin typeface="Book Antiqua" panose="02040602050305030304" pitchFamily="18" charset="0"/>
                <a:ea typeface="Times New Roman" panose="02020603050405020304" pitchFamily="18" charset="0"/>
              </a:rPr>
              <a:t>darlo en adopción;</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latin typeface="Book Antiqua" panose="02040602050305030304" pitchFamily="18" charset="0"/>
                <a:ea typeface="Times New Roman" panose="02020603050405020304" pitchFamily="18" charset="0"/>
              </a:rPr>
              <a:t>emanciparlo;</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latin typeface="Book Antiqua" panose="02040602050305030304" pitchFamily="18" charset="0"/>
                <a:ea typeface="Times New Roman" panose="02020603050405020304" pitchFamily="18" charset="0"/>
              </a:rPr>
              <a:t>autorizarlo a contraer matrimonio;</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latin typeface="Book Antiqua" panose="02040602050305030304" pitchFamily="18" charset="0"/>
                <a:ea typeface="Times New Roman" panose="02020603050405020304" pitchFamily="18" charset="0"/>
              </a:rPr>
              <a:t>autorizarlo a salir temporal o permanentemente de Puerto Rico; o</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latin typeface="Book Antiqua" panose="02040602050305030304" pitchFamily="18" charset="0"/>
                <a:ea typeface="Times New Roman" panose="02020603050405020304" pitchFamily="18" charset="0"/>
              </a:rPr>
              <a:t>realizar cambios extraordinarios en la manera de administrar sus bienes.</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No es necesario que el consentimiento de ambos progenitores se preste simultáneamente para que el acto sea válido.</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06338634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C6D5932-2B62-46AE-A842-024F9E1CC82D}"/>
              </a:ext>
            </a:extLst>
          </p:cNvPr>
          <p:cNvSpPr/>
          <p:nvPr/>
        </p:nvSpPr>
        <p:spPr>
          <a:xfrm>
            <a:off x="759655" y="1575582"/>
            <a:ext cx="10522634" cy="2585323"/>
          </a:xfrm>
          <a:prstGeom prst="rect">
            <a:avLst/>
          </a:prstGeom>
        </p:spPr>
        <p:txBody>
          <a:bodyPr wrap="square">
            <a:spAutoFit/>
          </a:bodyPr>
          <a:lstStyle/>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599.-Patria potestad del hijo no emancipado.</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El menor no emancipado también puede ejercer sobre sus hijos la patria potestad, pero mientras está sujeto a la patria potestad de sus propios progenitores, necesita el consentimiento de ellos o, a falta de ambos, de su tutor, para realizar cualquier acto respecto a sus hijos que no pueda realizar para sí mismo sin esa asistencia. El menor no emancipado puede tomar las decisiones sobre tratamientos médicos de sus hijos, sin que sea necesario el consentimiento de sus progenitores o tutores.</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673154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59621F3-F54B-4A3B-9132-DF4DE97D838E}"/>
              </a:ext>
            </a:extLst>
          </p:cNvPr>
          <p:cNvSpPr txBox="1"/>
          <p:nvPr/>
        </p:nvSpPr>
        <p:spPr>
          <a:xfrm>
            <a:off x="1181686" y="942535"/>
            <a:ext cx="10452296" cy="5447645"/>
          </a:xfrm>
          <a:prstGeom prst="rect">
            <a:avLst/>
          </a:prstGeom>
          <a:noFill/>
        </p:spPr>
        <p:txBody>
          <a:bodyPr wrap="square" rtlCol="0">
            <a:spAutoFit/>
          </a:bodyPr>
          <a:lstStyle/>
          <a:p>
            <a:r>
              <a:rPr lang="es-ES" sz="2400" dirty="0">
                <a:latin typeface="Book Antiqua" panose="02040602050305030304" pitchFamily="18" charset="0"/>
              </a:rPr>
              <a:t>Título I:    Constitución y Naturaleza jurídica de la Familia</a:t>
            </a:r>
          </a:p>
          <a:p>
            <a:r>
              <a:rPr lang="es-ES" sz="2400" dirty="0">
                <a:latin typeface="Book Antiqua" panose="02040602050305030304" pitchFamily="18" charset="0"/>
              </a:rPr>
              <a:t>Título II:  El Parentesco</a:t>
            </a:r>
          </a:p>
          <a:p>
            <a:r>
              <a:rPr lang="es-ES" sz="2400" dirty="0">
                <a:latin typeface="Book Antiqua" panose="02040602050305030304" pitchFamily="18" charset="0"/>
              </a:rPr>
              <a:t>Título III: El Matrimonio			</a:t>
            </a:r>
          </a:p>
          <a:p>
            <a:r>
              <a:rPr lang="es-ES" sz="2400" dirty="0">
                <a:latin typeface="Book Antiqua" panose="02040602050305030304" pitchFamily="18" charset="0"/>
              </a:rPr>
              <a:t>Titulo IV:  La disolución del Matrimonio		</a:t>
            </a:r>
          </a:p>
          <a:p>
            <a:r>
              <a:rPr lang="es-ES" sz="2400" dirty="0">
                <a:latin typeface="Book Antiqua" panose="02040602050305030304" pitchFamily="18" charset="0"/>
              </a:rPr>
              <a:t>Título V:  El Régimen Económico Matrimonial	</a:t>
            </a:r>
          </a:p>
          <a:p>
            <a:r>
              <a:rPr lang="es-ES" sz="2400" dirty="0">
                <a:latin typeface="Book Antiqua" panose="02040602050305030304" pitchFamily="18" charset="0"/>
              </a:rPr>
              <a:t>Título VI:  La Filiación Natural</a:t>
            </a:r>
          </a:p>
          <a:p>
            <a:r>
              <a:rPr lang="es-ES" sz="2400" dirty="0">
                <a:latin typeface="Book Antiqua" panose="02040602050305030304" pitchFamily="18" charset="0"/>
              </a:rPr>
              <a:t>Título VII: La Filiación Adoptiva</a:t>
            </a:r>
          </a:p>
          <a:p>
            <a:r>
              <a:rPr lang="es-ES" sz="2400" dirty="0">
                <a:latin typeface="Book Antiqua" panose="02040602050305030304" pitchFamily="18" charset="0"/>
              </a:rPr>
              <a:t>Título VIII:  La Patria Potestad</a:t>
            </a:r>
          </a:p>
          <a:p>
            <a:r>
              <a:rPr lang="es-ES" sz="2400" dirty="0">
                <a:latin typeface="Book Antiqua" panose="02040602050305030304" pitchFamily="18" charset="0"/>
              </a:rPr>
              <a:t>Título IX: La Emancipación del Menor de edad</a:t>
            </a:r>
          </a:p>
          <a:p>
            <a:r>
              <a:rPr lang="es-ES" sz="2400" dirty="0">
                <a:latin typeface="Book Antiqua" panose="02040602050305030304" pitchFamily="18" charset="0"/>
              </a:rPr>
              <a:t>Título X: La Obligación Alimentaria entre parientes</a:t>
            </a:r>
          </a:p>
          <a:p>
            <a:r>
              <a:rPr lang="es-ES" sz="2400" dirty="0">
                <a:latin typeface="Book Antiqua" panose="02040602050305030304" pitchFamily="18" charset="0"/>
              </a:rPr>
              <a:t>y entre dependientes voluntarios y legales</a:t>
            </a:r>
          </a:p>
          <a:p>
            <a:r>
              <a:rPr lang="es-ES" sz="2400" dirty="0">
                <a:latin typeface="Book Antiqua" panose="02040602050305030304" pitchFamily="18" charset="0"/>
              </a:rPr>
              <a:t>Título XI:  El Registro del Estado Civil de las personas naturales y de otras constancias demográficas</a:t>
            </a:r>
          </a:p>
          <a:p>
            <a:endParaRPr lang="es-ES" dirty="0"/>
          </a:p>
          <a:p>
            <a:endParaRPr lang="en-US" dirty="0"/>
          </a:p>
        </p:txBody>
      </p:sp>
    </p:spTree>
    <p:extLst>
      <p:ext uri="{BB962C8B-B14F-4D97-AF65-F5344CB8AC3E}">
        <p14:creationId xmlns:p14="http://schemas.microsoft.com/office/powerpoint/2010/main" val="335650576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1271549-AB19-4721-9775-464AE8E122A2}"/>
              </a:ext>
            </a:extLst>
          </p:cNvPr>
          <p:cNvSpPr/>
          <p:nvPr/>
        </p:nvSpPr>
        <p:spPr>
          <a:xfrm>
            <a:off x="1280160" y="1139484"/>
            <a:ext cx="10128737" cy="4524315"/>
          </a:xfrm>
          <a:prstGeom prst="rect">
            <a:avLst/>
          </a:prstGeom>
        </p:spPr>
        <p:txBody>
          <a:bodyPr wrap="square">
            <a:spAutoFit/>
          </a:bodyPr>
          <a:lstStyle/>
          <a:p>
            <a:pPr algn="ctr">
              <a:tabLst>
                <a:tab pos="914400" algn="l"/>
                <a:tab pos="1371600" algn="l"/>
              </a:tabLst>
            </a:pPr>
            <a:r>
              <a:rPr lang="es-ES_tradnl" dirty="0">
                <a:latin typeface="Book Antiqua" panose="02040602050305030304" pitchFamily="18" charset="0"/>
                <a:ea typeface="Times New Roman" panose="02020603050405020304" pitchFamily="18" charset="0"/>
              </a:rPr>
              <a:t>SECCIÓN SEGUNDA. LA REPRESENTACIÓN LEGAL DEL HIJO</a:t>
            </a:r>
            <a:endParaRPr lang="en-US" dirty="0">
              <a:latin typeface="Times New Roman" panose="02020603050405020304" pitchFamily="18" charset="0"/>
              <a:ea typeface="Times New Roman" panose="02020603050405020304" pitchFamily="18" charset="0"/>
            </a:endParaRPr>
          </a:p>
          <a:p>
            <a:pPr algn="ctr">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600.-Renuncia voluntaria prohibida.</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El progenitor no puede delegar ni renunciar la representación legal del hijo ni la administración de sus bienes, sin previa autorización judicial. Para que sea válida la renuncia, el progenitor debe demostrar que tal acto redunda en beneficio del hijo y que los intereses de este quedan adecuadamente salvaguardados.</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601.-Grado de diligencia exigida al progenitor.</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El progenitor que administra los bienes o que ostenta la representación legal del hijo menor no emancipado, tiene que actuar con la misma diligencia que exhibiría en la atención de sus propios bienes y asuntos.</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02391062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6BC2EAD-A014-4E0C-8261-39EFDB224DA4}"/>
              </a:ext>
            </a:extLst>
          </p:cNvPr>
          <p:cNvSpPr/>
          <p:nvPr/>
        </p:nvSpPr>
        <p:spPr>
          <a:xfrm>
            <a:off x="928468" y="647115"/>
            <a:ext cx="10761784" cy="5078313"/>
          </a:xfrm>
          <a:prstGeom prst="rect">
            <a:avLst/>
          </a:prstGeom>
        </p:spPr>
        <p:txBody>
          <a:bodyPr wrap="square">
            <a:spAutoFit/>
          </a:bodyPr>
          <a:lstStyle/>
          <a:p>
            <a:r>
              <a:rPr lang="es-ES" dirty="0">
                <a:latin typeface="Book Antiqua" panose="02040602050305030304" pitchFamily="18" charset="0"/>
              </a:rPr>
              <a:t>Artículo 604.-Criterios a considerar en la adjudicación de custodia. </a:t>
            </a:r>
            <a:r>
              <a:rPr lang="es-ES" dirty="0">
                <a:solidFill>
                  <a:srgbClr val="FF0000"/>
                </a:solidFill>
                <a:latin typeface="Book Antiqua" panose="02040602050305030304" pitchFamily="18" charset="0"/>
              </a:rPr>
              <a:t>No tiene equivalencia CC 1930</a:t>
            </a:r>
          </a:p>
          <a:p>
            <a:endParaRPr lang="es-ES" dirty="0">
              <a:latin typeface="Book Antiqua" panose="02040602050305030304" pitchFamily="18" charset="0"/>
            </a:endParaRPr>
          </a:p>
          <a:p>
            <a:r>
              <a:rPr lang="es-ES" dirty="0">
                <a:latin typeface="Book Antiqua" panose="02040602050305030304" pitchFamily="18" charset="0"/>
              </a:rPr>
              <a:t>El tribunal debe evaluar los siguientes criterios en toda determinación de custodia:</a:t>
            </a:r>
          </a:p>
          <a:p>
            <a:endParaRPr lang="es-ES" dirty="0">
              <a:latin typeface="Book Antiqua" panose="02040602050305030304" pitchFamily="18" charset="0"/>
            </a:endParaRPr>
          </a:p>
          <a:p>
            <a:r>
              <a:rPr lang="es-ES" dirty="0">
                <a:latin typeface="Book Antiqua" panose="02040602050305030304" pitchFamily="18" charset="0"/>
              </a:rPr>
              <a:t>(a)	la salud mental de ambos progenitores y de los hijos;</a:t>
            </a:r>
          </a:p>
          <a:p>
            <a:endParaRPr lang="es-ES" dirty="0">
              <a:latin typeface="Book Antiqua" panose="02040602050305030304" pitchFamily="18" charset="0"/>
            </a:endParaRPr>
          </a:p>
          <a:p>
            <a:r>
              <a:rPr lang="es-ES" dirty="0">
                <a:latin typeface="Book Antiqua" panose="02040602050305030304" pitchFamily="18" charset="0"/>
              </a:rPr>
              <a:t>(b)	el nivel de responsabilidad o integridad moral exhibido por cada uno de los progenitores;</a:t>
            </a:r>
          </a:p>
          <a:p>
            <a:endParaRPr lang="es-ES" dirty="0">
              <a:latin typeface="Book Antiqua" panose="02040602050305030304" pitchFamily="18" charset="0"/>
            </a:endParaRPr>
          </a:p>
          <a:p>
            <a:r>
              <a:rPr lang="es-ES" dirty="0">
                <a:latin typeface="Book Antiqua" panose="02040602050305030304" pitchFamily="18" charset="0"/>
              </a:rPr>
              <a:t>(c)	si ha habido un historial de violencia doméstica entre los integrantes del núcleo familiar;</a:t>
            </a:r>
          </a:p>
          <a:p>
            <a:endParaRPr lang="es-ES" dirty="0">
              <a:latin typeface="Book Antiqua" panose="02040602050305030304" pitchFamily="18" charset="0"/>
            </a:endParaRPr>
          </a:p>
          <a:p>
            <a:r>
              <a:rPr lang="es-ES" dirty="0">
                <a:latin typeface="Book Antiqua" panose="02040602050305030304" pitchFamily="18" charset="0"/>
              </a:rPr>
              <a:t>(d)	la capacidad de cada progenitor para satisfacer las necesidades afectivas, económicas y morales del menor, tanto presentes como futuras;</a:t>
            </a:r>
          </a:p>
          <a:p>
            <a:endParaRPr lang="es-ES" dirty="0">
              <a:latin typeface="Book Antiqua" panose="02040602050305030304" pitchFamily="18" charset="0"/>
            </a:endParaRPr>
          </a:p>
          <a:p>
            <a:r>
              <a:rPr lang="es-ES" dirty="0">
                <a:latin typeface="Book Antiqua" panose="02040602050305030304" pitchFamily="18" charset="0"/>
              </a:rPr>
              <a:t>(e)	el historial de cada progenitor en la relación con sus hijos;</a:t>
            </a:r>
          </a:p>
          <a:p>
            <a:endParaRPr lang="es-ES" dirty="0">
              <a:latin typeface="Book Antiqua" panose="02040602050305030304" pitchFamily="18" charset="0"/>
            </a:endParaRPr>
          </a:p>
          <a:p>
            <a:r>
              <a:rPr lang="es-ES" dirty="0">
                <a:latin typeface="Book Antiqua" panose="02040602050305030304" pitchFamily="18" charset="0"/>
              </a:rPr>
              <a:t>(f)	las necesidades específicas de cada uno de los hijos menores cuya custodia se solicita;</a:t>
            </a:r>
          </a:p>
          <a:p>
            <a:endParaRPr lang="es-ES" dirty="0">
              <a:latin typeface="Book Antiqua" panose="02040602050305030304" pitchFamily="18" charset="0"/>
            </a:endParaRPr>
          </a:p>
          <a:p>
            <a:endParaRPr lang="es-ES" dirty="0"/>
          </a:p>
        </p:txBody>
      </p:sp>
    </p:spTree>
    <p:extLst>
      <p:ext uri="{BB962C8B-B14F-4D97-AF65-F5344CB8AC3E}">
        <p14:creationId xmlns:p14="http://schemas.microsoft.com/office/powerpoint/2010/main" val="154337371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BC709B5-4CA9-40D4-84FD-9E9872950D3A}"/>
              </a:ext>
            </a:extLst>
          </p:cNvPr>
          <p:cNvSpPr/>
          <p:nvPr/>
        </p:nvSpPr>
        <p:spPr>
          <a:xfrm>
            <a:off x="1266092" y="998806"/>
            <a:ext cx="10185010" cy="4801314"/>
          </a:xfrm>
          <a:prstGeom prst="rect">
            <a:avLst/>
          </a:prstGeom>
        </p:spPr>
        <p:txBody>
          <a:bodyPr wrap="square">
            <a:spAutoFit/>
          </a:bodyPr>
          <a:lstStyle/>
          <a:p>
            <a:r>
              <a:rPr lang="es-ES" dirty="0">
                <a:latin typeface="Book Antiqua" panose="02040602050305030304" pitchFamily="18" charset="0"/>
              </a:rPr>
              <a:t>Continua Artículo 604</a:t>
            </a:r>
            <a:endParaRPr lang="es-ES" dirty="0"/>
          </a:p>
          <a:p>
            <a:r>
              <a:rPr lang="es-ES" dirty="0"/>
              <a:t>(g)	la relación del hijo con sus progenitores, sus hermanos y otros miembros de la familia;</a:t>
            </a:r>
          </a:p>
          <a:p>
            <a:endParaRPr lang="es-ES" dirty="0"/>
          </a:p>
          <a:p>
            <a:r>
              <a:rPr lang="es-ES" dirty="0"/>
              <a:t>(h)	la capacidad, disponibilidad y compromiso de los progenitores de asumir la responsabilidad de criar los hijos conjuntamente;</a:t>
            </a:r>
          </a:p>
          <a:p>
            <a:endParaRPr lang="es-ES" dirty="0"/>
          </a:p>
          <a:p>
            <a:r>
              <a:rPr lang="es-ES" dirty="0"/>
              <a:t>(i)	la razón o los motivos de los progenitores para solicitar la custodia compartida;</a:t>
            </a:r>
          </a:p>
          <a:p>
            <a:endParaRPr lang="es-ES" dirty="0"/>
          </a:p>
          <a:p>
            <a:r>
              <a:rPr lang="es-ES" dirty="0"/>
              <a:t>(j)	si la profesión u oficio que ejercen los progenitores no es un impedimento para ejercer una custodia compartida;</a:t>
            </a:r>
          </a:p>
          <a:p>
            <a:endParaRPr lang="es-ES" dirty="0"/>
          </a:p>
          <a:p>
            <a:r>
              <a:rPr lang="es-ES" dirty="0"/>
              <a:t>(k)	si la ubicación y distancia entre las residencias de los progenitores perjudica la educación del hijo;</a:t>
            </a:r>
          </a:p>
          <a:p>
            <a:endParaRPr lang="es-ES" dirty="0"/>
          </a:p>
          <a:p>
            <a:r>
              <a:rPr lang="es-ES" dirty="0"/>
              <a:t>(l)	la comunicación que existe entre los progenitores y la capacidad para comunicarse mediante comunicación directa o utilizando mecanismos alternos; y</a:t>
            </a:r>
          </a:p>
          <a:p>
            <a:endParaRPr lang="es-ES" dirty="0"/>
          </a:p>
          <a:p>
            <a:r>
              <a:rPr lang="es-ES" dirty="0"/>
              <a:t>(m)	cualquier otro criterio que pueda considerarse para garantizar el interés óptimo de los hijos.</a:t>
            </a:r>
          </a:p>
        </p:txBody>
      </p:sp>
    </p:spTree>
    <p:extLst>
      <p:ext uri="{BB962C8B-B14F-4D97-AF65-F5344CB8AC3E}">
        <p14:creationId xmlns:p14="http://schemas.microsoft.com/office/powerpoint/2010/main" val="348241166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F813C7C-A967-44D2-A419-1D210C8F651E}"/>
              </a:ext>
            </a:extLst>
          </p:cNvPr>
          <p:cNvSpPr/>
          <p:nvPr/>
        </p:nvSpPr>
        <p:spPr>
          <a:xfrm>
            <a:off x="661183" y="576775"/>
            <a:ext cx="10846190" cy="5383448"/>
          </a:xfrm>
          <a:prstGeom prst="rect">
            <a:avLst/>
          </a:prstGeom>
        </p:spPr>
        <p:txBody>
          <a:bodyPr wrap="square">
            <a:spAutoFit/>
          </a:bodyPr>
          <a:lstStyle/>
          <a:p>
            <a:r>
              <a:rPr lang="es-ES" dirty="0">
                <a:latin typeface="Book Antiqua" panose="02040602050305030304" pitchFamily="18" charset="0"/>
              </a:rPr>
              <a:t>SECCIÓN CUARTA. LIMITACIONES AL EJERCICIO DE LA PATRIA POTESTAD</a:t>
            </a:r>
          </a:p>
          <a:p>
            <a:endParaRPr lang="es-ES" dirty="0">
              <a:latin typeface="Book Antiqua" panose="02040602050305030304" pitchFamily="18" charset="0"/>
            </a:endParaRPr>
          </a:p>
          <a:p>
            <a:r>
              <a:rPr lang="es-ES" dirty="0">
                <a:latin typeface="Book Antiqua" panose="02040602050305030304" pitchFamily="18" charset="0"/>
              </a:rPr>
              <a:t>Artículo 607.-Desacuerdos entre progenitores. </a:t>
            </a:r>
            <a:r>
              <a:rPr lang="es-ES" dirty="0">
                <a:solidFill>
                  <a:srgbClr val="FF0000"/>
                </a:solidFill>
                <a:latin typeface="Book Antiqua" panose="02040602050305030304" pitchFamily="18" charset="0"/>
              </a:rPr>
              <a:t>No tiene equivalencia CC 1930</a:t>
            </a:r>
          </a:p>
          <a:p>
            <a:endParaRPr lang="es-ES" dirty="0">
              <a:latin typeface="Book Antiqua" panose="02040602050305030304" pitchFamily="18" charset="0"/>
            </a:endParaRPr>
          </a:p>
          <a:p>
            <a:r>
              <a:rPr lang="es-ES" dirty="0">
                <a:latin typeface="Book Antiqua" panose="02040602050305030304" pitchFamily="18" charset="0"/>
              </a:rPr>
              <a:t>En caso de desacuerdo importante entre los progenitores, el tribunal, previa audiencia de ambos y del hijo, determinará cuál progenitor ejercerá la patria potestad respecto al asunto en controversia. Si los desacuerdos son reiterados o concurre cualquier otra causa que entorpezca gravemente el ejercicio de la patria potestad conjunta y efectiva, el tribunal puede:</a:t>
            </a:r>
          </a:p>
          <a:p>
            <a:endParaRPr lang="es-ES" dirty="0">
              <a:latin typeface="Book Antiqua" panose="02040602050305030304" pitchFamily="18" charset="0"/>
            </a:endParaRPr>
          </a:p>
          <a:p>
            <a:r>
              <a:rPr lang="es-ES" dirty="0">
                <a:latin typeface="Book Antiqua" panose="02040602050305030304" pitchFamily="18" charset="0"/>
              </a:rPr>
              <a:t>(a)	atribuirlo total o parcialmente a uno de los progenitores;</a:t>
            </a:r>
          </a:p>
          <a:p>
            <a:endParaRPr lang="es-ES" dirty="0">
              <a:latin typeface="Book Antiqua" panose="02040602050305030304" pitchFamily="18" charset="0"/>
            </a:endParaRPr>
          </a:p>
          <a:p>
            <a:r>
              <a:rPr lang="es-ES" dirty="0">
                <a:latin typeface="Book Antiqua" panose="02040602050305030304" pitchFamily="18" charset="0"/>
              </a:rPr>
              <a:t>(b)	distribuir entre ellos las facultades parentales que generan mayor controversia; o</a:t>
            </a:r>
          </a:p>
          <a:p>
            <a:r>
              <a:rPr lang="es-ES" dirty="0">
                <a:latin typeface="Book Antiqua" panose="02040602050305030304" pitchFamily="18" charset="0"/>
              </a:rPr>
              <a:t>(c)	mantener la titularidad de la patria potestad en ambos progenitores y conceder el ejercicio exclusivo de la custodia a uno solo de ellos.</a:t>
            </a:r>
          </a:p>
          <a:p>
            <a:endParaRPr lang="es-ES" dirty="0">
              <a:latin typeface="Book Antiqua" panose="02040602050305030304" pitchFamily="18" charset="0"/>
            </a:endParaRPr>
          </a:p>
          <a:p>
            <a:r>
              <a:rPr lang="es-ES" dirty="0">
                <a:latin typeface="Book Antiqua" panose="02040602050305030304" pitchFamily="18" charset="0"/>
              </a:rPr>
              <a:t>El tribunal debe sujetar su determinación a un plazo prudente, que permita a los progenitores someterse a un proceso alterno al judicial para resolver sus disputas familiares o a obtener ayuda de otra índole para lidiar con los conflictos que genera la crianza y la formación del hijo.</a:t>
            </a:r>
          </a:p>
          <a:p>
            <a:endParaRPr lang="es-ES" dirty="0"/>
          </a:p>
        </p:txBody>
      </p:sp>
    </p:spTree>
    <p:extLst>
      <p:ext uri="{BB962C8B-B14F-4D97-AF65-F5344CB8AC3E}">
        <p14:creationId xmlns:p14="http://schemas.microsoft.com/office/powerpoint/2010/main" val="30553854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060B97E-B93F-4BD8-B5E0-04DC0A66D63A}"/>
              </a:ext>
            </a:extLst>
          </p:cNvPr>
          <p:cNvSpPr/>
          <p:nvPr/>
        </p:nvSpPr>
        <p:spPr>
          <a:xfrm>
            <a:off x="661182" y="492369"/>
            <a:ext cx="10705513" cy="5909310"/>
          </a:xfrm>
          <a:prstGeom prst="rect">
            <a:avLst/>
          </a:prstGeom>
        </p:spPr>
        <p:txBody>
          <a:bodyPr wrap="square">
            <a:spAutoFit/>
          </a:bodyPr>
          <a:lstStyle/>
          <a:p>
            <a:pPr algn="ctr">
              <a:tabLst>
                <a:tab pos="914400" algn="l"/>
                <a:tab pos="1371600" algn="l"/>
              </a:tabLst>
            </a:pPr>
            <a:r>
              <a:rPr lang="es-ES_tradnl" dirty="0">
                <a:latin typeface="Book Antiqua" panose="02040602050305030304" pitchFamily="18" charset="0"/>
                <a:ea typeface="Times New Roman" panose="02020603050405020304" pitchFamily="18" charset="0"/>
              </a:rPr>
              <a:t>SECCIÓN TERCERA. PRIVACIÓN DE LA PATRIA POTESTAD</a:t>
            </a:r>
            <a:endParaRPr lang="en-US" dirty="0">
              <a:latin typeface="Times New Roman" panose="02020603050405020304" pitchFamily="18" charset="0"/>
              <a:ea typeface="Times New Roman" panose="02020603050405020304" pitchFamily="18" charset="0"/>
            </a:endParaRPr>
          </a:p>
          <a:p>
            <a:pPr algn="ctr">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614.-Tipos de privación. </a:t>
            </a:r>
            <a:r>
              <a:rPr lang="es-ES_tradnl" b="1" i="1" u="sng" dirty="0">
                <a:solidFill>
                  <a:srgbClr val="FF0000"/>
                </a:solidFill>
                <a:latin typeface="Book Antiqua" panose="02040602050305030304" pitchFamily="18" charset="0"/>
                <a:ea typeface="Times New Roman" panose="02020603050405020304" pitchFamily="18" charset="0"/>
              </a:rPr>
              <a:t>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r>
              <a:rPr lang="es-ES_tradnl" dirty="0">
                <a:latin typeface="Book Antiqua" panose="02040602050305030304" pitchFamily="18" charset="0"/>
                <a:ea typeface="Times New Roman" panose="02020603050405020304" pitchFamily="18" charset="0"/>
              </a:rPr>
              <a:t>La privación de la patria potestad puede ser temporal o permanente. Si es temporal se rige por las normas de este título que regulan su suspensión. El tribunal determinará en cada caso el alcance de la privación, pero solo puede emitirse tal determinación si el Estado demuestra un interés apremiante y que no existe un medio menos oneroso para buscar el bienestar del hijo que la suspensión o privación de la patria potestad.</a:t>
            </a:r>
          </a:p>
          <a:p>
            <a:endParaRPr lang="es-ES_tradnl" dirty="0">
              <a:latin typeface="Book Antiqua" panose="02040602050305030304" pitchFamily="18" charset="0"/>
            </a:endParaRPr>
          </a:p>
          <a:p>
            <a:r>
              <a:rPr lang="es-ES_tradnl" dirty="0">
                <a:latin typeface="Book Antiqua" panose="02040602050305030304" pitchFamily="18" charset="0"/>
              </a:rPr>
              <a:t> Artículo 617.-Efectos.</a:t>
            </a:r>
            <a:r>
              <a:rPr lang="es-ES_tradnl" b="1" i="1" u="sng" dirty="0">
                <a:latin typeface="Book Antiqua" panose="02040602050305030304" pitchFamily="18" charset="0"/>
              </a:rPr>
              <a:t> </a:t>
            </a:r>
            <a:r>
              <a:rPr lang="es-ES_tradnl" b="1" i="1" u="sng" dirty="0">
                <a:solidFill>
                  <a:srgbClr val="FF0000"/>
                </a:solidFill>
                <a:latin typeface="Book Antiqua" panose="02040602050305030304" pitchFamily="18" charset="0"/>
              </a:rPr>
              <a:t>No tiene equivalencia CC 1930</a:t>
            </a:r>
            <a:endParaRPr lang="en-US" dirty="0">
              <a:solidFill>
                <a:srgbClr val="FF0000"/>
              </a:solidFill>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latin typeface="Book Antiqua" panose="02040602050305030304" pitchFamily="18" charset="0"/>
              </a:rPr>
              <a:t>Si la privación de la patria potestad es irreversible, perderá el progenitor todo derecho a tomar decisiones y a relacionarse con el hijo. En este caso, el hijo queda bajo la custodia y el ejercicio exclusivo de la patria potestad del otro progenitor, si lo tiene. Si no lo tiene, el tribunal tomará las medidas cautelares para su protección hasta que sea colocado bajo la tutela correspondiente.</a:t>
            </a:r>
            <a:endParaRPr lang="en-US" dirty="0">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latin typeface="Book Antiqua" panose="02040602050305030304" pitchFamily="18" charset="0"/>
              </a:rPr>
              <a:t>Luego que advenga firme la sentencia, el hijo puede ser adoptado por otra persona o puede ser emancipado, si tiene la edad y reúne las condiciones legales para ello.</a:t>
            </a:r>
            <a:endParaRPr lang="en-US" dirty="0">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pPr indent="457200" algn="just">
              <a:tabLst>
                <a:tab pos="914400" algn="l"/>
                <a:tab pos="1371600" algn="l"/>
              </a:tabLst>
            </a:pP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88625880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6285A0F-F443-4FD6-B086-9457FC3F8724}"/>
              </a:ext>
            </a:extLst>
          </p:cNvPr>
          <p:cNvSpPr/>
          <p:nvPr/>
        </p:nvSpPr>
        <p:spPr>
          <a:xfrm>
            <a:off x="2053883" y="2274838"/>
            <a:ext cx="8862645" cy="1477328"/>
          </a:xfrm>
          <a:prstGeom prst="rect">
            <a:avLst/>
          </a:prstGeom>
        </p:spPr>
        <p:txBody>
          <a:bodyPr wrap="square">
            <a:spAutoFit/>
          </a:bodyPr>
          <a:lstStyle/>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621.-Medidas cautelares.</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Al terminar la patria potestad sobre un menor de edad o mayor incapaz, el tribunal a instancia del propio hijo, de cualquier pariente o del ministerio público, debe dictar las medidas cautelares de rigor hasta el nombramiento de un tutor.</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8001668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D2836F1-7686-48E5-9DAF-3EDD33BF2A1D}"/>
              </a:ext>
            </a:extLst>
          </p:cNvPr>
          <p:cNvSpPr/>
          <p:nvPr/>
        </p:nvSpPr>
        <p:spPr>
          <a:xfrm>
            <a:off x="1392703" y="936010"/>
            <a:ext cx="9889586" cy="4801314"/>
          </a:xfrm>
          <a:prstGeom prst="rect">
            <a:avLst/>
          </a:prstGeom>
        </p:spPr>
        <p:txBody>
          <a:bodyPr wrap="square">
            <a:spAutoFit/>
          </a:bodyPr>
          <a:lstStyle/>
          <a:p>
            <a:pPr algn="ctr">
              <a:tabLst>
                <a:tab pos="914400" algn="l"/>
                <a:tab pos="1371600" algn="l"/>
              </a:tabLst>
            </a:pPr>
            <a:r>
              <a:rPr lang="es-ES_tradnl" dirty="0">
                <a:latin typeface="Book Antiqua" panose="02040602050305030304" pitchFamily="18" charset="0"/>
                <a:ea typeface="Times New Roman" panose="02020603050405020304" pitchFamily="18" charset="0"/>
              </a:rPr>
              <a:t>CAPÍTULO VI</a:t>
            </a:r>
            <a:r>
              <a:rPr lang="es-ES_tradnl" b="1" dirty="0">
                <a:latin typeface="Book Antiqua" panose="02040602050305030304" pitchFamily="18" charset="0"/>
                <a:ea typeface="Times New Roman" panose="02020603050405020304" pitchFamily="18" charset="0"/>
              </a:rPr>
              <a:t>. </a:t>
            </a:r>
            <a:r>
              <a:rPr lang="es-ES_tradnl" dirty="0">
                <a:latin typeface="Book Antiqua" panose="02040602050305030304" pitchFamily="18" charset="0"/>
                <a:ea typeface="Times New Roman" panose="02020603050405020304" pitchFamily="18" charset="0"/>
              </a:rPr>
              <a:t>LA PATRIA POTESTAD PRORROGADA</a:t>
            </a:r>
            <a:endParaRPr lang="en-US" dirty="0">
              <a:latin typeface="Book Antiqua" panose="02040602050305030304" pitchFamily="18" charset="0"/>
              <a:ea typeface="Times New Roman" panose="02020603050405020304" pitchFamily="18" charset="0"/>
            </a:endParaRPr>
          </a:p>
          <a:p>
            <a:pPr algn="ctr">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Book Antiqua" panose="0204060205030503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622.-Criterios.</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Book Antiqua" panose="0204060205030503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Book Antiqua" panose="02040602050305030304" pitchFamily="18" charset="0"/>
              <a:ea typeface="Times New Roman" panose="02020603050405020304" pitchFamily="18" charset="0"/>
            </a:endParaRPr>
          </a:p>
          <a:p>
            <a:pPr algn="just">
              <a:tabLst>
                <a:tab pos="457200" algn="l"/>
                <a:tab pos="914400" algn="l"/>
                <a:tab pos="1371600" algn="l"/>
                <a:tab pos="5742305" algn="r"/>
              </a:tabLst>
            </a:pPr>
            <a:r>
              <a:rPr lang="es-ES_tradnl" dirty="0">
                <a:latin typeface="Book Antiqua" panose="02040602050305030304" pitchFamily="18" charset="0"/>
              </a:rPr>
              <a:t>	La patria potestad puede extenderse más allá de la mayoridad si, al alcanzarla, el hijo es incapaz de obrar por sí mismo, por tener disminuidas o afectadas permanente y significativamente sus destrezas cognoscitivas o emocionales y tal estado le impide percatarse del contenido y alcance de los actos ordinarios y jurídicos que realiza. En estos casos el tribunal debe declarar la incapacitación del hijo antes de autorizar la prórroga de la patria potestad de ambos progenitores o de uno solo de ellos. </a:t>
            </a:r>
            <a:endParaRPr lang="en-US" dirty="0">
              <a:latin typeface="Book Antiqua" panose="02040602050305030304" pitchFamily="18" charset="0"/>
            </a:endParaRPr>
          </a:p>
          <a:p>
            <a:pPr algn="just">
              <a:tabLst>
                <a:tab pos="457200" algn="l"/>
                <a:tab pos="914400" algn="l"/>
                <a:tab pos="1371600" algn="l"/>
                <a:tab pos="5742305" algn="r"/>
              </a:tabLst>
            </a:pPr>
            <a:r>
              <a:rPr lang="es-ES_tradnl" dirty="0">
                <a:latin typeface="Book Antiqua" panose="02040602050305030304" pitchFamily="18" charset="0"/>
              </a:rPr>
              <a:t> </a:t>
            </a:r>
            <a:endParaRPr lang="en-US" dirty="0">
              <a:latin typeface="Book Antiqua" panose="0204060205030503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El tribunal también puede restituir la patria potestad de ambos progenitores o de aquel de ellos que quiera ejercerla sobre el hijo mayor de edad, soltero y sin descendencia, que haya sido declarado incapaz. En este caso, no es necesario que el hijo conviva con sus progenitores cuando se declara la incapacidad para que proceda la restitución de la patria potestad sobre su persona. </a:t>
            </a:r>
            <a:endParaRPr lang="en-US" dirty="0">
              <a:latin typeface="Book Antiqua" panose="0204060205030503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effectLst/>
              <a:latin typeface="Book Antiqua" panose="02040602050305030304" pitchFamily="18" charset="0"/>
              <a:ea typeface="Times New Roman" panose="02020603050405020304" pitchFamily="18" charset="0"/>
            </a:endParaRPr>
          </a:p>
        </p:txBody>
      </p:sp>
    </p:spTree>
    <p:extLst>
      <p:ext uri="{BB962C8B-B14F-4D97-AF65-F5344CB8AC3E}">
        <p14:creationId xmlns:p14="http://schemas.microsoft.com/office/powerpoint/2010/main" val="138993773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E25C775-1077-4FD3-8360-C43844081E73}"/>
              </a:ext>
            </a:extLst>
          </p:cNvPr>
          <p:cNvSpPr/>
          <p:nvPr/>
        </p:nvSpPr>
        <p:spPr>
          <a:xfrm>
            <a:off x="478303" y="407963"/>
            <a:ext cx="11465168" cy="5909310"/>
          </a:xfrm>
          <a:prstGeom prst="rect">
            <a:avLst/>
          </a:prstGeom>
        </p:spPr>
        <p:txBody>
          <a:bodyPr wrap="square">
            <a:spAutoFit/>
          </a:bodyPr>
          <a:lstStyle/>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623.-Terminación.</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La patria potestad prorrogada termina con: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latin typeface="Book Antiqua" panose="02040602050305030304" pitchFamily="18" charset="0"/>
                <a:ea typeface="Times New Roman" panose="02020603050405020304" pitchFamily="18" charset="0"/>
              </a:rPr>
              <a:t>la muerte o la declaración de muerte presunta de ambos progenitores o del hijo;</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latin typeface="Book Antiqua" panose="02040602050305030304" pitchFamily="18" charset="0"/>
                <a:ea typeface="Times New Roman" panose="02020603050405020304" pitchFamily="18" charset="0"/>
              </a:rPr>
              <a:t>la privación irreversible por las causas que autoriza este Código; y</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lphaLcParenBoth"/>
              <a:tabLst>
                <a:tab pos="914400" algn="l"/>
                <a:tab pos="1371600" algn="l"/>
              </a:tabLst>
            </a:pPr>
            <a:r>
              <a:rPr lang="es-ES_tradnl" dirty="0">
                <a:latin typeface="Book Antiqua" panose="02040602050305030304" pitchFamily="18" charset="0"/>
                <a:ea typeface="Times New Roman" panose="02020603050405020304" pitchFamily="18" charset="0"/>
              </a:rPr>
              <a:t>la rehabilitación del hijo incapaz.</a:t>
            </a:r>
            <a:endParaRPr lang="en-US" dirty="0">
              <a:latin typeface="Times New Roman" panose="02020603050405020304" pitchFamily="18" charset="0"/>
              <a:ea typeface="Times New Roman" panose="02020603050405020304" pitchFamily="18" charset="0"/>
            </a:endParaRPr>
          </a:p>
          <a:p>
            <a:pPr marL="914400" marR="0" algn="just">
              <a:spcBef>
                <a:spcPts val="0"/>
              </a:spcBef>
              <a:spcAft>
                <a:spcPts val="0"/>
              </a:spcAf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Si subsiste el estado de incapacitación del hijo al terminar la patria potestad prorrogada, el tribunal le nombrará un tutor, de conformidad con lo dispuesto en este Código.</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624.-Remisión a las normas de la tutela.</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La patria potestad prorrogada se ejerce con sujeción a lo especialmente dispuesto en la sentencia de incapacitación y supletoriamente, las normas de tutela.</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Si el tribunal lo considera conveniente al interés óptimo del hijo incapaz, puede adoptar las medidas cautelares necesarias para proteger su persona y los bienes que son de su exclusiva propiedad. Subsidiariamente, las normas que regulan la tutela pueden regir el ejercicio de la patria potestad sobre los bienes del hijo.</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60117978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750488-018F-4373-930D-A64A9FF0F533}"/>
              </a:ext>
            </a:extLst>
          </p:cNvPr>
          <p:cNvSpPr/>
          <p:nvPr/>
        </p:nvSpPr>
        <p:spPr>
          <a:xfrm>
            <a:off x="562707" y="717452"/>
            <a:ext cx="11183815" cy="3970318"/>
          </a:xfrm>
          <a:prstGeom prst="rect">
            <a:avLst/>
          </a:prstGeom>
        </p:spPr>
        <p:txBody>
          <a:bodyPr wrap="square">
            <a:spAutoFit/>
          </a:bodyPr>
          <a:lstStyle/>
          <a:p>
            <a:r>
              <a:rPr lang="es-ES" dirty="0">
                <a:latin typeface="Book Antiqua" panose="02040602050305030304" pitchFamily="18" charset="0"/>
              </a:rPr>
              <a:t>Artículo 627.-Bienes excluidos de la administración. </a:t>
            </a:r>
            <a:r>
              <a:rPr lang="es-ES" dirty="0">
                <a:solidFill>
                  <a:srgbClr val="FF0000"/>
                </a:solidFill>
                <a:latin typeface="Book Antiqua" panose="02040602050305030304" pitchFamily="18" charset="0"/>
              </a:rPr>
              <a:t>No tiene equivalencia CC 1930</a:t>
            </a:r>
          </a:p>
          <a:p>
            <a:endParaRPr lang="es-ES" dirty="0">
              <a:latin typeface="Book Antiqua" panose="02040602050305030304" pitchFamily="18" charset="0"/>
            </a:endParaRPr>
          </a:p>
          <a:p>
            <a:r>
              <a:rPr lang="es-ES" dirty="0">
                <a:latin typeface="Book Antiqua" panose="02040602050305030304" pitchFamily="18" charset="0"/>
              </a:rPr>
              <a:t>Los siguientes bienes quedan excluidos de las facultades que reconoce el artículo anterior:</a:t>
            </a:r>
          </a:p>
          <a:p>
            <a:endParaRPr lang="es-ES" dirty="0">
              <a:latin typeface="Book Antiqua" panose="02040602050305030304" pitchFamily="18" charset="0"/>
            </a:endParaRPr>
          </a:p>
          <a:p>
            <a:r>
              <a:rPr lang="es-ES" dirty="0">
                <a:latin typeface="Book Antiqua" panose="02040602050305030304" pitchFamily="18" charset="0"/>
              </a:rPr>
              <a:t>(a)	los que el hijo adquiere por título gratuito cuando el disponente lo ordena de manera expresa. Debe atenderse a la voluntad de este último respecto a la administración de estos bienes y el destino de sus frutos;</a:t>
            </a:r>
          </a:p>
          <a:p>
            <a:endParaRPr lang="es-ES" dirty="0">
              <a:latin typeface="Book Antiqua" panose="02040602050305030304" pitchFamily="18" charset="0"/>
            </a:endParaRPr>
          </a:p>
          <a:p>
            <a:r>
              <a:rPr lang="es-ES" dirty="0">
                <a:latin typeface="Book Antiqua" panose="02040602050305030304" pitchFamily="18" charset="0"/>
              </a:rPr>
              <a:t>(b)	los que adquiere por herencia cuando los progenitores han sido justamente desheredados o no pueden heredar al causante por causa de indignidad. En este caso se presume que hay intereses opuestos entre el progenitor y el hijo; y</a:t>
            </a:r>
          </a:p>
          <a:p>
            <a:endParaRPr lang="es-ES" dirty="0">
              <a:latin typeface="Book Antiqua" panose="02040602050305030304" pitchFamily="18" charset="0"/>
            </a:endParaRPr>
          </a:p>
          <a:p>
            <a:r>
              <a:rPr lang="es-ES" dirty="0">
                <a:latin typeface="Book Antiqua" panose="02040602050305030304" pitchFamily="18" charset="0"/>
              </a:rPr>
              <a:t>(c)	los que el hijo mayor de dieciséis (16) años adquiere con su trabajo o industria. El hijo puede realizar sobre ellos los actos de administración ordinaria, pero para su disposición o gravamen, necesita el consentimiento de ambos progenitores o del que ejerza exclusivamente la patria potestad sobre él.</a:t>
            </a:r>
          </a:p>
        </p:txBody>
      </p:sp>
    </p:spTree>
    <p:extLst>
      <p:ext uri="{BB962C8B-B14F-4D97-AF65-F5344CB8AC3E}">
        <p14:creationId xmlns:p14="http://schemas.microsoft.com/office/powerpoint/2010/main" val="328906649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FAC0E43-A92D-4E21-B494-6AD7638F338D}"/>
              </a:ext>
            </a:extLst>
          </p:cNvPr>
          <p:cNvSpPr/>
          <p:nvPr/>
        </p:nvSpPr>
        <p:spPr>
          <a:xfrm>
            <a:off x="1125415" y="1720840"/>
            <a:ext cx="10283483" cy="3416320"/>
          </a:xfrm>
          <a:prstGeom prst="rect">
            <a:avLst/>
          </a:prstGeom>
        </p:spPr>
        <p:txBody>
          <a:bodyPr wrap="square">
            <a:spAutoFit/>
          </a:bodyPr>
          <a:lstStyle/>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631.-Exención de rendir cuentas.</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r>
              <a:rPr lang="es-ES_tradnl" dirty="0">
                <a:latin typeface="Book Antiqua" panose="02040602050305030304" pitchFamily="18" charset="0"/>
                <a:ea typeface="Times New Roman" panose="02020603050405020304" pitchFamily="18" charset="0"/>
              </a:rPr>
              <a:t>En los casos identificados en los dos artículos anteriores, los progenitores no están obligados a rendir cuentas de lo que hayan consumido en tales atenciones.</a:t>
            </a:r>
            <a:r>
              <a:rPr lang="es-ES_tradnl" dirty="0"/>
              <a:t>  </a:t>
            </a:r>
            <a:endParaRPr lang="en-US" dirty="0"/>
          </a:p>
          <a:p>
            <a:endParaRPr lang="es-ES_tradnl" dirty="0"/>
          </a:p>
          <a:p>
            <a:endParaRPr lang="es-ES_tradnl" dirty="0"/>
          </a:p>
          <a:p>
            <a:r>
              <a:rPr lang="es-ES_tradnl" dirty="0">
                <a:latin typeface="Book Antiqua" panose="02040602050305030304" pitchFamily="18" charset="0"/>
              </a:rPr>
              <a:t>Artículo 634.-Sanción por administración indebida.</a:t>
            </a:r>
            <a:r>
              <a:rPr lang="es-ES_tradnl" b="1" i="1" u="sng" dirty="0">
                <a:latin typeface="Book Antiqua" panose="02040602050305030304" pitchFamily="18" charset="0"/>
              </a:rPr>
              <a:t> </a:t>
            </a:r>
            <a:r>
              <a:rPr lang="es-ES_tradnl" b="1" i="1" u="sng" dirty="0">
                <a:solidFill>
                  <a:srgbClr val="FF0000"/>
                </a:solidFill>
                <a:latin typeface="Book Antiqua" panose="02040602050305030304" pitchFamily="18" charset="0"/>
              </a:rPr>
              <a:t>No tiene equivalencia CC 1930</a:t>
            </a:r>
            <a:endParaRPr lang="en-US" dirty="0">
              <a:solidFill>
                <a:srgbClr val="FF0000"/>
              </a:solidFill>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latin typeface="Book Antiqua" panose="02040602050305030304" pitchFamily="18" charset="0"/>
              </a:rPr>
              <a:t>Si los progenitores no administran los bienes del hijo con la diligencia debida, pueden perder tal facultad, a petición de parte. La petición puede hacerse por cualquiera de los progenitores, el propio hijo, cualquier pariente o persona interesada en los asuntos de este o el ministerio público</a:t>
            </a:r>
            <a:r>
              <a:rPr lang="es-ES_tradnl" dirty="0"/>
              <a:t>.</a:t>
            </a:r>
            <a:endParaRPr lang="en-US" dirty="0"/>
          </a:p>
          <a:p>
            <a:pPr indent="457200" algn="just">
              <a:tabLst>
                <a:tab pos="914400" algn="l"/>
                <a:tab pos="1371600" algn="l"/>
              </a:tabLst>
            </a:pP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536483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4DF1528-9C7F-4F34-993F-EDCAB895F080}"/>
              </a:ext>
            </a:extLst>
          </p:cNvPr>
          <p:cNvSpPr/>
          <p:nvPr/>
        </p:nvSpPr>
        <p:spPr>
          <a:xfrm>
            <a:off x="1322363" y="689317"/>
            <a:ext cx="9340947" cy="5537093"/>
          </a:xfrm>
          <a:prstGeom prst="rect">
            <a:avLst/>
          </a:prstGeom>
        </p:spPr>
        <p:txBody>
          <a:bodyPr wrap="square">
            <a:spAutoFit/>
          </a:bodyPr>
          <a:lstStyle/>
          <a:p>
            <a:pPr indent="228600" algn="ctr">
              <a:lnSpc>
                <a:spcPct val="107000"/>
              </a:lnSpc>
              <a:spcAft>
                <a:spcPts val="800"/>
              </a:spcAft>
            </a:pPr>
            <a:r>
              <a:rPr lang="es-PR" sz="2400" dirty="0">
                <a:solidFill>
                  <a:srgbClr val="000000"/>
                </a:solidFill>
                <a:latin typeface="Book Antiqua" panose="02040602050305030304" pitchFamily="18" charset="0"/>
                <a:ea typeface="Calibri" panose="020F0502020204030204" pitchFamily="34" charset="0"/>
                <a:cs typeface="Arial" panose="020B0604020202020204" pitchFamily="34" charset="0"/>
              </a:rPr>
              <a:t>Introducción</a:t>
            </a:r>
          </a:p>
          <a:p>
            <a:pPr indent="228600" algn="just">
              <a:lnSpc>
                <a:spcPct val="107000"/>
              </a:lnSpc>
              <a:spcAft>
                <a:spcPts val="800"/>
              </a:spcAft>
            </a:pPr>
            <a:r>
              <a:rPr lang="es-PR" sz="2400" dirty="0">
                <a:solidFill>
                  <a:srgbClr val="000000"/>
                </a:solidFill>
                <a:latin typeface="Book Antiqua" panose="02040602050305030304" pitchFamily="18" charset="0"/>
                <a:ea typeface="Calibri" panose="020F0502020204030204" pitchFamily="34" charset="0"/>
                <a:cs typeface="Arial" panose="020B0604020202020204" pitchFamily="34" charset="0"/>
              </a:rPr>
              <a:t>En el Libro de Las Instituciones Familiares se adopta la jurisprudencia más reciente establecida por el Tribunal Supremo de Estados Unidos en cuanto al Derecho de Familia.</a:t>
            </a:r>
            <a:r>
              <a:rPr lang="es-PR" sz="2400" dirty="0">
                <a:latin typeface="Book Antiqua" panose="02040602050305030304" pitchFamily="18" charset="0"/>
                <a:ea typeface="Calibri" panose="020F0502020204030204" pitchFamily="34" charset="0"/>
                <a:cs typeface="Arial" panose="020B0604020202020204" pitchFamily="34" charset="0"/>
              </a:rPr>
              <a:t> </a:t>
            </a:r>
            <a:endParaRPr lang="en-US" sz="2400" dirty="0">
              <a:latin typeface="Book Antiqua" panose="02040602050305030304" pitchFamily="18" charset="0"/>
              <a:ea typeface="Calibri" panose="020F0502020204030204" pitchFamily="34" charset="0"/>
              <a:cs typeface="Arial" panose="020B0604020202020204" pitchFamily="34" charset="0"/>
            </a:endParaRPr>
          </a:p>
          <a:p>
            <a:pPr indent="228600" algn="just">
              <a:lnSpc>
                <a:spcPct val="107000"/>
              </a:lnSpc>
              <a:spcAft>
                <a:spcPts val="800"/>
              </a:spcAft>
            </a:pPr>
            <a:r>
              <a:rPr lang="es-PR" sz="2400" dirty="0">
                <a:solidFill>
                  <a:srgbClr val="000000"/>
                </a:solidFill>
                <a:latin typeface="Book Antiqua" panose="02040602050305030304" pitchFamily="18" charset="0"/>
                <a:ea typeface="Calibri" panose="020F0502020204030204" pitchFamily="34" charset="0"/>
                <a:cs typeface="Arial" panose="020B0604020202020204" pitchFamily="34" charset="0"/>
              </a:rPr>
              <a:t> Se incorporan las siguientes leyes:</a:t>
            </a:r>
          </a:p>
          <a:p>
            <a:pPr indent="228600" algn="just">
              <a:lnSpc>
                <a:spcPct val="107000"/>
              </a:lnSpc>
              <a:spcAft>
                <a:spcPts val="800"/>
              </a:spcAft>
            </a:pPr>
            <a:r>
              <a:rPr lang="es-PR" sz="2400" dirty="0">
                <a:solidFill>
                  <a:srgbClr val="000000"/>
                </a:solidFill>
                <a:latin typeface="Book Antiqua" panose="02040602050305030304" pitchFamily="18" charset="0"/>
                <a:ea typeface="Calibri" panose="020F0502020204030204" pitchFamily="34" charset="0"/>
                <a:cs typeface="Arial" panose="020B0604020202020204" pitchFamily="34" charset="0"/>
              </a:rPr>
              <a:t> Ley de Adopción de Puerto Rico (Ley 61-2018), </a:t>
            </a:r>
          </a:p>
          <a:p>
            <a:pPr indent="228600" algn="just">
              <a:lnSpc>
                <a:spcPct val="107000"/>
              </a:lnSpc>
              <a:spcAft>
                <a:spcPts val="800"/>
              </a:spcAft>
            </a:pPr>
            <a:r>
              <a:rPr lang="es-PR" sz="2400" dirty="0">
                <a:solidFill>
                  <a:srgbClr val="000000"/>
                </a:solidFill>
                <a:latin typeface="Book Antiqua" panose="02040602050305030304" pitchFamily="18" charset="0"/>
                <a:ea typeface="Calibri" panose="020F0502020204030204" pitchFamily="34" charset="0"/>
                <a:cs typeface="Arial" panose="020B0604020202020204" pitchFamily="34" charset="0"/>
              </a:rPr>
              <a:t>Ley que permite la modificación de las capitulaciones matrimoniales (Ley 62-2018),</a:t>
            </a:r>
          </a:p>
          <a:p>
            <a:pPr indent="228600" algn="just">
              <a:lnSpc>
                <a:spcPct val="107000"/>
              </a:lnSpc>
              <a:spcAft>
                <a:spcPts val="800"/>
              </a:spcAft>
            </a:pPr>
            <a:r>
              <a:rPr lang="es-PR" sz="2400" dirty="0">
                <a:solidFill>
                  <a:srgbClr val="000000"/>
                </a:solidFill>
                <a:latin typeface="Book Antiqua" panose="02040602050305030304" pitchFamily="18" charset="0"/>
                <a:ea typeface="Calibri" panose="020F0502020204030204" pitchFamily="34" charset="0"/>
                <a:cs typeface="Arial" panose="020B0604020202020204" pitchFamily="34" charset="0"/>
              </a:rPr>
              <a:t>Ley que permite la autorización de matrimonios ante notario (Ley 201-2016)</a:t>
            </a:r>
          </a:p>
          <a:p>
            <a:pPr indent="228600" algn="just">
              <a:lnSpc>
                <a:spcPct val="107000"/>
              </a:lnSpc>
              <a:spcAft>
                <a:spcPts val="800"/>
              </a:spcAft>
            </a:pPr>
            <a:r>
              <a:rPr lang="es-PR" sz="2400" dirty="0">
                <a:solidFill>
                  <a:srgbClr val="000000"/>
                </a:solidFill>
                <a:latin typeface="Book Antiqua" panose="02040602050305030304" pitchFamily="18" charset="0"/>
                <a:ea typeface="Calibri" panose="020F0502020204030204" pitchFamily="34" charset="0"/>
                <a:cs typeface="Arial" panose="020B0604020202020204" pitchFamily="34" charset="0"/>
              </a:rPr>
              <a:t>Ley que permite  el divorcio ante notario (Ley 52-2017). </a:t>
            </a:r>
            <a:endParaRPr lang="en-US" sz="2400" dirty="0">
              <a:latin typeface="Book Antiqua" panose="02040602050305030304" pitchFamily="18" charset="0"/>
              <a:ea typeface="Calibri" panose="020F0502020204030204" pitchFamily="34" charset="0"/>
              <a:cs typeface="Arial" panose="020B0604020202020204" pitchFamily="34" charset="0"/>
            </a:endParaRPr>
          </a:p>
          <a:p>
            <a:pPr algn="just">
              <a:lnSpc>
                <a:spcPct val="107000"/>
              </a:lnSpc>
              <a:spcAft>
                <a:spcPts val="800"/>
              </a:spcAft>
            </a:pPr>
            <a:r>
              <a:rPr lang="es-PR" sz="2400" dirty="0">
                <a:latin typeface="Book Antiqua" panose="02040602050305030304" pitchFamily="18" charset="0"/>
                <a:ea typeface="Calibri" panose="020F0502020204030204" pitchFamily="34" charset="0"/>
                <a:cs typeface="Times New Roman" panose="02020603050405020304" pitchFamily="18" charset="0"/>
              </a:rPr>
              <a:t> </a:t>
            </a:r>
            <a:endParaRPr lang="en-US" sz="2400" dirty="0">
              <a:latin typeface="Book Antiqua" panose="0204060205030503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6563105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74C5691-EE00-46ED-9873-41FCBBAFB4BF}"/>
              </a:ext>
            </a:extLst>
          </p:cNvPr>
          <p:cNvSpPr/>
          <p:nvPr/>
        </p:nvSpPr>
        <p:spPr>
          <a:xfrm>
            <a:off x="858129" y="1463040"/>
            <a:ext cx="10888394" cy="4247317"/>
          </a:xfrm>
          <a:prstGeom prst="rect">
            <a:avLst/>
          </a:prstGeom>
        </p:spPr>
        <p:txBody>
          <a:bodyPr wrap="square">
            <a:spAutoFit/>
          </a:bodyPr>
          <a:lstStyle/>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635.-Medidas cautelares.</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Probada la negligencia o la ineptitud del progenitor o el perjuicio causado durante su gestión, el tribunal puede adoptar las medidas que estime necesarias para asegurar la protección e integridad de los bienes. Entre ellas, puede exigir a los progenitores la prestación de garantías antes de continuar en la administración; nombrar a un progenitor como único administrador o nombrar un tutor para la sola administración de esos bienes.</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Si el tribunal adviene en conocimiento de la actuación indebida del administrador, puede, </a:t>
            </a:r>
            <a:r>
              <a:rPr lang="es-ES_tradnl" i="1" dirty="0">
                <a:latin typeface="Book Antiqua" panose="02040602050305030304" pitchFamily="18" charset="0"/>
                <a:ea typeface="Times New Roman" panose="02020603050405020304" pitchFamily="18" charset="0"/>
              </a:rPr>
              <a:t>motu proprio</a:t>
            </a:r>
            <a:r>
              <a:rPr lang="es-ES_tradnl" dirty="0">
                <a:latin typeface="Book Antiqua" panose="02040602050305030304" pitchFamily="18" charset="0"/>
                <a:ea typeface="Times New Roman" panose="02020603050405020304" pitchFamily="18" charset="0"/>
              </a:rPr>
              <a:t>, tomar las medidas cautelares correspondientes.</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636.-Responsabilidad civil de los progenitores.</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En caso de pérdida o deterioro de los bienes por dolo, culpa o negligencia grave en la administración, responden los progenitores de los daños y perjuicios sufridos por el hijo.</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06581964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5A09FA5-D8AC-4B59-9EF2-64EAE2A07BD5}"/>
              </a:ext>
            </a:extLst>
          </p:cNvPr>
          <p:cNvSpPr/>
          <p:nvPr/>
        </p:nvSpPr>
        <p:spPr>
          <a:xfrm>
            <a:off x="1153550" y="773723"/>
            <a:ext cx="10522635" cy="5632311"/>
          </a:xfrm>
          <a:prstGeom prst="rect">
            <a:avLst/>
          </a:prstGeom>
        </p:spPr>
        <p:txBody>
          <a:bodyPr wrap="square">
            <a:spAutoFit/>
          </a:bodyPr>
          <a:lstStyle/>
          <a:p>
            <a:pPr indent="457200" algn="ctr">
              <a:tabLst>
                <a:tab pos="914400" algn="l"/>
                <a:tab pos="1371600" algn="l"/>
              </a:tabLst>
            </a:pPr>
            <a:r>
              <a:rPr lang="es-ES_tradnl" b="1" dirty="0">
                <a:latin typeface="Book Antiqua" panose="02040602050305030304" pitchFamily="18" charset="0"/>
                <a:ea typeface="Times New Roman" panose="02020603050405020304" pitchFamily="18" charset="0"/>
              </a:rPr>
              <a:t>TITULO IX LA EMANCIPACION DEL MENOR DE EDAD</a:t>
            </a:r>
          </a:p>
          <a:p>
            <a:pPr indent="457200" algn="ctr">
              <a:tabLst>
                <a:tab pos="914400" algn="l"/>
                <a:tab pos="1371600" algn="l"/>
              </a:tabLst>
            </a:pPr>
            <a:endParaRPr lang="es-ES_tradnl" b="1" dirty="0">
              <a:latin typeface="Book Antiqua" panose="0204060205030503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640.-Efectos de la nulidad o de la disolución.</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Book Antiqua" panose="0204060205030503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Book Antiqua" panose="0204060205030503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Ni la declaración de nulidad ni la disolución del matrimonio someten nuevamente al menor a la patria potestad de sus progenitores o del tutor.</a:t>
            </a:r>
          </a:p>
          <a:p>
            <a:pPr indent="457200" algn="just">
              <a:tabLst>
                <a:tab pos="914400" algn="l"/>
                <a:tab pos="1371600" algn="l"/>
              </a:tabLst>
            </a:pPr>
            <a:endParaRPr lang="es-ES_tradnl" dirty="0">
              <a:latin typeface="Book Antiqua" panose="02040602050305030304" pitchFamily="18" charset="0"/>
              <a:ea typeface="Times New Roman" panose="02020603050405020304" pitchFamily="18" charset="0"/>
            </a:endParaRPr>
          </a:p>
          <a:p>
            <a:r>
              <a:rPr lang="es-ES_tradnl" dirty="0">
                <a:latin typeface="Book Antiqua" panose="02040602050305030304" pitchFamily="18" charset="0"/>
              </a:rPr>
              <a:t>Artículo 651.-Remisión a las normas de tutela.</a:t>
            </a:r>
            <a:r>
              <a:rPr lang="es-ES_tradnl" b="1" i="1" u="sng" dirty="0">
                <a:latin typeface="Book Antiqua" panose="02040602050305030304" pitchFamily="18" charset="0"/>
              </a:rPr>
              <a:t> </a:t>
            </a:r>
            <a:r>
              <a:rPr lang="es-ES_tradnl" b="1" i="1" u="sng" dirty="0">
                <a:solidFill>
                  <a:srgbClr val="FF0000"/>
                </a:solidFill>
                <a:latin typeface="Book Antiqua" panose="02040602050305030304" pitchFamily="18" charset="0"/>
              </a:rPr>
              <a:t>No tiene equivalencia CC 1930</a:t>
            </a:r>
            <a:r>
              <a:rPr lang="es-ES_tradnl" dirty="0">
                <a:latin typeface="Book Antiqua" panose="02040602050305030304" pitchFamily="18" charset="0"/>
              </a:rPr>
              <a:t> </a:t>
            </a:r>
            <a:endParaRPr lang="en-US" dirty="0">
              <a:latin typeface="Book Antiqua" panose="02040602050305030304" pitchFamily="18" charset="0"/>
            </a:endParaRPr>
          </a:p>
          <a:p>
            <a:r>
              <a:rPr lang="es-PR" dirty="0">
                <a:latin typeface="Book Antiqua" panose="02040602050305030304" pitchFamily="18" charset="0"/>
              </a:rPr>
              <a:t>	Cuando la emancipación produce la extinción de la tutela, son de aplicación las mismas normas que regulan la rendición de cuentas, la responsabilidad civil y la liberación del cargo de tutor.</a:t>
            </a:r>
          </a:p>
          <a:p>
            <a:pPr algn="ctr"/>
            <a:endParaRPr lang="es-PR" dirty="0">
              <a:latin typeface="Book Antiqua" panose="02040602050305030304" pitchFamily="18" charset="0"/>
            </a:endParaRPr>
          </a:p>
          <a:p>
            <a:pPr algn="ctr"/>
            <a:r>
              <a:rPr lang="es-PR" b="1" dirty="0">
                <a:latin typeface="Book Antiqua" panose="02040602050305030304" pitchFamily="18" charset="0"/>
              </a:rPr>
              <a:t>TITULO X LA OBLIGACION ALIMENTARIA ENTRE PARIENTES Y DEPENDIENTES VOLUNTARIOS Y LEGALES</a:t>
            </a:r>
            <a:endParaRPr lang="en-US" b="1" dirty="0">
              <a:latin typeface="Book Antiqua" panose="02040602050305030304" pitchFamily="18" charset="0"/>
            </a:endParaRPr>
          </a:p>
          <a:p>
            <a:pPr indent="457200" algn="just">
              <a:tabLst>
                <a:tab pos="914400" algn="l"/>
                <a:tab pos="1371600" algn="l"/>
              </a:tabLst>
            </a:pPr>
            <a:endParaRPr lang="en-US" dirty="0">
              <a:latin typeface="Book Antiqua" panose="02040602050305030304" pitchFamily="18" charset="0"/>
              <a:ea typeface="Times New Roman" panose="02020603050405020304" pitchFamily="18" charset="0"/>
            </a:endParaRPr>
          </a:p>
          <a:p>
            <a:r>
              <a:rPr lang="es-ES_tradnl" dirty="0">
                <a:latin typeface="Book Antiqua" panose="02040602050305030304" pitchFamily="18" charset="0"/>
              </a:rPr>
              <a:t>Artículo 656.-Gastos de la reclamación</a:t>
            </a:r>
            <a:r>
              <a:rPr lang="es-ES_tradnl" dirty="0">
                <a:solidFill>
                  <a:srgbClr val="FF0000"/>
                </a:solidFill>
                <a:latin typeface="Book Antiqua" panose="02040602050305030304" pitchFamily="18" charset="0"/>
              </a:rPr>
              <a:t>.</a:t>
            </a:r>
            <a:r>
              <a:rPr lang="es-ES_tradnl" b="1" i="1" u="sng" dirty="0">
                <a:solidFill>
                  <a:srgbClr val="FF0000"/>
                </a:solidFill>
                <a:latin typeface="Book Antiqua" panose="02040602050305030304" pitchFamily="18" charset="0"/>
              </a:rPr>
              <a:t> No tiene equivalencia CC 1930</a:t>
            </a:r>
            <a:endParaRPr lang="en-US" dirty="0">
              <a:solidFill>
                <a:srgbClr val="FF0000"/>
              </a:solidFill>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latin typeface="Book Antiqua" panose="02040602050305030304" pitchFamily="18" charset="0"/>
              </a:rPr>
              <a:t>Cuando el alimentista se vea compelido a acudir al tribunal o a iniciar un proceso administrativo para reclamar su derecho a los alimentos, la cuantía que se imponga al alimentante incluirá una partida razonable para sufragar los gastos del litigio y los honorarios de abogados.</a:t>
            </a:r>
            <a:endParaRPr lang="en-US" dirty="0">
              <a:latin typeface="Book Antiqua" panose="02040602050305030304" pitchFamily="18" charset="0"/>
            </a:endParaRPr>
          </a:p>
          <a:p>
            <a:pPr indent="457200" algn="just">
              <a:tabLst>
                <a:tab pos="914400" algn="l"/>
                <a:tab pos="1371600" algn="l"/>
              </a:tabLst>
            </a:pP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15335709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7BA4834-CCDC-4EA2-803B-2C9E0C388D77}"/>
              </a:ext>
            </a:extLst>
          </p:cNvPr>
          <p:cNvSpPr/>
          <p:nvPr/>
        </p:nvSpPr>
        <p:spPr>
          <a:xfrm>
            <a:off x="872197" y="872196"/>
            <a:ext cx="10832123" cy="5632311"/>
          </a:xfrm>
          <a:prstGeom prst="rect">
            <a:avLst/>
          </a:prstGeom>
        </p:spPr>
        <p:txBody>
          <a:bodyPr wrap="square">
            <a:spAutoFit/>
          </a:bodyPr>
          <a:lstStyle/>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669.-Otras modalidades.</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Book Antiqua" panose="0204060205030503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Book Antiqua" panose="0204060205030503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El alimentante también puede conceder al alimentista el usufructo de determinados bienes, entregarle un capital en bienes o en dinero, o prestarle servicios equivalentes que satisfagan la obligación económica impuesta, previa autorización judicial. S</a:t>
            </a:r>
            <a:r>
              <a:rPr lang="es-PR" dirty="0">
                <a:latin typeface="Book Antiqua" panose="02040602050305030304" pitchFamily="18" charset="0"/>
                <a:ea typeface="Times New Roman" panose="02020603050405020304" pitchFamily="18" charset="0"/>
              </a:rPr>
              <a:t>i la modalidad de pago escogida perjudica de alguna forma al alimentista, el tribunal puede determinar otra forma de pago más conveniente para las partes.</a:t>
            </a:r>
          </a:p>
          <a:p>
            <a:pPr indent="457200" algn="just">
              <a:tabLst>
                <a:tab pos="914400" algn="l"/>
                <a:tab pos="1371600" algn="l"/>
              </a:tabLst>
            </a:pPr>
            <a:endParaRPr lang="es-PR" dirty="0">
              <a:latin typeface="Book Antiqua" panose="02040602050305030304" pitchFamily="18" charset="0"/>
              <a:ea typeface="Times New Roman" panose="02020603050405020304" pitchFamily="18" charset="0"/>
            </a:endParaRPr>
          </a:p>
          <a:p>
            <a:r>
              <a:rPr lang="es-ES_tradnl" dirty="0">
                <a:latin typeface="Book Antiqua" panose="02040602050305030304" pitchFamily="18" charset="0"/>
              </a:rPr>
              <a:t>	Artículo 677.-Sanción por incumplimiento con la obligación alimentaria.</a:t>
            </a:r>
            <a:r>
              <a:rPr lang="es-ES_tradnl" b="1" i="1" u="sng" dirty="0">
                <a:latin typeface="Book Antiqua" panose="02040602050305030304" pitchFamily="18" charset="0"/>
              </a:rPr>
              <a:t> </a:t>
            </a:r>
            <a:r>
              <a:rPr lang="es-ES_tradnl" b="1" i="1" u="sng" dirty="0">
                <a:solidFill>
                  <a:srgbClr val="FF0000"/>
                </a:solidFill>
                <a:latin typeface="Book Antiqua" panose="02040602050305030304" pitchFamily="18" charset="0"/>
              </a:rPr>
              <a:t>No tiene equivalencia CC 1930</a:t>
            </a:r>
            <a:endParaRPr lang="en-US" dirty="0">
              <a:solidFill>
                <a:srgbClr val="FF0000"/>
              </a:solidFill>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latin typeface="Book Antiqua" panose="02040602050305030304" pitchFamily="18" charset="0"/>
              </a:rPr>
              <a:t>En caso de incumplimiento el tribunal puede imponer al alimentante cualquier sanción adecuada que le compela a cumplir su obligación. El encarcelamiento solo procede cuando hay evidente temeridad y obstinación ante las órdenes reiteradas de cumplimiento.</a:t>
            </a:r>
            <a:endParaRPr lang="en-US" dirty="0">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latin typeface="Book Antiqua" panose="02040602050305030304" pitchFamily="18" charset="0"/>
              </a:rPr>
              <a:t>	Artículo 678.-Insolvencia del alimentante</a:t>
            </a:r>
            <a:r>
              <a:rPr lang="es-ES_tradnl" dirty="0">
                <a:solidFill>
                  <a:srgbClr val="FF0000"/>
                </a:solidFill>
                <a:latin typeface="Book Antiqua" panose="02040602050305030304" pitchFamily="18" charset="0"/>
              </a:rPr>
              <a:t>.</a:t>
            </a:r>
            <a:r>
              <a:rPr lang="es-ES_tradnl" b="1" i="1" u="sng" dirty="0">
                <a:solidFill>
                  <a:srgbClr val="FF0000"/>
                </a:solidFill>
                <a:latin typeface="Book Antiqua" panose="02040602050305030304" pitchFamily="18" charset="0"/>
              </a:rPr>
              <a:t> No tiene equivalencia CC 1930</a:t>
            </a:r>
            <a:endParaRPr lang="en-US" dirty="0">
              <a:solidFill>
                <a:srgbClr val="FF0000"/>
              </a:solidFill>
              <a:latin typeface="Book Antiqua" panose="02040602050305030304" pitchFamily="18" charset="0"/>
            </a:endParaRPr>
          </a:p>
          <a:p>
            <a:r>
              <a:rPr lang="es-ES_tradnl" dirty="0">
                <a:latin typeface="Book Antiqua" panose="02040602050305030304" pitchFamily="18" charset="0"/>
              </a:rPr>
              <a:t> </a:t>
            </a:r>
            <a:endParaRPr lang="en-US" dirty="0">
              <a:latin typeface="Book Antiqua" panose="02040602050305030304" pitchFamily="18" charset="0"/>
            </a:endParaRPr>
          </a:p>
          <a:p>
            <a:r>
              <a:rPr lang="es-ES_tradnl" dirty="0">
                <a:latin typeface="Book Antiqua" panose="02040602050305030304" pitchFamily="18" charset="0"/>
              </a:rPr>
              <a:t>La insolvencia del alimentante no le exime del pago de la pensión. El tribunal puede modificar el </a:t>
            </a:r>
            <a:r>
              <a:rPr lang="es-ES_tradnl" b="1" dirty="0">
                <a:latin typeface="Book Antiqua" panose="02040602050305030304" pitchFamily="18" charset="0"/>
              </a:rPr>
              <a:t>modo de pago, pero no la cuantía razonable que necesite el alimentista para su subsistencia y desarrollo </a:t>
            </a:r>
            <a:r>
              <a:rPr lang="es-ES_tradnl" dirty="0">
                <a:latin typeface="Book Antiqua" panose="02040602050305030304" pitchFamily="18" charset="0"/>
              </a:rPr>
              <a:t>integral.</a:t>
            </a:r>
            <a:endParaRPr lang="en-US" dirty="0">
              <a:latin typeface="Book Antiqua" panose="02040602050305030304" pitchFamily="18" charset="0"/>
            </a:endParaRPr>
          </a:p>
          <a:p>
            <a:pPr indent="457200" algn="just">
              <a:tabLst>
                <a:tab pos="914400" algn="l"/>
                <a:tab pos="1371600" algn="l"/>
              </a:tabLst>
            </a:pP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97057928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6B2A86B-9A59-4018-AA93-278895EA3527}"/>
              </a:ext>
            </a:extLst>
          </p:cNvPr>
          <p:cNvSpPr/>
          <p:nvPr/>
        </p:nvSpPr>
        <p:spPr>
          <a:xfrm>
            <a:off x="829994" y="886264"/>
            <a:ext cx="10621108" cy="5632311"/>
          </a:xfrm>
          <a:prstGeom prst="rect">
            <a:avLst/>
          </a:prstGeom>
        </p:spPr>
        <p:txBody>
          <a:bodyPr wrap="square">
            <a:spAutoFit/>
          </a:bodyPr>
          <a:lstStyle/>
          <a:p>
            <a:pPr indent="457200" algn="ctr">
              <a:tabLst>
                <a:tab pos="2743200" algn="ctr"/>
                <a:tab pos="5486400" algn="r"/>
                <a:tab pos="457200" algn="l"/>
              </a:tabLst>
            </a:pPr>
            <a:r>
              <a:rPr lang="es-ES_tradnl" sz="2400" b="1" i="1" dirty="0">
                <a:latin typeface="Book Antiqua" panose="02040602050305030304" pitchFamily="18" charset="0"/>
                <a:ea typeface="Times New Roman" panose="02020603050405020304" pitchFamily="18" charset="0"/>
                <a:cs typeface="Arial" panose="020B0604020202020204" pitchFamily="34" charset="0"/>
              </a:rPr>
              <a:t>Sosa Rodríguez v. Rivas </a:t>
            </a:r>
            <a:r>
              <a:rPr lang="es-ES_tradnl" sz="2400" b="1" i="1" dirty="0" err="1">
                <a:latin typeface="Book Antiqua" panose="02040602050305030304" pitchFamily="18" charset="0"/>
                <a:ea typeface="Times New Roman" panose="02020603050405020304" pitchFamily="18" charset="0"/>
                <a:cs typeface="Arial" panose="020B0604020202020204" pitchFamily="34" charset="0"/>
              </a:rPr>
              <a:t>Sariego</a:t>
            </a:r>
            <a:r>
              <a:rPr lang="es-ES_tradnl" sz="2400" b="1" dirty="0">
                <a:latin typeface="Book Antiqua" panose="02040602050305030304" pitchFamily="18" charset="0"/>
                <a:ea typeface="Times New Roman" panose="02020603050405020304" pitchFamily="18" charset="0"/>
                <a:cs typeface="Arial" panose="020B0604020202020204" pitchFamily="34" charset="0"/>
              </a:rPr>
              <a:t>, 105 D.P.R. 518, 521-522 (1976).</a:t>
            </a:r>
          </a:p>
          <a:p>
            <a:pPr indent="457200" algn="just">
              <a:tabLst>
                <a:tab pos="2743200" algn="ctr"/>
                <a:tab pos="5486400" algn="r"/>
                <a:tab pos="457200" algn="l"/>
              </a:tabLst>
            </a:pPr>
            <a:r>
              <a:rPr lang="es-ES_tradnl" sz="2400" dirty="0">
                <a:latin typeface="Book Antiqua" panose="02040602050305030304" pitchFamily="18" charset="0"/>
                <a:ea typeface="Times New Roman" panose="02020603050405020304" pitchFamily="18" charset="0"/>
                <a:cs typeface="Arial" panose="020B0604020202020204" pitchFamily="34" charset="0"/>
              </a:rPr>
              <a:t>El mecanismo de desacato y el encarcelamiento del padre alimentante debe utilizarse como último recurso para lograr el cobro de alimentos en aquellos casos en que éste se niega voluntaria y obstinadamente a cumplir con su obligación. </a:t>
            </a:r>
          </a:p>
          <a:p>
            <a:pPr indent="457200" algn="just">
              <a:tabLst>
                <a:tab pos="2743200" algn="ctr"/>
                <a:tab pos="5486400" algn="r"/>
                <a:tab pos="457200" algn="l"/>
              </a:tabLst>
            </a:pPr>
            <a:r>
              <a:rPr lang="es-ES_tradnl" sz="2400" b="1" i="1" dirty="0">
                <a:latin typeface="Book Antiqua" panose="02040602050305030304" pitchFamily="18" charset="0"/>
                <a:ea typeface="Times New Roman" panose="02020603050405020304" pitchFamily="18" charset="0"/>
                <a:cs typeface="Arial" panose="020B0604020202020204" pitchFamily="34" charset="0"/>
              </a:rPr>
              <a:t>Rodríguez Avilés v. Rodríguez </a:t>
            </a:r>
            <a:r>
              <a:rPr lang="es-ES_tradnl" sz="2400" b="1" i="1" dirty="0" err="1">
                <a:latin typeface="Book Antiqua" panose="02040602050305030304" pitchFamily="18" charset="0"/>
                <a:ea typeface="Times New Roman" panose="02020603050405020304" pitchFamily="18" charset="0"/>
                <a:cs typeface="Arial" panose="020B0604020202020204" pitchFamily="34" charset="0"/>
              </a:rPr>
              <a:t>Beruff</a:t>
            </a:r>
            <a:r>
              <a:rPr lang="es-ES_tradnl" sz="2400" b="1" dirty="0">
                <a:latin typeface="Book Antiqua" panose="02040602050305030304" pitchFamily="18" charset="0"/>
                <a:ea typeface="Times New Roman" panose="02020603050405020304" pitchFamily="18" charset="0"/>
                <a:cs typeface="Arial" panose="020B0604020202020204" pitchFamily="34" charset="0"/>
              </a:rPr>
              <a:t>, 117DPR616 (1986); </a:t>
            </a:r>
            <a:r>
              <a:rPr lang="es-ES_tradnl" sz="2400" b="1" i="1" dirty="0">
                <a:latin typeface="Book Antiqua" panose="02040602050305030304" pitchFamily="18" charset="0"/>
                <a:ea typeface="Times New Roman" panose="02020603050405020304" pitchFamily="18" charset="0"/>
                <a:cs typeface="Arial" panose="020B0604020202020204" pitchFamily="34" charset="0"/>
              </a:rPr>
              <a:t>Valencia, Ex parte</a:t>
            </a:r>
            <a:r>
              <a:rPr lang="es-ES_tradnl" sz="2400" b="1" dirty="0">
                <a:latin typeface="Book Antiqua" panose="02040602050305030304" pitchFamily="18" charset="0"/>
                <a:ea typeface="Times New Roman" panose="02020603050405020304" pitchFamily="18" charset="0"/>
                <a:cs typeface="Arial" panose="020B0604020202020204" pitchFamily="34" charset="0"/>
              </a:rPr>
              <a:t>, </a:t>
            </a:r>
            <a:r>
              <a:rPr lang="en-US" sz="2400" b="1" dirty="0">
                <a:latin typeface="Book Antiqua" panose="02040602050305030304" pitchFamily="18" charset="0"/>
                <a:ea typeface="Times New Roman" panose="02020603050405020304" pitchFamily="18" charset="0"/>
                <a:cs typeface="Arial" panose="020B0604020202020204" pitchFamily="34" charset="0"/>
              </a:rPr>
              <a:t>116DPR909 (1986)</a:t>
            </a:r>
            <a:endParaRPr lang="en-US" sz="2400" b="1" dirty="0">
              <a:latin typeface="Book Antiqua" panose="02040602050305030304" pitchFamily="18" charset="0"/>
              <a:ea typeface="Times New Roman" panose="02020603050405020304" pitchFamily="18" charset="0"/>
              <a:cs typeface="Times New Roman" panose="02020603050405020304" pitchFamily="18" charset="0"/>
            </a:endParaRPr>
          </a:p>
          <a:p>
            <a:pPr indent="457200" algn="just">
              <a:tabLst>
                <a:tab pos="2743200" algn="ctr"/>
                <a:tab pos="5486400" algn="r"/>
                <a:tab pos="457200" algn="l"/>
              </a:tabLst>
            </a:pPr>
            <a:r>
              <a:rPr lang="es-ES_tradnl" sz="2400" dirty="0">
                <a:latin typeface="Book Antiqua" panose="02040602050305030304" pitchFamily="18" charset="0"/>
                <a:ea typeface="Times New Roman" panose="02020603050405020304" pitchFamily="18" charset="0"/>
                <a:cs typeface="Arial" panose="020B0604020202020204" pitchFamily="34" charset="0"/>
              </a:rPr>
              <a:t>Previo a declarar a un padre alimentante incurso en desacato y ordenar su encarcelamiento el Tribunal debe considerar los intereses de todas las partes, examinar las necesidades inmediatas del menor e indagar sobre las causas para el incumplimiento del pago.</a:t>
            </a:r>
            <a:r>
              <a:rPr lang="es-ES_tradnl" sz="2400" i="1" dirty="0">
                <a:latin typeface="Book Antiqua" panose="02040602050305030304" pitchFamily="18" charset="0"/>
                <a:ea typeface="Times New Roman" panose="02020603050405020304" pitchFamily="18" charset="0"/>
                <a:cs typeface="Arial" panose="020B0604020202020204" pitchFamily="34" charset="0"/>
              </a:rPr>
              <a:t> </a:t>
            </a:r>
          </a:p>
          <a:p>
            <a:pPr indent="457200" algn="ctr">
              <a:tabLst>
                <a:tab pos="2743200" algn="ctr"/>
                <a:tab pos="5486400" algn="r"/>
                <a:tab pos="457200" algn="l"/>
              </a:tabLst>
            </a:pPr>
            <a:r>
              <a:rPr lang="es-ES_tradnl" sz="2400" b="1" i="1" dirty="0">
                <a:latin typeface="Book Antiqua" panose="02040602050305030304" pitchFamily="18" charset="0"/>
                <a:ea typeface="Times New Roman" panose="02020603050405020304" pitchFamily="18" charset="0"/>
                <a:cs typeface="Arial" panose="020B0604020202020204" pitchFamily="34" charset="0"/>
              </a:rPr>
              <a:t>Aponte v. Barbosa </a:t>
            </a:r>
            <a:r>
              <a:rPr lang="es-ES_tradnl" sz="2400" b="1" i="1" dirty="0" err="1">
                <a:latin typeface="Book Antiqua" panose="02040602050305030304" pitchFamily="18" charset="0"/>
                <a:ea typeface="Times New Roman" panose="02020603050405020304" pitchFamily="18" charset="0"/>
                <a:cs typeface="Arial" panose="020B0604020202020204" pitchFamily="34" charset="0"/>
              </a:rPr>
              <a:t>Dieppa</a:t>
            </a:r>
            <a:r>
              <a:rPr lang="es-ES_tradnl" sz="2400" b="1" dirty="0">
                <a:latin typeface="Book Antiqua" panose="02040602050305030304" pitchFamily="18" charset="0"/>
                <a:ea typeface="Times New Roman" panose="02020603050405020304" pitchFamily="18" charset="0"/>
                <a:cs typeface="Arial" panose="020B0604020202020204" pitchFamily="34" charset="0"/>
              </a:rPr>
              <a:t>, 146 D.P.R. 558, 579 (1998).</a:t>
            </a:r>
            <a:endParaRPr lang="es-ES_tradnl" sz="2400" b="1" i="1" dirty="0">
              <a:latin typeface="Book Antiqua" panose="02040602050305030304" pitchFamily="18" charset="0"/>
              <a:ea typeface="Times New Roman" panose="02020603050405020304" pitchFamily="18" charset="0"/>
              <a:cs typeface="Arial" panose="020B0604020202020204" pitchFamily="34" charset="0"/>
            </a:endParaRPr>
          </a:p>
          <a:p>
            <a:pPr indent="457200" algn="just">
              <a:tabLst>
                <a:tab pos="2743200" algn="ctr"/>
                <a:tab pos="5486400" algn="r"/>
                <a:tab pos="457200" algn="l"/>
              </a:tabLst>
            </a:pPr>
            <a:r>
              <a:rPr lang="es-ES_tradnl" sz="2400" dirty="0">
                <a:latin typeface="Book Antiqua" panose="02040602050305030304" pitchFamily="18" charset="0"/>
                <a:ea typeface="Times New Roman" panose="02020603050405020304" pitchFamily="18" charset="0"/>
                <a:cs typeface="Arial" panose="020B0604020202020204" pitchFamily="34" charset="0"/>
              </a:rPr>
              <a:t>El hecho de que el alimentante haya tenido un cambio sustancial en su capacidad económica no siempre constituye una defensa válida que justifique el incumplimiento. </a:t>
            </a:r>
            <a:endParaRPr lang="en-US" sz="2400" dirty="0">
              <a:latin typeface="Book Antiqua" panose="0204060205030503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1083410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DAD6BDA-6502-4258-B00C-7976C4DC2E25}"/>
              </a:ext>
            </a:extLst>
          </p:cNvPr>
          <p:cNvSpPr/>
          <p:nvPr/>
        </p:nvSpPr>
        <p:spPr>
          <a:xfrm>
            <a:off x="858129" y="858129"/>
            <a:ext cx="10592973" cy="3416320"/>
          </a:xfrm>
          <a:prstGeom prst="rect">
            <a:avLst/>
          </a:prstGeom>
        </p:spPr>
        <p:txBody>
          <a:bodyPr wrap="square">
            <a:spAutoFit/>
          </a:bodyPr>
          <a:lstStyle/>
          <a:p>
            <a:pPr algn="ctr">
              <a:tabLst>
                <a:tab pos="914400" algn="l"/>
                <a:tab pos="1371600" algn="l"/>
              </a:tabLst>
            </a:pPr>
            <a:r>
              <a:rPr lang="en-US" dirty="0">
                <a:latin typeface="Book Antiqua" panose="02040602050305030304" pitchFamily="18" charset="0"/>
                <a:ea typeface="Times New Roman" panose="02020603050405020304" pitchFamily="18" charset="0"/>
              </a:rPr>
              <a:t>TITULO XI EL REGISTRO DEL ESTADO CIVIL DE LAS PERSONAS NATURALES Y DE OTRAS CONSTANCIAS DEMOGRAFICAS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684.-Naturaleza de la inscripción.</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La inscripción de los hechos vitales en el Registro Demográfico es de orden público y su cumplimiento no puede dejarse al arbitrio del obligado a efectuarla, ni del propio inscrito, ni de quien tenga interés legítimo en ella.</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La inscripción sobre determinada persona es indivisible, inalienable e imprescriptible y solo puede cumplir los propósitos y producir los efectos que le asigna la ley.</a:t>
            </a:r>
            <a:endParaRPr lang="en-US" dirty="0">
              <a:latin typeface="Times New Roman" panose="0202060305040502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90836545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F29E5B6-A0BB-48A7-AA2E-DCA0CF6138B4}"/>
              </a:ext>
            </a:extLst>
          </p:cNvPr>
          <p:cNvSpPr/>
          <p:nvPr/>
        </p:nvSpPr>
        <p:spPr>
          <a:xfrm>
            <a:off x="1209822" y="612845"/>
            <a:ext cx="10114670" cy="5078313"/>
          </a:xfrm>
          <a:prstGeom prst="rect">
            <a:avLst/>
          </a:prstGeom>
        </p:spPr>
        <p:txBody>
          <a:bodyPr wrap="square">
            <a:spAutoFit/>
          </a:bodyPr>
          <a:lstStyle/>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Artículo 687.-Legitimados para solicitar inscripción.</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Book Antiqua" panose="0204060205030503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Book Antiqua" panose="0204060205030503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Están legitimados para solicitar la inscripción de los hechos y actos jurídicos que constituyen el estado civil de la persona natural:</a:t>
            </a:r>
            <a:endParaRPr lang="en-US" dirty="0">
              <a:latin typeface="Book Antiqua" panose="02040602050305030304" pitchFamily="18" charset="0"/>
              <a:ea typeface="Times New Roman" panose="02020603050405020304" pitchFamily="18" charset="0"/>
            </a:endParaRPr>
          </a:p>
          <a:p>
            <a:pPr indent="457200" algn="just">
              <a:tabLst>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Book Antiqua" panose="02040602050305030304" pitchFamily="18" charset="0"/>
              <a:ea typeface="Times New Roman" panose="02020603050405020304" pitchFamily="18" charset="0"/>
            </a:endParaRPr>
          </a:p>
          <a:p>
            <a:pPr marL="342900" lvl="0" indent="-342900" algn="just">
              <a:buFont typeface="+mj-lt"/>
              <a:buAutoNum type="alphaLcParenBoth"/>
              <a:tabLst>
                <a:tab pos="914400" algn="l"/>
                <a:tab pos="1371600" algn="l"/>
              </a:tabLst>
            </a:pPr>
            <a:r>
              <a:rPr lang="es-ES_tradnl" dirty="0">
                <a:latin typeface="Book Antiqua" panose="02040602050305030304" pitchFamily="18" charset="0"/>
              </a:rPr>
              <a:t>la persona a la que se refiere o afecta la inscripción, si tiene discernimiento suficiente para solicitarla;</a:t>
            </a:r>
            <a:endParaRPr lang="en-US" dirty="0">
              <a:latin typeface="Book Antiqua" panose="02040602050305030304" pitchFamily="18" charset="0"/>
            </a:endParaRPr>
          </a:p>
          <a:p>
            <a:pPr marL="914400" algn="just">
              <a:tabLst>
                <a:tab pos="914400" algn="l"/>
                <a:tab pos="1371600" algn="l"/>
              </a:tabLst>
            </a:pPr>
            <a:r>
              <a:rPr lang="es-ES_tradnl" dirty="0">
                <a:latin typeface="Book Antiqua" panose="02040602050305030304" pitchFamily="18" charset="0"/>
              </a:rPr>
              <a:t> </a:t>
            </a:r>
            <a:endParaRPr lang="en-US" dirty="0">
              <a:latin typeface="Book Antiqua" panose="02040602050305030304" pitchFamily="18" charset="0"/>
            </a:endParaRPr>
          </a:p>
          <a:p>
            <a:pPr marL="342900" lvl="0" indent="-342900" algn="just">
              <a:buFont typeface="+mj-lt"/>
              <a:buAutoNum type="alphaLcParenBoth"/>
              <a:tabLst>
                <a:tab pos="914400" algn="l"/>
                <a:tab pos="1371600" algn="l"/>
              </a:tabLst>
            </a:pPr>
            <a:r>
              <a:rPr lang="es-ES_tradnl" dirty="0">
                <a:latin typeface="Book Antiqua" panose="02040602050305030304" pitchFamily="18" charset="0"/>
              </a:rPr>
              <a:t>si se trata de un menor de edad, cualquiera de los progenitores o aquel de ellos que ejerce sobre este la patria potestad;</a:t>
            </a:r>
            <a:endParaRPr lang="en-US" dirty="0">
              <a:latin typeface="Book Antiqua" panose="02040602050305030304" pitchFamily="18" charset="0"/>
            </a:endParaRPr>
          </a:p>
          <a:p>
            <a:pPr marL="914400" algn="just">
              <a:tabLst>
                <a:tab pos="914400" algn="l"/>
                <a:tab pos="1371600" algn="l"/>
              </a:tabLst>
            </a:pPr>
            <a:r>
              <a:rPr lang="es-ES_tradnl" dirty="0">
                <a:latin typeface="Book Antiqua" panose="02040602050305030304" pitchFamily="18" charset="0"/>
              </a:rPr>
              <a:t> </a:t>
            </a:r>
            <a:endParaRPr lang="en-US" dirty="0">
              <a:latin typeface="Book Antiqua" panose="02040602050305030304" pitchFamily="18" charset="0"/>
            </a:endParaRPr>
          </a:p>
          <a:p>
            <a:pPr marL="342900" lvl="0" indent="-342900" algn="just">
              <a:buFont typeface="+mj-lt"/>
              <a:buAutoNum type="alphaLcParenBoth"/>
              <a:tabLst>
                <a:tab pos="914400" algn="l"/>
                <a:tab pos="1371600" algn="l"/>
              </a:tabLst>
            </a:pPr>
            <a:r>
              <a:rPr lang="es-ES_tradnl" dirty="0">
                <a:latin typeface="Book Antiqua" panose="02040602050305030304" pitchFamily="18" charset="0"/>
              </a:rPr>
              <a:t>si se trata de un incapaz, su tutor o representante legal;</a:t>
            </a:r>
            <a:endParaRPr lang="en-US" dirty="0">
              <a:latin typeface="Book Antiqua" panose="02040602050305030304" pitchFamily="18" charset="0"/>
            </a:endParaRPr>
          </a:p>
          <a:p>
            <a:pPr marL="914400" algn="just">
              <a:tabLst>
                <a:tab pos="914400" algn="l"/>
                <a:tab pos="1371600" algn="l"/>
              </a:tabLst>
            </a:pPr>
            <a:r>
              <a:rPr lang="es-ES_tradnl" dirty="0">
                <a:latin typeface="Book Antiqua" panose="02040602050305030304" pitchFamily="18" charset="0"/>
              </a:rPr>
              <a:t> </a:t>
            </a:r>
            <a:endParaRPr lang="en-US" dirty="0">
              <a:latin typeface="Book Antiqua" panose="02040602050305030304" pitchFamily="18" charset="0"/>
            </a:endParaRPr>
          </a:p>
          <a:p>
            <a:pPr marL="342900" lvl="0" indent="-342900" algn="just">
              <a:buFont typeface="+mj-lt"/>
              <a:buAutoNum type="alphaLcParenBoth"/>
              <a:tabLst>
                <a:tab pos="457200" algn="l"/>
                <a:tab pos="914400" algn="l"/>
                <a:tab pos="1371600" algn="l"/>
              </a:tabLst>
            </a:pPr>
            <a:r>
              <a:rPr lang="es-ES_tradnl" dirty="0">
                <a:latin typeface="Book Antiqua" panose="02040602050305030304" pitchFamily="18" charset="0"/>
              </a:rPr>
              <a:t>en cualquier caso, a petición de parte o de oficio, el ministerio público, el Secretario de Salud o la persona en quien cualquiera de ellos delegue dicha facultad; y</a:t>
            </a:r>
            <a:endParaRPr lang="en-US" dirty="0">
              <a:latin typeface="Book Antiqua" panose="02040602050305030304" pitchFamily="18" charset="0"/>
            </a:endParaRPr>
          </a:p>
          <a:p>
            <a:pPr algn="just">
              <a:tabLst>
                <a:tab pos="457200" algn="l"/>
                <a:tab pos="914400" algn="l"/>
                <a:tab pos="1371600" algn="l"/>
              </a:tabLst>
            </a:pPr>
            <a:r>
              <a:rPr lang="es-ES_tradnl" dirty="0">
                <a:latin typeface="Book Antiqua" panose="02040602050305030304" pitchFamily="18" charset="0"/>
              </a:rPr>
              <a:t> </a:t>
            </a:r>
            <a:endParaRPr lang="en-US" dirty="0">
              <a:latin typeface="Book Antiqua" panose="02040602050305030304" pitchFamily="18" charset="0"/>
            </a:endParaRPr>
          </a:p>
          <a:p>
            <a:pPr marL="342900" lvl="0" indent="-342900" algn="just">
              <a:buFont typeface="+mj-lt"/>
              <a:buAutoNum type="alphaLcParenBoth"/>
              <a:tabLst>
                <a:tab pos="457200" algn="l"/>
                <a:tab pos="914400" algn="l"/>
                <a:tab pos="1371600" algn="l"/>
              </a:tabLst>
            </a:pPr>
            <a:r>
              <a:rPr lang="es-ES_tradnl" dirty="0">
                <a:latin typeface="Book Antiqua" panose="02040602050305030304" pitchFamily="18" charset="0"/>
              </a:rPr>
              <a:t>el tribunal, mediante órdenes y decretos finales e inapelables que constituyen o modifican el estado civil de una persona o las constancias vitales que le afectan.</a:t>
            </a:r>
            <a:endParaRPr lang="en-US" dirty="0">
              <a:effectLst/>
              <a:latin typeface="Book Antiqua" panose="02040602050305030304" pitchFamily="18" charset="0"/>
            </a:endParaRPr>
          </a:p>
        </p:txBody>
      </p:sp>
    </p:spTree>
    <p:extLst>
      <p:ext uri="{BB962C8B-B14F-4D97-AF65-F5344CB8AC3E}">
        <p14:creationId xmlns:p14="http://schemas.microsoft.com/office/powerpoint/2010/main" val="350778823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7F1174D-9C8A-45C5-8B14-BD0F2500CD23}"/>
              </a:ext>
            </a:extLst>
          </p:cNvPr>
          <p:cNvSpPr/>
          <p:nvPr/>
        </p:nvSpPr>
        <p:spPr>
          <a:xfrm>
            <a:off x="1195754" y="1041009"/>
            <a:ext cx="10438227" cy="3970318"/>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691.-Corrección voluntaria.</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Las actas del registro pueden corregirse mediante prueba indubitada debidamente juramentada. Es corrección voluntaria aquella que tiene como fin aclarar de su faz los datos que describen el hecho o el acto jurídico al que hacen referencia.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registrador puede autorizar la corrección voluntaria de oficio, siempre que el error o la omisión sea evidente, si no se altera el estado civil de la persona inscrita y si no se altera el acta respecto a la certeza del hecho o del acto al que se refiere. Esta determinación del registrador es final e inapelable. En caso distinto, o si tiene duda de las motivaciones de la petición de corrección, debe requerir una orden judicial.</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Están legitimadas para solicitar la corrección de un acta las personas autorizadas en este título para solicitar la inscripción.</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9063035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CAEB62F-3A43-47E3-9882-A9CEB53A07FB}"/>
              </a:ext>
            </a:extLst>
          </p:cNvPr>
          <p:cNvSpPr/>
          <p:nvPr/>
        </p:nvSpPr>
        <p:spPr>
          <a:xfrm>
            <a:off x="1547446" y="1659987"/>
            <a:ext cx="9242474" cy="2585323"/>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692.-Enmienda necesaria. </a:t>
            </a:r>
            <a:r>
              <a:rPr lang="es-ES_tradnl" b="1" i="1" u="sng" dirty="0">
                <a:solidFill>
                  <a:srgbClr val="FF0000"/>
                </a:solidFill>
                <a:latin typeface="Book Antiqua" panose="02040602050305030304" pitchFamily="18" charset="0"/>
                <a:ea typeface="Times New Roman" panose="02020603050405020304" pitchFamily="18" charset="0"/>
              </a:rPr>
              <a:t>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Es una enmienda necesaria la que tiene como fin aclarar o rectificar el acta original respecto a cualquiera de las circunstancias que conforman el estado civil de la persona inscrita o respecto al hecho o al acto al que se refiere según la ocurrencia real.</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Están legitimadas para solicitar la enmienda necesaria de un acta las personas autorizadas en este título para solicitar la inscripción.</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86043102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A361081-57B6-4893-9D38-717CFBE86401}"/>
              </a:ext>
            </a:extLst>
          </p:cNvPr>
          <p:cNvSpPr/>
          <p:nvPr/>
        </p:nvSpPr>
        <p:spPr>
          <a:xfrm>
            <a:off x="1322363" y="1547445"/>
            <a:ext cx="9777045" cy="3416320"/>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693.-Formalidades requeridas para la enmienda necesaria.</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enmienda necesaria debe autorizarse por la autoridad judicial, mediante petición jurada de la persona afectada a esos efectos.</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tribunal puede disponer del asunto sumariamente o ventilarlo en vista plenaria. La enmienda debe anotarse al margen de la inscripción original y, si el tribunal lo cree conveniente para la claridad y la certeza del acta, puede ordenar que se sustituya el acta original siguiendo el procedimiento establecido para la corrección de acta cuando se sustituye una constancia por otra.</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84964082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2BF9E14-5D78-4C6A-A246-5220CE47BC04}"/>
              </a:ext>
            </a:extLst>
          </p:cNvPr>
          <p:cNvSpPr/>
          <p:nvPr/>
        </p:nvSpPr>
        <p:spPr>
          <a:xfrm>
            <a:off x="534572" y="562708"/>
            <a:ext cx="11211952" cy="5909310"/>
          </a:xfrm>
          <a:prstGeom prst="rect">
            <a:avLst/>
          </a:prstGeom>
        </p:spPr>
        <p:txBody>
          <a:bodyPr wrap="square">
            <a:spAutoFit/>
          </a:bodyPr>
          <a:lstStyle/>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694.-Modificación del nombre y de sexo en el acta de nacimiento.</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modificación del nombre constituye una enmienda voluntaria admisible que solo puede efectuarse en los casos y con las formalidades que la ley especial establece.</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En el acta de nacimiento original no pueden autorizarse enmiendas sobre el sexo de nacimiento de una persona. El tribunal puede, mediante sentencia, autorizar al registrador a realizar una anotación al margen de la inscripción original del sexo de la persona cuando proceda una enmienda debido al cambio o modificación posterior del sexo de nacimiento. En estos casos, sin embargo, no se autorizará la sustitución del hecho histórico, vital, del sexo de nacimiento. Solo en los casos en que peritos médicos determinen la ambigüedad del hecho del sexo de origen al momento del nacimiento y ese hecho conste inscrito en las actas del Registro Demográfico, podrá la autoridad judicial ordenar la sustitución del sexo de nacimiento en su origen en las actas del Registro Demográfico.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Nada de lo aquí instituido menoscaba el proceso establecido en los casos de una solicitud para que se refleje un cambio de género en la certificación de nacimiento. Estas solicitudes se acompañarán con el pasaporte, la licencia de conducir o una certificación emitida por un profesional de la salud que tenga relación médico-paciente con el solicitante que acredite el género. En estos casos el Registro deberá expedir la certificación, salvaguardando los derechos a la privacidad.</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229367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5FC59F6-EC1E-447B-8CBF-DE441D80717E}"/>
              </a:ext>
            </a:extLst>
          </p:cNvPr>
          <p:cNvSpPr/>
          <p:nvPr/>
        </p:nvSpPr>
        <p:spPr>
          <a:xfrm>
            <a:off x="1716258" y="1083212"/>
            <a:ext cx="8862646" cy="3416320"/>
          </a:xfrm>
          <a:prstGeom prst="rect">
            <a:avLst/>
          </a:prstGeom>
        </p:spPr>
        <p:txBody>
          <a:bodyPr wrap="square">
            <a:spAutoFit/>
          </a:bodyPr>
          <a:lstStyle/>
          <a:p>
            <a:pPr algn="just"/>
            <a:r>
              <a:rPr lang="es-PR" sz="2400" dirty="0">
                <a:latin typeface="Arial" panose="020B0604020202020204" pitchFamily="34" charset="0"/>
                <a:ea typeface="Calibri" panose="020F0502020204030204" pitchFamily="34" charset="0"/>
                <a:cs typeface="Arial" panose="020B0604020202020204" pitchFamily="34" charset="0"/>
              </a:rPr>
              <a:t>Incorpora además disposiciones básicas de la Ley 223-2011, conocida como “Ley Protectora de los Derechos de los Menores en los Procesos de Adjudicación de Custodia”, la cual establece como primera opción auscultar la custodia compartida de ambos progenitores.</a:t>
            </a:r>
          </a:p>
          <a:p>
            <a:pPr algn="just"/>
            <a:endParaRPr lang="es-PR" sz="2400" dirty="0">
              <a:latin typeface="Arial" panose="020B0604020202020204" pitchFamily="34" charset="0"/>
              <a:cs typeface="Arial" panose="020B0604020202020204" pitchFamily="34" charset="0"/>
            </a:endParaRPr>
          </a:p>
          <a:p>
            <a:pPr algn="just"/>
            <a:endParaRPr lang="es-PR" sz="2400" dirty="0">
              <a:latin typeface="Arial" panose="020B0604020202020204" pitchFamily="34" charset="0"/>
              <a:cs typeface="Arial" panose="020B0604020202020204" pitchFamily="34" charset="0"/>
            </a:endParaRPr>
          </a:p>
          <a:p>
            <a:pPr algn="ctr"/>
            <a:r>
              <a:rPr lang="es-PR" sz="2400" b="1" dirty="0">
                <a:latin typeface="Arial" panose="020B0604020202020204" pitchFamily="34" charset="0"/>
                <a:cs typeface="Arial" panose="020B0604020202020204" pitchFamily="34" charset="0"/>
              </a:rPr>
              <a:t>El Libro de Las Instituciones Familiares incorpora 134 Art</a:t>
            </a:r>
            <a:r>
              <a:rPr lang="en-US" sz="2400" b="1" dirty="0">
                <a:latin typeface="Arial" panose="020B0604020202020204" pitchFamily="34" charset="0"/>
                <a:cs typeface="Arial" panose="020B0604020202020204" pitchFamily="34" charset="0"/>
              </a:rPr>
              <a:t>ículos nuevos.</a:t>
            </a:r>
          </a:p>
        </p:txBody>
      </p:sp>
    </p:spTree>
    <p:extLst>
      <p:ext uri="{BB962C8B-B14F-4D97-AF65-F5344CB8AC3E}">
        <p14:creationId xmlns:p14="http://schemas.microsoft.com/office/powerpoint/2010/main" val="151421962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ADA72A9-340A-4DE5-A5FC-4A85E74FE406}"/>
              </a:ext>
            </a:extLst>
          </p:cNvPr>
          <p:cNvSpPr/>
          <p:nvPr/>
        </p:nvSpPr>
        <p:spPr>
          <a:xfrm>
            <a:off x="534572" y="689317"/>
            <a:ext cx="11183816" cy="5078313"/>
          </a:xfrm>
          <a:prstGeom prst="rect">
            <a:avLst/>
          </a:prstGeom>
        </p:spPr>
        <p:txBody>
          <a:bodyPr wrap="square">
            <a:spAutoFit/>
          </a:bodyPr>
          <a:lstStyle/>
          <a:p>
            <a:pPr algn="ctr">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CAPÍTULO IV. REGISTROS ESPECIALES</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695.-Responsabilidad y custodia.</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El director del Registro Demográfico tiene a su cargo la organización y la administración de los registros especiales que reconoce este Código y custodia la información, los documentos y las constancias que obran en ellos y es responsable de acreditar la autenticidad de sus actas.</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Para asegurar el cumplimiento de su deber ministerial, el director puede delegar en sus funcionarios la facultad de recibir información, documentos y testimonios, así como de perpetuar las constancias que pasen a formar parte de dichos registros.</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Artículo 696.-Legislación especial para su administración.</a:t>
            </a:r>
            <a:r>
              <a:rPr lang="es-ES_tradnl" b="1" i="1" u="sng" dirty="0">
                <a:solidFill>
                  <a:srgbClr val="FF0000"/>
                </a:solidFill>
                <a:latin typeface="Book Antiqua" panose="02040602050305030304" pitchFamily="18" charset="0"/>
                <a:ea typeface="Times New Roman" panose="02020603050405020304" pitchFamily="18" charset="0"/>
              </a:rPr>
              <a:t> No tiene equivalencia CC 1930</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indent="457200" algn="just">
              <a:tabLst>
                <a:tab pos="457200" algn="l"/>
                <a:tab pos="914400" algn="l"/>
                <a:tab pos="1371600" algn="l"/>
              </a:tabLst>
            </a:pPr>
            <a:r>
              <a:rPr lang="es-ES_tradnl" dirty="0">
                <a:latin typeface="Book Antiqua" panose="02040602050305030304" pitchFamily="18" charset="0"/>
                <a:ea typeface="Times New Roman" panose="02020603050405020304" pitchFamily="18" charset="0"/>
              </a:rPr>
              <a:t>La organización y la administración de los registros especiales se regirán por la legislación especial.</a:t>
            </a:r>
            <a:endParaRPr lang="en-US" dirty="0">
              <a:latin typeface="Times New Roman" panose="02020603050405020304" pitchFamily="18" charset="0"/>
              <a:ea typeface="Times New Roman" panose="02020603050405020304" pitchFamily="18" charset="0"/>
            </a:endParaRPr>
          </a:p>
          <a:p>
            <a:r>
              <a:rPr lang="es-ES_tradnl" dirty="0">
                <a:latin typeface="Times New Roman" panose="0202060305040502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4291621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868</TotalTime>
  <Words>11918</Words>
  <Application>Microsoft Office PowerPoint</Application>
  <PresentationFormat>Widescreen</PresentationFormat>
  <Paragraphs>854</Paragraphs>
  <Slides>90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90</vt:i4>
      </vt:variant>
    </vt:vector>
  </HeadingPairs>
  <TitlesOfParts>
    <vt:vector size="97" baseType="lpstr">
      <vt:lpstr>Algerian</vt:lpstr>
      <vt:lpstr>Arial</vt:lpstr>
      <vt:lpstr>Book Antiqua</vt:lpstr>
      <vt:lpstr>Calibri</vt:lpstr>
      <vt:lpstr>Calibri Light</vt:lpstr>
      <vt:lpstr>Times New Roman</vt:lpstr>
      <vt:lpstr>Office Theme</vt:lpstr>
      <vt:lpstr>PowerPoint Presentation</vt:lpstr>
      <vt:lpstr>    Código Civil de Puerto Rico Ley 55 de 1 de junio de 2020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Puntos relevantes:   Incorpora adopta la jurisprudencia más reciente establecida por el Tribunal Supremo de Estados Unidos en cuanto al Derecho de Familia.</dc:title>
  <dc:creator>daisy calcano lopez</dc:creator>
  <cp:lastModifiedBy>daisy calcano lopez</cp:lastModifiedBy>
  <cp:revision>43</cp:revision>
  <dcterms:created xsi:type="dcterms:W3CDTF">2020-06-10T03:36:34Z</dcterms:created>
  <dcterms:modified xsi:type="dcterms:W3CDTF">2020-06-20T01:23:37Z</dcterms:modified>
</cp:coreProperties>
</file>