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6" r:id="rId19"/>
    <p:sldId id="275"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3" autoAdjust="0"/>
    <p:restoredTop sz="94660"/>
  </p:normalViewPr>
  <p:slideViewPr>
    <p:cSldViewPr snapToGrid="0">
      <p:cViewPr varScale="1">
        <p:scale>
          <a:sx n="68" d="100"/>
          <a:sy n="68" d="100"/>
        </p:scale>
        <p:origin x="78"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AA117-4EF5-4AA2-90A3-3F98ACA6C32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0F79B97-6B72-441E-A59E-FD64262600B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9230143-ED00-4B62-842A-EA993875C029}"/>
              </a:ext>
            </a:extLst>
          </p:cNvPr>
          <p:cNvSpPr>
            <a:spLocks noGrp="1"/>
          </p:cNvSpPr>
          <p:nvPr>
            <p:ph type="dt" sz="half" idx="10"/>
          </p:nvPr>
        </p:nvSpPr>
        <p:spPr/>
        <p:txBody>
          <a:bodyPr/>
          <a:lstStyle/>
          <a:p>
            <a:fld id="{08259F1A-CDA2-4165-8791-64FEDC65F354}" type="datetimeFigureOut">
              <a:rPr lang="en-US" smtClean="0"/>
              <a:t>6/21/2020</a:t>
            </a:fld>
            <a:endParaRPr lang="en-US"/>
          </a:p>
        </p:txBody>
      </p:sp>
      <p:sp>
        <p:nvSpPr>
          <p:cNvPr id="5" name="Footer Placeholder 4">
            <a:extLst>
              <a:ext uri="{FF2B5EF4-FFF2-40B4-BE49-F238E27FC236}">
                <a16:creationId xmlns:a16="http://schemas.microsoft.com/office/drawing/2014/main" id="{C5FCB93A-8A23-41BA-81BB-A44EE5394F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C0BB07-C299-42FA-882B-BCCABD4E6D2A}"/>
              </a:ext>
            </a:extLst>
          </p:cNvPr>
          <p:cNvSpPr>
            <a:spLocks noGrp="1"/>
          </p:cNvSpPr>
          <p:nvPr>
            <p:ph type="sldNum" sz="quarter" idx="12"/>
          </p:nvPr>
        </p:nvSpPr>
        <p:spPr/>
        <p:txBody>
          <a:bodyPr/>
          <a:lstStyle/>
          <a:p>
            <a:fld id="{35DC4B6A-3281-4FC3-B0A4-8C271E40DE7A}" type="slidenum">
              <a:rPr lang="en-US" smtClean="0"/>
              <a:t>‹#›</a:t>
            </a:fld>
            <a:endParaRPr lang="en-US"/>
          </a:p>
        </p:txBody>
      </p:sp>
    </p:spTree>
    <p:extLst>
      <p:ext uri="{BB962C8B-B14F-4D97-AF65-F5344CB8AC3E}">
        <p14:creationId xmlns:p14="http://schemas.microsoft.com/office/powerpoint/2010/main" val="30517095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A319A-A86A-4F76-A77F-38D4592504F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D9B2F15-5CC6-424A-B895-02D8AE1CED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B65D0B-C51D-438C-93A6-0329ECEC2F28}"/>
              </a:ext>
            </a:extLst>
          </p:cNvPr>
          <p:cNvSpPr>
            <a:spLocks noGrp="1"/>
          </p:cNvSpPr>
          <p:nvPr>
            <p:ph type="dt" sz="half" idx="10"/>
          </p:nvPr>
        </p:nvSpPr>
        <p:spPr/>
        <p:txBody>
          <a:bodyPr/>
          <a:lstStyle/>
          <a:p>
            <a:fld id="{08259F1A-CDA2-4165-8791-64FEDC65F354}" type="datetimeFigureOut">
              <a:rPr lang="en-US" smtClean="0"/>
              <a:t>6/21/2020</a:t>
            </a:fld>
            <a:endParaRPr lang="en-US"/>
          </a:p>
        </p:txBody>
      </p:sp>
      <p:sp>
        <p:nvSpPr>
          <p:cNvPr id="5" name="Footer Placeholder 4">
            <a:extLst>
              <a:ext uri="{FF2B5EF4-FFF2-40B4-BE49-F238E27FC236}">
                <a16:creationId xmlns:a16="http://schemas.microsoft.com/office/drawing/2014/main" id="{3FF983BC-F8C1-42D4-B2DC-8A38465E28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3DF263-9F68-471D-86EE-511F7F93C8F6}"/>
              </a:ext>
            </a:extLst>
          </p:cNvPr>
          <p:cNvSpPr>
            <a:spLocks noGrp="1"/>
          </p:cNvSpPr>
          <p:nvPr>
            <p:ph type="sldNum" sz="quarter" idx="12"/>
          </p:nvPr>
        </p:nvSpPr>
        <p:spPr/>
        <p:txBody>
          <a:bodyPr/>
          <a:lstStyle/>
          <a:p>
            <a:fld id="{35DC4B6A-3281-4FC3-B0A4-8C271E40DE7A}" type="slidenum">
              <a:rPr lang="en-US" smtClean="0"/>
              <a:t>‹#›</a:t>
            </a:fld>
            <a:endParaRPr lang="en-US"/>
          </a:p>
        </p:txBody>
      </p:sp>
    </p:spTree>
    <p:extLst>
      <p:ext uri="{BB962C8B-B14F-4D97-AF65-F5344CB8AC3E}">
        <p14:creationId xmlns:p14="http://schemas.microsoft.com/office/powerpoint/2010/main" val="19733072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DF87952-2EF7-4B54-9AFA-92A7CD94879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028D682-548E-4059-9F28-CEAD650674D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84D0D6D-88E3-4D2E-A5A4-ABEEF7C1D708}"/>
              </a:ext>
            </a:extLst>
          </p:cNvPr>
          <p:cNvSpPr>
            <a:spLocks noGrp="1"/>
          </p:cNvSpPr>
          <p:nvPr>
            <p:ph type="dt" sz="half" idx="10"/>
          </p:nvPr>
        </p:nvSpPr>
        <p:spPr/>
        <p:txBody>
          <a:bodyPr/>
          <a:lstStyle/>
          <a:p>
            <a:fld id="{08259F1A-CDA2-4165-8791-64FEDC65F354}" type="datetimeFigureOut">
              <a:rPr lang="en-US" smtClean="0"/>
              <a:t>6/21/2020</a:t>
            </a:fld>
            <a:endParaRPr lang="en-US"/>
          </a:p>
        </p:txBody>
      </p:sp>
      <p:sp>
        <p:nvSpPr>
          <p:cNvPr id="5" name="Footer Placeholder 4">
            <a:extLst>
              <a:ext uri="{FF2B5EF4-FFF2-40B4-BE49-F238E27FC236}">
                <a16:creationId xmlns:a16="http://schemas.microsoft.com/office/drawing/2014/main" id="{C1DBF64E-3B37-4E16-95C9-90D95406C1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061458D-C9CD-4828-B670-C75EEEFF3724}"/>
              </a:ext>
            </a:extLst>
          </p:cNvPr>
          <p:cNvSpPr>
            <a:spLocks noGrp="1"/>
          </p:cNvSpPr>
          <p:nvPr>
            <p:ph type="sldNum" sz="quarter" idx="12"/>
          </p:nvPr>
        </p:nvSpPr>
        <p:spPr/>
        <p:txBody>
          <a:bodyPr/>
          <a:lstStyle/>
          <a:p>
            <a:fld id="{35DC4B6A-3281-4FC3-B0A4-8C271E40DE7A}" type="slidenum">
              <a:rPr lang="en-US" smtClean="0"/>
              <a:t>‹#›</a:t>
            </a:fld>
            <a:endParaRPr lang="en-US"/>
          </a:p>
        </p:txBody>
      </p:sp>
    </p:spTree>
    <p:extLst>
      <p:ext uri="{BB962C8B-B14F-4D97-AF65-F5344CB8AC3E}">
        <p14:creationId xmlns:p14="http://schemas.microsoft.com/office/powerpoint/2010/main" val="3482460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5537-A07E-455E-898C-81823AF7B5A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75A6C56-8B26-4159-B1F7-6658C128CAA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96EE9E-E0BD-40EF-AB5A-425E21C1E921}"/>
              </a:ext>
            </a:extLst>
          </p:cNvPr>
          <p:cNvSpPr>
            <a:spLocks noGrp="1"/>
          </p:cNvSpPr>
          <p:nvPr>
            <p:ph type="dt" sz="half" idx="10"/>
          </p:nvPr>
        </p:nvSpPr>
        <p:spPr/>
        <p:txBody>
          <a:bodyPr/>
          <a:lstStyle/>
          <a:p>
            <a:fld id="{08259F1A-CDA2-4165-8791-64FEDC65F354}" type="datetimeFigureOut">
              <a:rPr lang="en-US" smtClean="0"/>
              <a:t>6/21/2020</a:t>
            </a:fld>
            <a:endParaRPr lang="en-US"/>
          </a:p>
        </p:txBody>
      </p:sp>
      <p:sp>
        <p:nvSpPr>
          <p:cNvPr id="5" name="Footer Placeholder 4">
            <a:extLst>
              <a:ext uri="{FF2B5EF4-FFF2-40B4-BE49-F238E27FC236}">
                <a16:creationId xmlns:a16="http://schemas.microsoft.com/office/drawing/2014/main" id="{122A8CFC-0B8E-44C7-8EB8-F62F18CF24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3EEC43D-6228-4C7C-B7D2-25AEF56D8F8C}"/>
              </a:ext>
            </a:extLst>
          </p:cNvPr>
          <p:cNvSpPr>
            <a:spLocks noGrp="1"/>
          </p:cNvSpPr>
          <p:nvPr>
            <p:ph type="sldNum" sz="quarter" idx="12"/>
          </p:nvPr>
        </p:nvSpPr>
        <p:spPr/>
        <p:txBody>
          <a:bodyPr/>
          <a:lstStyle/>
          <a:p>
            <a:fld id="{35DC4B6A-3281-4FC3-B0A4-8C271E40DE7A}" type="slidenum">
              <a:rPr lang="en-US" smtClean="0"/>
              <a:t>‹#›</a:t>
            </a:fld>
            <a:endParaRPr lang="en-US"/>
          </a:p>
        </p:txBody>
      </p:sp>
    </p:spTree>
    <p:extLst>
      <p:ext uri="{BB962C8B-B14F-4D97-AF65-F5344CB8AC3E}">
        <p14:creationId xmlns:p14="http://schemas.microsoft.com/office/powerpoint/2010/main" val="36316638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6599FF-86F2-466A-BB03-F277037D98B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161EB0A-611D-4E92-A5D2-9C94F8FEADE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28891D-4204-46F8-82F4-DEB8F678737A}"/>
              </a:ext>
            </a:extLst>
          </p:cNvPr>
          <p:cNvSpPr>
            <a:spLocks noGrp="1"/>
          </p:cNvSpPr>
          <p:nvPr>
            <p:ph type="dt" sz="half" idx="10"/>
          </p:nvPr>
        </p:nvSpPr>
        <p:spPr/>
        <p:txBody>
          <a:bodyPr/>
          <a:lstStyle/>
          <a:p>
            <a:fld id="{08259F1A-CDA2-4165-8791-64FEDC65F354}" type="datetimeFigureOut">
              <a:rPr lang="en-US" smtClean="0"/>
              <a:t>6/21/2020</a:t>
            </a:fld>
            <a:endParaRPr lang="en-US"/>
          </a:p>
        </p:txBody>
      </p:sp>
      <p:sp>
        <p:nvSpPr>
          <p:cNvPr id="5" name="Footer Placeholder 4">
            <a:extLst>
              <a:ext uri="{FF2B5EF4-FFF2-40B4-BE49-F238E27FC236}">
                <a16:creationId xmlns:a16="http://schemas.microsoft.com/office/drawing/2014/main" id="{F2696985-C57D-4142-BCAD-6D1134376EB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17783F-5683-49D1-8B77-420A084BCE92}"/>
              </a:ext>
            </a:extLst>
          </p:cNvPr>
          <p:cNvSpPr>
            <a:spLocks noGrp="1"/>
          </p:cNvSpPr>
          <p:nvPr>
            <p:ph type="sldNum" sz="quarter" idx="12"/>
          </p:nvPr>
        </p:nvSpPr>
        <p:spPr/>
        <p:txBody>
          <a:bodyPr/>
          <a:lstStyle/>
          <a:p>
            <a:fld id="{35DC4B6A-3281-4FC3-B0A4-8C271E40DE7A}" type="slidenum">
              <a:rPr lang="en-US" smtClean="0"/>
              <a:t>‹#›</a:t>
            </a:fld>
            <a:endParaRPr lang="en-US"/>
          </a:p>
        </p:txBody>
      </p:sp>
    </p:spTree>
    <p:extLst>
      <p:ext uri="{BB962C8B-B14F-4D97-AF65-F5344CB8AC3E}">
        <p14:creationId xmlns:p14="http://schemas.microsoft.com/office/powerpoint/2010/main" val="1227455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2A9BA0-6EC4-4395-9519-78D6C1D861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31867CB-484F-4AB2-94CB-63C0889453E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2712887-A7E2-49B0-A68B-2DC0E5CB7EC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4E31AA9-1626-4B3C-9780-267381586789}"/>
              </a:ext>
            </a:extLst>
          </p:cNvPr>
          <p:cNvSpPr>
            <a:spLocks noGrp="1"/>
          </p:cNvSpPr>
          <p:nvPr>
            <p:ph type="dt" sz="half" idx="10"/>
          </p:nvPr>
        </p:nvSpPr>
        <p:spPr/>
        <p:txBody>
          <a:bodyPr/>
          <a:lstStyle/>
          <a:p>
            <a:fld id="{08259F1A-CDA2-4165-8791-64FEDC65F354}" type="datetimeFigureOut">
              <a:rPr lang="en-US" smtClean="0"/>
              <a:t>6/21/2020</a:t>
            </a:fld>
            <a:endParaRPr lang="en-US"/>
          </a:p>
        </p:txBody>
      </p:sp>
      <p:sp>
        <p:nvSpPr>
          <p:cNvPr id="6" name="Footer Placeholder 5">
            <a:extLst>
              <a:ext uri="{FF2B5EF4-FFF2-40B4-BE49-F238E27FC236}">
                <a16:creationId xmlns:a16="http://schemas.microsoft.com/office/drawing/2014/main" id="{23FED1AD-F454-49B2-9C12-662B13EB3F9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D257BC7-139A-49BF-AC6C-713111C5ADF1}"/>
              </a:ext>
            </a:extLst>
          </p:cNvPr>
          <p:cNvSpPr>
            <a:spLocks noGrp="1"/>
          </p:cNvSpPr>
          <p:nvPr>
            <p:ph type="sldNum" sz="quarter" idx="12"/>
          </p:nvPr>
        </p:nvSpPr>
        <p:spPr/>
        <p:txBody>
          <a:bodyPr/>
          <a:lstStyle/>
          <a:p>
            <a:fld id="{35DC4B6A-3281-4FC3-B0A4-8C271E40DE7A}" type="slidenum">
              <a:rPr lang="en-US" smtClean="0"/>
              <a:t>‹#›</a:t>
            </a:fld>
            <a:endParaRPr lang="en-US"/>
          </a:p>
        </p:txBody>
      </p:sp>
    </p:spTree>
    <p:extLst>
      <p:ext uri="{BB962C8B-B14F-4D97-AF65-F5344CB8AC3E}">
        <p14:creationId xmlns:p14="http://schemas.microsoft.com/office/powerpoint/2010/main" val="414878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CC05F1-D273-49CA-BB2F-FD80AE2AD96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44BCA64-7E0D-4010-BE78-E549785180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66C4A15-6CC8-4505-B3DC-C3DFDC50713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694918C-5A7D-4413-9EF7-B9A948CD8FE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F5A7A87-1071-4F37-94BE-6CD645A9284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D889066-3397-40A9-92DC-308BE4F95AFD}"/>
              </a:ext>
            </a:extLst>
          </p:cNvPr>
          <p:cNvSpPr>
            <a:spLocks noGrp="1"/>
          </p:cNvSpPr>
          <p:nvPr>
            <p:ph type="dt" sz="half" idx="10"/>
          </p:nvPr>
        </p:nvSpPr>
        <p:spPr/>
        <p:txBody>
          <a:bodyPr/>
          <a:lstStyle/>
          <a:p>
            <a:fld id="{08259F1A-CDA2-4165-8791-64FEDC65F354}" type="datetimeFigureOut">
              <a:rPr lang="en-US" smtClean="0"/>
              <a:t>6/21/2020</a:t>
            </a:fld>
            <a:endParaRPr lang="en-US"/>
          </a:p>
        </p:txBody>
      </p:sp>
      <p:sp>
        <p:nvSpPr>
          <p:cNvPr id="8" name="Footer Placeholder 7">
            <a:extLst>
              <a:ext uri="{FF2B5EF4-FFF2-40B4-BE49-F238E27FC236}">
                <a16:creationId xmlns:a16="http://schemas.microsoft.com/office/drawing/2014/main" id="{2E3170D8-808F-478C-BD18-707BB63870B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97CD1D7-30D2-4332-9680-A22CDD9F448E}"/>
              </a:ext>
            </a:extLst>
          </p:cNvPr>
          <p:cNvSpPr>
            <a:spLocks noGrp="1"/>
          </p:cNvSpPr>
          <p:nvPr>
            <p:ph type="sldNum" sz="quarter" idx="12"/>
          </p:nvPr>
        </p:nvSpPr>
        <p:spPr/>
        <p:txBody>
          <a:bodyPr/>
          <a:lstStyle/>
          <a:p>
            <a:fld id="{35DC4B6A-3281-4FC3-B0A4-8C271E40DE7A}" type="slidenum">
              <a:rPr lang="en-US" smtClean="0"/>
              <a:t>‹#›</a:t>
            </a:fld>
            <a:endParaRPr lang="en-US"/>
          </a:p>
        </p:txBody>
      </p:sp>
    </p:spTree>
    <p:extLst>
      <p:ext uri="{BB962C8B-B14F-4D97-AF65-F5344CB8AC3E}">
        <p14:creationId xmlns:p14="http://schemas.microsoft.com/office/powerpoint/2010/main" val="33310785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6CB79-8B9E-415A-AB00-85D7A3FC11E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715CEA8-26EF-4502-8BD9-9F1CEE36C83D}"/>
              </a:ext>
            </a:extLst>
          </p:cNvPr>
          <p:cNvSpPr>
            <a:spLocks noGrp="1"/>
          </p:cNvSpPr>
          <p:nvPr>
            <p:ph type="dt" sz="half" idx="10"/>
          </p:nvPr>
        </p:nvSpPr>
        <p:spPr/>
        <p:txBody>
          <a:bodyPr/>
          <a:lstStyle/>
          <a:p>
            <a:fld id="{08259F1A-CDA2-4165-8791-64FEDC65F354}" type="datetimeFigureOut">
              <a:rPr lang="en-US" smtClean="0"/>
              <a:t>6/21/2020</a:t>
            </a:fld>
            <a:endParaRPr lang="en-US"/>
          </a:p>
        </p:txBody>
      </p:sp>
      <p:sp>
        <p:nvSpPr>
          <p:cNvPr id="4" name="Footer Placeholder 3">
            <a:extLst>
              <a:ext uri="{FF2B5EF4-FFF2-40B4-BE49-F238E27FC236}">
                <a16:creationId xmlns:a16="http://schemas.microsoft.com/office/drawing/2014/main" id="{B2563475-2CC3-4A52-BA35-8B26B86DB42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8EDE0E3-AA9B-4832-B8F9-03B1031CE896}"/>
              </a:ext>
            </a:extLst>
          </p:cNvPr>
          <p:cNvSpPr>
            <a:spLocks noGrp="1"/>
          </p:cNvSpPr>
          <p:nvPr>
            <p:ph type="sldNum" sz="quarter" idx="12"/>
          </p:nvPr>
        </p:nvSpPr>
        <p:spPr/>
        <p:txBody>
          <a:bodyPr/>
          <a:lstStyle/>
          <a:p>
            <a:fld id="{35DC4B6A-3281-4FC3-B0A4-8C271E40DE7A}" type="slidenum">
              <a:rPr lang="en-US" smtClean="0"/>
              <a:t>‹#›</a:t>
            </a:fld>
            <a:endParaRPr lang="en-US"/>
          </a:p>
        </p:txBody>
      </p:sp>
    </p:spTree>
    <p:extLst>
      <p:ext uri="{BB962C8B-B14F-4D97-AF65-F5344CB8AC3E}">
        <p14:creationId xmlns:p14="http://schemas.microsoft.com/office/powerpoint/2010/main" val="4041654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BBE769B-E930-4219-8CC2-6B822EBDBB08}"/>
              </a:ext>
            </a:extLst>
          </p:cNvPr>
          <p:cNvSpPr>
            <a:spLocks noGrp="1"/>
          </p:cNvSpPr>
          <p:nvPr>
            <p:ph type="dt" sz="half" idx="10"/>
          </p:nvPr>
        </p:nvSpPr>
        <p:spPr/>
        <p:txBody>
          <a:bodyPr/>
          <a:lstStyle/>
          <a:p>
            <a:fld id="{08259F1A-CDA2-4165-8791-64FEDC65F354}" type="datetimeFigureOut">
              <a:rPr lang="en-US" smtClean="0"/>
              <a:t>6/21/2020</a:t>
            </a:fld>
            <a:endParaRPr lang="en-US"/>
          </a:p>
        </p:txBody>
      </p:sp>
      <p:sp>
        <p:nvSpPr>
          <p:cNvPr id="3" name="Footer Placeholder 2">
            <a:extLst>
              <a:ext uri="{FF2B5EF4-FFF2-40B4-BE49-F238E27FC236}">
                <a16:creationId xmlns:a16="http://schemas.microsoft.com/office/drawing/2014/main" id="{EABACDE5-7786-4F88-B4D0-3D7D09A2691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DD356F1-0333-4C40-ACDF-4641CBE51BBD}"/>
              </a:ext>
            </a:extLst>
          </p:cNvPr>
          <p:cNvSpPr>
            <a:spLocks noGrp="1"/>
          </p:cNvSpPr>
          <p:nvPr>
            <p:ph type="sldNum" sz="quarter" idx="12"/>
          </p:nvPr>
        </p:nvSpPr>
        <p:spPr/>
        <p:txBody>
          <a:bodyPr/>
          <a:lstStyle/>
          <a:p>
            <a:fld id="{35DC4B6A-3281-4FC3-B0A4-8C271E40DE7A}" type="slidenum">
              <a:rPr lang="en-US" smtClean="0"/>
              <a:t>‹#›</a:t>
            </a:fld>
            <a:endParaRPr lang="en-US"/>
          </a:p>
        </p:txBody>
      </p:sp>
    </p:spTree>
    <p:extLst>
      <p:ext uri="{BB962C8B-B14F-4D97-AF65-F5344CB8AC3E}">
        <p14:creationId xmlns:p14="http://schemas.microsoft.com/office/powerpoint/2010/main" val="19655915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09FDF-F7F4-482D-B400-0759B7A6468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9B680C8-354B-410F-826E-6D9C35C70CC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3020990-72A7-46F6-88A7-F22F789454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1984584-EA42-4592-B92D-5968ADEFF74C}"/>
              </a:ext>
            </a:extLst>
          </p:cNvPr>
          <p:cNvSpPr>
            <a:spLocks noGrp="1"/>
          </p:cNvSpPr>
          <p:nvPr>
            <p:ph type="dt" sz="half" idx="10"/>
          </p:nvPr>
        </p:nvSpPr>
        <p:spPr/>
        <p:txBody>
          <a:bodyPr/>
          <a:lstStyle/>
          <a:p>
            <a:fld id="{08259F1A-CDA2-4165-8791-64FEDC65F354}" type="datetimeFigureOut">
              <a:rPr lang="en-US" smtClean="0"/>
              <a:t>6/21/2020</a:t>
            </a:fld>
            <a:endParaRPr lang="en-US"/>
          </a:p>
        </p:txBody>
      </p:sp>
      <p:sp>
        <p:nvSpPr>
          <p:cNvPr id="6" name="Footer Placeholder 5">
            <a:extLst>
              <a:ext uri="{FF2B5EF4-FFF2-40B4-BE49-F238E27FC236}">
                <a16:creationId xmlns:a16="http://schemas.microsoft.com/office/drawing/2014/main" id="{EFD6A382-D16E-4E91-948B-DD7B23721CE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F883242-B322-4C8F-928D-7CB3E68A91E8}"/>
              </a:ext>
            </a:extLst>
          </p:cNvPr>
          <p:cNvSpPr>
            <a:spLocks noGrp="1"/>
          </p:cNvSpPr>
          <p:nvPr>
            <p:ph type="sldNum" sz="quarter" idx="12"/>
          </p:nvPr>
        </p:nvSpPr>
        <p:spPr/>
        <p:txBody>
          <a:bodyPr/>
          <a:lstStyle/>
          <a:p>
            <a:fld id="{35DC4B6A-3281-4FC3-B0A4-8C271E40DE7A}" type="slidenum">
              <a:rPr lang="en-US" smtClean="0"/>
              <a:t>‹#›</a:t>
            </a:fld>
            <a:endParaRPr lang="en-US"/>
          </a:p>
        </p:txBody>
      </p:sp>
    </p:spTree>
    <p:extLst>
      <p:ext uri="{BB962C8B-B14F-4D97-AF65-F5344CB8AC3E}">
        <p14:creationId xmlns:p14="http://schemas.microsoft.com/office/powerpoint/2010/main" val="3077626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BF4A2-C42C-4FB2-BD13-81546A1467C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EDE0F77-7CF9-41FF-8229-B90A60574AF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EBC51FF-E57B-4A79-BAA2-F260E3D189A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D526C90-BB9E-4EF9-A35D-69A3D5243D88}"/>
              </a:ext>
            </a:extLst>
          </p:cNvPr>
          <p:cNvSpPr>
            <a:spLocks noGrp="1"/>
          </p:cNvSpPr>
          <p:nvPr>
            <p:ph type="dt" sz="half" idx="10"/>
          </p:nvPr>
        </p:nvSpPr>
        <p:spPr/>
        <p:txBody>
          <a:bodyPr/>
          <a:lstStyle/>
          <a:p>
            <a:fld id="{08259F1A-CDA2-4165-8791-64FEDC65F354}" type="datetimeFigureOut">
              <a:rPr lang="en-US" smtClean="0"/>
              <a:t>6/21/2020</a:t>
            </a:fld>
            <a:endParaRPr lang="en-US"/>
          </a:p>
        </p:txBody>
      </p:sp>
      <p:sp>
        <p:nvSpPr>
          <p:cNvPr id="6" name="Footer Placeholder 5">
            <a:extLst>
              <a:ext uri="{FF2B5EF4-FFF2-40B4-BE49-F238E27FC236}">
                <a16:creationId xmlns:a16="http://schemas.microsoft.com/office/drawing/2014/main" id="{9E07A88E-6A83-418B-962F-058A91BE76F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254B951-CCB9-49CB-8D80-7AAA0E5ABEE8}"/>
              </a:ext>
            </a:extLst>
          </p:cNvPr>
          <p:cNvSpPr>
            <a:spLocks noGrp="1"/>
          </p:cNvSpPr>
          <p:nvPr>
            <p:ph type="sldNum" sz="quarter" idx="12"/>
          </p:nvPr>
        </p:nvSpPr>
        <p:spPr/>
        <p:txBody>
          <a:bodyPr/>
          <a:lstStyle/>
          <a:p>
            <a:fld id="{35DC4B6A-3281-4FC3-B0A4-8C271E40DE7A}" type="slidenum">
              <a:rPr lang="en-US" smtClean="0"/>
              <a:t>‹#›</a:t>
            </a:fld>
            <a:endParaRPr lang="en-US"/>
          </a:p>
        </p:txBody>
      </p:sp>
    </p:spTree>
    <p:extLst>
      <p:ext uri="{BB962C8B-B14F-4D97-AF65-F5344CB8AC3E}">
        <p14:creationId xmlns:p14="http://schemas.microsoft.com/office/powerpoint/2010/main" val="688449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7B10E89-74BB-4059-9DD9-4FA353007EA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9D973F7-746D-42DA-B12A-4B8DA90E173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AE3BA4-3B2D-4882-88EA-65A6F5248AA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259F1A-CDA2-4165-8791-64FEDC65F354}" type="datetimeFigureOut">
              <a:rPr lang="en-US" smtClean="0"/>
              <a:t>6/21/2020</a:t>
            </a:fld>
            <a:endParaRPr lang="en-US"/>
          </a:p>
        </p:txBody>
      </p:sp>
      <p:sp>
        <p:nvSpPr>
          <p:cNvPr id="5" name="Footer Placeholder 4">
            <a:extLst>
              <a:ext uri="{FF2B5EF4-FFF2-40B4-BE49-F238E27FC236}">
                <a16:creationId xmlns:a16="http://schemas.microsoft.com/office/drawing/2014/main" id="{7FB1148A-405A-4576-A6C2-6F19D95CD0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3F7667A-B801-4E9B-AE91-7F76E63D188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DC4B6A-3281-4FC3-B0A4-8C271E40DE7A}" type="slidenum">
              <a:rPr lang="en-US" smtClean="0"/>
              <a:t>‹#›</a:t>
            </a:fld>
            <a:endParaRPr lang="en-US"/>
          </a:p>
        </p:txBody>
      </p:sp>
    </p:spTree>
    <p:extLst>
      <p:ext uri="{BB962C8B-B14F-4D97-AF65-F5344CB8AC3E}">
        <p14:creationId xmlns:p14="http://schemas.microsoft.com/office/powerpoint/2010/main" val="37712141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0A8302A-CBD5-483C-92EA-AE605E453DCD}"/>
              </a:ext>
            </a:extLst>
          </p:cNvPr>
          <p:cNvSpPr txBox="1"/>
          <p:nvPr/>
        </p:nvSpPr>
        <p:spPr>
          <a:xfrm>
            <a:off x="821635" y="265043"/>
            <a:ext cx="10774016" cy="5663089"/>
          </a:xfrm>
          <a:prstGeom prst="rect">
            <a:avLst/>
          </a:prstGeom>
          <a:noFill/>
        </p:spPr>
        <p:txBody>
          <a:bodyPr wrap="square" rtlCol="0">
            <a:spAutoFit/>
          </a:bodyPr>
          <a:lstStyle/>
          <a:p>
            <a:pPr algn="ctr"/>
            <a:endParaRPr lang="en-US" sz="3200" dirty="0">
              <a:latin typeface="Book Antiqua" panose="02040602050305030304" pitchFamily="18" charset="0"/>
            </a:endParaRPr>
          </a:p>
          <a:p>
            <a:pPr algn="ctr"/>
            <a:r>
              <a:rPr lang="en-US" sz="3200" dirty="0">
                <a:latin typeface="Algerian" panose="04020705040A02060702" pitchFamily="82" charset="0"/>
              </a:rPr>
              <a:t>ENMIENDAS MÁS IMPORTANTES EN LOS ARTÍCULOS  DEL ACTUAL CÓDIGO CIVIL DE 1930  INCLUÍDOS EN EL CÓDIGO CIVIL DE 2020</a:t>
            </a:r>
          </a:p>
          <a:p>
            <a:pPr algn="ctr"/>
            <a:endParaRPr lang="en-US" sz="4000" dirty="0">
              <a:latin typeface="Algerian" panose="04020705040A02060702" pitchFamily="82" charset="0"/>
            </a:endParaRPr>
          </a:p>
          <a:p>
            <a:pPr algn="ctr"/>
            <a:r>
              <a:rPr lang="en-US" sz="3200" dirty="0">
                <a:latin typeface="Book Antiqua" panose="02040602050305030304" pitchFamily="18" charset="0"/>
              </a:rPr>
              <a:t>CURSO:   LAS INSTITUCIONES FAMILIARES</a:t>
            </a:r>
          </a:p>
          <a:p>
            <a:pPr algn="ctr"/>
            <a:endParaRPr lang="en-US" sz="3200" dirty="0">
              <a:latin typeface="Book Antiqua" panose="02040602050305030304" pitchFamily="18" charset="0"/>
            </a:endParaRPr>
          </a:p>
          <a:p>
            <a:pPr algn="ctr"/>
            <a:r>
              <a:rPr lang="en-US" sz="2400" dirty="0">
                <a:latin typeface="Book Antiqua" panose="02040602050305030304" pitchFamily="18" charset="0"/>
              </a:rPr>
              <a:t>RECURSO:</a:t>
            </a:r>
          </a:p>
          <a:p>
            <a:pPr algn="ctr"/>
            <a:r>
              <a:rPr lang="en-US" sz="2400" b="1" dirty="0">
                <a:latin typeface="Book Antiqua" panose="02040602050305030304" pitchFamily="18" charset="0"/>
              </a:rPr>
              <a:t>LCDA. DAISY CALCAÑO LOPEZ</a:t>
            </a:r>
          </a:p>
          <a:p>
            <a:pPr algn="ctr"/>
            <a:r>
              <a:rPr lang="en-US" sz="2400" dirty="0">
                <a:latin typeface="Book Antiqua" panose="02040602050305030304" pitchFamily="18" charset="0"/>
              </a:rPr>
              <a:t>Primera Vice </a:t>
            </a:r>
            <a:r>
              <a:rPr lang="en-US" sz="2400" dirty="0" err="1">
                <a:latin typeface="Book Antiqua" panose="02040602050305030304" pitchFamily="18" charset="0"/>
              </a:rPr>
              <a:t>Presidenta</a:t>
            </a:r>
            <a:r>
              <a:rPr lang="en-US" sz="2400" dirty="0">
                <a:latin typeface="Book Antiqua" panose="02040602050305030304" pitchFamily="18" charset="0"/>
              </a:rPr>
              <a:t> Colegio de Abogados y </a:t>
            </a:r>
            <a:r>
              <a:rPr lang="en-US" sz="2400" dirty="0" err="1">
                <a:latin typeface="Book Antiqua" panose="02040602050305030304" pitchFamily="18" charset="0"/>
              </a:rPr>
              <a:t>Abogadas</a:t>
            </a:r>
            <a:r>
              <a:rPr lang="en-US" sz="2400" dirty="0">
                <a:latin typeface="Book Antiqua" panose="02040602050305030304" pitchFamily="18" charset="0"/>
              </a:rPr>
              <a:t> de PR</a:t>
            </a:r>
          </a:p>
          <a:p>
            <a:pPr algn="ctr"/>
            <a:endParaRPr lang="en-US" sz="4000" dirty="0">
              <a:latin typeface="Book Antiqua" panose="02040602050305030304" pitchFamily="18" charset="0"/>
            </a:endParaRPr>
          </a:p>
          <a:p>
            <a:pPr algn="ctr"/>
            <a:endParaRPr lang="en-US" dirty="0">
              <a:latin typeface="Book Antiqua" panose="02040602050305030304" pitchFamily="18" charset="0"/>
            </a:endParaRPr>
          </a:p>
        </p:txBody>
      </p:sp>
    </p:spTree>
    <p:extLst>
      <p:ext uri="{BB962C8B-B14F-4D97-AF65-F5344CB8AC3E}">
        <p14:creationId xmlns:p14="http://schemas.microsoft.com/office/powerpoint/2010/main" val="11941437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F46786A-A50E-4B2B-84AA-C7F9960E5F8E}"/>
              </a:ext>
            </a:extLst>
          </p:cNvPr>
          <p:cNvSpPr/>
          <p:nvPr/>
        </p:nvSpPr>
        <p:spPr>
          <a:xfrm>
            <a:off x="954156" y="291549"/>
            <a:ext cx="10416209" cy="3693319"/>
          </a:xfrm>
          <a:prstGeom prst="rect">
            <a:avLst/>
          </a:prstGeom>
        </p:spPr>
        <p:txBody>
          <a:bodyPr wrap="square">
            <a:spAutoFit/>
          </a:bodyPr>
          <a:lstStyle/>
          <a:p>
            <a:pPr indent="457200" algn="just">
              <a:tabLst>
                <a:tab pos="914400" algn="l"/>
                <a:tab pos="1371600" algn="l"/>
              </a:tabLst>
            </a:pPr>
            <a:r>
              <a:rPr lang="es-ES_tradnl" b="1" dirty="0">
                <a:latin typeface="Book Antiqua" panose="02040602050305030304" pitchFamily="18" charset="0"/>
                <a:ea typeface="Times New Roman" panose="02020603050405020304" pitchFamily="18" charset="0"/>
              </a:rPr>
              <a:t>Artículo 394.-Inscripción del matrimonio. </a:t>
            </a:r>
            <a:r>
              <a:rPr lang="es-ES_tradnl" b="1" dirty="0">
                <a:solidFill>
                  <a:schemeClr val="accent1"/>
                </a:solidFill>
                <a:latin typeface="Book Antiqua" panose="02040602050305030304" pitchFamily="18" charset="0"/>
                <a:ea typeface="Times New Roman" panose="02020603050405020304" pitchFamily="18" charset="0"/>
              </a:rPr>
              <a:t>Procedencia Artículo 76 CC 1930.</a:t>
            </a:r>
            <a:endParaRPr lang="en-US" b="1" dirty="0">
              <a:solidFill>
                <a:schemeClr val="accent1"/>
              </a:solidFill>
              <a:latin typeface="Times New Roman" panose="02020603050405020304" pitchFamily="18" charset="0"/>
              <a:ea typeface="Times New Roman" panose="02020603050405020304" pitchFamily="18" charset="0"/>
            </a:endParaRPr>
          </a:p>
          <a:p>
            <a:pPr algn="just">
              <a:tabLst>
                <a:tab pos="457200" algn="l"/>
                <a:tab pos="914400" algn="l"/>
                <a:tab pos="1371600" algn="l"/>
              </a:tabLst>
            </a:pPr>
            <a:r>
              <a:rPr lang="es-ES_tradnl" b="1" dirty="0">
                <a:latin typeface="Book Antiqua" panose="02040602050305030304" pitchFamily="18" charset="0"/>
                <a:ea typeface="Times New Roman" panose="02020603050405020304" pitchFamily="18" charset="0"/>
              </a:rPr>
              <a:t> </a:t>
            </a:r>
            <a:endParaRPr lang="en-US" b="1" dirty="0">
              <a:latin typeface="Times New Roman" panose="02020603050405020304" pitchFamily="18" charset="0"/>
              <a:ea typeface="Times New Roman" panose="02020603050405020304" pitchFamily="18" charset="0"/>
            </a:endParaRPr>
          </a:p>
          <a:p>
            <a:pPr algn="just">
              <a:tabLst>
                <a:tab pos="457200" algn="l"/>
                <a:tab pos="914400" algn="l"/>
                <a:tab pos="1371600" algn="l"/>
              </a:tabLst>
            </a:pPr>
            <a:r>
              <a:rPr lang="es-ES_tradnl" b="1" dirty="0">
                <a:latin typeface="Book Antiqua" panose="02040602050305030304" pitchFamily="18" charset="0"/>
                <a:ea typeface="Times New Roman" panose="02020603050405020304" pitchFamily="18" charset="0"/>
              </a:rPr>
              <a:t>	Luego de autorizar el matrimonio, el celebrante, dentro del plazo establecido en la ley, enviará o presentará la licencia matrimonial y el acta del matrimonio ante el Registro Demográfico, que la recibirá y oportunamente la calificará. El incumplimiento del envío o la presentación de la licencia matrimonial y del acta de matrimonio ante el Registro Demográfico no invalida el matrimonio, pero conlleva responsabilidad civil del celebrante. También incurre en responsabilidad civil el funcionario del Registro Demográfico que se niegue de plano a recibir la licencia matrimonial y el acta de matrimonio presentada o enviada.</a:t>
            </a:r>
          </a:p>
          <a:p>
            <a:pPr algn="just">
              <a:tabLst>
                <a:tab pos="457200" algn="l"/>
                <a:tab pos="914400" algn="l"/>
                <a:tab pos="1371600" algn="l"/>
              </a:tabLst>
            </a:pPr>
            <a:endParaRPr lang="es-ES_tradnl" b="1" dirty="0">
              <a:solidFill>
                <a:srgbClr val="FF0000"/>
              </a:solidFill>
              <a:latin typeface="Book Antiqua" panose="02040602050305030304" pitchFamily="18" charset="0"/>
              <a:ea typeface="Times New Roman" panose="02020603050405020304" pitchFamily="18" charset="0"/>
            </a:endParaRPr>
          </a:p>
          <a:p>
            <a:pPr algn="just">
              <a:tabLst>
                <a:tab pos="457200" algn="l"/>
                <a:tab pos="914400" algn="l"/>
                <a:tab pos="1371600" algn="l"/>
              </a:tabLst>
            </a:pPr>
            <a:endParaRPr lang="es-ES_tradnl" dirty="0">
              <a:solidFill>
                <a:srgbClr val="FF0000"/>
              </a:solidFill>
              <a:latin typeface="Book Antiqua" panose="02040602050305030304" pitchFamily="18" charset="0"/>
              <a:ea typeface="Times New Roman" panose="02020603050405020304" pitchFamily="18" charset="0"/>
            </a:endParaRPr>
          </a:p>
          <a:p>
            <a:pPr algn="just">
              <a:tabLst>
                <a:tab pos="457200" algn="l"/>
                <a:tab pos="914400" algn="l"/>
                <a:tab pos="1371600" algn="l"/>
              </a:tabLst>
            </a:pPr>
            <a:endParaRPr lang="es-ES_tradnl" dirty="0">
              <a:solidFill>
                <a:srgbClr val="FF0000"/>
              </a:solidFill>
              <a:latin typeface="Book Antiqua" panose="02040602050305030304" pitchFamily="18" charset="0"/>
              <a:ea typeface="Times New Roman" panose="02020603050405020304" pitchFamily="18" charset="0"/>
            </a:endParaRPr>
          </a:p>
          <a:p>
            <a:pPr algn="just">
              <a:tabLst>
                <a:tab pos="457200" algn="l"/>
                <a:tab pos="914400" algn="l"/>
                <a:tab pos="1371600" algn="l"/>
              </a:tabLst>
            </a:pPr>
            <a:r>
              <a:rPr lang="es-ES_tradnl" dirty="0">
                <a:solidFill>
                  <a:srgbClr val="FF0000"/>
                </a:solidFill>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6114227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2CD7933-B62F-47FB-B877-3B107648F457}"/>
              </a:ext>
            </a:extLst>
          </p:cNvPr>
          <p:cNvSpPr/>
          <p:nvPr/>
        </p:nvSpPr>
        <p:spPr>
          <a:xfrm>
            <a:off x="1285461" y="649358"/>
            <a:ext cx="9872869" cy="1477328"/>
          </a:xfrm>
          <a:prstGeom prst="rect">
            <a:avLst/>
          </a:prstGeom>
        </p:spPr>
        <p:txBody>
          <a:bodyPr wrap="square">
            <a:spAutoFit/>
          </a:bodyPr>
          <a:lstStyle/>
          <a:p>
            <a:pPr indent="457200" algn="just">
              <a:tabLst>
                <a:tab pos="914400" algn="l"/>
                <a:tab pos="1371600" algn="l"/>
              </a:tabLst>
            </a:pPr>
            <a:r>
              <a:rPr lang="es-ES" b="1" dirty="0">
                <a:latin typeface="Book Antiqua" panose="02040602050305030304" pitchFamily="18" charset="0"/>
              </a:rPr>
              <a:t>Artículo 399</a:t>
            </a:r>
            <a:r>
              <a:rPr lang="es-ES" dirty="0">
                <a:latin typeface="Book Antiqua" panose="02040602050305030304" pitchFamily="18" charset="0"/>
              </a:rPr>
              <a:t>.-Obligaciones entre los cónyuges. </a:t>
            </a:r>
            <a:r>
              <a:rPr lang="es-ES_tradnl" dirty="0">
                <a:solidFill>
                  <a:schemeClr val="accent1"/>
                </a:solidFill>
                <a:latin typeface="Book Antiqua" panose="02040602050305030304" pitchFamily="18" charset="0"/>
                <a:ea typeface="Times New Roman" panose="02020603050405020304" pitchFamily="18" charset="0"/>
              </a:rPr>
              <a:t>Procedencia Artículos 88 y 89 CC 1930.</a:t>
            </a:r>
            <a:endParaRPr lang="en-US" dirty="0">
              <a:solidFill>
                <a:schemeClr val="accent1"/>
              </a:solidFill>
              <a:latin typeface="Times New Roman" panose="02020603050405020304" pitchFamily="18" charset="0"/>
              <a:ea typeface="Times New Roman" panose="02020603050405020304" pitchFamily="18" charset="0"/>
            </a:endParaRPr>
          </a:p>
          <a:p>
            <a:endParaRPr lang="es-ES" dirty="0">
              <a:latin typeface="Book Antiqua" panose="02040602050305030304" pitchFamily="18" charset="0"/>
            </a:endParaRPr>
          </a:p>
          <a:p>
            <a:r>
              <a:rPr lang="es-ES" dirty="0">
                <a:latin typeface="Book Antiqua" panose="02040602050305030304" pitchFamily="18" charset="0"/>
              </a:rPr>
              <a:t>Los cónyuges están obligados a vivir juntos, a guardarse respeto y fidelidad, a protegerse y a socorrerse mutuamente </a:t>
            </a:r>
            <a:r>
              <a:rPr lang="es-ES" dirty="0">
                <a:solidFill>
                  <a:srgbClr val="FF0000"/>
                </a:solidFill>
                <a:latin typeface="Book Antiqua" panose="02040602050305030304" pitchFamily="18" charset="0"/>
              </a:rPr>
              <a:t>en proporción a sus respectivas capacidades personales y económicas. </a:t>
            </a:r>
          </a:p>
          <a:p>
            <a:r>
              <a:rPr lang="es-ES" dirty="0">
                <a:solidFill>
                  <a:srgbClr val="FF0000"/>
                </a:solidFill>
                <a:latin typeface="Book Antiqua" panose="02040602050305030304" pitchFamily="18" charset="0"/>
              </a:rPr>
              <a:t>Queda enmendado:    </a:t>
            </a:r>
            <a:r>
              <a:rPr lang="es-ES" i="1" dirty="0">
                <a:solidFill>
                  <a:srgbClr val="FF0000"/>
                </a:solidFill>
                <a:latin typeface="Book Antiqua" panose="02040602050305030304" pitchFamily="18" charset="0"/>
              </a:rPr>
              <a:t>¨ en proporción a sus respectivas capacidades personales y económicas. ¨</a:t>
            </a:r>
          </a:p>
        </p:txBody>
      </p:sp>
      <p:sp>
        <p:nvSpPr>
          <p:cNvPr id="3" name="Rectangle 2">
            <a:extLst>
              <a:ext uri="{FF2B5EF4-FFF2-40B4-BE49-F238E27FC236}">
                <a16:creationId xmlns:a16="http://schemas.microsoft.com/office/drawing/2014/main" id="{86FCD279-5877-4F2F-8289-459E80058B0C}"/>
              </a:ext>
            </a:extLst>
          </p:cNvPr>
          <p:cNvSpPr/>
          <p:nvPr/>
        </p:nvSpPr>
        <p:spPr>
          <a:xfrm>
            <a:off x="1033670" y="2126686"/>
            <a:ext cx="10124660" cy="4524315"/>
          </a:xfrm>
          <a:prstGeom prst="rect">
            <a:avLst/>
          </a:prstGeom>
        </p:spPr>
        <p:txBody>
          <a:bodyPr wrap="square">
            <a:spAutoFit/>
          </a:bodyPr>
          <a:lstStyle/>
          <a:p>
            <a:pPr indent="457200" algn="just">
              <a:tabLst>
                <a:tab pos="457200" algn="l"/>
                <a:tab pos="914400" algn="l"/>
                <a:tab pos="1371600" algn="l"/>
              </a:tabLst>
            </a:pPr>
            <a:r>
              <a:rPr lang="es-ES_tradnl" b="1" dirty="0">
                <a:latin typeface="Book Antiqua" panose="02040602050305030304" pitchFamily="18" charset="0"/>
                <a:ea typeface="Times New Roman" panose="02020603050405020304" pitchFamily="18" charset="0"/>
              </a:rPr>
              <a:t>Artículo 400</a:t>
            </a:r>
            <a:r>
              <a:rPr lang="es-ES_tradnl" dirty="0">
                <a:latin typeface="Book Antiqua" panose="02040602050305030304" pitchFamily="18" charset="0"/>
                <a:ea typeface="Times New Roman" panose="02020603050405020304" pitchFamily="18" charset="0"/>
              </a:rPr>
              <a:t>.-Obligaciones de los cónyuges hacia la familia.  </a:t>
            </a:r>
            <a:r>
              <a:rPr lang="es-ES_tradnl" dirty="0">
                <a:solidFill>
                  <a:srgbClr val="4472C4"/>
                </a:solidFill>
                <a:latin typeface="Book Antiqua" panose="02040602050305030304" pitchFamily="18" charset="0"/>
                <a:ea typeface="Times New Roman" panose="02020603050405020304" pitchFamily="18" charset="0"/>
              </a:rPr>
              <a:t>Artículo 88 y 89 CC 1930</a:t>
            </a:r>
            <a:endParaRPr lang="en-US" dirty="0">
              <a:latin typeface="Book Antiqua" panose="0204060205030503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Book Antiqua" panose="0204060205030503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Los cónyuges también están obligados a dirigir de común acuerdo la familia que constituyen; a fortalecer los vínculos de afecto, respeto y solidaridad que unen a sus miembros; y a atender sus necesidades esenciales con los recursos propios y comunes. </a:t>
            </a:r>
            <a:r>
              <a:rPr lang="es-ES_tradnl" dirty="0">
                <a:solidFill>
                  <a:srgbClr val="FF0000"/>
                </a:solidFill>
                <a:latin typeface="Book Antiqua" panose="02040602050305030304" pitchFamily="18" charset="0"/>
                <a:ea typeface="Times New Roman" panose="02020603050405020304" pitchFamily="18" charset="0"/>
              </a:rPr>
              <a:t>Deben actuar siempre en interés de la familia y mantenerse mutuamente informados del estado de los asuntos que pueden afectar el bienestar y la estabilidad personal y económica de la pareja y del grupo familiar.</a:t>
            </a:r>
          </a:p>
          <a:p>
            <a:pPr indent="457200" algn="just">
              <a:tabLst>
                <a:tab pos="457200" algn="l"/>
                <a:tab pos="914400" algn="l"/>
                <a:tab pos="1371600" algn="l"/>
              </a:tabLst>
            </a:pPr>
            <a:endParaRPr lang="es-ES_tradnl" dirty="0">
              <a:latin typeface="Book Antiqua" panose="02040602050305030304" pitchFamily="18" charset="0"/>
              <a:ea typeface="Times New Roman" panose="02020603050405020304" pitchFamily="18" charset="0"/>
            </a:endParaRPr>
          </a:p>
          <a:p>
            <a:r>
              <a:rPr lang="es-ES" b="1" dirty="0">
                <a:solidFill>
                  <a:schemeClr val="accent1"/>
                </a:solidFill>
                <a:latin typeface="Book Antiqua" panose="02040602050305030304" pitchFamily="18" charset="0"/>
              </a:rPr>
              <a:t>Artículo 88. — </a:t>
            </a:r>
            <a:r>
              <a:rPr lang="es-ES" b="1" dirty="0">
                <a:latin typeface="Book Antiqua" panose="02040602050305030304" pitchFamily="18" charset="0"/>
              </a:rPr>
              <a:t>Cohabitación, fidelidad y socorro. </a:t>
            </a:r>
            <a:r>
              <a:rPr lang="es-ES" dirty="0">
                <a:latin typeface="Book Antiqua" panose="02040602050305030304" pitchFamily="18" charset="0"/>
              </a:rPr>
              <a:t>(31 L.P.R.A. § 281) </a:t>
            </a:r>
          </a:p>
          <a:p>
            <a:r>
              <a:rPr lang="es-ES" dirty="0">
                <a:latin typeface="Book Antiqua" panose="02040602050305030304" pitchFamily="18" charset="0"/>
              </a:rPr>
              <a:t>Los cónyuges están obligados a vivir juntos, guardarse fidelidad y socorrerse mutuamente. “Código Civil de Puerto Rico”, Edición de 1930 según enmendado </a:t>
            </a:r>
          </a:p>
          <a:p>
            <a:r>
              <a:rPr lang="es-ES" dirty="0">
                <a:latin typeface="Book Antiqua" panose="02040602050305030304" pitchFamily="18" charset="0"/>
              </a:rPr>
              <a:t>Rev. 05 de marzo de 2020 www.ogp.pr.gov Página </a:t>
            </a:r>
            <a:r>
              <a:rPr lang="es-ES" b="1" dirty="0">
                <a:latin typeface="Book Antiqua" panose="02040602050305030304" pitchFamily="18" charset="0"/>
              </a:rPr>
              <a:t>22 </a:t>
            </a:r>
            <a:r>
              <a:rPr lang="es-ES" dirty="0">
                <a:latin typeface="Book Antiqua" panose="02040602050305030304" pitchFamily="18" charset="0"/>
              </a:rPr>
              <a:t>de </a:t>
            </a:r>
            <a:r>
              <a:rPr lang="es-ES" b="1" dirty="0">
                <a:latin typeface="Book Antiqua" panose="02040602050305030304" pitchFamily="18" charset="0"/>
              </a:rPr>
              <a:t>350 </a:t>
            </a:r>
            <a:endParaRPr lang="en-US" dirty="0">
              <a:latin typeface="Book Antiqua" panose="02040602050305030304" pitchFamily="18" charset="0"/>
            </a:endParaRPr>
          </a:p>
          <a:p>
            <a:r>
              <a:rPr lang="es-ES" b="1" dirty="0">
                <a:solidFill>
                  <a:schemeClr val="accent1"/>
                </a:solidFill>
                <a:latin typeface="Book Antiqua" panose="02040602050305030304" pitchFamily="18" charset="0"/>
              </a:rPr>
              <a:t>Artículo 89. — </a:t>
            </a:r>
            <a:r>
              <a:rPr lang="es-ES" b="1" dirty="0">
                <a:latin typeface="Book Antiqua" panose="02040602050305030304" pitchFamily="18" charset="0"/>
              </a:rPr>
              <a:t>Deberes de los cónyuges—Protección. </a:t>
            </a:r>
            <a:r>
              <a:rPr lang="es-ES" dirty="0">
                <a:latin typeface="Book Antiqua" panose="02040602050305030304" pitchFamily="18" charset="0"/>
              </a:rPr>
              <a:t>(31 L.P.R.A. § 282) </a:t>
            </a:r>
          </a:p>
          <a:p>
            <a:r>
              <a:rPr lang="es-ES" dirty="0">
                <a:latin typeface="Book Antiqua" panose="02040602050305030304" pitchFamily="18" charset="0"/>
              </a:rPr>
              <a:t>Los cónyuges deben protegerse y satisfacer sus necesidades mutuamente en proporción a sus respectivas condiciones y medios de fortuna</a:t>
            </a:r>
            <a:r>
              <a:rPr lang="es-ES" dirty="0"/>
              <a:t>.</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2677639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B821663-2666-4388-B34E-8BB7D94B6BFB}"/>
              </a:ext>
            </a:extLst>
          </p:cNvPr>
          <p:cNvSpPr/>
          <p:nvPr/>
        </p:nvSpPr>
        <p:spPr>
          <a:xfrm>
            <a:off x="834887" y="609600"/>
            <a:ext cx="10694504" cy="3416320"/>
          </a:xfrm>
          <a:prstGeom prst="rect">
            <a:avLst/>
          </a:prstGeom>
        </p:spPr>
        <p:txBody>
          <a:bodyPr wrap="square">
            <a:spAutoFit/>
          </a:bodyPr>
          <a:lstStyle/>
          <a:p>
            <a:r>
              <a:rPr lang="es-ES_tradnl" dirty="0"/>
              <a:t>Artículo 402.-Representación del cónyuge. </a:t>
            </a:r>
            <a:r>
              <a:rPr lang="es-ES_tradnl" dirty="0">
                <a:solidFill>
                  <a:schemeClr val="accent1"/>
                </a:solidFill>
                <a:latin typeface="Book Antiqua" panose="02040602050305030304" pitchFamily="18" charset="0"/>
                <a:ea typeface="Times New Roman" panose="02020603050405020304" pitchFamily="18" charset="0"/>
              </a:rPr>
              <a:t>Procedencia Artículo 93 CC 1930.</a:t>
            </a:r>
            <a:endParaRPr lang="en-US" dirty="0">
              <a:solidFill>
                <a:schemeClr val="accent1"/>
              </a:solidFill>
              <a:latin typeface="Times New Roman" panose="02020603050405020304" pitchFamily="18" charset="0"/>
              <a:ea typeface="Times New Roman" panose="02020603050405020304" pitchFamily="18" charset="0"/>
            </a:endParaRPr>
          </a:p>
          <a:p>
            <a:endParaRPr lang="en-US" dirty="0"/>
          </a:p>
          <a:p>
            <a:r>
              <a:rPr lang="es-ES_tradnl" dirty="0"/>
              <a:t> </a:t>
            </a:r>
            <a:endParaRPr lang="en-US" dirty="0"/>
          </a:p>
          <a:p>
            <a:r>
              <a:rPr lang="es-ES_tradnl" dirty="0"/>
              <a:t>Un cónyuge no puede atribuirse la representación del otro sin que se le haya conferido expresamente por el representado, por la autoridad judicial o por la ley. </a:t>
            </a:r>
            <a:endParaRPr lang="en-US" dirty="0"/>
          </a:p>
          <a:p>
            <a:r>
              <a:rPr lang="es-ES_tradnl" dirty="0"/>
              <a:t> </a:t>
            </a:r>
          </a:p>
          <a:p>
            <a:endParaRPr lang="es-ES" dirty="0"/>
          </a:p>
          <a:p>
            <a:endParaRPr lang="es-ES" dirty="0"/>
          </a:p>
          <a:p>
            <a:r>
              <a:rPr lang="es-ES" dirty="0">
                <a:solidFill>
                  <a:srgbClr val="FF0000"/>
                </a:solidFill>
              </a:rPr>
              <a:t>Artículo 93. — Representante de la sociedad conyugal. (31 L.P.R.A. § 286)</a:t>
            </a:r>
          </a:p>
          <a:p>
            <a:r>
              <a:rPr lang="es-ES" dirty="0">
                <a:solidFill>
                  <a:srgbClr val="FF0000"/>
                </a:solidFill>
              </a:rPr>
              <a:t>Salvo lo dispuesto en el Artículo 91 de este Código, cualquiera de los cónyuges podrá representar legalmente a la sociedad conyugal. Cualquier acto de administración unilateral de uno de los cónyuges obligará a la sociedad legal de gananciales y se presumirá válido a todos los efectos legales.</a:t>
            </a:r>
            <a:endParaRPr lang="en-US" dirty="0">
              <a:solidFill>
                <a:srgbClr val="FF0000"/>
              </a:solidFill>
            </a:endParaRPr>
          </a:p>
        </p:txBody>
      </p:sp>
    </p:spTree>
    <p:extLst>
      <p:ext uri="{BB962C8B-B14F-4D97-AF65-F5344CB8AC3E}">
        <p14:creationId xmlns:p14="http://schemas.microsoft.com/office/powerpoint/2010/main" val="3371918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5A9AB3-0866-4353-B70B-3AB73B09108B}"/>
              </a:ext>
            </a:extLst>
          </p:cNvPr>
          <p:cNvSpPr/>
          <p:nvPr/>
        </p:nvSpPr>
        <p:spPr>
          <a:xfrm>
            <a:off x="1603512" y="628185"/>
            <a:ext cx="9965635" cy="4801314"/>
          </a:xfrm>
          <a:prstGeom prst="rect">
            <a:avLst/>
          </a:prstGeom>
        </p:spPr>
        <p:txBody>
          <a:bodyPr wrap="square">
            <a:spAutoFit/>
          </a:bodyPr>
          <a:lstStyle/>
          <a:p>
            <a:pPr indent="457200" algn="just">
              <a:tabLst>
                <a:tab pos="914400" algn="l"/>
                <a:tab pos="1371600" algn="l"/>
              </a:tabLst>
            </a:pPr>
            <a:r>
              <a:rPr lang="es-ES" dirty="0"/>
              <a:t>Artículo 403.-Matrimonio nulo. </a:t>
            </a:r>
            <a:r>
              <a:rPr lang="es-ES_tradnl" dirty="0">
                <a:solidFill>
                  <a:schemeClr val="accent1"/>
                </a:solidFill>
                <a:latin typeface="Book Antiqua" panose="02040602050305030304" pitchFamily="18" charset="0"/>
                <a:ea typeface="Times New Roman" panose="02020603050405020304" pitchFamily="18" charset="0"/>
              </a:rPr>
              <a:t>Procedencia Artículo 110 CC 1930.</a:t>
            </a:r>
            <a:endParaRPr lang="en-US" dirty="0">
              <a:solidFill>
                <a:schemeClr val="accent1"/>
              </a:solidFill>
              <a:latin typeface="Times New Roman" panose="02020603050405020304" pitchFamily="18" charset="0"/>
              <a:ea typeface="Times New Roman" panose="02020603050405020304" pitchFamily="18" charset="0"/>
            </a:endParaRPr>
          </a:p>
          <a:p>
            <a:endParaRPr lang="es-ES" dirty="0"/>
          </a:p>
          <a:p>
            <a:r>
              <a:rPr lang="es-ES" dirty="0"/>
              <a:t>El matrimonio es nulo si:</a:t>
            </a:r>
          </a:p>
          <a:p>
            <a:endParaRPr lang="es-ES" dirty="0"/>
          </a:p>
          <a:p>
            <a:r>
              <a:rPr lang="es-ES" dirty="0"/>
              <a:t>(a)	no ha habido consentimiento de parte de cualquiera de los contrayentes; </a:t>
            </a:r>
          </a:p>
          <a:p>
            <a:endParaRPr lang="es-ES" dirty="0"/>
          </a:p>
          <a:p>
            <a:r>
              <a:rPr lang="es-ES" dirty="0"/>
              <a:t>(b)	se ha celebrado en contravención de alguno de los impedimentos señalados por este Código; o </a:t>
            </a:r>
          </a:p>
          <a:p>
            <a:endParaRPr lang="es-ES" dirty="0"/>
          </a:p>
          <a:p>
            <a:pPr marL="342900" indent="-342900">
              <a:buAutoNum type="alphaLcParenBoth" startAt="3"/>
            </a:pPr>
            <a:r>
              <a:rPr lang="es-ES" dirty="0"/>
              <a:t>no se han cumplido las formalidades requeridas para su constitución.</a:t>
            </a:r>
          </a:p>
          <a:p>
            <a:pPr marL="342900" indent="-342900">
              <a:buAutoNum type="alphaLcParenBoth" startAt="3"/>
            </a:pPr>
            <a:endParaRPr lang="es-ES" dirty="0"/>
          </a:p>
          <a:p>
            <a:pPr marL="342900" indent="-342900">
              <a:buAutoNum type="alphaLcParenBoth" startAt="3"/>
            </a:pPr>
            <a:endParaRPr lang="es-ES" dirty="0"/>
          </a:p>
          <a:p>
            <a:pPr marL="342900" indent="-342900">
              <a:buAutoNum type="alphaLcParenBoth" startAt="3"/>
            </a:pPr>
            <a:endParaRPr lang="es-ES" dirty="0"/>
          </a:p>
          <a:p>
            <a:pPr marL="342900" indent="-342900">
              <a:buAutoNum type="alphaLcParenBoth" startAt="3"/>
            </a:pPr>
            <a:endParaRPr lang="es-ES" dirty="0"/>
          </a:p>
          <a:p>
            <a:endParaRPr lang="es-ES" dirty="0"/>
          </a:p>
          <a:p>
            <a:r>
              <a:rPr lang="es-ES" b="1" dirty="0">
                <a:solidFill>
                  <a:srgbClr val="FF0000"/>
                </a:solidFill>
              </a:rPr>
              <a:t>Artículo 110. — Cuándo es nulo el matrimonio. </a:t>
            </a:r>
            <a:r>
              <a:rPr lang="es-ES" dirty="0">
                <a:solidFill>
                  <a:srgbClr val="FF0000"/>
                </a:solidFill>
              </a:rPr>
              <a:t>(31 L.P.R.A. § 411) </a:t>
            </a:r>
          </a:p>
          <a:p>
            <a:r>
              <a:rPr lang="es-ES" dirty="0">
                <a:solidFill>
                  <a:srgbClr val="FF0000"/>
                </a:solidFill>
              </a:rPr>
              <a:t>Es nulo el matrimonio en el que no se hayan observado todos los requisitos exigidos por este Código.</a:t>
            </a:r>
          </a:p>
          <a:p>
            <a:endParaRPr lang="es-ES" dirty="0"/>
          </a:p>
        </p:txBody>
      </p:sp>
    </p:spTree>
    <p:extLst>
      <p:ext uri="{BB962C8B-B14F-4D97-AF65-F5344CB8AC3E}">
        <p14:creationId xmlns:p14="http://schemas.microsoft.com/office/powerpoint/2010/main" val="12493257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E276D37-0CEF-46E6-9E14-BCD0A7254DFB}"/>
              </a:ext>
            </a:extLst>
          </p:cNvPr>
          <p:cNvSpPr/>
          <p:nvPr/>
        </p:nvSpPr>
        <p:spPr>
          <a:xfrm>
            <a:off x="874643" y="397565"/>
            <a:ext cx="10734261" cy="6186309"/>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409.-Matrimonio que no puede impugnarse</a:t>
            </a:r>
            <a:r>
              <a:rPr lang="es-ES_tradnl" dirty="0">
                <a:solidFill>
                  <a:schemeClr val="accent1"/>
                </a:solidFill>
                <a:latin typeface="Book Antiqua" panose="02040602050305030304" pitchFamily="18" charset="0"/>
                <a:ea typeface="Times New Roman" panose="02020603050405020304" pitchFamily="18" charset="0"/>
              </a:rPr>
              <a:t>. Procedencia Artículo 74 CC 1930.</a:t>
            </a:r>
            <a:endParaRPr lang="en-US" dirty="0">
              <a:solidFill>
                <a:schemeClr val="accent1"/>
              </a:solidFill>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endParaRPr lang="en-US" dirty="0">
              <a:solidFill>
                <a:schemeClr val="accent1"/>
              </a:solidFill>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No puede impugnarse el matrimonio del menor de edad que ha cumplido dieciocho (18) años y se casa sin la autorización correspondiente, si uno de los cónyuges está en estado de embarazo o ha nacido el niño de ambos cónyuges.</a:t>
            </a:r>
          </a:p>
          <a:p>
            <a:pPr indent="457200" algn="just">
              <a:tabLst>
                <a:tab pos="457200" algn="l"/>
                <a:tab pos="914400" algn="l"/>
                <a:tab pos="1371600" algn="l"/>
              </a:tabLst>
            </a:pPr>
            <a:endParaRPr lang="es-ES_tradnl" dirty="0">
              <a:latin typeface="Book Antiqua" panose="02040602050305030304" pitchFamily="18" charset="0"/>
              <a:ea typeface="Times New Roman" panose="02020603050405020304" pitchFamily="18" charset="0"/>
            </a:endParaRPr>
          </a:p>
          <a:p>
            <a:pPr algn="just"/>
            <a:r>
              <a:rPr lang="es-ES" b="1" dirty="0">
                <a:solidFill>
                  <a:srgbClr val="FF0000"/>
                </a:solidFill>
              </a:rPr>
              <a:t>Artículo 74. — Consentimiento que necesitan los menores. </a:t>
            </a:r>
            <a:r>
              <a:rPr lang="es-ES" dirty="0">
                <a:solidFill>
                  <a:srgbClr val="FF0000"/>
                </a:solidFill>
              </a:rPr>
              <a:t>(31 L.P.R.A. § 242) </a:t>
            </a:r>
          </a:p>
          <a:p>
            <a:pPr algn="just"/>
            <a:r>
              <a:rPr lang="es-ES" dirty="0">
                <a:solidFill>
                  <a:srgbClr val="FF0000"/>
                </a:solidFill>
              </a:rPr>
              <a:t>Los menores de veintiún (21) años necesitan para contraer matrimonio el permiso de las personas que los tengan bajo su patria potestad o tutela; Disponiéndose, sin embargo que en cualquier caso en que un menor no tuviere padre ni madre, ni se le hubiere nombrado tutor, legalmente, podrá un Juez de Distrito, al solicitársele, nombrar un tutor especial quien tendrá autoridad para dar su consentimiento al matrimonio de dicho menor; Disponiéndose, además, que antes de hacer tal nombramiento, el Juez de Distrito deberá cerciorarse de que dicho menor carece de los recursos necesarios para obtener el nombramiento de un tutor, conforme a lo que para los demás casos dispone la ley; Disponiéndose, que dicho tutor será uno de los parientes más cercanos del menor, siempre que lo hubiere, y su nombramiento se hará constar en el libro de sentencias de cada corte, omitiéndose toda inscripción de dicha tutela en el libro registro de tutelas que se lleva actualmente en el Tribunal de Primera Instancia. </a:t>
            </a:r>
          </a:p>
          <a:p>
            <a:pPr algn="just"/>
            <a:r>
              <a:rPr lang="es-ES" dirty="0">
                <a:solidFill>
                  <a:srgbClr val="FF0000"/>
                </a:solidFill>
              </a:rPr>
              <a:t>Los menores de ambos sexos que hayan cumplido dieciocho (18) años de edad no necesitan autorización paterna, del tutor o judicial para contraer matrimonio en aquellos casos en que se pruebe que la mujer contrayente haya sido violada, seducida o esté en estado de embarazo</a:t>
            </a:r>
            <a:r>
              <a:rPr lang="es-ES" dirty="0"/>
              <a:t>.</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8878077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0D173A8-58FC-45DD-BD7E-97815D91DCF5}"/>
              </a:ext>
            </a:extLst>
          </p:cNvPr>
          <p:cNvSpPr/>
          <p:nvPr/>
        </p:nvSpPr>
        <p:spPr>
          <a:xfrm>
            <a:off x="569843" y="543339"/>
            <a:ext cx="11237844" cy="5909310"/>
          </a:xfrm>
          <a:prstGeom prst="rect">
            <a:avLst/>
          </a:prstGeom>
        </p:spPr>
        <p:txBody>
          <a:bodyPr wrap="square">
            <a:spAutoFit/>
          </a:bodyPr>
          <a:lstStyle/>
          <a:p>
            <a:r>
              <a:rPr lang="es-ES" dirty="0"/>
              <a:t>Artículo 446.-Medidas cautelares provisionales respecto a los hijos. </a:t>
            </a:r>
            <a:r>
              <a:rPr lang="es-ES_tradnl" dirty="0">
                <a:solidFill>
                  <a:schemeClr val="accent1"/>
                </a:solidFill>
                <a:latin typeface="Book Antiqua" panose="02040602050305030304" pitchFamily="18" charset="0"/>
                <a:ea typeface="Times New Roman" panose="02020603050405020304" pitchFamily="18" charset="0"/>
              </a:rPr>
              <a:t>Procedencia Artículos 98,99,100,101 CC 1930.</a:t>
            </a:r>
            <a:endParaRPr lang="en-US" dirty="0">
              <a:solidFill>
                <a:schemeClr val="accent1"/>
              </a:solidFill>
              <a:latin typeface="Times New Roman" panose="02020603050405020304" pitchFamily="18" charset="0"/>
              <a:ea typeface="Times New Roman" panose="02020603050405020304" pitchFamily="18" charset="0"/>
            </a:endParaRPr>
          </a:p>
          <a:p>
            <a:endParaRPr lang="es-ES" dirty="0"/>
          </a:p>
          <a:p>
            <a:endParaRPr lang="es-ES" dirty="0"/>
          </a:p>
          <a:p>
            <a:r>
              <a:rPr lang="es-ES" dirty="0"/>
              <a:t>Durante el proceso de disolución, el tribunal puede adoptar, a petición de parte, cualquier medida cautelar provisional que considere indispensable y adecuada para proteger el interés óptimo de los hijos habidos en el matrimonio, entre ellas:</a:t>
            </a:r>
          </a:p>
          <a:p>
            <a:endParaRPr lang="es-ES" dirty="0"/>
          </a:p>
          <a:p>
            <a:r>
              <a:rPr lang="es-ES" dirty="0"/>
              <a:t>(a)	determinar cuál de los cónyuges tendrá la custodia de los hijos menores o de los mayores incapacitados que aún están sujetos a la patria potestad de uno o ambos progenitores;</a:t>
            </a:r>
          </a:p>
          <a:p>
            <a:endParaRPr lang="es-ES" dirty="0"/>
          </a:p>
          <a:p>
            <a:r>
              <a:rPr lang="es-ES" dirty="0"/>
              <a:t>(b)	determinar el modo, el tiempo y el lugar en que cada progenitor puede relacionarse con sus hijos, tenerlos en su compañía y participar de su crianza y dirección;</a:t>
            </a:r>
          </a:p>
          <a:p>
            <a:endParaRPr lang="es-ES" dirty="0"/>
          </a:p>
          <a:p>
            <a:r>
              <a:rPr lang="es-ES" dirty="0"/>
              <a:t>(c)	prohibir a un cónyuge o a terceras personas bajo su influencia que interfieran con el ejercicio de la custodia provisional de los hijos que se ha adjudicado al otro;</a:t>
            </a:r>
          </a:p>
          <a:p>
            <a:endParaRPr lang="es-ES" dirty="0"/>
          </a:p>
          <a:p>
            <a:r>
              <a:rPr lang="es-ES" dirty="0"/>
              <a:t>(d)	prohibir a cualquiera de los cónyuges que traslade fuera de Puerto Rico a los hijos menores de edad o a los mayores incapacitados ; o</a:t>
            </a:r>
          </a:p>
          <a:p>
            <a:endParaRPr lang="es-ES" dirty="0"/>
          </a:p>
          <a:p>
            <a:r>
              <a:rPr lang="es-ES" dirty="0"/>
              <a:t>(e)	prohibir a los cónyuges suspender o modificar cualquier plan de seguro de salud u otras atenciones de previsión dispuestas en este Código, a menos que exista justa causa para ello.</a:t>
            </a:r>
          </a:p>
        </p:txBody>
      </p:sp>
    </p:spTree>
    <p:extLst>
      <p:ext uri="{BB962C8B-B14F-4D97-AF65-F5344CB8AC3E}">
        <p14:creationId xmlns:p14="http://schemas.microsoft.com/office/powerpoint/2010/main" val="3485106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C8D5CA-BA26-44EB-86B1-3987CC22048B}"/>
              </a:ext>
            </a:extLst>
          </p:cNvPr>
          <p:cNvSpPr/>
          <p:nvPr/>
        </p:nvSpPr>
        <p:spPr>
          <a:xfrm>
            <a:off x="503583" y="675862"/>
            <a:ext cx="11171582" cy="5632311"/>
          </a:xfrm>
          <a:prstGeom prst="rect">
            <a:avLst/>
          </a:prstGeom>
        </p:spPr>
        <p:txBody>
          <a:bodyPr wrap="square">
            <a:spAutoFit/>
          </a:bodyPr>
          <a:lstStyle/>
          <a:p>
            <a:r>
              <a:rPr lang="es-ES" dirty="0"/>
              <a:t>Artículo 447.-Medidas cautelares provisionales respecto a los cónyuges y el patrimonio conyugal.</a:t>
            </a:r>
            <a:r>
              <a:rPr lang="es-ES_tradnl" dirty="0">
                <a:solidFill>
                  <a:schemeClr val="accent1"/>
                </a:solidFill>
                <a:latin typeface="Book Antiqua" panose="02040602050305030304" pitchFamily="18" charset="0"/>
                <a:ea typeface="Times New Roman" panose="02020603050405020304" pitchFamily="18" charset="0"/>
              </a:rPr>
              <a:t> Procedencia Artículos 98,99,100,101 CC 1930.</a:t>
            </a:r>
            <a:endParaRPr lang="en-US" dirty="0">
              <a:solidFill>
                <a:schemeClr val="accent1"/>
              </a:solidFill>
              <a:latin typeface="Times New Roman" panose="02020603050405020304" pitchFamily="18" charset="0"/>
              <a:ea typeface="Times New Roman" panose="02020603050405020304" pitchFamily="18" charset="0"/>
            </a:endParaRPr>
          </a:p>
          <a:p>
            <a:endParaRPr lang="es-ES" dirty="0"/>
          </a:p>
          <a:p>
            <a:r>
              <a:rPr lang="es-ES" dirty="0"/>
              <a:t>El tribunal también puede adoptar medidas cautelares provisionales relativas a las cargas familiares y a las necesidades de ambos cónyuges, en atención del interés familiar más necesitado de protección, entre otras:</a:t>
            </a:r>
          </a:p>
          <a:p>
            <a:endParaRPr lang="es-ES" dirty="0"/>
          </a:p>
          <a:p>
            <a:r>
              <a:rPr lang="es-ES" dirty="0"/>
              <a:t>(a)	determinar cuál de los cónyuges continuará residiendo en la vivienda familiar y en qué condiciones permanecerá en ella hasta que se dicte sentencia; </a:t>
            </a:r>
          </a:p>
          <a:p>
            <a:endParaRPr lang="es-ES" dirty="0"/>
          </a:p>
          <a:p>
            <a:r>
              <a:rPr lang="es-ES" dirty="0"/>
              <a:t>(b)	fijar la contribución de cada cónyuge para atender las necesidades y las cargas de la familia durante el proceso, incluidos los gastos del litigio, y disponer las garantías, depósitos, retenciones u otras medidas cautelares necesarias para asegurar su efectividad;</a:t>
            </a:r>
          </a:p>
          <a:p>
            <a:endParaRPr lang="es-ES" dirty="0"/>
          </a:p>
          <a:p>
            <a:r>
              <a:rPr lang="es-ES" dirty="0"/>
              <a:t>(c)	señalar los bienes gananciales o comunes que, previo inventario, se entregarán a uno u otro cónyuge para su sustento y establecer las reglas para su administración y disposición, hasta la disolución del matrimonio y la liquidación de su régimen económico; o</a:t>
            </a:r>
          </a:p>
          <a:p>
            <a:endParaRPr lang="es-ES" dirty="0"/>
          </a:p>
          <a:p>
            <a:r>
              <a:rPr lang="es-ES" dirty="0"/>
              <a:t>(d)	</a:t>
            </a:r>
            <a:r>
              <a:rPr lang="es-ES" dirty="0">
                <a:solidFill>
                  <a:srgbClr val="FF0000"/>
                </a:solidFill>
              </a:rPr>
              <a:t>determinar el régimen de administración y de disposición de aquellos bienes privativos que, por capitulaciones matrimoniales o por escritura pública, estén especialmente destinados a responder por las cargas del matrimonio y la familia.</a:t>
            </a:r>
          </a:p>
        </p:txBody>
      </p:sp>
    </p:spTree>
    <p:extLst>
      <p:ext uri="{BB962C8B-B14F-4D97-AF65-F5344CB8AC3E}">
        <p14:creationId xmlns:p14="http://schemas.microsoft.com/office/powerpoint/2010/main" val="18483669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162C05-70D6-43EF-B2A7-DA83C462F5DD}"/>
              </a:ext>
            </a:extLst>
          </p:cNvPr>
          <p:cNvSpPr/>
          <p:nvPr/>
        </p:nvSpPr>
        <p:spPr>
          <a:xfrm>
            <a:off x="477078" y="335846"/>
            <a:ext cx="11078818" cy="4247317"/>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448.-Otras medidas cautelares necesarias.</a:t>
            </a:r>
            <a:r>
              <a:rPr lang="es-ES_tradnl" dirty="0">
                <a:solidFill>
                  <a:schemeClr val="accent1"/>
                </a:solidFill>
                <a:latin typeface="Book Antiqua" panose="02040602050305030304" pitchFamily="18" charset="0"/>
                <a:ea typeface="Times New Roman" panose="02020603050405020304" pitchFamily="18" charset="0"/>
              </a:rPr>
              <a:t> Procedencia Artículos 98,99,100,101 CC 1930.</a:t>
            </a:r>
            <a:endParaRPr lang="en-US" dirty="0">
              <a:solidFill>
                <a:schemeClr val="accent1"/>
              </a:solidFill>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Durante el proceso de disolución, el tribunal también puede adoptar otras medidas cautelares provisionales:</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 para la atención de las necesidades especiales de cualquiera de los cónyuges o de los miembros de la familia si ellos no tienen recursos suficientes o si la naturaleza de los únicos medios disponibles para el sustento no permite la distribución conjunta e igualitaria de sus réditos o ganancias;</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R="0" lvl="0" algn="just">
              <a:spcBef>
                <a:spcPts val="0"/>
              </a:spcBef>
              <a:spcAft>
                <a:spcPts val="0"/>
              </a:spcAf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t>
            </a:r>
            <a:r>
              <a:rPr lang="es-ES_tradnl" dirty="0">
                <a:solidFill>
                  <a:srgbClr val="FF0000"/>
                </a:solidFill>
                <a:latin typeface="Book Antiqua" panose="02040602050305030304" pitchFamily="18" charset="0"/>
                <a:ea typeface="Times New Roman" panose="02020603050405020304" pitchFamily="18" charset="0"/>
              </a:rPr>
              <a:t>b) para la atención de otros miembros de la familia, que no sean los hijos menores o los mayores incapacitados, si de ordinario ambos cónyuges asumían su sustento y necesidades especiales; o</a:t>
            </a:r>
            <a:endParaRPr lang="en-US" dirty="0">
              <a:solidFill>
                <a:srgbClr val="FF0000"/>
              </a:solidFill>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457200" algn="l"/>
                <a:tab pos="914400" algn="l"/>
                <a:tab pos="1371600" algn="l"/>
              </a:tabLst>
            </a:pPr>
            <a:r>
              <a:rPr lang="es-ES_tradnl" dirty="0">
                <a:solidFill>
                  <a:srgbClr val="FF0000"/>
                </a:solidFill>
                <a:latin typeface="Book Antiqua" panose="02040602050305030304" pitchFamily="18" charset="0"/>
                <a:ea typeface="Times New Roman" panose="02020603050405020304" pitchFamily="18" charset="0"/>
              </a:rPr>
              <a:t> </a:t>
            </a:r>
            <a:endParaRPr lang="en-US" dirty="0">
              <a:solidFill>
                <a:srgbClr val="FF0000"/>
              </a:solidFill>
              <a:latin typeface="Times New Roman" panose="02020603050405020304" pitchFamily="18" charset="0"/>
              <a:ea typeface="Times New Roman" panose="02020603050405020304" pitchFamily="18" charset="0"/>
            </a:endParaRPr>
          </a:p>
          <a:p>
            <a:pPr marR="0" lvl="0" algn="just">
              <a:spcBef>
                <a:spcPts val="0"/>
              </a:spcBef>
              <a:spcAft>
                <a:spcPts val="0"/>
              </a:spcAft>
              <a:tabLst>
                <a:tab pos="457200" algn="l"/>
                <a:tab pos="914400" algn="l"/>
                <a:tab pos="1371600" algn="l"/>
              </a:tabLst>
            </a:pPr>
            <a:r>
              <a:rPr lang="es-ES_tradnl" dirty="0">
                <a:solidFill>
                  <a:srgbClr val="FF0000"/>
                </a:solidFill>
                <a:latin typeface="Book Antiqua" panose="02040602050305030304" pitchFamily="18" charset="0"/>
                <a:ea typeface="Times New Roman" panose="02020603050405020304" pitchFamily="18" charset="0"/>
              </a:rPr>
              <a:t>(c) cualquiera otra necesaria y adecuada para proteger la integridad física y emocional de los cónyuges y de los otros miembros del grupo familiar durante el proceso de divorcio.</a:t>
            </a:r>
            <a:endParaRPr lang="en-US" dirty="0">
              <a:solidFill>
                <a:srgbClr val="FF0000"/>
              </a:solidFill>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8811282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E5A8549-BA57-4FEB-8AE6-8B1889C553F7}"/>
              </a:ext>
            </a:extLst>
          </p:cNvPr>
          <p:cNvSpPr/>
          <p:nvPr/>
        </p:nvSpPr>
        <p:spPr>
          <a:xfrm>
            <a:off x="702365" y="384313"/>
            <a:ext cx="10628244" cy="3693319"/>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449.-Desalojo de la residencia conyugal.</a:t>
            </a:r>
            <a:r>
              <a:rPr lang="es-ES_tradnl" dirty="0">
                <a:solidFill>
                  <a:schemeClr val="accent1"/>
                </a:solidFill>
                <a:latin typeface="Book Antiqua" panose="02040602050305030304" pitchFamily="18" charset="0"/>
                <a:ea typeface="Times New Roman" panose="02020603050405020304" pitchFamily="18" charset="0"/>
              </a:rPr>
              <a:t> Procedencia Artículos 99 CC 1930.</a:t>
            </a:r>
            <a:endParaRPr lang="en-US" dirty="0">
              <a:solidFill>
                <a:schemeClr val="accent1"/>
              </a:solidFill>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El tribunal podrá autorizar a cualquiera de los cónyuges a abandonar la residencia conyugal u ordenar su desalojo, atendiendo al interés óptimo de ambos cónyuges y al de la familia que tienen constituida. </a:t>
            </a:r>
          </a:p>
          <a:p>
            <a:pPr indent="457200" algn="just">
              <a:tabLst>
                <a:tab pos="457200" algn="l"/>
                <a:tab pos="914400" algn="l"/>
                <a:tab pos="1371600" algn="l"/>
              </a:tabLst>
            </a:pPr>
            <a:endParaRPr lang="es-ES_tradnl" dirty="0">
              <a:latin typeface="Book Antiqua" panose="02040602050305030304" pitchFamily="18" charset="0"/>
              <a:ea typeface="Times New Roman" panose="02020603050405020304" pitchFamily="18" charset="0"/>
            </a:endParaRPr>
          </a:p>
          <a:p>
            <a:pPr indent="457200" algn="just">
              <a:tabLst>
                <a:tab pos="457200" algn="l"/>
                <a:tab pos="914400" algn="l"/>
                <a:tab pos="1371600" algn="l"/>
              </a:tabLst>
            </a:pPr>
            <a:endParaRPr lang="es-ES_tradnl" dirty="0">
              <a:latin typeface="Book Antiqua" panose="02040602050305030304" pitchFamily="18" charset="0"/>
              <a:ea typeface="Times New Roman" panose="02020603050405020304" pitchFamily="18" charset="0"/>
            </a:endParaRPr>
          </a:p>
          <a:p>
            <a:pPr indent="457200" algn="just">
              <a:tabLst>
                <a:tab pos="457200" algn="l"/>
                <a:tab pos="914400" algn="l"/>
                <a:tab pos="1371600" algn="l"/>
              </a:tabLst>
            </a:pPr>
            <a:endParaRPr lang="es-ES_tradnl" dirty="0">
              <a:latin typeface="Book Antiqua" panose="02040602050305030304" pitchFamily="18" charset="0"/>
              <a:ea typeface="Times New Roman" panose="02020603050405020304" pitchFamily="18" charset="0"/>
            </a:endParaRPr>
          </a:p>
          <a:p>
            <a:r>
              <a:rPr lang="es-ES" b="1" dirty="0">
                <a:solidFill>
                  <a:srgbClr val="FF0000"/>
                </a:solidFill>
              </a:rPr>
              <a:t>Artículo 99. — Residencia. </a:t>
            </a:r>
            <a:r>
              <a:rPr lang="es-ES" dirty="0">
                <a:solidFill>
                  <a:srgbClr val="FF0000"/>
                </a:solidFill>
              </a:rPr>
              <a:t>(31 L.P.R.A. § 342) </a:t>
            </a:r>
          </a:p>
          <a:p>
            <a:r>
              <a:rPr lang="es-ES" dirty="0">
                <a:solidFill>
                  <a:srgbClr val="FF0000"/>
                </a:solidFill>
              </a:rPr>
              <a:t>Si cualquiera de los cónyuges que litiga la disolución ha dejado, o declarado su intención de dejar, el domicilio conyugal, el Tribunal de Primera Instancia le señalará una vivienda en la cual residir hasta la terminación del juicio.</a:t>
            </a:r>
            <a:endParaRPr lang="en-US" dirty="0">
              <a:solidFill>
                <a:srgbClr val="FF0000"/>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929551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3F1926E-10B4-4CF5-AF9E-C38D2C9F39AB}"/>
              </a:ext>
            </a:extLst>
          </p:cNvPr>
          <p:cNvSpPr/>
          <p:nvPr/>
        </p:nvSpPr>
        <p:spPr>
          <a:xfrm>
            <a:off x="715617" y="357809"/>
            <a:ext cx="10853531" cy="6463308"/>
          </a:xfrm>
          <a:prstGeom prst="rect">
            <a:avLst/>
          </a:prstGeom>
        </p:spPr>
        <p:txBody>
          <a:bodyPr wrap="square">
            <a:spAutoFit/>
          </a:bodyPr>
          <a:lstStyle/>
          <a:p>
            <a:r>
              <a:rPr lang="es-ES_tradnl" dirty="0">
                <a:latin typeface="Book Antiqua" panose="02040602050305030304" pitchFamily="18" charset="0"/>
                <a:ea typeface="Times New Roman" panose="02020603050405020304" pitchFamily="18" charset="0"/>
              </a:rPr>
              <a:t>Artículo 450.-Participación de los cónyuges en igualdad de condiciones</a:t>
            </a:r>
            <a:r>
              <a:rPr lang="es-ES_tradnl" dirty="0">
                <a:solidFill>
                  <a:schemeClr val="accent1"/>
                </a:solidFill>
                <a:latin typeface="Book Antiqua" panose="02040602050305030304" pitchFamily="18" charset="0"/>
                <a:ea typeface="Times New Roman" panose="02020603050405020304" pitchFamily="18" charset="0"/>
              </a:rPr>
              <a:t>. Procedencia Artículos 100 CC 1930.</a:t>
            </a:r>
            <a:endParaRPr lang="en-US" dirty="0">
              <a:solidFill>
                <a:schemeClr val="accent1"/>
              </a:solidFill>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Al considerar cualquier medida provisional sobre los bienes del matrimonio, el tribunal debe favorecer la adopción de mecanismos ágiles y razonables que, según la naturaleza de la actividad económica intervenida, permitan a ambos cónyuges participar de la gestión, de la producción y del disfrute del patrimonio común, en igualdad de condiciones, sin afectar significativamente su rendimiento.</a:t>
            </a:r>
          </a:p>
          <a:p>
            <a:pPr indent="457200" algn="just">
              <a:tabLst>
                <a:tab pos="457200" algn="l"/>
                <a:tab pos="914400" algn="l"/>
                <a:tab pos="1371600" algn="l"/>
              </a:tabLst>
            </a:pPr>
            <a:endParaRPr lang="es-ES_tradnl" dirty="0">
              <a:latin typeface="Book Antiqua" panose="02040602050305030304" pitchFamily="18" charset="0"/>
              <a:ea typeface="Times New Roman" panose="02020603050405020304" pitchFamily="18" charset="0"/>
            </a:endParaRPr>
          </a:p>
          <a:p>
            <a:pPr indent="457200" algn="just">
              <a:tabLst>
                <a:tab pos="457200" algn="l"/>
                <a:tab pos="914400" algn="l"/>
                <a:tab pos="1371600" algn="l"/>
              </a:tabLst>
            </a:pPr>
            <a:endParaRPr lang="en-US" dirty="0">
              <a:latin typeface="Times New Roman" panose="02020603050405020304" pitchFamily="18" charset="0"/>
              <a:ea typeface="Times New Roman" panose="02020603050405020304" pitchFamily="18" charset="0"/>
            </a:endParaRPr>
          </a:p>
          <a:p>
            <a:r>
              <a:rPr lang="es-ES_tradnl" dirty="0">
                <a:latin typeface="Book Antiqua" panose="02040602050305030304" pitchFamily="18" charset="0"/>
                <a:ea typeface="Times New Roman" panose="02020603050405020304" pitchFamily="18" charset="0"/>
              </a:rPr>
              <a:t> </a:t>
            </a:r>
            <a:r>
              <a:rPr lang="es-ES" b="1" dirty="0"/>
              <a:t> </a:t>
            </a:r>
            <a:r>
              <a:rPr lang="es-ES" b="1" dirty="0">
                <a:solidFill>
                  <a:srgbClr val="FF0000"/>
                </a:solidFill>
              </a:rPr>
              <a:t>Artículo 100. — Pensión para los alimentos. </a:t>
            </a:r>
            <a:r>
              <a:rPr lang="es-ES" dirty="0">
                <a:solidFill>
                  <a:srgbClr val="FF0000"/>
                </a:solidFill>
              </a:rPr>
              <a:t>(31 L.P.R.A. § 343) </a:t>
            </a:r>
          </a:p>
          <a:p>
            <a:r>
              <a:rPr lang="es-ES" dirty="0">
                <a:solidFill>
                  <a:srgbClr val="FF0000"/>
                </a:solidFill>
              </a:rPr>
              <a:t>Si uno de los cónyuges no contase con suficientes recursos para vivir durante el juicio, el Tribunal de Primera Instancia ordenará al otro cónyuge que le pase una pensión alimentaria en proporción a los bienes propios de este de acuerdo a la posición social de la familia y en aquel caso en que la sociedad legal de gananciales no cuente con bienes de fortuna suficientes o los cónyuges hubieren otorgado capitulaciones matrimoniales. </a:t>
            </a:r>
          </a:p>
          <a:p>
            <a:r>
              <a:rPr lang="es-ES" dirty="0">
                <a:solidFill>
                  <a:srgbClr val="FF0000"/>
                </a:solidFill>
              </a:rPr>
              <a:t>En aquel caso en que la sociedad legal cuente con bienes de fortuna, el Tribunal de Primera Instancia podrá ordenar a petición de cualquiera de los cónyuges que se reconozca el derecho del cónyuge reclamante a ejercitar la coadministración de todos o parte de los bienes gananciales, o el acceso a un bien ganancial particular o suma líquida que le permita alimentarse, o ambos, o una pensión alimentaria sin que ello constituya un crédito o una deuda a cargo de las respectivas participaciones en el caudal ganancial al momento de la liquidación. </a:t>
            </a:r>
          </a:p>
          <a:p>
            <a:r>
              <a:rPr lang="es-ES" dirty="0">
                <a:solidFill>
                  <a:srgbClr val="FF0000"/>
                </a:solidFill>
              </a:rPr>
              <a:t>Para el caso anterior, el cónyuge reclamante no tendrá que probar necesidad inclusive durante el trámite del divorcio, excepto cuando reclame que se le conceda acceso a una suma líquida mensual que equivalga a más de la mitad del total de ingresos mensuales o bienes líquidos de la sociedad. </a:t>
            </a:r>
            <a:endParaRPr lang="en-US" dirty="0">
              <a:solidFill>
                <a:srgbClr val="FF0000"/>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2862212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EFA5805-2C6C-4551-A1DD-5093D3475C38}"/>
              </a:ext>
            </a:extLst>
          </p:cNvPr>
          <p:cNvSpPr txBox="1"/>
          <p:nvPr/>
        </p:nvSpPr>
        <p:spPr>
          <a:xfrm>
            <a:off x="490330" y="1179443"/>
            <a:ext cx="10959548" cy="4247317"/>
          </a:xfrm>
          <a:prstGeom prst="rect">
            <a:avLst/>
          </a:prstGeom>
          <a:noFill/>
        </p:spPr>
        <p:txBody>
          <a:bodyPr wrap="square" rtlCol="0">
            <a:spAutoFit/>
          </a:bodyPr>
          <a:lstStyle/>
          <a:p>
            <a:pPr indent="457200" algn="just">
              <a:tabLst>
                <a:tab pos="914400" algn="l"/>
                <a:tab pos="1371600" algn="l"/>
              </a:tabLst>
            </a:pPr>
            <a:r>
              <a:rPr lang="es-ES_tradnl" dirty="0"/>
              <a:t>Artículo 376.-Constitución del matrimonio. </a:t>
            </a:r>
            <a:r>
              <a:rPr lang="es-ES_tradnl" dirty="0">
                <a:solidFill>
                  <a:schemeClr val="accent1"/>
                </a:solidFill>
                <a:latin typeface="Book Antiqua" panose="02040602050305030304" pitchFamily="18" charset="0"/>
                <a:ea typeface="Times New Roman" panose="02020603050405020304" pitchFamily="18" charset="0"/>
              </a:rPr>
              <a:t>Procedencia Artículo 68 CC 1930.</a:t>
            </a:r>
            <a:endParaRPr lang="en-US" dirty="0">
              <a:solidFill>
                <a:schemeClr val="accent1"/>
              </a:solidFill>
              <a:latin typeface="Times New Roman" panose="02020603050405020304" pitchFamily="18" charset="0"/>
              <a:ea typeface="Times New Roman" panose="02020603050405020304" pitchFamily="18" charset="0"/>
            </a:endParaRPr>
          </a:p>
          <a:p>
            <a:r>
              <a:rPr lang="es-ES_tradnl" dirty="0"/>
              <a:t> </a:t>
            </a:r>
            <a:endParaRPr lang="en-US" dirty="0"/>
          </a:p>
          <a:p>
            <a:r>
              <a:rPr lang="es-ES_tradnl" dirty="0"/>
              <a:t>El matrimonio es una institución civil que procede de un contrato civil en virtud del cual </a:t>
            </a:r>
            <a:r>
              <a:rPr lang="es-ES_tradnl" dirty="0">
                <a:solidFill>
                  <a:srgbClr val="FF0000"/>
                </a:solidFill>
              </a:rPr>
              <a:t>dos personas naturales </a:t>
            </a:r>
            <a:r>
              <a:rPr lang="es-ES_tradnl" dirty="0"/>
              <a:t>se obligan mutuamente a</a:t>
            </a:r>
            <a:r>
              <a:rPr lang="es-ES_tradnl" dirty="0">
                <a:solidFill>
                  <a:srgbClr val="FF0000"/>
                </a:solidFill>
              </a:rPr>
              <a:t> ser cónyuges</a:t>
            </a:r>
            <a:r>
              <a:rPr lang="es-ES_tradnl" dirty="0"/>
              <a:t>, y a cumplir la una para con la otra los deberes que la ley les impone. Será válido solamente cuando se celebra y solemniza con arreglo a las prescripciones de aquella y solo puede anularse o disolverse antes de la muerte de cualquiera de los cónyuges, por los fundamentos expresamente previstos en este Código.</a:t>
            </a:r>
          </a:p>
          <a:p>
            <a:endParaRPr lang="es-ES_tradnl" dirty="0"/>
          </a:p>
          <a:p>
            <a:r>
              <a:rPr lang="en-US" b="1" dirty="0" err="1"/>
              <a:t>Artículo</a:t>
            </a:r>
            <a:r>
              <a:rPr lang="en-US" b="1" dirty="0"/>
              <a:t> 68. </a:t>
            </a:r>
            <a:r>
              <a:rPr lang="en-US" dirty="0"/>
              <a:t>— </a:t>
            </a:r>
            <a:r>
              <a:rPr lang="en-US" b="1" dirty="0" err="1"/>
              <a:t>Matrimonio</a:t>
            </a:r>
            <a:r>
              <a:rPr lang="en-US" b="1" dirty="0"/>
              <a:t>, </a:t>
            </a:r>
            <a:r>
              <a:rPr lang="en-US" b="1" dirty="0" err="1"/>
              <a:t>definido</a:t>
            </a:r>
            <a:r>
              <a:rPr lang="en-US" b="1" dirty="0"/>
              <a:t>. </a:t>
            </a:r>
            <a:r>
              <a:rPr lang="en-US" dirty="0"/>
              <a:t>— </a:t>
            </a:r>
            <a:r>
              <a:rPr lang="en-US" b="1" dirty="0" err="1"/>
              <a:t>Validez</a:t>
            </a:r>
            <a:r>
              <a:rPr lang="en-US" b="1" dirty="0"/>
              <a:t>. </a:t>
            </a:r>
            <a:r>
              <a:rPr lang="en-US" dirty="0"/>
              <a:t>(31 L.P.R.A. § 221) </a:t>
            </a:r>
          </a:p>
          <a:p>
            <a:r>
              <a:rPr lang="es-ES" dirty="0"/>
              <a:t>El matrimonio es una institución civil que procede de un contrato civil en virtud del cual </a:t>
            </a:r>
            <a:r>
              <a:rPr lang="es-ES" dirty="0">
                <a:solidFill>
                  <a:srgbClr val="FF0000"/>
                </a:solidFill>
              </a:rPr>
              <a:t>un hombre y una mujer </a:t>
            </a:r>
            <a:r>
              <a:rPr lang="es-ES" dirty="0"/>
              <a:t>se obligan mutuamente </a:t>
            </a:r>
            <a:r>
              <a:rPr lang="es-ES" dirty="0">
                <a:solidFill>
                  <a:srgbClr val="FF0000"/>
                </a:solidFill>
              </a:rPr>
              <a:t>a ser esposo y esposa, </a:t>
            </a:r>
            <a:r>
              <a:rPr lang="es-ES" dirty="0"/>
              <a:t>y a cumplir el uno para con el otro los deberes que la ley les impone. Será válido solamente cuando se celebre y solemnice con arreglo a las prescripciones de aquélla, y sólo podrá disolverse antes de la muerte de cualquiera de los dos cónyuges, en los casos expresamente previstos en este Código. </a:t>
            </a:r>
            <a:endParaRPr lang="es-ES_tradnl" dirty="0">
              <a:solidFill>
                <a:srgbClr val="FF0000"/>
              </a:solidFill>
            </a:endParaRPr>
          </a:p>
          <a:p>
            <a:endParaRPr lang="en-US" dirty="0">
              <a:solidFill>
                <a:srgbClr val="FF0000"/>
              </a:solidFill>
            </a:endParaRPr>
          </a:p>
        </p:txBody>
      </p:sp>
    </p:spTree>
    <p:extLst>
      <p:ext uri="{BB962C8B-B14F-4D97-AF65-F5344CB8AC3E}">
        <p14:creationId xmlns:p14="http://schemas.microsoft.com/office/powerpoint/2010/main" val="19522570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FA69FCD-7C06-44D3-A7A8-27AB2046BF9E}"/>
              </a:ext>
            </a:extLst>
          </p:cNvPr>
          <p:cNvSpPr txBox="1"/>
          <p:nvPr/>
        </p:nvSpPr>
        <p:spPr>
          <a:xfrm>
            <a:off x="357808" y="728870"/>
            <a:ext cx="10641496" cy="4801314"/>
          </a:xfrm>
          <a:prstGeom prst="rect">
            <a:avLst/>
          </a:prstGeom>
          <a:noFill/>
        </p:spPr>
        <p:txBody>
          <a:bodyPr wrap="square" rtlCol="0">
            <a:spAutoFit/>
          </a:bodyPr>
          <a:lstStyle/>
          <a:p>
            <a:r>
              <a:rPr lang="es-ES" dirty="0">
                <a:solidFill>
                  <a:schemeClr val="accent1"/>
                </a:solidFill>
              </a:rPr>
              <a:t>De la procedencia del artículo 100 del Código Civil de 1930 tenemos  los siguientes  artículos en el Código Civil de 2020:   450, 451, 453 y el 454.</a:t>
            </a:r>
          </a:p>
          <a:p>
            <a:endParaRPr lang="es-ES" dirty="0">
              <a:solidFill>
                <a:schemeClr val="accent1"/>
              </a:solidFill>
            </a:endParaRPr>
          </a:p>
          <a:p>
            <a:r>
              <a:rPr lang="es-ES" dirty="0"/>
              <a:t> </a:t>
            </a:r>
            <a:r>
              <a:rPr lang="es-ES" b="1" dirty="0">
                <a:solidFill>
                  <a:srgbClr val="FF0000"/>
                </a:solidFill>
              </a:rPr>
              <a:t>Artículo 100. — Pensión para los alimentos. </a:t>
            </a:r>
            <a:r>
              <a:rPr lang="es-ES" dirty="0">
                <a:solidFill>
                  <a:srgbClr val="FF0000"/>
                </a:solidFill>
              </a:rPr>
              <a:t>(31 L.P.R.A. § 343) </a:t>
            </a:r>
          </a:p>
          <a:p>
            <a:r>
              <a:rPr lang="es-ES" dirty="0">
                <a:solidFill>
                  <a:srgbClr val="FF0000"/>
                </a:solidFill>
              </a:rPr>
              <a:t>Si uno de los cónyuges no contase con suficientes recursos para vivir durante el juicio, el Tribunal de Primera Instancia ordenará al otro cónyuge que le pase una pensión alimentaria en proporción a los bienes propios de este de acuerdo a la posición social de la familia y en aquel caso en que la sociedad legal de gananciales no cuente con bienes de fortuna suficientes o los cónyuges hubieren otorgado capitulaciones matrimoniales. </a:t>
            </a:r>
          </a:p>
          <a:p>
            <a:r>
              <a:rPr lang="es-ES" dirty="0">
                <a:solidFill>
                  <a:srgbClr val="FF0000"/>
                </a:solidFill>
              </a:rPr>
              <a:t>En aquel caso en que la sociedad legal cuente con bienes de fortuna, el Tribunal de Primera Instancia podrá ordenar a petición de cualquiera de los cónyuges que se reconozca el derecho del cónyuge reclamante a ejercitar la coadministración de todos o parte de los bienes gananciales, o el acceso a un bien ganancial particular o suma líquida que le permita alimentarse, o ambos, o una pensión alimentaria sin que ello constituya un crédito o una deuda a cargo de las respectivas participaciones en el caudal ganancial al momento de la liquidación. </a:t>
            </a:r>
          </a:p>
          <a:p>
            <a:r>
              <a:rPr lang="es-ES" dirty="0">
                <a:solidFill>
                  <a:srgbClr val="FF0000"/>
                </a:solidFill>
              </a:rPr>
              <a:t>Para el caso anterior, el cónyuge reclamante no tendrá que probar necesidad inclusive durante el trámite del divorcio, excepto cuando reclame que se le conceda acceso a una suma líquida mensual que equivalga a más de la mitad del total de ingresos mensuales o bienes líquidos de la sociedad.</a:t>
            </a:r>
            <a:endParaRPr lang="en-US" dirty="0">
              <a:solidFill>
                <a:srgbClr val="FF0000"/>
              </a:solidFill>
            </a:endParaRPr>
          </a:p>
        </p:txBody>
      </p:sp>
    </p:spTree>
    <p:extLst>
      <p:ext uri="{BB962C8B-B14F-4D97-AF65-F5344CB8AC3E}">
        <p14:creationId xmlns:p14="http://schemas.microsoft.com/office/powerpoint/2010/main" val="17740807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9422044-F720-41C7-BA32-22A99ED5FEA9}"/>
              </a:ext>
            </a:extLst>
          </p:cNvPr>
          <p:cNvSpPr/>
          <p:nvPr/>
        </p:nvSpPr>
        <p:spPr>
          <a:xfrm>
            <a:off x="424069" y="543339"/>
            <a:ext cx="11383617" cy="6463308"/>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Artículo 450.-Participación de los cónyuges en igualdad de condiciones </a:t>
            </a:r>
            <a:r>
              <a:rPr lang="es-ES_tradnl" dirty="0">
                <a:solidFill>
                  <a:schemeClr val="accent1"/>
                </a:solidFill>
                <a:latin typeface="Book Antiqua" panose="02040602050305030304" pitchFamily="18" charset="0"/>
                <a:ea typeface="Times New Roman" panose="02020603050405020304" pitchFamily="18" charset="0"/>
              </a:rPr>
              <a:t>Procedencia Artículos 100 CC 1930.</a:t>
            </a:r>
            <a:endParaRPr lang="en-US" dirty="0">
              <a:latin typeface="Book Antiqua" panose="0204060205030503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Book Antiqua" panose="0204060205030503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Al considerar cualquier medida provisional sobre los bienes del matrimonio, el tribunal debe favorecer la adopción de mecanismos ágiles y razonables que, según la naturaleza de la actividad económica intervenida, permitan a ambos cónyuges participar de la gestión, de la producción y del disfrute del patrimonio común, en igualdad de condiciones, sin afectar significativamente su rendimiento.</a:t>
            </a:r>
          </a:p>
          <a:p>
            <a:pPr indent="457200" algn="just">
              <a:tabLst>
                <a:tab pos="457200" algn="l"/>
                <a:tab pos="914400" algn="l"/>
                <a:tab pos="1371600" algn="l"/>
              </a:tabLst>
            </a:pPr>
            <a:endParaRPr lang="es-ES_tradnl" dirty="0">
              <a:latin typeface="Book Antiqua" panose="02040602050305030304" pitchFamily="18" charset="0"/>
              <a:ea typeface="Times New Roman" panose="02020603050405020304" pitchFamily="18" charset="0"/>
            </a:endParaRPr>
          </a:p>
          <a:p>
            <a:r>
              <a:rPr lang="es-ES_tradnl" dirty="0">
                <a:latin typeface="Book Antiqua" panose="02040602050305030304" pitchFamily="18" charset="0"/>
              </a:rPr>
              <a:t>	Artículo 451.-Cuantía de la participación.</a:t>
            </a:r>
            <a:r>
              <a:rPr lang="es-ES_tradnl" dirty="0">
                <a:solidFill>
                  <a:schemeClr val="accent1"/>
                </a:solidFill>
                <a:latin typeface="Book Antiqua" panose="02040602050305030304" pitchFamily="18" charset="0"/>
              </a:rPr>
              <a:t> </a:t>
            </a:r>
            <a:r>
              <a:rPr lang="es-ES_tradnl" dirty="0">
                <a:solidFill>
                  <a:schemeClr val="accent1"/>
                </a:solidFill>
                <a:latin typeface="Book Antiqua" panose="02040602050305030304" pitchFamily="18" charset="0"/>
                <a:ea typeface="Times New Roman" panose="02020603050405020304" pitchFamily="18" charset="0"/>
              </a:rPr>
              <a:t>Procedencia Artículos 100 CC 1930. </a:t>
            </a:r>
          </a:p>
          <a:p>
            <a:r>
              <a:rPr lang="es-ES_tradnl" dirty="0">
                <a:latin typeface="Book Antiqua" panose="02040602050305030304" pitchFamily="18" charset="0"/>
              </a:rPr>
              <a:t>Cada cónyuge tiene derecho a reclamar y a disfrutar hasta la mitad de los réditos y provechos del patrimonio común mientras permanezca en indivisión. Cualquier reclamo de participación en exceso de esa cuantía debe justificarse expresamente al tribunal.</a:t>
            </a:r>
          </a:p>
          <a:p>
            <a:endParaRPr lang="en-US" dirty="0">
              <a:latin typeface="Book Antiqua" panose="02040602050305030304" pitchFamily="18" charset="0"/>
            </a:endParaRPr>
          </a:p>
          <a:p>
            <a:r>
              <a:rPr lang="es-ES_tradnl" dirty="0">
                <a:latin typeface="Book Antiqua" panose="02040602050305030304" pitchFamily="18" charset="0"/>
              </a:rPr>
              <a:t>	Artículo 453.-Manutención y gastos del litigio. </a:t>
            </a:r>
            <a:r>
              <a:rPr lang="es-ES_tradnl" dirty="0">
                <a:solidFill>
                  <a:schemeClr val="accent1"/>
                </a:solidFill>
                <a:latin typeface="Book Antiqua" panose="02040602050305030304" pitchFamily="18" charset="0"/>
                <a:ea typeface="Times New Roman" panose="02020603050405020304" pitchFamily="18" charset="0"/>
              </a:rPr>
              <a:t>Procedencia Artículos 100 CC 1930. </a:t>
            </a:r>
          </a:p>
          <a:p>
            <a:r>
              <a:rPr lang="es-ES_tradnl" dirty="0">
                <a:latin typeface="Book Antiqua" panose="02040602050305030304" pitchFamily="18" charset="0"/>
              </a:rPr>
              <a:t>La manutención de los cónyuges, así como una suma razonable para los gastos del litigio, se pagarán del caudal común del matrimonio, sin que ello constituya un crédito al momento de su liquidación. </a:t>
            </a:r>
            <a:endParaRPr lang="en-US" dirty="0">
              <a:latin typeface="Book Antiqua" panose="02040602050305030304" pitchFamily="18" charset="0"/>
            </a:endParaRPr>
          </a:p>
          <a:p>
            <a:r>
              <a:rPr lang="es-ES_tradnl" dirty="0">
                <a:latin typeface="Book Antiqua" panose="02040602050305030304" pitchFamily="18" charset="0"/>
              </a:rPr>
              <a:t> </a:t>
            </a:r>
            <a:endParaRPr lang="en-US" dirty="0">
              <a:latin typeface="Book Antiqua" panose="02040602050305030304" pitchFamily="18" charset="0"/>
            </a:endParaRPr>
          </a:p>
          <a:p>
            <a:r>
              <a:rPr lang="es-ES_tradnl" dirty="0">
                <a:latin typeface="Book Antiqua" panose="02040602050305030304" pitchFamily="18" charset="0"/>
              </a:rPr>
              <a:t>Si los cónyuges no tienen un caudal común acumulado o si no es suficiente para cubrir dichos gastos, el tribunal puede disponer el modo y el plazo en que han de satisfacerse o puede exigir a uno o a ambos cónyuges la presentación de garantías para su eventual satisfacción. </a:t>
            </a:r>
            <a:endParaRPr lang="en-US" dirty="0">
              <a:latin typeface="Book Antiqua" panose="02040602050305030304" pitchFamily="18" charset="0"/>
            </a:endParaRPr>
          </a:p>
          <a:p>
            <a:pPr indent="457200" algn="just">
              <a:tabLst>
                <a:tab pos="457200" algn="l"/>
                <a:tab pos="914400" algn="l"/>
                <a:tab pos="1371600" algn="l"/>
              </a:tabLst>
            </a:pP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2978554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2A00B1F-8B65-4FB9-95CB-BABBF50ACD4A}"/>
              </a:ext>
            </a:extLst>
          </p:cNvPr>
          <p:cNvSpPr/>
          <p:nvPr/>
        </p:nvSpPr>
        <p:spPr>
          <a:xfrm>
            <a:off x="1179443" y="768626"/>
            <a:ext cx="8958470" cy="3139321"/>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454.-Pensión alimentaria provisional de un cónyuge. </a:t>
            </a:r>
            <a:r>
              <a:rPr lang="es-ES_tradnl" dirty="0">
                <a:solidFill>
                  <a:schemeClr val="accent1"/>
                </a:solidFill>
                <a:latin typeface="Book Antiqua" panose="02040602050305030304" pitchFamily="18" charset="0"/>
                <a:ea typeface="Times New Roman" panose="02020603050405020304" pitchFamily="18" charset="0"/>
              </a:rPr>
              <a:t>Procedencia Artículos 100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El tribunal puede imponer el pago de una pensión alimentaria al cónyuge que tiene bienes propios en beneficio del que no cuenta con recursos económicos suficientes para su sustento durante el proceso. En este caso, la cuantía fijada debe ser proporcional a la capacidad económica del cónyuge a quien se impone la pensión y conforme a la posición social de la familia. La pensión debe cubrir las necesidades apremiantes y esenciales del cónyuge que la reclama y los gastos del litigio. El cónyuge alimentante no tiene derecho a reclamar la restitución de lo pagado por ambos conceptos.</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5751386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0FD7596-4AD2-4BB0-831A-368595236A03}"/>
              </a:ext>
            </a:extLst>
          </p:cNvPr>
          <p:cNvSpPr/>
          <p:nvPr/>
        </p:nvSpPr>
        <p:spPr>
          <a:xfrm>
            <a:off x="675861" y="662609"/>
            <a:ext cx="10946296" cy="4524315"/>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455.-Deudas contraídas después de presentada la demanda. </a:t>
            </a:r>
            <a:r>
              <a:rPr lang="es-ES_tradnl" dirty="0">
                <a:solidFill>
                  <a:schemeClr val="accent1"/>
                </a:solidFill>
                <a:latin typeface="Book Antiqua" panose="02040602050305030304" pitchFamily="18" charset="0"/>
                <a:ea typeface="Times New Roman" panose="02020603050405020304" pitchFamily="18" charset="0"/>
              </a:rPr>
              <a:t>Procedencia Artículo 101 CC 1930.</a:t>
            </a:r>
            <a:endParaRPr lang="en-US" dirty="0">
              <a:solidFill>
                <a:schemeClr val="accent1"/>
              </a:solidFill>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Desde el día en que se presente la petición o demanda de divorcio, ningún cónyuge puede, </a:t>
            </a:r>
            <a:r>
              <a:rPr lang="es-ES_tradnl" dirty="0">
                <a:solidFill>
                  <a:srgbClr val="FF0000"/>
                </a:solidFill>
                <a:latin typeface="Book Antiqua" panose="02040602050305030304" pitchFamily="18" charset="0"/>
                <a:ea typeface="Times New Roman" panose="02020603050405020304" pitchFamily="18" charset="0"/>
              </a:rPr>
              <a:t>sin el consentimiento del otro o sin la autorización judicial previa</a:t>
            </a:r>
            <a:r>
              <a:rPr lang="es-ES_tradnl" dirty="0">
                <a:latin typeface="Book Antiqua" panose="02040602050305030304" pitchFamily="18" charset="0"/>
                <a:ea typeface="Times New Roman" panose="02020603050405020304" pitchFamily="18" charset="0"/>
              </a:rPr>
              <a:t>, gravar, enajenar o disponer de los bienes comunes.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solidFill>
                  <a:srgbClr val="FF0000"/>
                </a:solidFill>
                <a:latin typeface="Book Antiqua" panose="02040602050305030304" pitchFamily="18" charset="0"/>
                <a:ea typeface="Times New Roman" panose="02020603050405020304" pitchFamily="18" charset="0"/>
              </a:rPr>
              <a:t>La obligación asumida por un cónyuge en contravención de lo dispuesto en este artículo no obliga al otro cónyuge ni puede hacerse efectiva contra los bienes comunes del matrimonio.</a:t>
            </a:r>
          </a:p>
          <a:p>
            <a:pPr indent="457200" algn="just">
              <a:tabLst>
                <a:tab pos="457200" algn="l"/>
                <a:tab pos="914400" algn="l"/>
                <a:tab pos="1371600" algn="l"/>
              </a:tabLst>
            </a:pPr>
            <a:endParaRPr lang="es-ES_tradnl" dirty="0">
              <a:solidFill>
                <a:srgbClr val="FF0000"/>
              </a:solidFill>
              <a:latin typeface="Book Antiqua" panose="02040602050305030304" pitchFamily="18" charset="0"/>
              <a:ea typeface="Times New Roman" panose="02020603050405020304" pitchFamily="18" charset="0"/>
            </a:endParaRPr>
          </a:p>
          <a:p>
            <a:pPr indent="457200" algn="just">
              <a:tabLst>
                <a:tab pos="457200" algn="l"/>
                <a:tab pos="914400" algn="l"/>
                <a:tab pos="1371600" algn="l"/>
              </a:tabLst>
            </a:pPr>
            <a:endParaRPr lang="es-ES_tradnl" dirty="0">
              <a:latin typeface="Book Antiqua" panose="02040602050305030304" pitchFamily="18" charset="0"/>
              <a:ea typeface="Times New Roman" panose="02020603050405020304" pitchFamily="18" charset="0"/>
            </a:endParaRPr>
          </a:p>
          <a:p>
            <a:pPr indent="457200" algn="just">
              <a:tabLst>
                <a:tab pos="457200" algn="l"/>
                <a:tab pos="914400" algn="l"/>
                <a:tab pos="1371600" algn="l"/>
              </a:tabLst>
            </a:pPr>
            <a:endParaRPr lang="es-ES_tradnl" dirty="0">
              <a:latin typeface="Book Antiqua" panose="02040602050305030304" pitchFamily="18" charset="0"/>
              <a:ea typeface="Times New Roman" panose="02020603050405020304" pitchFamily="18" charset="0"/>
            </a:endParaRPr>
          </a:p>
          <a:p>
            <a:r>
              <a:rPr lang="es-ES" b="1" dirty="0">
                <a:solidFill>
                  <a:srgbClr val="FF0000"/>
                </a:solidFill>
              </a:rPr>
              <a:t>Artículo 101. — Deudas contraídas después de entablada la demanda. </a:t>
            </a:r>
            <a:r>
              <a:rPr lang="es-ES" dirty="0">
                <a:solidFill>
                  <a:srgbClr val="FF0000"/>
                </a:solidFill>
              </a:rPr>
              <a:t>(31 L.P.R.A. § 345) </a:t>
            </a:r>
          </a:p>
          <a:p>
            <a:r>
              <a:rPr lang="es-ES" dirty="0">
                <a:solidFill>
                  <a:srgbClr val="FF0000"/>
                </a:solidFill>
              </a:rPr>
              <a:t>Desde el día en que el procedimiento de disolución se inicie judicialmente, no será válida ninguna deuda contraída ni transacción efectuada por cualquiera de los cónyuges sin la autorización del Tribunal, a cargo de los bienes gananciales. </a:t>
            </a:r>
            <a:endParaRPr lang="en-US" dirty="0">
              <a:solidFill>
                <a:srgbClr val="FF0000"/>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9635885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7ED66E7-3CDD-4ADF-B5EC-01452499A05F}"/>
              </a:ext>
            </a:extLst>
          </p:cNvPr>
          <p:cNvSpPr/>
          <p:nvPr/>
        </p:nvSpPr>
        <p:spPr>
          <a:xfrm>
            <a:off x="609599" y="397565"/>
            <a:ext cx="11357113" cy="6186309"/>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462.-Contenido de la sentencia. </a:t>
            </a:r>
            <a:r>
              <a:rPr lang="es-ES_tradnl" dirty="0">
                <a:solidFill>
                  <a:schemeClr val="accent1"/>
                </a:solidFill>
                <a:latin typeface="Book Antiqua" panose="02040602050305030304" pitchFamily="18" charset="0"/>
                <a:ea typeface="Times New Roman" panose="02020603050405020304" pitchFamily="18" charset="0"/>
              </a:rPr>
              <a:t>Procedencia Artículos 105, 107, 108, 109,109-A CC 1930</a:t>
            </a:r>
            <a:endParaRPr lang="en-US" dirty="0">
              <a:solidFill>
                <a:schemeClr val="accent1"/>
              </a:solidFill>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Si no hay acuerdo entre los cónyuges o si lo hay y el tribunal lo rechaza, la sentencia dispone las medidas y condiciones que regulan los siguientes asuntos:</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el ejercicio de la patria potestad y la custodia de los hijos menores de edad o de la patria potestad prorrogada o la tutela sobre los mayores incapaces que están a cargo de ambos progenitores;</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los alimentos de los hijos y de cualquiera de los excónyuges;</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el uso preferente o la retención de la vivienda familiar;</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las relaciones filiales;</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las cargas y atenciones de previsión de la familia; </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las garantías para el cumplimiento de estas medidas; y </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 adjudicación de los bienes gananciales, de haberse estipulado.</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 sentencia dispone lo que proceda sobre cualquier otro asunto que a juicio del tribunal requiera regulación expresa.</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5031742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2598B87-804E-4524-89D6-CBB8485A6A34}"/>
              </a:ext>
            </a:extLst>
          </p:cNvPr>
          <p:cNvSpPr/>
          <p:nvPr/>
        </p:nvSpPr>
        <p:spPr>
          <a:xfrm>
            <a:off x="463825" y="450574"/>
            <a:ext cx="11158331" cy="4524315"/>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465.-Efectos del divorcio en los derechos de los hijos y de los progenitores.</a:t>
            </a:r>
            <a:r>
              <a:rPr lang="es-ES_tradnl" dirty="0">
                <a:solidFill>
                  <a:schemeClr val="accent1"/>
                </a:solidFill>
                <a:latin typeface="Book Antiqua" panose="02040602050305030304" pitchFamily="18" charset="0"/>
                <a:ea typeface="Times New Roman" panose="02020603050405020304" pitchFamily="18" charset="0"/>
              </a:rPr>
              <a:t> Procedencia Artículo 108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El divorcio no priva a los hijos de los derechos que la ley les reconoce por razón del matrimonio de sus progenitores.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Ambos progenitores conservan respecto a sus hijos los mismos derechos y obligaciones que surgen de la maternidad y de la paternidad, salvadas las limitaciones que imponga el tribunal.</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Cualquier acuerdo de los progenitores contrario a lo aquí dispuesto, es nulo.</a:t>
            </a:r>
          </a:p>
          <a:p>
            <a:pPr algn="just">
              <a:tabLst>
                <a:tab pos="457200" algn="l"/>
                <a:tab pos="914400" algn="l"/>
                <a:tab pos="1371600" algn="l"/>
              </a:tabLst>
            </a:pPr>
            <a:endParaRPr lang="es-ES_tradnl" dirty="0">
              <a:latin typeface="Book Antiqua" panose="02040602050305030304" pitchFamily="18" charset="0"/>
              <a:ea typeface="Times New Roman" panose="02020603050405020304" pitchFamily="18" charset="0"/>
            </a:endParaRPr>
          </a:p>
          <a:p>
            <a:r>
              <a:rPr lang="es-ES" b="1" dirty="0">
                <a:solidFill>
                  <a:srgbClr val="C00000"/>
                </a:solidFill>
              </a:rPr>
              <a:t>Artículo 108. — Derechos de los hijos. </a:t>
            </a:r>
            <a:r>
              <a:rPr lang="es-ES" dirty="0">
                <a:solidFill>
                  <a:srgbClr val="C00000"/>
                </a:solidFill>
              </a:rPr>
              <a:t>(31 L.P.R.A. § 384) </a:t>
            </a:r>
          </a:p>
          <a:p>
            <a:r>
              <a:rPr lang="es-ES" dirty="0">
                <a:solidFill>
                  <a:srgbClr val="C00000"/>
                </a:solidFill>
              </a:rPr>
              <a:t>El divorcio no privará en ningún caso a los hijos nacidos en el matrimonio de ninguno de los derechos o ventajas que por la ley les están señalados o que les correspondan por razón del matrimonio de sus padres, pero tales derechos no podrán ser reclamados excepto de la manera y bajo las circunstancias en que su reclamación hubiese procedido si el divorcio no hubiese tenido lugar. </a:t>
            </a:r>
            <a:endParaRPr lang="en-US" dirty="0">
              <a:solidFill>
                <a:srgbClr val="C00000"/>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2581405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96ADB4C-6D45-47E5-9640-FF66C94F1E49}"/>
              </a:ext>
            </a:extLst>
          </p:cNvPr>
          <p:cNvSpPr/>
          <p:nvPr/>
        </p:nvSpPr>
        <p:spPr>
          <a:xfrm>
            <a:off x="437321" y="516835"/>
            <a:ext cx="11383617" cy="5632311"/>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466.-Pensión alimentaria del excónyuge. </a:t>
            </a:r>
            <a:r>
              <a:rPr lang="es-ES_tradnl" dirty="0">
                <a:solidFill>
                  <a:schemeClr val="accent1"/>
                </a:solidFill>
                <a:latin typeface="Book Antiqua" panose="02040602050305030304" pitchFamily="18" charset="0"/>
                <a:ea typeface="Times New Roman" panose="02020603050405020304" pitchFamily="18" charset="0"/>
              </a:rPr>
              <a:t>Procedencia Artículo 109 CC 1930. </a:t>
            </a: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El tribunal puede asignar al excónyuge que no cuenta con medios suficientes para vivir una pensión alimentaria que provenga de los ingresos o de los bienes del otro excónyuge, por un plazo determinado o hasta que el alimentista pueda valerse por sí mismo o adquiera medios adecuados y suficientes para su propio sustento.</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Para fijar la cuantía de la pensión alimentaria, el tribunal puede considerar, entre otros factores pertinentes, las siguientes circunstancias respecto a ambos excónyuges: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914400" algn="l"/>
                <a:tab pos="1371600" algn="l"/>
              </a:tabLst>
            </a:pPr>
            <a:r>
              <a:rPr lang="es-ES_tradnl" dirty="0">
                <a:latin typeface="Book Antiqua" panose="02040602050305030304" pitchFamily="18" charset="0"/>
                <a:ea typeface="Times New Roman" panose="02020603050405020304" pitchFamily="18" charset="0"/>
              </a:rPr>
              <a:t>los acuerdos que hayan adoptado sobre el particular;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914400" algn="l"/>
                <a:tab pos="1371600" algn="l"/>
              </a:tabLst>
            </a:pPr>
            <a:r>
              <a:rPr lang="es-ES_tradnl" dirty="0">
                <a:latin typeface="Book Antiqua" panose="02040602050305030304" pitchFamily="18" charset="0"/>
                <a:ea typeface="Times New Roman" panose="02020603050405020304" pitchFamily="18" charset="0"/>
              </a:rPr>
              <a:t>la edad y el estado de salud física y mental;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914400" algn="l"/>
                <a:tab pos="1371600" algn="l"/>
              </a:tabLst>
            </a:pPr>
            <a:r>
              <a:rPr lang="es-ES_tradnl" dirty="0">
                <a:latin typeface="Book Antiqua" panose="02040602050305030304" pitchFamily="18" charset="0"/>
                <a:ea typeface="Times New Roman" panose="02020603050405020304" pitchFamily="18" charset="0"/>
              </a:rPr>
              <a:t>la preparación académica, vocacional o profesional y las probabilidades de acceso a un empleo;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914400" algn="l"/>
                <a:tab pos="1371600" algn="l"/>
              </a:tabLst>
            </a:pPr>
            <a:r>
              <a:rPr lang="es-ES_tradnl" dirty="0">
                <a:latin typeface="Book Antiqua" panose="02040602050305030304" pitchFamily="18" charset="0"/>
                <a:ea typeface="Times New Roman" panose="02020603050405020304" pitchFamily="18" charset="0"/>
              </a:rPr>
              <a:t>las responsabilidades que conservan sobre el cuido de otros miembros de la familia;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914400" algn="l"/>
                <a:tab pos="1371600" algn="l"/>
              </a:tabLst>
            </a:pPr>
            <a:r>
              <a:rPr lang="es-ES_tradnl" dirty="0">
                <a:latin typeface="Book Antiqua" panose="02040602050305030304" pitchFamily="18" charset="0"/>
                <a:ea typeface="Times New Roman" panose="02020603050405020304" pitchFamily="18" charset="0"/>
              </a:rPr>
              <a:t> la colaboración con su trabajo en las actividades mercantiles, industriales o profesionales del otro cónyuge;</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914400" algn="l"/>
                <a:tab pos="1371600" algn="l"/>
              </a:tabLst>
            </a:pPr>
            <a:r>
              <a:rPr lang="es-ES_tradnl" dirty="0">
                <a:latin typeface="Book Antiqua" panose="02040602050305030304" pitchFamily="18" charset="0"/>
                <a:ea typeface="Times New Roman" panose="02020603050405020304" pitchFamily="18" charset="0"/>
              </a:rPr>
              <a:t>la duración del matrimonio y de la convivencia conyugal;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914400" algn="l"/>
                <a:tab pos="1371600" algn="l"/>
              </a:tabLst>
            </a:pPr>
            <a:r>
              <a:rPr lang="es-ES_tradnl" dirty="0">
                <a:latin typeface="Book Antiqua" panose="02040602050305030304" pitchFamily="18" charset="0"/>
                <a:ea typeface="Times New Roman" panose="02020603050405020304" pitchFamily="18" charset="0"/>
              </a:rPr>
              <a:t>el caudal y medios económicos y las necesidades de cada cónyuge; y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914400" algn="l"/>
                <a:tab pos="1371600" algn="l"/>
              </a:tabLst>
            </a:pPr>
            <a:r>
              <a:rPr lang="es-ES_tradnl" dirty="0">
                <a:latin typeface="Book Antiqua" panose="02040602050305030304" pitchFamily="18" charset="0"/>
                <a:ea typeface="Times New Roman" panose="02020603050405020304" pitchFamily="18" charset="0"/>
              </a:rPr>
              <a:t>cualquier otro factor que considere apropiado según las circunstancias del caso.</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La resolución del tribunal debe establecer el modo de pago y el plazo de vigencia de la pensión alimentaria. Si no se establece un plazo determinado, la pensión estará vigente mientras no se revoque por el tribunal, a menos que se extinga por las causas que admite este Código.</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2670995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DFD8312-C135-4C91-BD67-C8A8FDA62BA3}"/>
              </a:ext>
            </a:extLst>
          </p:cNvPr>
          <p:cNvSpPr/>
          <p:nvPr/>
        </p:nvSpPr>
        <p:spPr>
          <a:xfrm>
            <a:off x="543339" y="397565"/>
            <a:ext cx="10959548" cy="5355312"/>
          </a:xfrm>
          <a:prstGeom prst="rect">
            <a:avLst/>
          </a:prstGeom>
        </p:spPr>
        <p:txBody>
          <a:bodyPr wrap="square">
            <a:spAutoFit/>
          </a:bodyPr>
          <a:lstStyle/>
          <a:p>
            <a:r>
              <a:rPr lang="en-US" b="1" dirty="0" err="1">
                <a:solidFill>
                  <a:srgbClr val="000000"/>
                </a:solidFill>
                <a:latin typeface="Times New Roman" panose="02020603050405020304" pitchFamily="18" charset="0"/>
              </a:rPr>
              <a:t>Artículo</a:t>
            </a:r>
            <a:r>
              <a:rPr lang="en-US" b="1" dirty="0">
                <a:solidFill>
                  <a:srgbClr val="000000"/>
                </a:solidFill>
                <a:latin typeface="Times New Roman" panose="02020603050405020304" pitchFamily="18" charset="0"/>
              </a:rPr>
              <a:t> 109. — Alimentos. </a:t>
            </a:r>
            <a:r>
              <a:rPr lang="en-US" dirty="0">
                <a:solidFill>
                  <a:srgbClr val="000000"/>
                </a:solidFill>
                <a:latin typeface="Times New Roman" panose="02020603050405020304" pitchFamily="18" charset="0"/>
              </a:rPr>
              <a:t>(31 L.P.R.A. § 385) </a:t>
            </a:r>
          </a:p>
          <a:p>
            <a:r>
              <a:rPr lang="es-ES" dirty="0">
                <a:solidFill>
                  <a:srgbClr val="000000"/>
                </a:solidFill>
                <a:latin typeface="Times New Roman" panose="02020603050405020304" pitchFamily="18" charset="0"/>
              </a:rPr>
              <a:t>Si decretado el divorcio por cualesquiera de las causales que establece el </a:t>
            </a:r>
            <a:r>
              <a:rPr lang="es-ES" dirty="0">
                <a:solidFill>
                  <a:srgbClr val="0000FF"/>
                </a:solidFill>
                <a:latin typeface="Times New Roman" panose="02020603050405020304" pitchFamily="18" charset="0"/>
              </a:rPr>
              <a:t>Artículo 96 </a:t>
            </a:r>
            <a:r>
              <a:rPr lang="es-ES" dirty="0">
                <a:solidFill>
                  <a:srgbClr val="000000"/>
                </a:solidFill>
                <a:latin typeface="Times New Roman" panose="02020603050405020304" pitchFamily="18" charset="0"/>
              </a:rPr>
              <a:t>de este Código, cualesquiera de los ex cónyuges no cuenta con suficientes medios para vivir, el Tribunal de Primera Instancia podrá asignarle alimentos discrecionales de los ingresos, rentas, sueldos o bienes que sean de la propiedad del otro cónyuge. </a:t>
            </a:r>
          </a:p>
          <a:p>
            <a:r>
              <a:rPr lang="es-ES" dirty="0">
                <a:solidFill>
                  <a:srgbClr val="000000"/>
                </a:solidFill>
                <a:latin typeface="Times New Roman" panose="02020603050405020304" pitchFamily="18" charset="0"/>
              </a:rPr>
              <a:t>El tribunal concederá los alimentos a que se refiere el párrafo anterior, teniendo en cuenta, entre otras, las siguientes circunstancias: </a:t>
            </a:r>
          </a:p>
          <a:p>
            <a:r>
              <a:rPr lang="es-ES" b="1" dirty="0">
                <a:solidFill>
                  <a:srgbClr val="000000"/>
                </a:solidFill>
                <a:latin typeface="Times New Roman" panose="02020603050405020304" pitchFamily="18" charset="0"/>
              </a:rPr>
              <a:t>(a) </a:t>
            </a:r>
            <a:r>
              <a:rPr lang="es-ES" dirty="0">
                <a:solidFill>
                  <a:srgbClr val="000000"/>
                </a:solidFill>
                <a:latin typeface="Times New Roman" panose="02020603050405020304" pitchFamily="18" charset="0"/>
              </a:rPr>
              <a:t>Los acuerdos a que hubiesen llegado los ex cónyuges. </a:t>
            </a:r>
          </a:p>
          <a:p>
            <a:r>
              <a:rPr lang="es-ES" b="1" dirty="0">
                <a:solidFill>
                  <a:srgbClr val="000000"/>
                </a:solidFill>
                <a:latin typeface="Times New Roman" panose="02020603050405020304" pitchFamily="18" charset="0"/>
              </a:rPr>
              <a:t>(b) </a:t>
            </a:r>
            <a:r>
              <a:rPr lang="es-ES" dirty="0">
                <a:solidFill>
                  <a:srgbClr val="000000"/>
                </a:solidFill>
                <a:latin typeface="Times New Roman" panose="02020603050405020304" pitchFamily="18" charset="0"/>
              </a:rPr>
              <a:t>La edad y el estado de salud. </a:t>
            </a:r>
          </a:p>
          <a:p>
            <a:r>
              <a:rPr lang="es-ES" b="1" dirty="0">
                <a:solidFill>
                  <a:srgbClr val="000000"/>
                </a:solidFill>
                <a:latin typeface="Times New Roman" panose="02020603050405020304" pitchFamily="18" charset="0"/>
              </a:rPr>
              <a:t>(c) </a:t>
            </a:r>
            <a:r>
              <a:rPr lang="es-ES" dirty="0">
                <a:solidFill>
                  <a:srgbClr val="000000"/>
                </a:solidFill>
                <a:latin typeface="Times New Roman" panose="02020603050405020304" pitchFamily="18" charset="0"/>
              </a:rPr>
              <a:t>La cualificación profesional y las probabilidades de acceso a un empleo. </a:t>
            </a:r>
          </a:p>
          <a:p>
            <a:r>
              <a:rPr lang="es-ES" b="1" dirty="0">
                <a:solidFill>
                  <a:srgbClr val="FF0000"/>
                </a:solidFill>
                <a:latin typeface="Times New Roman" panose="02020603050405020304" pitchFamily="18" charset="0"/>
              </a:rPr>
              <a:t>(d) </a:t>
            </a:r>
            <a:r>
              <a:rPr lang="es-ES" dirty="0">
                <a:solidFill>
                  <a:srgbClr val="FF0000"/>
                </a:solidFill>
                <a:latin typeface="Times New Roman" panose="02020603050405020304" pitchFamily="18" charset="0"/>
              </a:rPr>
              <a:t>La dedicación pasada y futura a la familia. </a:t>
            </a:r>
          </a:p>
          <a:p>
            <a:r>
              <a:rPr lang="es-ES" b="1" dirty="0">
                <a:solidFill>
                  <a:srgbClr val="000000"/>
                </a:solidFill>
                <a:latin typeface="Times New Roman" panose="02020603050405020304" pitchFamily="18" charset="0"/>
              </a:rPr>
              <a:t>(e) </a:t>
            </a:r>
            <a:r>
              <a:rPr lang="es-ES" dirty="0">
                <a:solidFill>
                  <a:srgbClr val="000000"/>
                </a:solidFill>
                <a:latin typeface="Times New Roman" panose="02020603050405020304" pitchFamily="18" charset="0"/>
              </a:rPr>
              <a:t>La colaboración con su trabajo en las actividades mercantiles, industriales o profesionales del otro cónyuge. </a:t>
            </a:r>
          </a:p>
          <a:p>
            <a:r>
              <a:rPr lang="es-ES" b="1" dirty="0">
                <a:solidFill>
                  <a:srgbClr val="000000"/>
                </a:solidFill>
                <a:latin typeface="Times New Roman" panose="02020603050405020304" pitchFamily="18" charset="0"/>
              </a:rPr>
              <a:t>(f) </a:t>
            </a:r>
            <a:r>
              <a:rPr lang="es-ES" dirty="0">
                <a:solidFill>
                  <a:srgbClr val="000000"/>
                </a:solidFill>
                <a:latin typeface="Times New Roman" panose="02020603050405020304" pitchFamily="18" charset="0"/>
              </a:rPr>
              <a:t>La duración del matrimonio y de la convivencia conyugal. </a:t>
            </a:r>
          </a:p>
          <a:p>
            <a:r>
              <a:rPr lang="es-ES" b="1" dirty="0">
                <a:solidFill>
                  <a:srgbClr val="000000"/>
                </a:solidFill>
                <a:latin typeface="Times New Roman" panose="02020603050405020304" pitchFamily="18" charset="0"/>
              </a:rPr>
              <a:t>(g) </a:t>
            </a:r>
            <a:r>
              <a:rPr lang="es-ES" dirty="0">
                <a:solidFill>
                  <a:srgbClr val="000000"/>
                </a:solidFill>
                <a:latin typeface="Times New Roman" panose="02020603050405020304" pitchFamily="18" charset="0"/>
              </a:rPr>
              <a:t>El caudal y medios económicos y las necesidades de uno y otro cónyuge. </a:t>
            </a:r>
          </a:p>
          <a:p>
            <a:r>
              <a:rPr lang="es-ES" b="1" dirty="0">
                <a:solidFill>
                  <a:srgbClr val="000000"/>
                </a:solidFill>
                <a:latin typeface="Times New Roman" panose="02020603050405020304" pitchFamily="18" charset="0"/>
              </a:rPr>
              <a:t>(h) </a:t>
            </a:r>
            <a:r>
              <a:rPr lang="es-ES" dirty="0">
                <a:solidFill>
                  <a:srgbClr val="000000"/>
                </a:solidFill>
                <a:latin typeface="Times New Roman" panose="02020603050405020304" pitchFamily="18" charset="0"/>
              </a:rPr>
              <a:t>Cualquier otro factor que considere apropiado dentro de las circunstancias del caso. </a:t>
            </a:r>
          </a:p>
          <a:p>
            <a:endParaRPr lang="es-ES" dirty="0">
              <a:solidFill>
                <a:srgbClr val="000000"/>
              </a:solidFill>
              <a:latin typeface="Times New Roman" panose="02020603050405020304" pitchFamily="18" charset="0"/>
            </a:endParaRPr>
          </a:p>
          <a:p>
            <a:r>
              <a:rPr lang="es-ES" dirty="0"/>
              <a:t>Fijada la pensión alimenticia, el juez podrá modificarla por alteraciones sustanciales en la situación, los ingresos y la fortuna de uno u otro ex cónyuge. La pensión será revocada mediante resolución judicial si llegase a hacerse innecesaria, o por contraer el cónyuge divorciado acreedor a la pensión nuevo matrimonio o viviese en público concubinato. </a:t>
            </a:r>
            <a:endParaRPr lang="en-US" dirty="0"/>
          </a:p>
        </p:txBody>
      </p:sp>
    </p:spTree>
    <p:extLst>
      <p:ext uri="{BB962C8B-B14F-4D97-AF65-F5344CB8AC3E}">
        <p14:creationId xmlns:p14="http://schemas.microsoft.com/office/powerpoint/2010/main" val="22279714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A8DD9F8-080D-44CE-B82A-221F8DFCE6C7}"/>
              </a:ext>
            </a:extLst>
          </p:cNvPr>
          <p:cNvSpPr/>
          <p:nvPr/>
        </p:nvSpPr>
        <p:spPr>
          <a:xfrm>
            <a:off x="291548" y="1028343"/>
            <a:ext cx="11277600" cy="4247317"/>
          </a:xfrm>
          <a:prstGeom prst="rect">
            <a:avLst/>
          </a:prstGeom>
        </p:spPr>
        <p:txBody>
          <a:bodyPr wrap="square">
            <a:spAutoFit/>
          </a:bodyPr>
          <a:lstStyle/>
          <a:p>
            <a:pPr indent="457200" algn="just">
              <a:tabLst>
                <a:tab pos="914400" algn="l"/>
                <a:tab pos="1371600" algn="l"/>
              </a:tabLst>
            </a:pPr>
            <a:endParaRPr lang="es-ES_tradnl" dirty="0">
              <a:latin typeface="Book Antiqua" panose="0204060205030503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467.-Modificación y revocación de la pensión alimentaria.</a:t>
            </a:r>
            <a:r>
              <a:rPr lang="es-ES_tradnl" dirty="0">
                <a:solidFill>
                  <a:schemeClr val="accent1"/>
                </a:solidFill>
                <a:latin typeface="Book Antiqua" panose="02040602050305030304" pitchFamily="18" charset="0"/>
                <a:ea typeface="Times New Roman" panose="02020603050405020304" pitchFamily="18" charset="0"/>
              </a:rPr>
              <a:t> Procedencia Artículo 109 CC 1930. </a:t>
            </a: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 petición de parte, el tribunal puede modificar o revocar la pensión alimentaria antes de su vencimiento, si surgen cambios significativos o extraordinarios en la situación personal o económica de cualquiera de los excónyuges.</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p>
          <a:p>
            <a:pPr indent="457200" algn="just">
              <a:tabLst>
                <a:tab pos="914400" algn="l"/>
                <a:tab pos="1371600" algn="l"/>
              </a:tabLst>
            </a:pP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468.-Extinción de la pensión alimentaria.</a:t>
            </a:r>
            <a:r>
              <a:rPr lang="es-ES_tradnl" dirty="0">
                <a:solidFill>
                  <a:schemeClr val="accent1"/>
                </a:solidFill>
                <a:latin typeface="Book Antiqua" panose="02040602050305030304" pitchFamily="18" charset="0"/>
                <a:ea typeface="Times New Roman" panose="02020603050405020304" pitchFamily="18" charset="0"/>
              </a:rPr>
              <a:t> Procedencia Artículo 109 CC 1930. </a:t>
            </a: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El derecho a la pensión alimentaria del excónyuge se extingue por cesar la necesidad del alimentista, por su muerte o por la del alimentante, por el vencimiento del plazo establecido, por contraer el alimentista nuevo matrimonio o por haber el alimentista establecido una relación de convivencia con otra persona.</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2207815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5A6D5DD-33F0-4137-8684-1B324DABB59D}"/>
              </a:ext>
            </a:extLst>
          </p:cNvPr>
          <p:cNvSpPr/>
          <p:nvPr/>
        </p:nvSpPr>
        <p:spPr>
          <a:xfrm>
            <a:off x="238539" y="331304"/>
            <a:ext cx="11608904" cy="5632311"/>
          </a:xfrm>
          <a:prstGeom prst="rect">
            <a:avLst/>
          </a:prstGeom>
        </p:spPr>
        <p:txBody>
          <a:bodyPr wrap="square">
            <a:spAutoFit/>
          </a:bodyPr>
          <a:lstStyle/>
          <a:p>
            <a:pPr indent="457200" algn="ctr">
              <a:tabLst>
                <a:tab pos="914400" algn="l"/>
                <a:tab pos="1371600" algn="l"/>
              </a:tabLst>
            </a:pPr>
            <a:r>
              <a:rPr lang="es-ES_tradnl" b="1" dirty="0">
                <a:latin typeface="Book Antiqua" panose="02040602050305030304" pitchFamily="18" charset="0"/>
                <a:ea typeface="Times New Roman" panose="02020603050405020304" pitchFamily="18" charset="0"/>
              </a:rPr>
              <a:t>SECCIÓN TERCERA. DIVORCIO EN SEDE NOTARIAL</a:t>
            </a:r>
            <a:endParaRPr lang="en-US" b="1" dirty="0">
              <a:latin typeface="Times New Roman" panose="02020603050405020304" pitchFamily="18" charset="0"/>
              <a:ea typeface="Times New Roman" panose="02020603050405020304" pitchFamily="18" charset="0"/>
            </a:endParaRPr>
          </a:p>
          <a:p>
            <a:pPr indent="457200" algn="ctr">
              <a:tabLst>
                <a:tab pos="914400" algn="l"/>
                <a:tab pos="1371600" algn="l"/>
              </a:tabLst>
            </a:pPr>
            <a:r>
              <a:rPr lang="es-ES_tradnl" b="1" dirty="0">
                <a:latin typeface="Book Antiqua" panose="02040602050305030304" pitchFamily="18" charset="0"/>
                <a:ea typeface="Times New Roman" panose="02020603050405020304" pitchFamily="18" charset="0"/>
              </a:rPr>
              <a:t> </a:t>
            </a:r>
            <a:endParaRPr lang="en-US" b="1"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b="1" dirty="0">
                <a:latin typeface="Book Antiqua" panose="02040602050305030304" pitchFamily="18" charset="0"/>
                <a:ea typeface="Times New Roman" panose="02020603050405020304" pitchFamily="18" charset="0"/>
              </a:rPr>
              <a:t>Artículo 473.-Disolución por consentimiento. </a:t>
            </a:r>
            <a:r>
              <a:rPr lang="es-ES_tradnl" dirty="0">
                <a:solidFill>
                  <a:schemeClr val="accent1"/>
                </a:solidFill>
                <a:latin typeface="Book Antiqua" panose="02040602050305030304" pitchFamily="18" charset="0"/>
                <a:ea typeface="Times New Roman" panose="02020603050405020304" pitchFamily="18" charset="0"/>
              </a:rPr>
              <a:t>Procedencia Artículo 97 CC 1930. </a:t>
            </a: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b="1" dirty="0">
                <a:latin typeface="Book Antiqua" panose="02040602050305030304" pitchFamily="18" charset="0"/>
                <a:ea typeface="Times New Roman" panose="02020603050405020304" pitchFamily="18" charset="0"/>
              </a:rPr>
              <a:t> </a:t>
            </a:r>
            <a:endParaRPr lang="en-US" b="1"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El matrimonio queda disuelto mediante el consentimiento de los cónyuges expresado en escritura pública, cuando al momento de otorgar la escritura al menos uno de los cónyuges ha residido en Puerto Rico durante el año inmediatamente anterior.</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Cuando el matrimonio esté regido por la sociedad de gananciales y haya bienes o deudas comunes, los cónyuges suscribirán un acuerdo que contendrá el inventario, avalúo, liquidación y adjudicación de los bienes y deudas gananciales. Este acuerdo será protocolizado con la escritura de divorcio, sin que dicha protocolización tenga efectos de convertir el documento contentivo del acuerdo, en un instrumento público.</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 dirty="0">
                <a:latin typeface="Book Antiqua" panose="02040602050305030304" pitchFamily="18" charset="0"/>
                <a:ea typeface="Times New Roman" panose="02020603050405020304" pitchFamily="18" charset="0"/>
              </a:rPr>
              <a:t>Cuando los cónyuges tengan hijos menores de edad comunes a ambos, deben establecer los términos y condiciones sobre los siguientes aspectos: custodia, patria potestad, alimentos, relaciones filiales y hogar seguro, como parte de una estipulación que será preparada por los representantes legales de cada cónyuge. Dichos representantes legales harán constar a continuación de las firmas de los otorgantes en la estipulación, que su respectivo cliente fue debidamente informado de los derechos que le asisten, y que en caso de no estar conforme con atender en ese acto los asuntos relacionados con el o los menores, siempre podrán hacerlo ante un tribunal. Dicha estipulación se protocolizará con la escritura de divorcio.</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7243965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6BC7A23-7D0E-4550-988E-B195BF9B5842}"/>
              </a:ext>
            </a:extLst>
          </p:cNvPr>
          <p:cNvSpPr txBox="1"/>
          <p:nvPr/>
        </p:nvSpPr>
        <p:spPr>
          <a:xfrm>
            <a:off x="1683026" y="1616765"/>
            <a:ext cx="9250017" cy="4801314"/>
          </a:xfrm>
          <a:prstGeom prst="rect">
            <a:avLst/>
          </a:prstGeom>
          <a:noFill/>
        </p:spPr>
        <p:txBody>
          <a:bodyPr wrap="square" rtlCol="0">
            <a:spAutoFit/>
          </a:bodyPr>
          <a:lstStyle/>
          <a:p>
            <a:r>
              <a:rPr lang="es-ES" dirty="0"/>
              <a:t>Artículo 380.-Impedimentos para contraer matrimonio. ARTS. 70,71 CC1930</a:t>
            </a:r>
          </a:p>
          <a:p>
            <a:endParaRPr lang="es-ES" dirty="0"/>
          </a:p>
          <a:p>
            <a:r>
              <a:rPr lang="es-ES" dirty="0"/>
              <a:t>No pueden contraer matrimonio:</a:t>
            </a:r>
          </a:p>
          <a:p>
            <a:endParaRPr lang="es-ES" dirty="0"/>
          </a:p>
          <a:p>
            <a:r>
              <a:rPr lang="es-ES" dirty="0"/>
              <a:t>(a)	las personas que están unidas por un vínculo matrimonial;</a:t>
            </a:r>
          </a:p>
          <a:p>
            <a:endParaRPr lang="es-ES" dirty="0"/>
          </a:p>
          <a:p>
            <a:r>
              <a:rPr lang="es-ES" dirty="0"/>
              <a:t>(b)	</a:t>
            </a:r>
            <a:r>
              <a:rPr lang="es-ES" dirty="0">
                <a:solidFill>
                  <a:srgbClr val="FF0000"/>
                </a:solidFill>
              </a:rPr>
              <a:t>las personas que no han cumplido dieciocho (18) años de edad;</a:t>
            </a:r>
          </a:p>
          <a:p>
            <a:endParaRPr lang="es-ES" dirty="0"/>
          </a:p>
          <a:p>
            <a:r>
              <a:rPr lang="es-ES" dirty="0"/>
              <a:t>(c)	los ascendientes y los descendientes por consanguinidad o por adopción;</a:t>
            </a:r>
          </a:p>
          <a:p>
            <a:r>
              <a:rPr lang="es-ES" dirty="0"/>
              <a:t>(d)	los parientes colaterales por consanguinidad o por adopción hasta el </a:t>
            </a:r>
            <a:r>
              <a:rPr lang="es-ES" dirty="0">
                <a:solidFill>
                  <a:srgbClr val="FF0000"/>
                </a:solidFill>
              </a:rPr>
              <a:t>tercer grado;</a:t>
            </a:r>
          </a:p>
          <a:p>
            <a:endParaRPr lang="es-ES" dirty="0"/>
          </a:p>
          <a:p>
            <a:r>
              <a:rPr lang="es-ES" dirty="0"/>
              <a:t>(e)	los ascendientes y los descendientes por afinidad en la línea recta, si del matrimonio que creó la afinidad nacieron hijos que tienen lazos consanguíneos con ambos contrayentes; y</a:t>
            </a:r>
          </a:p>
          <a:p>
            <a:endParaRPr lang="es-ES" dirty="0"/>
          </a:p>
          <a:p>
            <a:r>
              <a:rPr lang="es-ES" dirty="0"/>
              <a:t>(f)	las personas convictas, en cualquier participación, de la muerte dolosa del cónyuge de cualquiera de ellas.</a:t>
            </a:r>
          </a:p>
          <a:p>
            <a:endParaRPr lang="es-ES" dirty="0"/>
          </a:p>
        </p:txBody>
      </p:sp>
    </p:spTree>
    <p:extLst>
      <p:ext uri="{BB962C8B-B14F-4D97-AF65-F5344CB8AC3E}">
        <p14:creationId xmlns:p14="http://schemas.microsoft.com/office/powerpoint/2010/main" val="21415981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7925394-6827-498C-82E4-5266133F93BD}"/>
              </a:ext>
            </a:extLst>
          </p:cNvPr>
          <p:cNvSpPr/>
          <p:nvPr/>
        </p:nvSpPr>
        <p:spPr>
          <a:xfrm>
            <a:off x="649357" y="1152939"/>
            <a:ext cx="10893286" cy="3970318"/>
          </a:xfrm>
          <a:prstGeom prst="rect">
            <a:avLst/>
          </a:prstGeom>
        </p:spPr>
        <p:txBody>
          <a:bodyPr wrap="square">
            <a:spAutoFit/>
          </a:bodyPr>
          <a:lstStyle/>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474.-Divorcio por ruptura irreparable</a:t>
            </a:r>
            <a:r>
              <a:rPr lang="es-PR" dirty="0">
                <a:latin typeface="Book Antiqua" panose="02040602050305030304" pitchFamily="18" charset="0"/>
                <a:ea typeface="Calibri" panose="020F0502020204030204" pitchFamily="34" charset="0"/>
              </a:rPr>
              <a:t> de los nexos de convivencia matrimonial</a:t>
            </a:r>
            <a:r>
              <a:rPr lang="es-ES_tradnl" dirty="0">
                <a:latin typeface="Book Antiqua" panose="02040602050305030304" pitchFamily="18" charset="0"/>
                <a:ea typeface="Times New Roman" panose="02020603050405020304" pitchFamily="18" charset="0"/>
              </a:rPr>
              <a:t>. </a:t>
            </a:r>
            <a:r>
              <a:rPr lang="es-ES_tradnl" b="1" dirty="0">
                <a:solidFill>
                  <a:schemeClr val="accent1"/>
                </a:solidFill>
                <a:latin typeface="Book Antiqua" panose="02040602050305030304" pitchFamily="18" charset="0"/>
                <a:ea typeface="Times New Roman" panose="02020603050405020304" pitchFamily="18" charset="0"/>
              </a:rPr>
              <a:t>Procedencia  Artículo 97 CC 1930</a:t>
            </a:r>
            <a:endParaRPr lang="en-US" b="1" dirty="0">
              <a:solidFill>
                <a:schemeClr val="accent1"/>
              </a:solidFill>
              <a:latin typeface="Times New Roman" panose="02020603050405020304" pitchFamily="18" charset="0"/>
              <a:ea typeface="Times New Roman" panose="02020603050405020304" pitchFamily="18" charset="0"/>
            </a:endParaRPr>
          </a:p>
          <a:p>
            <a:pPr indent="457200" algn="just">
              <a:tabLst>
                <a:tab pos="914400" algn="l"/>
                <a:tab pos="1371600" algn="l"/>
              </a:tabLst>
            </a:pP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En la situación contemplada en el artículo anterior, pueden también los cónyuges comparecer ante notario para hacer constar en escritura pública la existencia de una ruptura irreparable </a:t>
            </a:r>
            <a:r>
              <a:rPr lang="es-PR" dirty="0">
                <a:latin typeface="Book Antiqua" panose="02040602050305030304" pitchFamily="18" charset="0"/>
                <a:ea typeface="Calibri" panose="020F0502020204030204" pitchFamily="34" charset="0"/>
              </a:rPr>
              <a:t>de los nexos de convivencia matrimonial</a:t>
            </a:r>
            <a:r>
              <a:rPr lang="es-ES_tradnl" dirty="0">
                <a:latin typeface="Book Antiqua" panose="02040602050305030304" pitchFamily="18" charset="0"/>
                <a:ea typeface="Times New Roman" panose="02020603050405020304" pitchFamily="18" charset="0"/>
              </a:rPr>
              <a:t> y su voluntad de divorciarse, sin necesidad de suscribir un acuerdo para la liquidación, en su caso, de la sociedad de gananciales, ni proveer para </a:t>
            </a:r>
            <a:r>
              <a:rPr lang="es-ES" dirty="0">
                <a:latin typeface="Book Antiqua" panose="02040602050305030304" pitchFamily="18" charset="0"/>
                <a:ea typeface="Times New Roman" panose="02020603050405020304" pitchFamily="18" charset="0"/>
              </a:rPr>
              <a:t>custodia, patria potestad, alimentos, relaciones filiales y hogar seguro para los menores, si los</a:t>
            </a:r>
            <a:r>
              <a:rPr lang="es-ES_tradnl" dirty="0">
                <a:latin typeface="Book Antiqua" panose="02040602050305030304" pitchFamily="18" charset="0"/>
                <a:ea typeface="Times New Roman" panose="02020603050405020304" pitchFamily="18" charset="0"/>
              </a:rPr>
              <a:t> hay.</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En estos casos, cuando hay hijos menores del matrimonio y no hay estipulación con relación a </a:t>
            </a:r>
            <a:r>
              <a:rPr lang="es-ES" dirty="0">
                <a:latin typeface="Book Antiqua" panose="02040602050305030304" pitchFamily="18" charset="0"/>
                <a:ea typeface="Times New Roman" panose="02020603050405020304" pitchFamily="18" charset="0"/>
              </a:rPr>
              <a:t>custodia, patria potestad, alimentos, relaciones filiales y hogar seguro para los menores, los excónyuges deben instar en el tribunal la acción correspondiente.</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0635159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F7462B2-58EB-4D2A-A2C8-16AE3204EEB1}"/>
              </a:ext>
            </a:extLst>
          </p:cNvPr>
          <p:cNvSpPr/>
          <p:nvPr/>
        </p:nvSpPr>
        <p:spPr>
          <a:xfrm>
            <a:off x="556591" y="768626"/>
            <a:ext cx="10721009" cy="5909310"/>
          </a:xfrm>
          <a:prstGeom prst="rect">
            <a:avLst/>
          </a:prstGeom>
        </p:spPr>
        <p:txBody>
          <a:bodyPr wrap="square">
            <a:spAutoFit/>
          </a:bodyPr>
          <a:lstStyle/>
          <a:p>
            <a:pPr indent="457200" algn="just">
              <a:tabLst>
                <a:tab pos="914400" algn="l"/>
                <a:tab pos="1371600" algn="l"/>
              </a:tabLst>
            </a:pPr>
            <a:r>
              <a:rPr lang="es-ES_tradnl" dirty="0">
                <a:effectLst/>
                <a:latin typeface="Bookman Old Style" panose="02050604050505020204" pitchFamily="18" charset="0"/>
                <a:ea typeface="Times New Roman" panose="02020603050405020304" pitchFamily="18" charset="0"/>
              </a:rPr>
              <a:t>Artículo 475.-Disposiciones comunes al divorcio en sede notarial. </a:t>
            </a:r>
            <a:r>
              <a:rPr lang="es-ES_tradnl" b="1" dirty="0">
                <a:solidFill>
                  <a:schemeClr val="accent1"/>
                </a:solidFill>
                <a:latin typeface="Book Antiqua" panose="02040602050305030304" pitchFamily="18" charset="0"/>
                <a:ea typeface="Times New Roman" panose="02020603050405020304" pitchFamily="18" charset="0"/>
              </a:rPr>
              <a:t>Procedencia  Artículo 97 CC 1930</a:t>
            </a:r>
            <a:endParaRPr lang="en-US" dirty="0">
              <a:effectLst/>
              <a:latin typeface="Bookman Old Style" panose="02050604050505020204" pitchFamily="18" charset="0"/>
              <a:ea typeface="Times New Roman" panose="02020603050405020304" pitchFamily="18" charset="0"/>
            </a:endParaRPr>
          </a:p>
          <a:p>
            <a:pPr indent="457200" algn="just">
              <a:tabLst>
                <a:tab pos="914400" algn="l"/>
                <a:tab pos="1371600" algn="l"/>
              </a:tabLst>
            </a:pPr>
            <a:r>
              <a:rPr lang="es-ES_tradnl" dirty="0">
                <a:effectLst/>
                <a:latin typeface="Bookman Old Style" panose="02050604050505020204" pitchFamily="18" charset="0"/>
                <a:ea typeface="Times New Roman" panose="02020603050405020304" pitchFamily="18" charset="0"/>
              </a:rPr>
              <a:t> </a:t>
            </a:r>
            <a:endParaRPr lang="en-US" dirty="0">
              <a:effectLst/>
              <a:latin typeface="Bookman Old Style" panose="02050604050505020204" pitchFamily="18" charset="0"/>
              <a:ea typeface="Times New Roman" panose="02020603050405020304" pitchFamily="18" charset="0"/>
            </a:endParaRPr>
          </a:p>
          <a:p>
            <a:pPr indent="457200" algn="just">
              <a:tabLst>
                <a:tab pos="914400" algn="l"/>
                <a:tab pos="1371600" algn="l"/>
              </a:tabLst>
            </a:pPr>
            <a:r>
              <a:rPr lang="es-ES_tradnl" dirty="0">
                <a:effectLst/>
                <a:latin typeface="Bookman Old Style" panose="02050604050505020204" pitchFamily="18" charset="0"/>
                <a:ea typeface="Times New Roman" panose="02020603050405020304" pitchFamily="18" charset="0"/>
              </a:rPr>
              <a:t>En los casos contemplados en los dos artículos anteriores, son de aplicación las reglas siguientes:</a:t>
            </a:r>
            <a:endParaRPr lang="en-US" dirty="0">
              <a:effectLst/>
              <a:latin typeface="Bookman Old Style" panose="02050604050505020204" pitchFamily="18" charset="0"/>
              <a:ea typeface="Times New Roman" panose="02020603050405020304" pitchFamily="18" charset="0"/>
            </a:endParaRPr>
          </a:p>
          <a:p>
            <a:pPr indent="457200" algn="just">
              <a:tabLst>
                <a:tab pos="914400" algn="l"/>
                <a:tab pos="1371600" algn="l"/>
              </a:tabLst>
            </a:pPr>
            <a:r>
              <a:rPr lang="es-ES_tradnl" dirty="0">
                <a:effectLst/>
                <a:latin typeface="Bookman Old Style" panose="02050604050505020204" pitchFamily="18" charset="0"/>
                <a:ea typeface="Times New Roman" panose="02020603050405020304" pitchFamily="18" charset="0"/>
              </a:rPr>
              <a:t> </a:t>
            </a:r>
            <a:endParaRPr lang="en-US" dirty="0">
              <a:effectLst/>
              <a:latin typeface="Bookman Old Style" panose="02050604050505020204" pitchFamily="18" charset="0"/>
              <a:ea typeface="Times New Roman" panose="02020603050405020304" pitchFamily="18" charset="0"/>
            </a:endParaRPr>
          </a:p>
          <a:p>
            <a:pPr marL="342900" lvl="0" indent="-342900" algn="just">
              <a:spcBef>
                <a:spcPts val="0"/>
              </a:spcBef>
              <a:spcAft>
                <a:spcPts val="0"/>
              </a:spcAft>
              <a:buFont typeface="+mj-lt"/>
              <a:buAutoNum type="alphaLcParenBoth"/>
              <a:tabLst>
                <a:tab pos="914400" algn="l"/>
                <a:tab pos="1371600" algn="l"/>
              </a:tabLst>
            </a:pPr>
            <a:r>
              <a:rPr lang="es-ES_tradnl" dirty="0">
                <a:effectLst/>
                <a:latin typeface="Bookman Old Style" panose="02050604050505020204" pitchFamily="18" charset="0"/>
              </a:rPr>
              <a:t>el otorgamiento de la escritura produce la disolución inmediata del vínculo matrimonial;</a:t>
            </a:r>
            <a:endParaRPr lang="en-US" dirty="0">
              <a:effectLst/>
              <a:latin typeface="Bookman Old Style" panose="02050604050505020204" pitchFamily="18" charset="0"/>
            </a:endParaRPr>
          </a:p>
          <a:p>
            <a:pPr marL="914400" algn="just">
              <a:spcBef>
                <a:spcPts val="0"/>
              </a:spcBef>
              <a:spcAft>
                <a:spcPts val="0"/>
              </a:spcAft>
              <a:tabLst>
                <a:tab pos="914400" algn="l"/>
                <a:tab pos="1371600" algn="l"/>
              </a:tabLst>
            </a:pPr>
            <a:r>
              <a:rPr lang="es-ES_tradnl" dirty="0">
                <a:effectLst/>
                <a:latin typeface="Bookman Old Style" panose="02050604050505020204" pitchFamily="18" charset="0"/>
              </a:rPr>
              <a:t> </a:t>
            </a:r>
            <a:endParaRPr lang="en-US" dirty="0">
              <a:effectLst/>
              <a:latin typeface="Bookman Old Style" panose="02050604050505020204" pitchFamily="18" charset="0"/>
            </a:endParaRPr>
          </a:p>
          <a:p>
            <a:pPr marL="342900" lvl="0" indent="-342900" algn="just">
              <a:buFont typeface="+mj-lt"/>
              <a:buAutoNum type="alphaLcParenBoth"/>
              <a:tabLst>
                <a:tab pos="914400" algn="l"/>
                <a:tab pos="1371600" algn="l"/>
              </a:tabLst>
            </a:pPr>
            <a:r>
              <a:rPr lang="es-ES_tradnl" dirty="0">
                <a:effectLst/>
                <a:latin typeface="Bookman Old Style" panose="02050604050505020204" pitchFamily="18" charset="0"/>
              </a:rPr>
              <a:t>el notario debe notificar la escritura de divorcio al Registro Demográfico dentro de los diez (10) días siguientes a su otorgamiento;</a:t>
            </a:r>
            <a:endParaRPr lang="en-US" dirty="0">
              <a:effectLst/>
              <a:latin typeface="Bookman Old Style" panose="02050604050505020204" pitchFamily="18" charset="0"/>
            </a:endParaRPr>
          </a:p>
          <a:p>
            <a:pPr marL="914400" algn="just">
              <a:tabLst>
                <a:tab pos="914400" algn="l"/>
                <a:tab pos="1371600" algn="l"/>
              </a:tabLst>
            </a:pPr>
            <a:r>
              <a:rPr lang="es-ES_tradnl" dirty="0">
                <a:effectLst/>
                <a:latin typeface="Bookman Old Style" panose="02050604050505020204" pitchFamily="18" charset="0"/>
              </a:rPr>
              <a:t> </a:t>
            </a:r>
            <a:endParaRPr lang="en-US" dirty="0">
              <a:effectLst/>
              <a:latin typeface="Bookman Old Style" panose="02050604050505020204" pitchFamily="18" charset="0"/>
            </a:endParaRPr>
          </a:p>
          <a:p>
            <a:pPr marL="342900" lvl="0" indent="-342900" algn="just">
              <a:buFont typeface="+mj-lt"/>
              <a:buAutoNum type="alphaLcParenBoth"/>
              <a:tabLst>
                <a:tab pos="914400" algn="l"/>
                <a:tab pos="1371600" algn="l"/>
              </a:tabLst>
            </a:pPr>
            <a:r>
              <a:rPr lang="es-ES_tradnl" dirty="0">
                <a:effectLst/>
                <a:latin typeface="Bookman Old Style" panose="02050604050505020204" pitchFamily="18" charset="0"/>
              </a:rPr>
              <a:t>la disolución del matrimonio tiene efecto contra terceros, que obran de buena fe desde la fecha de su inscripción en el Registro Demográfico; y</a:t>
            </a:r>
            <a:endParaRPr lang="en-US" dirty="0">
              <a:effectLst/>
              <a:latin typeface="Bookman Old Style" panose="02050604050505020204" pitchFamily="18" charset="0"/>
            </a:endParaRPr>
          </a:p>
          <a:p>
            <a:pPr marL="914400" algn="just">
              <a:tabLst>
                <a:tab pos="914400" algn="l"/>
                <a:tab pos="1371600" algn="l"/>
              </a:tabLst>
            </a:pPr>
            <a:r>
              <a:rPr lang="es-ES_tradnl" dirty="0">
                <a:effectLst/>
                <a:latin typeface="Bookman Old Style" panose="02050604050505020204" pitchFamily="18" charset="0"/>
              </a:rPr>
              <a:t> </a:t>
            </a:r>
            <a:endParaRPr lang="en-US" dirty="0">
              <a:effectLst/>
              <a:latin typeface="Bookman Old Style" panose="02050604050505020204" pitchFamily="18" charset="0"/>
            </a:endParaRPr>
          </a:p>
          <a:p>
            <a:pPr marL="342900" lvl="0" indent="-342900" algn="just">
              <a:buFont typeface="+mj-lt"/>
              <a:buAutoNum type="alphaLcParenBoth"/>
              <a:tabLst>
                <a:tab pos="914400" algn="l"/>
                <a:tab pos="1371600" algn="l"/>
              </a:tabLst>
            </a:pPr>
            <a:r>
              <a:rPr lang="es-ES_tradnl" dirty="0">
                <a:effectLst/>
                <a:latin typeface="Bookman Old Style" panose="02050604050505020204" pitchFamily="18" charset="0"/>
              </a:rPr>
              <a:t>con respecto a los bienes inmuebles pertenecientes a la sociedad de gananciales, es necesario que con posterioridad al otorgamiento de la escritura de divorcio, los excónyuges otorguen u obtengan la liquidación y adjudicación de los bienes mediante escritura pública o sentencia firme.</a:t>
            </a:r>
            <a:endParaRPr lang="en-US" dirty="0">
              <a:effectLst/>
              <a:latin typeface="Bookman Old Style" panose="02050604050505020204" pitchFamily="18" charset="0"/>
            </a:endParaRPr>
          </a:p>
          <a:p>
            <a:pPr marL="914400" algn="just">
              <a:tabLst>
                <a:tab pos="914400" algn="l"/>
                <a:tab pos="1371600" algn="l"/>
              </a:tabLst>
            </a:pPr>
            <a:r>
              <a:rPr lang="es-ES_tradnl" dirty="0">
                <a:effectLst/>
                <a:latin typeface="Bookman Old Style" panose="02050604050505020204" pitchFamily="18" charset="0"/>
              </a:rPr>
              <a:t> </a:t>
            </a:r>
            <a:endParaRPr lang="en-US" dirty="0">
              <a:effectLst/>
              <a:latin typeface="Bookman Old Style" panose="02050604050505020204" pitchFamily="18" charset="0"/>
            </a:endParaRPr>
          </a:p>
          <a:p>
            <a:pPr indent="457200" algn="just">
              <a:tabLst>
                <a:tab pos="914400" algn="l"/>
                <a:tab pos="1371600" algn="l"/>
              </a:tabLst>
            </a:pPr>
            <a:r>
              <a:rPr lang="es-ES_tradnl" dirty="0">
                <a:effectLst/>
                <a:latin typeface="Bookman Old Style" panose="02050604050505020204" pitchFamily="18" charset="0"/>
              </a:rPr>
              <a:t>En todo caso en que haya incapacitados, el divorcio no puede ser otorgado por escritura pública y será tramitado en el tribunal.</a:t>
            </a:r>
            <a:endParaRPr lang="en-US" dirty="0">
              <a:effectLst/>
              <a:latin typeface="Bookman Old Style" panose="02050604050505020204" pitchFamily="18" charset="0"/>
            </a:endParaRPr>
          </a:p>
        </p:txBody>
      </p:sp>
    </p:spTree>
    <p:extLst>
      <p:ext uri="{BB962C8B-B14F-4D97-AF65-F5344CB8AC3E}">
        <p14:creationId xmlns:p14="http://schemas.microsoft.com/office/powerpoint/2010/main" val="23985275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A9BB4D-C21B-4C71-94E9-CE853EFC28C8}"/>
              </a:ext>
            </a:extLst>
          </p:cNvPr>
          <p:cNvSpPr/>
          <p:nvPr/>
        </p:nvSpPr>
        <p:spPr>
          <a:xfrm>
            <a:off x="675861" y="463825"/>
            <a:ext cx="10614991" cy="5355312"/>
          </a:xfrm>
          <a:prstGeom prst="rect">
            <a:avLst/>
          </a:prstGeom>
        </p:spPr>
        <p:txBody>
          <a:bodyPr wrap="square">
            <a:spAutoFit/>
          </a:bodyPr>
          <a:lstStyle/>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476.-Criterios para la atribución preferente sobre la vivienda familiar.</a:t>
            </a:r>
            <a:r>
              <a:rPr lang="es-ES_tradnl" b="1" dirty="0">
                <a:solidFill>
                  <a:schemeClr val="accent1"/>
                </a:solidFill>
                <a:latin typeface="Book Antiqua" panose="02040602050305030304" pitchFamily="18" charset="0"/>
                <a:ea typeface="Times New Roman" panose="02020603050405020304" pitchFamily="18" charset="0"/>
              </a:rPr>
              <a:t> Procedencia  Artículo  109 A  CC 1930</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Al momento de adjudicarse los bienes comunes del matrimonio disuelto, cualquiera de los excónyuges puede reclamar la atribución preferente de la vivienda que, al momento de la disolución, constituye el hogar principal del matrimonio y de la familia.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Al estimar la petición de atribución preferente sobre la vivienda familiar, el tribunal debe considerar las siguientes circunstancias:</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914400" algn="l"/>
                <a:tab pos="1371600" algn="l"/>
              </a:tabLst>
            </a:pPr>
            <a:r>
              <a:rPr lang="es-ES_tradnl" dirty="0">
                <a:latin typeface="Book Antiqua" panose="02040602050305030304" pitchFamily="18" charset="0"/>
                <a:ea typeface="Times New Roman" panose="02020603050405020304" pitchFamily="18" charset="0"/>
              </a:rPr>
              <a:t>la posibilidad de cada excónyuge de adquirir su propia vivienda;</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914400" algn="l"/>
                <a:tab pos="1371600" algn="l"/>
              </a:tabLst>
            </a:pPr>
            <a:r>
              <a:rPr lang="es-ES_tradnl" dirty="0">
                <a:latin typeface="Book Antiqua" panose="02040602050305030304" pitchFamily="18" charset="0"/>
                <a:ea typeface="Times New Roman" panose="02020603050405020304" pitchFamily="18" charset="0"/>
              </a:rPr>
              <a:t>la existencia de otros inmuebles en el patrimonio conyugal que pueden cumplir el mismo propósito; y</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914400" algn="l"/>
                <a:tab pos="1371600" algn="l"/>
              </a:tabLst>
            </a:pPr>
            <a:r>
              <a:rPr lang="es-ES_tradnl" dirty="0">
                <a:latin typeface="Book Antiqua" panose="02040602050305030304" pitchFamily="18" charset="0"/>
                <a:ea typeface="Times New Roman" panose="02020603050405020304" pitchFamily="18" charset="0"/>
              </a:rPr>
              <a:t>la solvencia económica de ambos excónyuges para atender sus propias necesidades.</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El hecho de que pueda concederse al reclamante tal atribución preferente, no impide que este pueda reclamar el derecho a permanecer en la vivienda familiar, según queda regulado en los artículos siguientes.</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7542560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11EA379-6C79-4A61-B456-78B4D36DFD0B}"/>
              </a:ext>
            </a:extLst>
          </p:cNvPr>
          <p:cNvSpPr/>
          <p:nvPr/>
        </p:nvSpPr>
        <p:spPr>
          <a:xfrm>
            <a:off x="596349" y="751344"/>
            <a:ext cx="10747512" cy="3139321"/>
          </a:xfrm>
          <a:prstGeom prst="rect">
            <a:avLst/>
          </a:prstGeom>
        </p:spPr>
        <p:txBody>
          <a:bodyPr wrap="square">
            <a:spAutoFit/>
          </a:bodyPr>
          <a:lstStyle/>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477.-Derecho a permanecer en la vivienda familiar.</a:t>
            </a:r>
            <a:r>
              <a:rPr lang="es-ES_tradnl" b="1" dirty="0">
                <a:solidFill>
                  <a:schemeClr val="accent1"/>
                </a:solidFill>
                <a:latin typeface="Book Antiqua" panose="02040602050305030304" pitchFamily="18" charset="0"/>
                <a:ea typeface="Times New Roman" panose="02020603050405020304" pitchFamily="18" charset="0"/>
              </a:rPr>
              <a:t> Procedencia  Artículo  109 A CC 1930</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Cualquiera de los excónyuges o cualquiera de los hijos que quedan bajo su patria potestad, puede solicitar el derecho a permanecer en la vivienda de la Sociedad de Gananciales que constituye el hogar principal del matrimonio y de la familia antes de iniciarse el proceso de divorcio. Este derecho puede reclamarse desde que se necesita, en la petición de disolución del matrimonio, durante el proceso o luego de dictarse la sentencia. </a:t>
            </a:r>
            <a:r>
              <a:rPr lang="es-ES_tradnl" dirty="0">
                <a:solidFill>
                  <a:srgbClr val="FF0000"/>
                </a:solidFill>
                <a:latin typeface="Book Antiqua" panose="02040602050305030304" pitchFamily="18" charset="0"/>
                <a:ea typeface="Times New Roman" panose="02020603050405020304" pitchFamily="18" charset="0"/>
              </a:rPr>
              <a:t>En los casos donde la vivienda familiar principal sea privativa </a:t>
            </a:r>
            <a:r>
              <a:rPr lang="es-ES_tradnl" dirty="0">
                <a:latin typeface="Book Antiqua" panose="02040602050305030304" pitchFamily="18" charset="0"/>
                <a:ea typeface="Times New Roman" panose="02020603050405020304" pitchFamily="18" charset="0"/>
              </a:rPr>
              <a:t>de cualquiera de los excónyuges y exista otra vivienda perteneciente a la Sociedad de Gananciales, el Tribunal podrá establecer como vivienda familiar la propiedad perteneciente a la Sociedad de Gananciales. En los casos en que no exista una vivienda perteneciente a la Sociedad de Gananciales, el tribunal determinará como se cumplirá con el derecho a hogar seguro.</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15957290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792702-1B87-4AEB-9165-740A4437BF4D}"/>
              </a:ext>
            </a:extLst>
          </p:cNvPr>
          <p:cNvSpPr/>
          <p:nvPr/>
        </p:nvSpPr>
        <p:spPr>
          <a:xfrm>
            <a:off x="569843" y="291548"/>
            <a:ext cx="11078818" cy="5355312"/>
          </a:xfrm>
          <a:prstGeom prst="rect">
            <a:avLst/>
          </a:prstGeom>
        </p:spPr>
        <p:txBody>
          <a:bodyPr wrap="square">
            <a:spAutoFit/>
          </a:bodyPr>
          <a:lstStyle/>
          <a:p>
            <a:pPr indent="457200" algn="just">
              <a:tabLst>
                <a:tab pos="914400" algn="l"/>
                <a:tab pos="1371600" algn="l"/>
              </a:tabLst>
            </a:pPr>
            <a:r>
              <a:rPr lang="es-ES_tradnl" b="1" dirty="0">
                <a:latin typeface="Book Antiqua" panose="02040602050305030304" pitchFamily="18" charset="0"/>
                <a:ea typeface="Times New Roman" panose="02020603050405020304" pitchFamily="18" charset="0"/>
              </a:rPr>
              <a:t>Artículo 478.-Criterios para conceder el derecho.</a:t>
            </a:r>
            <a:r>
              <a:rPr lang="es-ES_tradnl" b="1" dirty="0">
                <a:solidFill>
                  <a:schemeClr val="accent1"/>
                </a:solidFill>
                <a:latin typeface="Book Antiqua" panose="02040602050305030304" pitchFamily="18" charset="0"/>
                <a:ea typeface="Times New Roman" panose="02020603050405020304" pitchFamily="18" charset="0"/>
              </a:rPr>
              <a:t> Procedencia  Artículo  109 A CC 1930</a:t>
            </a:r>
            <a:endParaRPr lang="en-US" b="1"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Para conceder el derecho a permanecer en la vivienda familiar, el tribunal debe considerar las siguientes circunstancias: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914400" algn="l"/>
                <a:tab pos="1371600" algn="l"/>
              </a:tabLst>
            </a:pPr>
            <a:r>
              <a:rPr lang="es-ES_tradnl" dirty="0">
                <a:solidFill>
                  <a:srgbClr val="FF0000"/>
                </a:solidFill>
                <a:latin typeface="Book Antiqua" panose="02040602050305030304" pitchFamily="18" charset="0"/>
                <a:ea typeface="Times New Roman" panose="02020603050405020304" pitchFamily="18" charset="0"/>
              </a:rPr>
              <a:t>los acuerdos de los cónyuges sobre el uso y el destino de la vivienda durante la vigencia del matrimonio y después de su disolución; </a:t>
            </a:r>
            <a:endParaRPr lang="en-US" dirty="0">
              <a:solidFill>
                <a:srgbClr val="FF0000"/>
              </a:solidFill>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914400" algn="l"/>
                <a:tab pos="1371600" algn="l"/>
              </a:tabLst>
            </a:pPr>
            <a:r>
              <a:rPr lang="es-ES_tradnl" dirty="0">
                <a:latin typeface="Book Antiqua" panose="02040602050305030304" pitchFamily="18" charset="0"/>
                <a:ea typeface="Times New Roman" panose="02020603050405020304" pitchFamily="18" charset="0"/>
              </a:rPr>
              <a:t>si el cónyuge solicitante mantiene la custodia de los hijos menores de edad;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914400" algn="l"/>
                <a:tab pos="1371600" algn="l"/>
              </a:tabLst>
            </a:pPr>
            <a:r>
              <a:rPr lang="es-ES_tradnl" dirty="0">
                <a:solidFill>
                  <a:srgbClr val="FF0000"/>
                </a:solidFill>
                <a:latin typeface="Book Antiqua" panose="02040602050305030304" pitchFamily="18" charset="0"/>
                <a:ea typeface="Times New Roman" panose="02020603050405020304" pitchFamily="18" charset="0"/>
              </a:rPr>
              <a:t>si el cónyuge solicitante retiene la patria potestad prorrogada o la tutela de los hijos mayores incapacitados o con impedimentos físicos que requieren asistencia especial y constante en el entorno familiar</a:t>
            </a: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914400" algn="l"/>
                <a:tab pos="1371600" algn="l"/>
              </a:tabLst>
            </a:pPr>
            <a:r>
              <a:rPr lang="es-ES_tradnl" dirty="0">
                <a:latin typeface="Book Antiqua" panose="02040602050305030304" pitchFamily="18" charset="0"/>
                <a:ea typeface="Times New Roman" panose="02020603050405020304" pitchFamily="18" charset="0"/>
              </a:rPr>
              <a:t>si los hijos mayores de edad, pero menores de veinticinco (25) años, permanecen en el hogar familiar mientras estudian o se preparan para un oficio;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914400" algn="l"/>
                <a:tab pos="1371600" algn="l"/>
              </a:tabLst>
            </a:pPr>
            <a:r>
              <a:rPr lang="es-ES_tradnl" dirty="0">
                <a:latin typeface="Book Antiqua" panose="02040602050305030304" pitchFamily="18" charset="0"/>
                <a:ea typeface="Times New Roman" panose="02020603050405020304" pitchFamily="18" charset="0"/>
              </a:rPr>
              <a:t>si la vivienda familiar es el único inmueble que puede cumplir razonablemente ese propósito dentro del patrimonio conyugal, sin que se afecte significativamente el bienestar óptimo de los beneficiados al momento de su concesión con más necesidad de protección;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457200" algn="l"/>
                <a:tab pos="914400" algn="l"/>
                <a:tab pos="1371600" algn="l"/>
              </a:tabLst>
            </a:pPr>
            <a:r>
              <a:rPr lang="es-ES_tradnl" dirty="0">
                <a:solidFill>
                  <a:srgbClr val="FF0000"/>
                </a:solidFill>
                <a:latin typeface="Book Antiqua" panose="02040602050305030304" pitchFamily="18" charset="0"/>
                <a:ea typeface="Times New Roman" panose="02020603050405020304" pitchFamily="18" charset="0"/>
              </a:rPr>
              <a:t>si el cónyuge solicitante, aunque no tenga hijos o, de tenerlos, no vivan en su compañía, necesita de esa protección especial, por su edad y situación personal; y </a:t>
            </a:r>
            <a:endParaRPr lang="en-US" dirty="0">
              <a:solidFill>
                <a:srgbClr val="FF0000"/>
              </a:solidFill>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457200" algn="l"/>
                <a:tab pos="914400" algn="l"/>
                <a:tab pos="1371600" algn="l"/>
              </a:tabLst>
            </a:pPr>
            <a:r>
              <a:rPr lang="es-ES_tradnl" dirty="0">
                <a:solidFill>
                  <a:srgbClr val="FF0000"/>
                </a:solidFill>
                <a:latin typeface="Book Antiqua" panose="02040602050305030304" pitchFamily="18" charset="0"/>
                <a:ea typeface="Times New Roman" panose="02020603050405020304" pitchFamily="18" charset="0"/>
              </a:rPr>
              <a:t>cualquier otro factor que sea pertinente para justificar el reclamo.</a:t>
            </a:r>
            <a:endParaRPr lang="en-US" dirty="0">
              <a:solidFill>
                <a:srgbClr val="FF0000"/>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7549054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80FB563-E1D8-433C-B326-086F1EECE50E}"/>
              </a:ext>
            </a:extLst>
          </p:cNvPr>
          <p:cNvSpPr/>
          <p:nvPr/>
        </p:nvSpPr>
        <p:spPr>
          <a:xfrm>
            <a:off x="636103" y="172277"/>
            <a:ext cx="10986053" cy="6463308"/>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482.-</a:t>
            </a:r>
            <a:r>
              <a:rPr lang="es-ES_tradnl" b="1" dirty="0">
                <a:latin typeface="Book Antiqua" panose="02040602050305030304" pitchFamily="18" charset="0"/>
                <a:ea typeface="Times New Roman" panose="02020603050405020304" pitchFamily="18" charset="0"/>
              </a:rPr>
              <a:t>Retiro de la vivienda de los procesos de liquidación</a:t>
            </a:r>
            <a:r>
              <a:rPr lang="es-ES_tradnl" dirty="0">
                <a:latin typeface="Book Antiqua" panose="02040602050305030304" pitchFamily="18" charset="0"/>
                <a:ea typeface="Times New Roman" panose="02020603050405020304" pitchFamily="18" charset="0"/>
              </a:rPr>
              <a:t>.</a:t>
            </a:r>
            <a:r>
              <a:rPr lang="es-ES_tradnl" b="1" dirty="0">
                <a:solidFill>
                  <a:schemeClr val="accent1"/>
                </a:solidFill>
                <a:latin typeface="Book Antiqua" panose="02040602050305030304" pitchFamily="18" charset="0"/>
                <a:ea typeface="Times New Roman" panose="02020603050405020304" pitchFamily="18" charset="0"/>
              </a:rPr>
              <a:t> Procedencia  Artículo  109 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 solicitud del derecho a permanecer en la vivienda familiar tiene el efecto de retirar el inmueble de los procesos de liquidación del régimen económico del matrimonio hasta que desaparezca la causa que justifica su concesión, se cumpla el plazo dado para su uso y disfrute o se solicite la terminación por los excónyuges, los otros beneficiados o por sus herederos respectivos.</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483.-</a:t>
            </a:r>
            <a:r>
              <a:rPr lang="es-ES_tradnl" b="1" dirty="0">
                <a:latin typeface="Book Antiqua" panose="02040602050305030304" pitchFamily="18" charset="0"/>
                <a:ea typeface="Times New Roman" panose="02020603050405020304" pitchFamily="18" charset="0"/>
              </a:rPr>
              <a:t>Disposición o enajenación de la vivienda familiar</a:t>
            </a:r>
            <a:r>
              <a:rPr lang="es-ES_tradnl" dirty="0">
                <a:latin typeface="Book Antiqua" panose="02040602050305030304" pitchFamily="18" charset="0"/>
                <a:ea typeface="Times New Roman" panose="02020603050405020304" pitchFamily="18" charset="0"/>
              </a:rPr>
              <a:t>.</a:t>
            </a:r>
            <a:r>
              <a:rPr lang="es-ES_tradnl" b="1" dirty="0">
                <a:solidFill>
                  <a:schemeClr val="accent1"/>
                </a:solidFill>
                <a:latin typeface="Book Antiqua" panose="02040602050305030304" pitchFamily="18" charset="0"/>
                <a:ea typeface="Times New Roman" panose="02020603050405020304" pitchFamily="18" charset="0"/>
              </a:rPr>
              <a:t> Procedencia  Artículo  109 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Se requiere el consentimiento de ambos excónyuges o la autorización judicial para disponer de cualquier derecho sobre la vivienda familiar</a:t>
            </a:r>
            <a:r>
              <a:rPr lang="es-ES_tradnl" dirty="0">
                <a:solidFill>
                  <a:srgbClr val="FF0000"/>
                </a:solidFill>
                <a:latin typeface="Book Antiqua" panose="02040602050305030304" pitchFamily="18" charset="0"/>
                <a:ea typeface="Times New Roman" panose="02020603050405020304" pitchFamily="18" charset="0"/>
              </a:rPr>
              <a:t>, aunque el dominio del inmueble pertenezca a uno de ellos.</a:t>
            </a:r>
            <a:endParaRPr lang="en-US" dirty="0">
              <a:solidFill>
                <a:srgbClr val="FF0000"/>
              </a:solidFill>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solidFill>
                  <a:srgbClr val="FF0000"/>
                </a:solidFill>
                <a:latin typeface="Book Antiqua" panose="02040602050305030304" pitchFamily="18" charset="0"/>
                <a:ea typeface="Times New Roman" panose="02020603050405020304" pitchFamily="18" charset="0"/>
              </a:rPr>
              <a:t> </a:t>
            </a:r>
            <a:endParaRPr lang="en-US" dirty="0">
              <a:solidFill>
                <a:srgbClr val="FF0000"/>
              </a:solidFill>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Si otro miembro de la familia con derecho a habitar en el inmueble se opone a ese acto de disposición, debe presentar oportunamente su objeción fundamentada al tribunal. La cuestión debe resolverse a favor del interés familiar que amerite mayor protección.</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484.-</a:t>
            </a:r>
            <a:r>
              <a:rPr lang="es-ES_tradnl" b="1" dirty="0">
                <a:latin typeface="Book Antiqua" panose="02040602050305030304" pitchFamily="18" charset="0"/>
                <a:ea typeface="Times New Roman" panose="02020603050405020304" pitchFamily="18" charset="0"/>
              </a:rPr>
              <a:t>Muerte del cónyuge reclamante</a:t>
            </a:r>
            <a:r>
              <a:rPr lang="es-ES_tradnl" dirty="0">
                <a:latin typeface="Book Antiqua" panose="02040602050305030304" pitchFamily="18" charset="0"/>
                <a:ea typeface="Times New Roman" panose="02020603050405020304" pitchFamily="18" charset="0"/>
              </a:rPr>
              <a:t>.</a:t>
            </a:r>
            <a:r>
              <a:rPr lang="es-ES_tradnl" b="1" dirty="0">
                <a:solidFill>
                  <a:schemeClr val="accent1"/>
                </a:solidFill>
                <a:latin typeface="Book Antiqua" panose="02040602050305030304" pitchFamily="18" charset="0"/>
                <a:ea typeface="Times New Roman" panose="02020603050405020304" pitchFamily="18" charset="0"/>
              </a:rPr>
              <a:t> Procedencia  Artículo  109 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 muerte del cónyuge a favor de quien se constituyó el derecho a permanecer en la vivienda familiar no extingue el derecho de los beneficiados al momento de su concesión que habitan en ella, mientras subsistan las circunstancias que lo constituyen como hogar seguro.</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1487112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875F732-8F72-41B8-8957-12326A7A1A6C}"/>
              </a:ext>
            </a:extLst>
          </p:cNvPr>
          <p:cNvSpPr/>
          <p:nvPr/>
        </p:nvSpPr>
        <p:spPr>
          <a:xfrm>
            <a:off x="569844" y="212036"/>
            <a:ext cx="11317355" cy="2831544"/>
          </a:xfrm>
          <a:prstGeom prst="rect">
            <a:avLst/>
          </a:prstGeom>
        </p:spPr>
        <p:txBody>
          <a:bodyPr wrap="square">
            <a:spAutoFit/>
          </a:bodyPr>
          <a:lstStyle/>
          <a:p>
            <a:r>
              <a:rPr lang="es-ES" sz="1600" b="1" dirty="0">
                <a:solidFill>
                  <a:srgbClr val="FF0000"/>
                </a:solidFill>
                <a:latin typeface="Book Antiqua" panose="02040602050305030304" pitchFamily="18" charset="0"/>
              </a:rPr>
              <a:t>Artículo 1308. — Obligaciones de la sociedad de gananciales. </a:t>
            </a:r>
            <a:r>
              <a:rPr lang="es-ES" sz="1600" dirty="0">
                <a:solidFill>
                  <a:srgbClr val="FF0000"/>
                </a:solidFill>
                <a:latin typeface="Book Antiqua" panose="02040602050305030304" pitchFamily="18" charset="0"/>
              </a:rPr>
              <a:t>(31 L.P.R.A. § 3661) </a:t>
            </a:r>
          </a:p>
          <a:p>
            <a:r>
              <a:rPr lang="es-ES" sz="1600" dirty="0">
                <a:solidFill>
                  <a:srgbClr val="FF0000"/>
                </a:solidFill>
                <a:latin typeface="Book Antiqua" panose="02040602050305030304" pitchFamily="18" charset="0"/>
              </a:rPr>
              <a:t>Serán de cargo de la sociedad de gananciales: </a:t>
            </a:r>
          </a:p>
          <a:p>
            <a:r>
              <a:rPr lang="es-ES" sz="1600" b="1" dirty="0">
                <a:solidFill>
                  <a:srgbClr val="FF0000"/>
                </a:solidFill>
                <a:latin typeface="Book Antiqua" panose="02040602050305030304" pitchFamily="18" charset="0"/>
              </a:rPr>
              <a:t>(1) </a:t>
            </a:r>
            <a:r>
              <a:rPr lang="es-ES" sz="1600" dirty="0">
                <a:solidFill>
                  <a:srgbClr val="FF0000"/>
                </a:solidFill>
                <a:latin typeface="Book Antiqua" panose="02040602050305030304" pitchFamily="18" charset="0"/>
              </a:rPr>
              <a:t>Todas las deudas y obligaciones contraídas durante el matrimonio por cualquiera de los cónyuges. </a:t>
            </a:r>
          </a:p>
          <a:p>
            <a:r>
              <a:rPr lang="es-ES" sz="1600" b="1" dirty="0">
                <a:solidFill>
                  <a:srgbClr val="FF0000"/>
                </a:solidFill>
                <a:latin typeface="Book Antiqua" panose="02040602050305030304" pitchFamily="18" charset="0"/>
              </a:rPr>
              <a:t>(2) </a:t>
            </a:r>
            <a:r>
              <a:rPr lang="es-ES" sz="1600" dirty="0">
                <a:solidFill>
                  <a:srgbClr val="FF0000"/>
                </a:solidFill>
                <a:latin typeface="Book Antiqua" panose="02040602050305030304" pitchFamily="18" charset="0"/>
              </a:rPr>
              <a:t>Los atrasos o créditos devengados durante el matrimonio, de las obligaciones a que estuviesen afectos así los bienes propios de los cónyuges como los gananciales. </a:t>
            </a:r>
          </a:p>
          <a:p>
            <a:r>
              <a:rPr lang="es-ES" sz="1600" b="1" dirty="0">
                <a:solidFill>
                  <a:srgbClr val="FF0000"/>
                </a:solidFill>
                <a:latin typeface="Book Antiqua" panose="02040602050305030304" pitchFamily="18" charset="0"/>
              </a:rPr>
              <a:t>(3) </a:t>
            </a:r>
            <a:r>
              <a:rPr lang="es-ES" sz="1600" dirty="0">
                <a:solidFill>
                  <a:srgbClr val="FF0000"/>
                </a:solidFill>
                <a:latin typeface="Book Antiqua" panose="02040602050305030304" pitchFamily="18" charset="0"/>
              </a:rPr>
              <a:t>Las reparaciones menores o de mera conservación hechas durante el matrimonio en los bienes peculiares de cualquiera de los cónyuges. Las reparaciones mayores no serán de cargo de la sociedad. </a:t>
            </a:r>
          </a:p>
          <a:p>
            <a:r>
              <a:rPr lang="es-ES" sz="1600" b="1" dirty="0">
                <a:solidFill>
                  <a:srgbClr val="FF0000"/>
                </a:solidFill>
                <a:latin typeface="Book Antiqua" panose="02040602050305030304" pitchFamily="18" charset="0"/>
              </a:rPr>
              <a:t>(4) </a:t>
            </a:r>
            <a:r>
              <a:rPr lang="es-ES" sz="1600" dirty="0">
                <a:solidFill>
                  <a:srgbClr val="FF0000"/>
                </a:solidFill>
                <a:latin typeface="Book Antiqua" panose="02040602050305030304" pitchFamily="18" charset="0"/>
              </a:rPr>
              <a:t>Las reparaciones mayores o menores de los bienes gananciales. </a:t>
            </a:r>
          </a:p>
          <a:p>
            <a:r>
              <a:rPr lang="es-ES" sz="1600" b="1" dirty="0">
                <a:solidFill>
                  <a:srgbClr val="FF0000"/>
                </a:solidFill>
                <a:latin typeface="Book Antiqua" panose="02040602050305030304" pitchFamily="18" charset="0"/>
              </a:rPr>
              <a:t>(5) </a:t>
            </a:r>
            <a:r>
              <a:rPr lang="es-ES" sz="1600" dirty="0">
                <a:solidFill>
                  <a:srgbClr val="FF0000"/>
                </a:solidFill>
                <a:latin typeface="Book Antiqua" panose="02040602050305030304" pitchFamily="18" charset="0"/>
              </a:rPr>
              <a:t>El sostenimiento de la familia y la educación de los hijos comunes y de cualquiera de los cónyuges. </a:t>
            </a:r>
          </a:p>
          <a:p>
            <a:r>
              <a:rPr lang="es-ES" sz="1600" b="1" dirty="0">
                <a:solidFill>
                  <a:srgbClr val="FF0000"/>
                </a:solidFill>
                <a:latin typeface="Book Antiqua" panose="02040602050305030304" pitchFamily="18" charset="0"/>
              </a:rPr>
              <a:t>(6) </a:t>
            </a:r>
            <a:r>
              <a:rPr lang="es-ES" sz="1600" dirty="0">
                <a:solidFill>
                  <a:srgbClr val="FF0000"/>
                </a:solidFill>
                <a:latin typeface="Book Antiqua" panose="02040602050305030304" pitchFamily="18" charset="0"/>
              </a:rPr>
              <a:t>Los préstamos personales en que incurra cualquiera de los cónyuges </a:t>
            </a:r>
          </a:p>
          <a:p>
            <a:endParaRPr lang="en-US" dirty="0">
              <a:solidFill>
                <a:srgbClr val="FF0000"/>
              </a:solidFill>
            </a:endParaRPr>
          </a:p>
        </p:txBody>
      </p:sp>
      <p:sp>
        <p:nvSpPr>
          <p:cNvPr id="4" name="Rectangle 3">
            <a:extLst>
              <a:ext uri="{FF2B5EF4-FFF2-40B4-BE49-F238E27FC236}">
                <a16:creationId xmlns:a16="http://schemas.microsoft.com/office/drawing/2014/main" id="{45527EC8-A92F-4908-A3EE-06EFE06FFF38}"/>
              </a:ext>
            </a:extLst>
          </p:cNvPr>
          <p:cNvSpPr/>
          <p:nvPr/>
        </p:nvSpPr>
        <p:spPr>
          <a:xfrm>
            <a:off x="569844" y="2928730"/>
            <a:ext cx="11317356" cy="3693319"/>
          </a:xfrm>
          <a:prstGeom prst="rect">
            <a:avLst/>
          </a:prstGeom>
        </p:spPr>
        <p:txBody>
          <a:bodyPr wrap="square">
            <a:spAutoFit/>
          </a:bodyPr>
          <a:lstStyle/>
          <a:p>
            <a:pPr indent="457200" algn="just">
              <a:tabLst>
                <a:tab pos="457200" algn="l"/>
                <a:tab pos="914400" algn="l"/>
                <a:tab pos="1371600" algn="l"/>
              </a:tabLst>
            </a:pPr>
            <a:r>
              <a:rPr lang="es-ES_tradnl" dirty="0">
                <a:effectLst/>
                <a:latin typeface="Book Antiqua" panose="02040602050305030304" pitchFamily="18" charset="0"/>
                <a:ea typeface="Times New Roman" panose="02020603050405020304" pitchFamily="18" charset="0"/>
              </a:rPr>
              <a:t>Artículo 520.-Responsabilidad principal de la sociedad.     </a:t>
            </a:r>
            <a:r>
              <a:rPr lang="es-ES_tradnl" dirty="0">
                <a:solidFill>
                  <a:schemeClr val="accent1"/>
                </a:solidFill>
                <a:effectLst/>
                <a:latin typeface="Book Antiqua" panose="02040602050305030304" pitchFamily="18" charset="0"/>
                <a:ea typeface="Times New Roman" panose="02020603050405020304" pitchFamily="18" charset="0"/>
              </a:rPr>
              <a:t>Procedencia  Artículos 1308 y 1309 CC 1930</a:t>
            </a:r>
            <a:r>
              <a:rPr lang="es-ES_tradnl" dirty="0">
                <a:effectLst/>
                <a:latin typeface="Book Antiqua" panose="02040602050305030304" pitchFamily="18" charset="0"/>
                <a:ea typeface="Times New Roman" panose="02020603050405020304" pitchFamily="18" charset="0"/>
              </a:rPr>
              <a:t> </a:t>
            </a:r>
            <a:endParaRPr lang="en-US" dirty="0">
              <a:effectLst/>
              <a:latin typeface="Book Antiqua" panose="02040602050305030304" pitchFamily="18" charset="0"/>
              <a:ea typeface="Times New Roman" panose="02020603050405020304" pitchFamily="18" charset="0"/>
            </a:endParaRPr>
          </a:p>
          <a:p>
            <a:pPr indent="457200" algn="just">
              <a:tabLst>
                <a:tab pos="457200" algn="l"/>
                <a:tab pos="914400" algn="l"/>
                <a:tab pos="1371600" algn="l"/>
              </a:tabLst>
            </a:pPr>
            <a:r>
              <a:rPr lang="es-ES_tradnl" dirty="0">
                <a:effectLst/>
                <a:latin typeface="Book Antiqua" panose="02040602050305030304" pitchFamily="18" charset="0"/>
                <a:ea typeface="Times New Roman" panose="02020603050405020304" pitchFamily="18" charset="0"/>
              </a:rPr>
              <a:t>Son responsabilidad primaria de la sociedad de gananciales las cargas y gastos que se originen por alguna de las siguientes causas:</a:t>
            </a:r>
            <a:endParaRPr lang="en-US" dirty="0">
              <a:effectLst/>
              <a:latin typeface="Book Antiqua" panose="02040602050305030304" pitchFamily="18" charset="0"/>
              <a:ea typeface="Times New Roman" panose="02020603050405020304" pitchFamily="18" charset="0"/>
            </a:endParaRPr>
          </a:p>
          <a:p>
            <a:pPr marL="342900" lvl="0" indent="-342900" algn="just">
              <a:buFont typeface="+mj-lt"/>
              <a:buAutoNum type="alphaLcParenBoth"/>
              <a:tabLst>
                <a:tab pos="457200" algn="l"/>
                <a:tab pos="914400" algn="l"/>
                <a:tab pos="1371600" algn="l"/>
              </a:tabLst>
            </a:pPr>
            <a:r>
              <a:rPr lang="es-ES_tradnl" dirty="0">
                <a:effectLst/>
                <a:latin typeface="Book Antiqua" panose="02040602050305030304" pitchFamily="18" charset="0"/>
              </a:rPr>
              <a:t>el sostenimiento de la familia, la alimentación y la educación de los hijos comunes, y de los propios de cada cónyuge; </a:t>
            </a:r>
            <a:endParaRPr lang="en-US" dirty="0">
              <a:effectLst/>
              <a:latin typeface="Book Antiqua" panose="02040602050305030304" pitchFamily="18" charset="0"/>
            </a:endParaRPr>
          </a:p>
          <a:p>
            <a:pPr marL="342900" lvl="0" indent="-342900" algn="just">
              <a:spcBef>
                <a:spcPts val="0"/>
              </a:spcBef>
              <a:spcAft>
                <a:spcPts val="0"/>
              </a:spcAft>
              <a:buFont typeface="+mj-lt"/>
              <a:buAutoNum type="alphaLcParenBoth"/>
              <a:tabLst>
                <a:tab pos="457200" algn="l"/>
                <a:tab pos="914400" algn="l"/>
                <a:tab pos="1371600" algn="l"/>
              </a:tabLst>
            </a:pPr>
            <a:r>
              <a:rPr lang="es-ES_tradnl" dirty="0">
                <a:solidFill>
                  <a:srgbClr val="FF0000"/>
                </a:solidFill>
                <a:effectLst/>
                <a:latin typeface="Book Antiqua" panose="02040602050305030304" pitchFamily="18" charset="0"/>
              </a:rPr>
              <a:t>las atenciones de previsión que son parte del derecho de alimentos, siempre que se acomoden a los usos y a las circunstancias ordinarias de la familia; </a:t>
            </a:r>
            <a:endParaRPr lang="en-US" dirty="0">
              <a:solidFill>
                <a:srgbClr val="FF0000"/>
              </a:solidFill>
              <a:effectLst/>
              <a:latin typeface="Book Antiqua" panose="02040602050305030304" pitchFamily="18" charset="0"/>
            </a:endParaRPr>
          </a:p>
          <a:p>
            <a:pPr marL="342900" lvl="0" indent="-342900" algn="just">
              <a:buFont typeface="+mj-lt"/>
              <a:buAutoNum type="alphaLcParenBoth"/>
              <a:tabLst>
                <a:tab pos="457200" algn="l"/>
                <a:tab pos="914400" algn="l"/>
                <a:tab pos="1371600" algn="l"/>
              </a:tabLst>
            </a:pPr>
            <a:r>
              <a:rPr lang="es-ES_tradnl" dirty="0">
                <a:solidFill>
                  <a:srgbClr val="FF0000"/>
                </a:solidFill>
                <a:effectLst/>
                <a:latin typeface="Book Antiqua" panose="02040602050305030304" pitchFamily="18" charset="0"/>
              </a:rPr>
              <a:t>la adquisición, la conservación y el disfrute de los bienes comunes y gananciales</a:t>
            </a:r>
            <a:r>
              <a:rPr lang="es-ES_tradnl" dirty="0">
                <a:effectLst/>
                <a:latin typeface="Book Antiqua" panose="02040602050305030304" pitchFamily="18" charset="0"/>
              </a:rPr>
              <a:t>; </a:t>
            </a:r>
            <a:endParaRPr lang="en-US" dirty="0">
              <a:effectLst/>
              <a:latin typeface="Book Antiqua" panose="02040602050305030304" pitchFamily="18" charset="0"/>
            </a:endParaRPr>
          </a:p>
          <a:p>
            <a:pPr marL="342900" lvl="0" indent="-342900" algn="just">
              <a:buFont typeface="+mj-lt"/>
              <a:buAutoNum type="alphaLcParenBoth"/>
              <a:tabLst>
                <a:tab pos="457200" algn="l"/>
                <a:tab pos="914400" algn="l"/>
                <a:tab pos="1371600" algn="l"/>
              </a:tabLst>
            </a:pPr>
            <a:r>
              <a:rPr lang="es-ES_tradnl" dirty="0">
                <a:solidFill>
                  <a:srgbClr val="FF0000"/>
                </a:solidFill>
                <a:effectLst/>
                <a:latin typeface="Book Antiqua" panose="02040602050305030304" pitchFamily="18" charset="0"/>
              </a:rPr>
              <a:t>la administración y la conservación ordinaria de los bienes privativos de cualquiera de los cónyuges; </a:t>
            </a:r>
            <a:endParaRPr lang="en-US" dirty="0">
              <a:solidFill>
                <a:srgbClr val="FF0000"/>
              </a:solidFill>
              <a:effectLst/>
              <a:latin typeface="Book Antiqua" panose="02040602050305030304" pitchFamily="18" charset="0"/>
            </a:endParaRPr>
          </a:p>
          <a:p>
            <a:pPr marL="342900" lvl="0" indent="-342900" algn="just">
              <a:buFont typeface="+mj-lt"/>
              <a:buAutoNum type="alphaLcParenBoth"/>
              <a:tabLst>
                <a:tab pos="457200" algn="l"/>
                <a:tab pos="914400" algn="l"/>
                <a:tab pos="1371600" algn="l"/>
              </a:tabLst>
            </a:pPr>
            <a:r>
              <a:rPr lang="es-ES_tradnl" dirty="0">
                <a:solidFill>
                  <a:srgbClr val="FF0000"/>
                </a:solidFill>
                <a:effectLst/>
                <a:latin typeface="Book Antiqua" panose="02040602050305030304" pitchFamily="18" charset="0"/>
              </a:rPr>
              <a:t>la explotación regular de las empresas comunes o el desempeño de la profesión, el arte o el oficio de cada cónyuge; y </a:t>
            </a:r>
            <a:endParaRPr lang="en-US" dirty="0">
              <a:solidFill>
                <a:srgbClr val="FF0000"/>
              </a:solidFill>
              <a:effectLst/>
              <a:latin typeface="Book Antiqua" panose="02040602050305030304" pitchFamily="18" charset="0"/>
            </a:endParaRPr>
          </a:p>
          <a:p>
            <a:pPr marL="342900" lvl="0" indent="-342900" algn="just">
              <a:buFont typeface="+mj-lt"/>
              <a:buAutoNum type="alphaLcParenBoth"/>
              <a:tabLst>
                <a:tab pos="457200" algn="l"/>
                <a:tab pos="914400" algn="l"/>
                <a:tab pos="1371600" algn="l"/>
              </a:tabLst>
            </a:pPr>
            <a:r>
              <a:rPr lang="es-ES_tradnl" dirty="0">
                <a:effectLst/>
                <a:latin typeface="Book Antiqua" panose="02040602050305030304" pitchFamily="18" charset="0"/>
              </a:rPr>
              <a:t>las deudas y las obligaciones contraídas durante la vigencia de la sociedad por cualquiera de los cónyuges.</a:t>
            </a:r>
            <a:endParaRPr lang="en-US" dirty="0">
              <a:effectLst/>
              <a:latin typeface="Book Antiqua" panose="02040602050305030304" pitchFamily="18" charset="0"/>
            </a:endParaRPr>
          </a:p>
          <a:p>
            <a:pPr marL="914400" algn="just">
              <a:tabLst>
                <a:tab pos="457200" algn="l"/>
                <a:tab pos="914400" algn="l"/>
                <a:tab pos="1371600" algn="l"/>
              </a:tabLst>
            </a:pPr>
            <a:r>
              <a:rPr lang="es-ES_tradnl" dirty="0">
                <a:effectLst/>
                <a:latin typeface="Book Antiqua" panose="02040602050305030304" pitchFamily="18" charset="0"/>
              </a:rPr>
              <a:t> </a:t>
            </a:r>
            <a:endParaRPr lang="en-US" dirty="0">
              <a:effectLst/>
            </a:endParaRPr>
          </a:p>
        </p:txBody>
      </p:sp>
    </p:spTree>
    <p:extLst>
      <p:ext uri="{BB962C8B-B14F-4D97-AF65-F5344CB8AC3E}">
        <p14:creationId xmlns:p14="http://schemas.microsoft.com/office/powerpoint/2010/main" val="38618017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2AFF8C6-2D66-4E9F-B224-1C3A4CD2FAC1}"/>
              </a:ext>
            </a:extLst>
          </p:cNvPr>
          <p:cNvSpPr/>
          <p:nvPr/>
        </p:nvSpPr>
        <p:spPr>
          <a:xfrm>
            <a:off x="569843" y="490331"/>
            <a:ext cx="10866783" cy="4801314"/>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523.-Juego lícito</a:t>
            </a:r>
            <a:r>
              <a:rPr lang="es-ES_tradnl" dirty="0">
                <a:solidFill>
                  <a:schemeClr val="accent1"/>
                </a:solidFill>
                <a:latin typeface="Book Antiqua" panose="02040602050305030304" pitchFamily="18" charset="0"/>
                <a:ea typeface="Times New Roman" panose="02020603050405020304" pitchFamily="18" charset="0"/>
              </a:rPr>
              <a:t>.  Procedencia Art</a:t>
            </a:r>
            <a:r>
              <a:rPr lang="en-US" dirty="0">
                <a:solidFill>
                  <a:schemeClr val="accent1"/>
                </a:solidFill>
                <a:latin typeface="Book Antiqua" panose="02040602050305030304" pitchFamily="18" charset="0"/>
                <a:ea typeface="Times New Roman" panose="02020603050405020304" pitchFamily="18" charset="0"/>
              </a:rPr>
              <a:t>ículo 1311  CC 1930</a:t>
            </a:r>
            <a:endParaRPr lang="en-US" dirty="0">
              <a:solidFill>
                <a:schemeClr val="accent1"/>
              </a:solidFill>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Lo perdido y pagado durante el matrimonio por alguno de los cónyuges en cualquier clase de juego no disminuye su parte respectiva de los gananciales, siempre que el importe de la pérdida pueda considerarse moderado dentro de las circunstancias sociales y económicas de la familia.</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 sociedad de gananciales responde de lo perdido y no pagado por alguno de los cónyuges en los juegos lícitos, </a:t>
            </a:r>
            <a:r>
              <a:rPr lang="es-ES_tradnl" dirty="0">
                <a:solidFill>
                  <a:srgbClr val="FF0000"/>
                </a:solidFill>
                <a:latin typeface="Book Antiqua" panose="02040602050305030304" pitchFamily="18" charset="0"/>
                <a:ea typeface="Times New Roman" panose="02020603050405020304" pitchFamily="18" charset="0"/>
              </a:rPr>
              <a:t>salvo que se demuestre que el cónyuge jugador padece un trastorno psicológico que le compele a jugar compulsiva e irresponsablemente. En este caso el cónyuge jugador responde con sus bienes propios.</a:t>
            </a:r>
            <a:endParaRPr lang="en-US" dirty="0">
              <a:solidFill>
                <a:srgbClr val="FF0000"/>
              </a:solidFill>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p>
          <a:p>
            <a:pPr indent="457200" algn="just">
              <a:tabLst>
                <a:tab pos="457200" algn="l"/>
                <a:tab pos="914400" algn="l"/>
                <a:tab pos="1371600" algn="l"/>
              </a:tabLst>
            </a:pPr>
            <a:endParaRPr lang="es-ES_tradnl" dirty="0">
              <a:solidFill>
                <a:srgbClr val="FF0000"/>
              </a:solidFill>
              <a:latin typeface="Book Antiqua" panose="02040602050305030304" pitchFamily="18" charset="0"/>
              <a:ea typeface="Times New Roman" panose="02020603050405020304" pitchFamily="18" charset="0"/>
            </a:endParaRPr>
          </a:p>
          <a:p>
            <a:r>
              <a:rPr lang="es-ES" b="1" dirty="0">
                <a:solidFill>
                  <a:srgbClr val="FF0000"/>
                </a:solidFill>
                <a:latin typeface="Book Antiqua" panose="02040602050305030304" pitchFamily="18" charset="0"/>
              </a:rPr>
              <a:t>Artículo 1311. — Pérdidas de juego. </a:t>
            </a:r>
            <a:r>
              <a:rPr lang="es-ES" dirty="0">
                <a:solidFill>
                  <a:srgbClr val="FF0000"/>
                </a:solidFill>
                <a:latin typeface="Book Antiqua" panose="02040602050305030304" pitchFamily="18" charset="0"/>
              </a:rPr>
              <a:t>(31 L.P.R.A. § 3664) </a:t>
            </a:r>
          </a:p>
          <a:p>
            <a:r>
              <a:rPr lang="es-ES" dirty="0">
                <a:solidFill>
                  <a:srgbClr val="FF0000"/>
                </a:solidFill>
                <a:latin typeface="Book Antiqua" panose="02040602050305030304" pitchFamily="18" charset="0"/>
              </a:rPr>
              <a:t>Lo perdido y pagado durante el matrimonio por alguno de los cónyuges en cualquier clase de juego, no disminuirá su parte respectiva de los gananciales. </a:t>
            </a:r>
          </a:p>
          <a:p>
            <a:r>
              <a:rPr lang="es-ES" dirty="0">
                <a:solidFill>
                  <a:srgbClr val="FF0000"/>
                </a:solidFill>
                <a:latin typeface="Book Antiqua" panose="02040602050305030304" pitchFamily="18" charset="0"/>
              </a:rPr>
              <a:t>Lo perdido y no pagado por alguno de los cónyuges en juego lícito será a cargo de la sociedad de gananciales. </a:t>
            </a:r>
            <a:endParaRPr lang="en-US" dirty="0">
              <a:solidFill>
                <a:srgbClr val="FF0000"/>
              </a:solidFill>
              <a:latin typeface="Book Antiqua" panose="02040602050305030304" pitchFamily="18" charset="0"/>
              <a:ea typeface="Times New Roman" panose="02020603050405020304" pitchFamily="18" charset="0"/>
            </a:endParaRPr>
          </a:p>
        </p:txBody>
      </p:sp>
    </p:spTree>
    <p:extLst>
      <p:ext uri="{BB962C8B-B14F-4D97-AF65-F5344CB8AC3E}">
        <p14:creationId xmlns:p14="http://schemas.microsoft.com/office/powerpoint/2010/main" val="24112087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700A5F4-6DA6-4457-9EF4-AC61D20BCF55}"/>
              </a:ext>
            </a:extLst>
          </p:cNvPr>
          <p:cNvSpPr/>
          <p:nvPr/>
        </p:nvSpPr>
        <p:spPr>
          <a:xfrm>
            <a:off x="490329" y="463826"/>
            <a:ext cx="11158331" cy="6001643"/>
          </a:xfrm>
          <a:prstGeom prst="rect">
            <a:avLst/>
          </a:prstGeom>
        </p:spPr>
        <p:txBody>
          <a:bodyPr wrap="square">
            <a:spAutoFit/>
          </a:bodyPr>
          <a:lstStyle/>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618.-Derecho de visita del progenitor no custodio. </a:t>
            </a:r>
            <a:r>
              <a:rPr lang="es-ES_tradnl" dirty="0">
                <a:solidFill>
                  <a:schemeClr val="accent1"/>
                </a:solidFill>
                <a:latin typeface="Book Antiqua" panose="02040602050305030304" pitchFamily="18" charset="0"/>
                <a:ea typeface="Times New Roman" panose="02020603050405020304" pitchFamily="18" charset="0"/>
              </a:rPr>
              <a:t>Procedencia Artículo 107 CC 1930</a:t>
            </a:r>
            <a:endParaRPr lang="en-US" dirty="0">
              <a:solidFill>
                <a:schemeClr val="accent1"/>
              </a:solidFill>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El progenitor que no ejerce la custodia tiene derecho a comunicarse con el hijo, a visitarlo y a tenerlo en su compañía. Si no hay acuerdo entre los progenitores, el tribunal determinará el tiempo, el modo y el lugar de estas relaciones. Para proteger la integridad física y emocional del hijo, el tribunal puede limitar o suspender dichas relaciones si existen circunstancias graves que así lo aconsejen o si el progenitor incumple reiteradamente los deberes impuestos en la sentencia o reconocidos en este Código.</a:t>
            </a:r>
          </a:p>
          <a:p>
            <a:pPr indent="457200" algn="just">
              <a:tabLst>
                <a:tab pos="914400" algn="l"/>
                <a:tab pos="1371600" algn="l"/>
              </a:tabLst>
            </a:pPr>
            <a:endParaRPr lang="es-ES_tradnl" dirty="0">
              <a:latin typeface="Book Antiqua" panose="02040602050305030304" pitchFamily="18" charset="0"/>
              <a:ea typeface="Times New Roman" panose="02020603050405020304" pitchFamily="18" charset="0"/>
            </a:endParaRPr>
          </a:p>
          <a:p>
            <a:r>
              <a:rPr lang="es-ES" sz="1600" b="1" dirty="0">
                <a:solidFill>
                  <a:srgbClr val="FF0000"/>
                </a:solidFill>
              </a:rPr>
              <a:t>Artículo 107. — Cuidado de hijos menores después del divorcio. </a:t>
            </a:r>
            <a:r>
              <a:rPr lang="es-ES" sz="1600" dirty="0">
                <a:solidFill>
                  <a:srgbClr val="FF0000"/>
                </a:solidFill>
              </a:rPr>
              <a:t>(31 L.P.R.A. § 383) </a:t>
            </a:r>
          </a:p>
          <a:p>
            <a:r>
              <a:rPr lang="es-ES" sz="1600" dirty="0">
                <a:solidFill>
                  <a:srgbClr val="FF0000"/>
                </a:solidFill>
              </a:rPr>
              <a:t>En todos los casos de divorcio los hijos menores serán puestos bajo el cuidado y la patria potestad del cónyuge que el Tribunal, en el ejercicio de su sana discreción, considere que los mejores intereses y bienestar del menor quedarán mejor servidos; pero el otro cónyuge tendrá derecho a continuar las relaciones de familia con sus hijos, en la manera y extensión que acuerde el Tribunal al dictar sentencia de divorcio, según los casos. </a:t>
            </a:r>
          </a:p>
          <a:p>
            <a:r>
              <a:rPr lang="es-ES" sz="1600" dirty="0">
                <a:solidFill>
                  <a:srgbClr val="FF0000"/>
                </a:solidFill>
              </a:rPr>
              <a:t>En todos los casos de custodia y patria potestad se deberá considerar el historial de conducta previa de violencia doméstica de los progenitores, para la determinación de los mejores intereses del menor. En este sentido se evaluará si ya ha sido beneficiario del programa de desvío establecido en el Artículo 3.6 y fuere convicto de cualesquiera de los siguientes delitos de maltrato (Artículo 3.1); maltrato agravado (Artículo 3.2); maltrato mediante amenaza (Artículo 3.3); maltrato mediante restricción de la libertad (Artículo 3.4) y la agresión sexual conyugal (Artículo 3.5) de la Ley Núm. 54 de 15 de agosto de 1989, según enmendada, conocida como “Ley para la Prevención e Intervención con la Violencia Doméstica”. Será discrecional del Tribunal escuchar el testimonio del menor para la determinación de custodia y patria potestad. </a:t>
            </a:r>
          </a:p>
          <a:p>
            <a:r>
              <a:rPr lang="es-ES" sz="1600" dirty="0">
                <a:solidFill>
                  <a:srgbClr val="FF0000"/>
                </a:solidFill>
              </a:rPr>
              <a:t>El cónyuge que haya sido privado de la custodia y la patria potestad tendrá derecho a recobrarlas si acreditare ante cualquier sala competente del Tribunal de Primera Instancia el fallecimiento del otro ex cónyuge o demostrase a satisfacción del tribunal que a los mejores intereses y bienestar de los menores conviene la referida recuperación de la custodia y la patria potestad. </a:t>
            </a:r>
          </a:p>
        </p:txBody>
      </p:sp>
    </p:spTree>
    <p:extLst>
      <p:ext uri="{BB962C8B-B14F-4D97-AF65-F5344CB8AC3E}">
        <p14:creationId xmlns:p14="http://schemas.microsoft.com/office/powerpoint/2010/main" val="23576342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5EC0F1-9E22-48D0-9AFB-51F3A1D1F037}"/>
              </a:ext>
            </a:extLst>
          </p:cNvPr>
          <p:cNvSpPr/>
          <p:nvPr/>
        </p:nvSpPr>
        <p:spPr>
          <a:xfrm>
            <a:off x="477078" y="197346"/>
            <a:ext cx="11198086" cy="6463308"/>
          </a:xfrm>
          <a:prstGeom prst="rect">
            <a:avLst/>
          </a:prstGeom>
        </p:spPr>
        <p:txBody>
          <a:bodyPr wrap="square">
            <a:spAutoFit/>
          </a:bodyPr>
          <a:lstStyle/>
          <a:p>
            <a:pPr indent="457200" algn="just">
              <a:tabLst>
                <a:tab pos="914400" algn="l"/>
                <a:tab pos="1371600" algn="l"/>
              </a:tabLst>
            </a:pPr>
            <a:r>
              <a:rPr lang="es-ES_tradnl" b="1" dirty="0">
                <a:latin typeface="Book Antiqua" panose="02040602050305030304" pitchFamily="18" charset="0"/>
                <a:ea typeface="Times New Roman" panose="02020603050405020304" pitchFamily="18" charset="0"/>
              </a:rPr>
              <a:t>Artículo 619.-Derecho de visita de otros parientes.  </a:t>
            </a:r>
            <a:r>
              <a:rPr lang="es-ES_tradnl" dirty="0">
                <a:solidFill>
                  <a:schemeClr val="accent1"/>
                </a:solidFill>
                <a:latin typeface="Book Antiqua" panose="02040602050305030304" pitchFamily="18" charset="0"/>
                <a:ea typeface="Times New Roman" panose="02020603050405020304" pitchFamily="18" charset="0"/>
              </a:rPr>
              <a:t>Procedencia Artículo 152-A CC 1930</a:t>
            </a:r>
            <a:r>
              <a:rPr lang="es-ES_tradnl" dirty="0">
                <a:latin typeface="Book Antiqua" panose="02040602050305030304" pitchFamily="18" charset="0"/>
                <a:ea typeface="Times New Roman" panose="02020603050405020304" pitchFamily="18" charset="0"/>
              </a:rPr>
              <a:t> </a:t>
            </a:r>
            <a:endParaRPr lang="en-US" dirty="0">
              <a:latin typeface="Book Antiqua" panose="0204060205030503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Corresponde a los progenitores que ejercen la patria potestad decidir con qué personas dentro o fuera del núcleo familiar se relaciona su hijo. Por ser un derecho fundamental, la determinación de los progenitores a estos efectos goza de una presunción de corrección. </a:t>
            </a:r>
            <a:endParaRPr lang="en-US" dirty="0">
              <a:latin typeface="Book Antiqua" panose="0204060205030503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El tribunal solo puede interferir con el ejercicio de ese derecho cuando se demuestra la existencia de intereses apremiantes mediante prueba robusta, clara y convincente. </a:t>
            </a:r>
            <a:endParaRPr lang="en-US" dirty="0">
              <a:latin typeface="Book Antiqua" panose="0204060205030503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Si el tribunal adjudica el derecho de visita, los progenitores determinarán la planificación del tiempo, el lugar y el modo de las relaciones autorizadas, siempre buscando el interés óptimo de los menores.  </a:t>
            </a:r>
            <a:endParaRPr lang="en-US" dirty="0">
              <a:latin typeface="Book Antiqua" panose="0204060205030503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 la hora de determinar el derecho de visita, el tribunal deberá tomar en consideración entre otras cosas, si esas relaciones familiares son importantes para el desarrollo integral del menor de edad, y si este ha estado bajo el cuidado temporal de otras personas.</a:t>
            </a:r>
          </a:p>
          <a:p>
            <a:pPr indent="457200" algn="just">
              <a:tabLst>
                <a:tab pos="914400" algn="l"/>
                <a:tab pos="1371600" algn="l"/>
              </a:tabLst>
            </a:pPr>
            <a:endParaRPr lang="es-ES_tradnl" dirty="0">
              <a:latin typeface="Book Antiqua" panose="02040602050305030304" pitchFamily="18" charset="0"/>
              <a:ea typeface="Times New Roman" panose="02020603050405020304" pitchFamily="18" charset="0"/>
            </a:endParaRPr>
          </a:p>
          <a:p>
            <a:r>
              <a:rPr lang="es-ES" b="1" dirty="0">
                <a:solidFill>
                  <a:srgbClr val="FF0000"/>
                </a:solidFill>
              </a:rPr>
              <a:t>Artículo 152A. — Derecho de los abuelos y de los tíos </a:t>
            </a:r>
            <a:r>
              <a:rPr lang="es-ES" dirty="0">
                <a:solidFill>
                  <a:srgbClr val="FF0000"/>
                </a:solidFill>
              </a:rPr>
              <a:t>(31 L.P.R.A. § 591a) </a:t>
            </a:r>
          </a:p>
          <a:p>
            <a:r>
              <a:rPr lang="es-ES" dirty="0">
                <a:solidFill>
                  <a:srgbClr val="FF0000"/>
                </a:solidFill>
              </a:rPr>
              <a:t>Luego de la disolución del núcleo familiar, ya sea por la muerte de uno de los padres o divorcio, separación o nulidad del matrimonio, no podrán los padres o tutor que ejerza la patria potestad y custodia sobre un menor no emancipado, impedir sin justa causa que éste se relacione con sus abuelos o con sus tíos. </a:t>
            </a:r>
          </a:p>
          <a:p>
            <a:r>
              <a:rPr lang="es-ES" dirty="0">
                <a:solidFill>
                  <a:srgbClr val="FF0000"/>
                </a:solidFill>
              </a:rPr>
              <a:t>Cuando se trate de un menor no emancipado fruto de una relación extramatrimonial tampoco podrá el padre o la madre o tutor que ejerza la patria potestad y custodia sobre dicho menor, impedir sin justa causa que éste se relacione con sus abuelos o con sus tíos. </a:t>
            </a:r>
          </a:p>
          <a:p>
            <a:r>
              <a:rPr lang="es-ES" dirty="0">
                <a:solidFill>
                  <a:srgbClr val="FF0000"/>
                </a:solidFill>
              </a:rPr>
              <a:t>En caso de oposición por parte del padre o madre o tutor que ejerza la patria potestad y custodia sobre dicho menor no emancipado se reconoce legitimación jurídica a los abuelos y a los tíos para ser oído ante el juez quien decidirá lo procedente tomando en consideración las circunstancias particulares de cada caso y los intereses y bienestar del menor. </a:t>
            </a:r>
            <a:r>
              <a:rPr lang="es-ES" i="1" dirty="0">
                <a:solidFill>
                  <a:srgbClr val="FF0000"/>
                </a:solidFill>
              </a:rPr>
              <a:t>[Enmiendas: Añadido por la Ley 182-1997; Ley 32-2012 </a:t>
            </a:r>
            <a:endParaRPr lang="en-US" dirty="0">
              <a:solidFill>
                <a:srgbClr val="FF0000"/>
              </a:solidFill>
              <a:latin typeface="Book Antiqua" panose="02040602050305030304" pitchFamily="18" charset="0"/>
              <a:ea typeface="Times New Roman" panose="02020603050405020304" pitchFamily="18" charset="0"/>
            </a:endParaRPr>
          </a:p>
        </p:txBody>
      </p:sp>
    </p:spTree>
    <p:extLst>
      <p:ext uri="{BB962C8B-B14F-4D97-AF65-F5344CB8AC3E}">
        <p14:creationId xmlns:p14="http://schemas.microsoft.com/office/powerpoint/2010/main" val="10096007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87AB7FB-10B9-4685-AC4A-88244EC9061D}"/>
              </a:ext>
            </a:extLst>
          </p:cNvPr>
          <p:cNvSpPr txBox="1"/>
          <p:nvPr/>
        </p:nvSpPr>
        <p:spPr>
          <a:xfrm>
            <a:off x="1113182" y="914401"/>
            <a:ext cx="10376452" cy="4801314"/>
          </a:xfrm>
          <a:prstGeom prst="rect">
            <a:avLst/>
          </a:prstGeom>
          <a:noFill/>
        </p:spPr>
        <p:txBody>
          <a:bodyPr wrap="square" rtlCol="0">
            <a:spAutoFit/>
          </a:bodyPr>
          <a:lstStyle/>
          <a:p>
            <a:r>
              <a:rPr lang="es-ES" dirty="0">
                <a:solidFill>
                  <a:srgbClr val="FF0000"/>
                </a:solidFill>
              </a:rPr>
              <a:t>SE  ELIMINO DEL  ANTERIOR  Artículo 70:</a:t>
            </a:r>
          </a:p>
          <a:p>
            <a:r>
              <a:rPr lang="es-ES" dirty="0">
                <a:solidFill>
                  <a:srgbClr val="FF0000"/>
                </a:solidFill>
              </a:rPr>
              <a:t>Los varones menores de dieciocho años y las mujeres menores de dieciséis años. Se tendrá, no obstante, por revalidado ipso facto y sin necesidad de declaración expresa, el matrimonio contraído por menores de dicha edad, si un día después de haber llegado a la pubertad legal, hubiesen vivido juntos sin haber reclamado en juicio contra su validez las personas que legalmente les representen, o si la mujer hubiese concebido antes de la pubertad legal o de haberse entablado la reclamación; y disponiéndose, que toda mujer menor de dieciséis años y mayor de catorce años que haya sido seducida, podrá contraer matrimonio previo el consentimiento de sus padres o tutor; y si éstos lo negaren, con el consentimiento de la sala del Tribunal de Primera Instancia del lugar de la residencia de la seducida, y todo varón menor de dieciocho años y mayor de dieciséis que se encontrare acusado de haber seducido a una mujer mayor de catorce y menor de dieciséis años de edad, podrá también contraer matrimonio previo el consentimiento de sus padres o tutor, y si éstos lo negaren, con el consentimiento de la sala del Tribunal de Primera Instancia del lugar de la residencia de la seducida, y se considerará suficiente para impedir todo proceso tal matrimonio, al igual que en los demás casos a que se refiere el Artículo 262 del Código Penal </a:t>
            </a:r>
            <a:r>
              <a:rPr lang="es-ES" i="1" dirty="0">
                <a:solidFill>
                  <a:srgbClr val="FF0000"/>
                </a:solidFill>
              </a:rPr>
              <a:t>[Nota: Sustituido por el Art. 259 de la Ley 146-2012, según enmendada, “Código Penal de Puerto Rico” (33 L.P.R.A. §§ 5350) </a:t>
            </a:r>
          </a:p>
          <a:p>
            <a:endParaRPr lang="es-ES" i="1" dirty="0">
              <a:solidFill>
                <a:srgbClr val="FF0000"/>
              </a:solidFill>
            </a:endParaRPr>
          </a:p>
          <a:p>
            <a:r>
              <a:rPr lang="es-ES" i="1" dirty="0">
                <a:solidFill>
                  <a:srgbClr val="FF0000"/>
                </a:solidFill>
              </a:rPr>
              <a:t>SE ENMIENDA EL GRADO DE CUARTO  A  TERCER GRADO  (d)</a:t>
            </a:r>
            <a:endParaRPr lang="en-US" dirty="0">
              <a:solidFill>
                <a:srgbClr val="FF0000"/>
              </a:solidFill>
            </a:endParaRPr>
          </a:p>
        </p:txBody>
      </p:sp>
    </p:spTree>
    <p:extLst>
      <p:ext uri="{BB962C8B-B14F-4D97-AF65-F5344CB8AC3E}">
        <p14:creationId xmlns:p14="http://schemas.microsoft.com/office/powerpoint/2010/main" val="23606993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BEC6AB2-C187-4869-BEDA-26EE570CD890}"/>
              </a:ext>
            </a:extLst>
          </p:cNvPr>
          <p:cNvSpPr/>
          <p:nvPr/>
        </p:nvSpPr>
        <p:spPr>
          <a:xfrm>
            <a:off x="1152939" y="1443841"/>
            <a:ext cx="9965635" cy="3416320"/>
          </a:xfrm>
          <a:prstGeom prst="rect">
            <a:avLst/>
          </a:prstGeom>
        </p:spPr>
        <p:txBody>
          <a:bodyPr wrap="square">
            <a:spAutoFit/>
          </a:bodyPr>
          <a:lstStyle/>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620.-Terminación de la patria potestad.  </a:t>
            </a:r>
            <a:r>
              <a:rPr lang="es-ES_tradnl" dirty="0">
                <a:solidFill>
                  <a:schemeClr val="accent1"/>
                </a:solidFill>
                <a:latin typeface="Book Antiqua" panose="02040602050305030304" pitchFamily="18" charset="0"/>
                <a:ea typeface="Times New Roman" panose="02020603050405020304" pitchFamily="18" charset="0"/>
              </a:rPr>
              <a:t>Procedencia Art</a:t>
            </a:r>
            <a:r>
              <a:rPr lang="en-US" dirty="0">
                <a:solidFill>
                  <a:schemeClr val="accent1"/>
                </a:solidFill>
                <a:latin typeface="Book Antiqua" panose="02040602050305030304" pitchFamily="18" charset="0"/>
                <a:ea typeface="Times New Roman" panose="02020603050405020304" pitchFamily="18" charset="0"/>
              </a:rPr>
              <a:t>ículo 163 CC 1930</a:t>
            </a:r>
            <a:endParaRPr lang="en-US" dirty="0">
              <a:solidFill>
                <a:schemeClr val="accent1"/>
              </a:solidFill>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La patria potestad termina por: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914400" algn="l"/>
                <a:tab pos="1371600" algn="l"/>
              </a:tabLst>
            </a:pPr>
            <a:r>
              <a:rPr lang="es-ES_tradnl" dirty="0">
                <a:latin typeface="Book Antiqua" panose="02040602050305030304" pitchFamily="18" charset="0"/>
                <a:ea typeface="Times New Roman" panose="02020603050405020304" pitchFamily="18" charset="0"/>
              </a:rPr>
              <a:t>la muerte o la declaración de muerte presunta de ambos progenitores o del hijo;</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914400" algn="l"/>
                <a:tab pos="1371600" algn="l"/>
              </a:tabLst>
            </a:pPr>
            <a:r>
              <a:rPr lang="es-ES_tradnl" dirty="0">
                <a:latin typeface="Book Antiqua" panose="02040602050305030304" pitchFamily="18" charset="0"/>
                <a:ea typeface="Times New Roman" panose="02020603050405020304" pitchFamily="18" charset="0"/>
              </a:rPr>
              <a:t>la adopción del hijo;</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914400" algn="l"/>
                <a:tab pos="1371600" algn="l"/>
              </a:tabLst>
            </a:pPr>
            <a:r>
              <a:rPr lang="es-ES_tradnl" dirty="0">
                <a:solidFill>
                  <a:srgbClr val="FF0000"/>
                </a:solidFill>
                <a:latin typeface="Book Antiqua" panose="02040602050305030304" pitchFamily="18" charset="0"/>
                <a:ea typeface="Times New Roman" panose="02020603050405020304" pitchFamily="18" charset="0"/>
              </a:rPr>
              <a:t>la privación irreversible por las causas que autoriza este Código; o</a:t>
            </a:r>
            <a:endParaRPr lang="en-US" dirty="0">
              <a:solidFill>
                <a:srgbClr val="FF0000"/>
              </a:solidFill>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914400" algn="l"/>
                <a:tab pos="1371600" algn="l"/>
              </a:tabLst>
            </a:pPr>
            <a:r>
              <a:rPr lang="es-ES_tradnl" dirty="0">
                <a:latin typeface="Book Antiqua" panose="02040602050305030304" pitchFamily="18" charset="0"/>
                <a:ea typeface="Times New Roman" panose="02020603050405020304" pitchFamily="18" charset="0"/>
              </a:rPr>
              <a:t>la emancipación del hijo por cualquier causa.</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51551909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06F79E2-C4FF-4607-B28C-8ED851D7F725}"/>
              </a:ext>
            </a:extLst>
          </p:cNvPr>
          <p:cNvSpPr/>
          <p:nvPr/>
        </p:nvSpPr>
        <p:spPr>
          <a:xfrm>
            <a:off x="874643" y="742123"/>
            <a:ext cx="10548731" cy="3693319"/>
          </a:xfrm>
          <a:prstGeom prst="rect">
            <a:avLst/>
          </a:prstGeom>
        </p:spPr>
        <p:txBody>
          <a:bodyPr wrap="square">
            <a:spAutoFit/>
          </a:bodyPr>
          <a:lstStyle/>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653.-Contenido de la obligación alimentaria.  </a:t>
            </a:r>
            <a:r>
              <a:rPr lang="es-ES_tradnl" dirty="0">
                <a:solidFill>
                  <a:schemeClr val="accent1"/>
                </a:solidFill>
                <a:latin typeface="Book Antiqua" panose="02040602050305030304" pitchFamily="18" charset="0"/>
                <a:ea typeface="Times New Roman" panose="02020603050405020304" pitchFamily="18" charset="0"/>
              </a:rPr>
              <a:t>Procedencia Artículo 142 CC 1930.</a:t>
            </a:r>
            <a:endParaRPr lang="en-US" dirty="0">
              <a:solidFill>
                <a:schemeClr val="accent1"/>
              </a:solidFill>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Se entiende por alimentos todo lo que es indispensable para el sustento, la vivienda, la vestimenta, la recreación y la asistencia médica de una persona, según la posición social de su familia.</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Cuando el alimentista es menor de edad, los alimentos comprenden también su educación, </a:t>
            </a:r>
            <a:r>
              <a:rPr lang="es-ES_tradnl" dirty="0">
                <a:solidFill>
                  <a:srgbClr val="FF0000"/>
                </a:solidFill>
                <a:latin typeface="Book Antiqua" panose="02040602050305030304" pitchFamily="18" charset="0"/>
                <a:ea typeface="Times New Roman" panose="02020603050405020304" pitchFamily="18" charset="0"/>
              </a:rPr>
              <a:t>las atenciones de previsión acomodadas a los usos y a las circunstancias de su entorno familiar y social y los gastos extraordinarios para la atención de sus condiciones personales especiales. </a:t>
            </a:r>
          </a:p>
          <a:p>
            <a:pPr indent="457200" algn="just">
              <a:tabLst>
                <a:tab pos="914400" algn="l"/>
                <a:tab pos="1371600" algn="l"/>
              </a:tabLst>
            </a:pPr>
            <a:endParaRPr lang="es-ES_tradnl" dirty="0">
              <a:solidFill>
                <a:srgbClr val="FF0000"/>
              </a:solidFill>
              <a:latin typeface="Book Antiqua" panose="02040602050305030304" pitchFamily="18" charset="0"/>
              <a:ea typeface="Times New Roman" panose="02020603050405020304" pitchFamily="18" charset="0"/>
            </a:endParaRPr>
          </a:p>
          <a:p>
            <a:r>
              <a:rPr lang="es-ES" b="1" dirty="0">
                <a:solidFill>
                  <a:srgbClr val="FF0000"/>
                </a:solidFill>
              </a:rPr>
              <a:t>Artículo 142. — Alimentos, definición. </a:t>
            </a:r>
            <a:r>
              <a:rPr lang="es-ES" dirty="0">
                <a:solidFill>
                  <a:srgbClr val="FF0000"/>
                </a:solidFill>
              </a:rPr>
              <a:t>(31 L.P.R.A. § 561) </a:t>
            </a:r>
          </a:p>
          <a:p>
            <a:r>
              <a:rPr lang="es-ES" dirty="0">
                <a:solidFill>
                  <a:srgbClr val="FF0000"/>
                </a:solidFill>
              </a:rPr>
              <a:t>Se entiende por alimentos todo lo que es indispensable para el sustento, habitación, vestido y asistencia médica, según la posición social de la familia. </a:t>
            </a:r>
          </a:p>
          <a:p>
            <a:r>
              <a:rPr lang="es-ES" dirty="0">
                <a:solidFill>
                  <a:srgbClr val="FF0000"/>
                </a:solidFill>
              </a:rPr>
              <a:t>Los alimentos comprenden también la educación e instrucción del alimentista, cuando es menor de edad </a:t>
            </a:r>
            <a:endParaRPr lang="en-US" dirty="0">
              <a:solidFill>
                <a:srgbClr val="FF0000"/>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5998758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63F21F3-9DCF-4D7F-87E5-FCAEAE3E4732}"/>
              </a:ext>
            </a:extLst>
          </p:cNvPr>
          <p:cNvSpPr/>
          <p:nvPr/>
        </p:nvSpPr>
        <p:spPr>
          <a:xfrm>
            <a:off x="728871" y="1099929"/>
            <a:ext cx="10774016" cy="4801314"/>
          </a:xfrm>
          <a:prstGeom prst="rect">
            <a:avLst/>
          </a:prstGeom>
        </p:spPr>
        <p:txBody>
          <a:bodyPr wrap="square">
            <a:spAutoFit/>
          </a:bodyPr>
          <a:lstStyle/>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654.-Atenciones de previsión. </a:t>
            </a:r>
            <a:r>
              <a:rPr lang="es-ES_tradnl" dirty="0">
                <a:solidFill>
                  <a:schemeClr val="accent1"/>
                </a:solidFill>
                <a:latin typeface="Book Antiqua" panose="02040602050305030304" pitchFamily="18" charset="0"/>
                <a:ea typeface="Times New Roman" panose="02020603050405020304" pitchFamily="18" charset="0"/>
              </a:rPr>
              <a:t>Procedencia Artículo 142 CC 1930.</a:t>
            </a:r>
            <a:endParaRPr lang="en-US" dirty="0">
              <a:solidFill>
                <a:schemeClr val="accent1"/>
              </a:solidFill>
              <a:latin typeface="Times New Roman" panose="02020603050405020304" pitchFamily="18" charset="0"/>
              <a:ea typeface="Times New Roman" panose="02020603050405020304" pitchFamily="18" charset="0"/>
            </a:endParaRPr>
          </a:p>
          <a:p>
            <a:pPr indent="457200" algn="just">
              <a:tabLst>
                <a:tab pos="914400" algn="l"/>
                <a:tab pos="1371600" algn="l"/>
              </a:tabLst>
            </a:pP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solidFill>
                <a:srgbClr val="FF0000"/>
              </a:solidFill>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solidFill>
                  <a:srgbClr val="FF0000"/>
                </a:solidFill>
                <a:latin typeface="Book Antiqua" panose="02040602050305030304" pitchFamily="18" charset="0"/>
                <a:ea typeface="Times New Roman" panose="02020603050405020304" pitchFamily="18" charset="0"/>
              </a:rPr>
              <a:t>Las atenciones de previsión incluyen los seguros de salud, de vida y de incapacidad, los planes de inversión para sufragar estudios secundarios o procurar una formación profesional o vocacional, así como la prestación de las garantías o medidas cautelares necesarias para lograr el desarrollo integral del alimentista.</a:t>
            </a:r>
            <a:endParaRPr lang="en-US" dirty="0">
              <a:solidFill>
                <a:srgbClr val="FF0000"/>
              </a:solidFill>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655.-Gastos de estudios.</a:t>
            </a:r>
            <a:r>
              <a:rPr lang="es-ES_tradnl" dirty="0">
                <a:solidFill>
                  <a:schemeClr val="accent1"/>
                </a:solidFill>
                <a:latin typeface="Book Antiqua" panose="02040602050305030304" pitchFamily="18" charset="0"/>
                <a:ea typeface="Times New Roman" panose="02020603050405020304" pitchFamily="18" charset="0"/>
              </a:rPr>
              <a:t> Procedencia Artículo 142 CC 1930.</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solidFill>
                  <a:srgbClr val="FF0000"/>
                </a:solidFill>
                <a:latin typeface="Book Antiqua" panose="02040602050305030304" pitchFamily="18" charset="0"/>
                <a:ea typeface="Times New Roman" panose="02020603050405020304" pitchFamily="18" charset="0"/>
              </a:rPr>
              <a:t>Si el alimentista alcanza la mayoridad mientras cursa ininterrumpidamente estudios profesionales o vocacionales, la obligación de alimentarlo se extiende hasta que obtenga el grado o título académico o técnico correspondiente o hasta que alcance los veinticinco (25) años de edad, lo que ocurra primero, a discreción del juzgador y dependiendo las circunstancias particulares de cada caso.</a:t>
            </a:r>
            <a:endParaRPr lang="en-US" dirty="0">
              <a:solidFill>
                <a:srgbClr val="FF0000"/>
              </a:solidFill>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solidFill>
                  <a:srgbClr val="FF0000"/>
                </a:solidFill>
                <a:latin typeface="Book Antiqua" panose="02040602050305030304" pitchFamily="18" charset="0"/>
                <a:ea typeface="Times New Roman" panose="02020603050405020304" pitchFamily="18" charset="0"/>
              </a:rPr>
              <a:t> </a:t>
            </a:r>
            <a:endParaRPr lang="en-US" dirty="0">
              <a:solidFill>
                <a:srgbClr val="FF0000"/>
              </a:solidFill>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solidFill>
                  <a:srgbClr val="FF0000"/>
                </a:solidFill>
                <a:latin typeface="Book Antiqua" panose="02040602050305030304" pitchFamily="18" charset="0"/>
                <a:ea typeface="Times New Roman" panose="02020603050405020304" pitchFamily="18" charset="0"/>
              </a:rPr>
              <a:t>El tribunal, en atención a las habilidades personales, el potencial de desarrollo y el aprovechamiento académico del alimentista, puede establecer la cuantía, el modo y el plazo de la obligación.</a:t>
            </a:r>
            <a:endParaRPr lang="en-US" dirty="0">
              <a:solidFill>
                <a:srgbClr val="FF0000"/>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14825796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043B4E3-9E5C-44E0-BB40-6DD0847236EC}"/>
              </a:ext>
            </a:extLst>
          </p:cNvPr>
          <p:cNvSpPr/>
          <p:nvPr/>
        </p:nvSpPr>
        <p:spPr>
          <a:xfrm>
            <a:off x="874643" y="490330"/>
            <a:ext cx="10721009" cy="5632311"/>
          </a:xfrm>
          <a:prstGeom prst="rect">
            <a:avLst/>
          </a:prstGeom>
        </p:spPr>
        <p:txBody>
          <a:bodyPr wrap="square">
            <a:spAutoFit/>
          </a:bodyPr>
          <a:lstStyle/>
          <a:p>
            <a:pPr indent="457200" algn="just">
              <a:tabLst>
                <a:tab pos="914400" algn="l"/>
                <a:tab pos="1371600" algn="l"/>
              </a:tabLst>
            </a:pPr>
            <a:r>
              <a:rPr lang="es-ES_tradnl" dirty="0">
                <a:effectLst/>
                <a:latin typeface="Book Antiqua" panose="02040602050305030304" pitchFamily="18" charset="0"/>
                <a:ea typeface="Times New Roman" panose="02020603050405020304" pitchFamily="18" charset="0"/>
              </a:rPr>
              <a:t>Artículo 658.-Obligados a suministrarse alimentos.</a:t>
            </a:r>
            <a:r>
              <a:rPr lang="es-ES_tradnl" dirty="0">
                <a:solidFill>
                  <a:schemeClr val="accent1"/>
                </a:solidFill>
                <a:latin typeface="Book Antiqua" panose="02040602050305030304" pitchFamily="18" charset="0"/>
                <a:ea typeface="Times New Roman" panose="02020603050405020304" pitchFamily="18" charset="0"/>
              </a:rPr>
              <a:t> Procedencia Artículo 143 CC 1930.</a:t>
            </a:r>
            <a:endParaRPr lang="en-US" dirty="0">
              <a:solidFill>
                <a:schemeClr val="accent1"/>
              </a:solidFill>
              <a:latin typeface="Times New Roman" panose="02020603050405020304" pitchFamily="18" charset="0"/>
              <a:ea typeface="Times New Roman" panose="02020603050405020304" pitchFamily="18" charset="0"/>
            </a:endParaRPr>
          </a:p>
          <a:p>
            <a:pPr indent="457200" algn="just">
              <a:tabLst>
                <a:tab pos="914400" algn="l"/>
                <a:tab pos="1371600" algn="l"/>
              </a:tabLst>
            </a:pPr>
            <a:endParaRPr lang="en-US" dirty="0">
              <a:effectLst/>
              <a:latin typeface="Book Antiqua" panose="02040602050305030304" pitchFamily="18" charset="0"/>
              <a:ea typeface="Times New Roman" panose="02020603050405020304" pitchFamily="18" charset="0"/>
            </a:endParaRPr>
          </a:p>
          <a:p>
            <a:pPr indent="457200" algn="just">
              <a:tabLst>
                <a:tab pos="914400" algn="l"/>
                <a:tab pos="1371600" algn="l"/>
              </a:tabLst>
            </a:pPr>
            <a:r>
              <a:rPr lang="es-ES_tradnl" dirty="0">
                <a:effectLst/>
                <a:latin typeface="Book Antiqua" panose="02040602050305030304" pitchFamily="18" charset="0"/>
                <a:ea typeface="Times New Roman" panose="02020603050405020304" pitchFamily="18" charset="0"/>
              </a:rPr>
              <a:t> </a:t>
            </a:r>
            <a:endParaRPr lang="en-US" dirty="0">
              <a:effectLst/>
              <a:latin typeface="Book Antiqua" panose="02040602050305030304" pitchFamily="18" charset="0"/>
              <a:ea typeface="Times New Roman" panose="02020603050405020304" pitchFamily="18" charset="0"/>
            </a:endParaRPr>
          </a:p>
          <a:p>
            <a:pPr indent="457200" algn="just">
              <a:tabLst>
                <a:tab pos="914400" algn="l"/>
                <a:tab pos="1371600" algn="l"/>
              </a:tabLst>
            </a:pPr>
            <a:r>
              <a:rPr lang="es-ES_tradnl" dirty="0">
                <a:effectLst/>
                <a:latin typeface="Book Antiqua" panose="02040602050305030304" pitchFamily="18" charset="0"/>
                <a:ea typeface="Times New Roman" panose="02020603050405020304" pitchFamily="18" charset="0"/>
              </a:rPr>
              <a:t>Están obligados recíprocamente a proporcionarse alimentos, en toda la extensión que señalan los artículos precedentes:</a:t>
            </a:r>
            <a:endParaRPr lang="en-US" dirty="0">
              <a:effectLst/>
              <a:latin typeface="Book Antiqua" panose="02040602050305030304" pitchFamily="18" charset="0"/>
              <a:ea typeface="Times New Roman" panose="02020603050405020304" pitchFamily="18" charset="0"/>
            </a:endParaRPr>
          </a:p>
          <a:p>
            <a:pPr indent="457200" algn="just">
              <a:tabLst>
                <a:tab pos="914400" algn="l"/>
                <a:tab pos="1371600" algn="l"/>
              </a:tabLst>
            </a:pPr>
            <a:r>
              <a:rPr lang="es-ES_tradnl" dirty="0">
                <a:effectLst/>
                <a:latin typeface="Book Antiqua" panose="02040602050305030304" pitchFamily="18" charset="0"/>
                <a:ea typeface="Times New Roman" panose="02020603050405020304" pitchFamily="18" charset="0"/>
              </a:rPr>
              <a:t> </a:t>
            </a:r>
            <a:endParaRPr lang="en-US" dirty="0">
              <a:effectLst/>
              <a:latin typeface="Book Antiqua" panose="02040602050305030304" pitchFamily="18" charset="0"/>
              <a:ea typeface="Times New Roman" panose="02020603050405020304" pitchFamily="18" charset="0"/>
            </a:endParaRPr>
          </a:p>
          <a:p>
            <a:pPr marL="342900" lvl="0" indent="-342900" algn="just">
              <a:buFont typeface="+mj-lt"/>
              <a:buAutoNum type="alphaLcParenBoth"/>
              <a:tabLst>
                <a:tab pos="914400" algn="l"/>
                <a:tab pos="1371600" algn="l"/>
              </a:tabLst>
            </a:pPr>
            <a:r>
              <a:rPr lang="es-ES_tradnl" dirty="0">
                <a:effectLst/>
                <a:latin typeface="Book Antiqua" panose="02040602050305030304" pitchFamily="18" charset="0"/>
              </a:rPr>
              <a:t>los cónyuges; </a:t>
            </a:r>
            <a:endParaRPr lang="en-US" dirty="0">
              <a:effectLst/>
              <a:latin typeface="Book Antiqua" panose="02040602050305030304" pitchFamily="18" charset="0"/>
            </a:endParaRPr>
          </a:p>
          <a:p>
            <a:pPr marL="914400" algn="just">
              <a:tabLst>
                <a:tab pos="914400" algn="l"/>
                <a:tab pos="1371600" algn="l"/>
              </a:tabLst>
            </a:pPr>
            <a:r>
              <a:rPr lang="es-ES_tradnl" dirty="0">
                <a:effectLst/>
                <a:latin typeface="Book Antiqua" panose="02040602050305030304" pitchFamily="18" charset="0"/>
              </a:rPr>
              <a:t> </a:t>
            </a:r>
            <a:endParaRPr lang="en-US" dirty="0">
              <a:effectLst/>
              <a:latin typeface="Book Antiqua" panose="02040602050305030304" pitchFamily="18" charset="0"/>
            </a:endParaRPr>
          </a:p>
          <a:p>
            <a:pPr marL="342900" lvl="0" indent="-342900" algn="just">
              <a:buFont typeface="+mj-lt"/>
              <a:buAutoNum type="alphaLcParenBoth"/>
              <a:tabLst>
                <a:tab pos="914400" algn="l"/>
                <a:tab pos="1371600" algn="l"/>
              </a:tabLst>
            </a:pPr>
            <a:r>
              <a:rPr lang="es-ES_tradnl" dirty="0">
                <a:effectLst/>
                <a:latin typeface="Book Antiqua" panose="02040602050305030304" pitchFamily="18" charset="0"/>
              </a:rPr>
              <a:t>los ascendientes y descendientes; </a:t>
            </a:r>
            <a:endParaRPr lang="en-US" dirty="0">
              <a:effectLst/>
              <a:latin typeface="Book Antiqua" panose="02040602050305030304" pitchFamily="18" charset="0"/>
            </a:endParaRPr>
          </a:p>
          <a:p>
            <a:pPr algn="just">
              <a:tabLst>
                <a:tab pos="914400" algn="l"/>
                <a:tab pos="1371600" algn="l"/>
              </a:tabLst>
            </a:pPr>
            <a:r>
              <a:rPr lang="es-ES_tradnl" dirty="0">
                <a:effectLst/>
                <a:latin typeface="Book Antiqua" panose="02040602050305030304" pitchFamily="18" charset="0"/>
              </a:rPr>
              <a:t> </a:t>
            </a:r>
            <a:endParaRPr lang="en-US" dirty="0">
              <a:effectLst/>
              <a:latin typeface="Book Antiqua" panose="02040602050305030304" pitchFamily="18" charset="0"/>
            </a:endParaRPr>
          </a:p>
          <a:p>
            <a:pPr marL="342900" lvl="0" indent="-342900" algn="just">
              <a:buFont typeface="+mj-lt"/>
              <a:buAutoNum type="alphaLcParenBoth"/>
              <a:tabLst>
                <a:tab pos="914400" algn="l"/>
                <a:tab pos="1371600" algn="l"/>
              </a:tabLst>
            </a:pPr>
            <a:r>
              <a:rPr lang="es-ES_tradnl" dirty="0">
                <a:effectLst/>
                <a:latin typeface="Book Antiqua" panose="02040602050305030304" pitchFamily="18" charset="0"/>
              </a:rPr>
              <a:t>los hermanos.</a:t>
            </a:r>
            <a:endParaRPr lang="en-US" dirty="0">
              <a:effectLst/>
              <a:latin typeface="Book Antiqua" panose="02040602050305030304" pitchFamily="18" charset="0"/>
            </a:endParaRPr>
          </a:p>
          <a:p>
            <a:pPr algn="just">
              <a:tabLst>
                <a:tab pos="914400" algn="l"/>
                <a:tab pos="1371600" algn="l"/>
              </a:tabLst>
            </a:pPr>
            <a:r>
              <a:rPr lang="es-ES_tradnl" dirty="0">
                <a:effectLst/>
                <a:latin typeface="Book Antiqua" panose="02040602050305030304" pitchFamily="18" charset="0"/>
              </a:rPr>
              <a:t> </a:t>
            </a:r>
            <a:endParaRPr lang="en-US" dirty="0">
              <a:effectLst/>
              <a:latin typeface="Book Antiqua" panose="02040602050305030304" pitchFamily="18" charset="0"/>
            </a:endParaRPr>
          </a:p>
          <a:p>
            <a:pPr marL="57150" indent="400050" algn="just">
              <a:tabLst>
                <a:tab pos="914400" algn="l"/>
                <a:tab pos="1371600" algn="l"/>
              </a:tabLst>
            </a:pPr>
            <a:r>
              <a:rPr lang="es-ES_tradnl" dirty="0">
                <a:solidFill>
                  <a:srgbClr val="FF0000"/>
                </a:solidFill>
                <a:effectLst/>
                <a:latin typeface="Book Antiqua" panose="02040602050305030304" pitchFamily="18" charset="0"/>
              </a:rPr>
              <a:t>Si el obligado a suministrar alimentos es una persona de sesenta y dos (62) años o más, el juzgador al determinar si procede la prestación de alimentos solicitada </a:t>
            </a:r>
            <a:r>
              <a:rPr lang="es-PR" dirty="0">
                <a:solidFill>
                  <a:srgbClr val="FF0000"/>
                </a:solidFill>
                <a:effectLst/>
                <a:latin typeface="Book Antiqua" panose="02040602050305030304" pitchFamily="18" charset="0"/>
              </a:rPr>
              <a:t>y su cuantía</a:t>
            </a:r>
            <a:r>
              <a:rPr lang="es-ES_tradnl" dirty="0">
                <a:solidFill>
                  <a:srgbClr val="FF0000"/>
                </a:solidFill>
                <a:effectLst/>
                <a:latin typeface="Book Antiqua" panose="02040602050305030304" pitchFamily="18" charset="0"/>
              </a:rPr>
              <a:t>, deberá tomar en consideración los siguientes factores: estado de salud que pueda impactar la habilidad para sufragar sus propios gastos médicos; gastos en los que invierte este si tiene algún impedimento o discapacidad; gastos por nutrición particular o dietas; cuidado necesario de alguna condición de salud o enfermedad que le aqueje; edad; si trabaja o no; gastos relacionados a vivienda; gastos necesarios relacionados a prevención de enfermedades; si tiene a su cargo menores de edad, incapacitados o dependientes; o cualquier otro que pudiera limitar en forma sustancial su capacidad económica.</a:t>
            </a:r>
            <a:endParaRPr lang="en-US" dirty="0">
              <a:solidFill>
                <a:srgbClr val="FF0000"/>
              </a:solidFill>
              <a:effectLst/>
              <a:latin typeface="Book Antiqua" panose="02040602050305030304" pitchFamily="18" charset="0"/>
            </a:endParaRPr>
          </a:p>
        </p:txBody>
      </p:sp>
    </p:spTree>
    <p:extLst>
      <p:ext uri="{BB962C8B-B14F-4D97-AF65-F5344CB8AC3E}">
        <p14:creationId xmlns:p14="http://schemas.microsoft.com/office/powerpoint/2010/main" val="303330254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A677A18-C447-44E0-968D-09EE0DDC699E}"/>
              </a:ext>
            </a:extLst>
          </p:cNvPr>
          <p:cNvSpPr/>
          <p:nvPr/>
        </p:nvSpPr>
        <p:spPr>
          <a:xfrm>
            <a:off x="1086677" y="556592"/>
            <a:ext cx="10402957" cy="2585323"/>
          </a:xfrm>
          <a:prstGeom prst="rect">
            <a:avLst/>
          </a:prstGeom>
        </p:spPr>
        <p:txBody>
          <a:bodyPr wrap="square">
            <a:spAutoFit/>
          </a:bodyPr>
          <a:lstStyle/>
          <a:p>
            <a:r>
              <a:rPr lang="es-ES" b="1" dirty="0">
                <a:solidFill>
                  <a:srgbClr val="000000"/>
                </a:solidFill>
                <a:latin typeface="Times New Roman" panose="02020603050405020304" pitchFamily="18" charset="0"/>
              </a:rPr>
              <a:t>Artículo 143. — Quiénes están obligados a suministrarse alimentos. </a:t>
            </a:r>
            <a:r>
              <a:rPr lang="es-ES" dirty="0">
                <a:solidFill>
                  <a:srgbClr val="000000"/>
                </a:solidFill>
                <a:latin typeface="Times New Roman" panose="02020603050405020304" pitchFamily="18" charset="0"/>
              </a:rPr>
              <a:t>(31 L.P.R.A. § 562) </a:t>
            </a:r>
          </a:p>
          <a:p>
            <a:r>
              <a:rPr lang="es-ES" dirty="0">
                <a:solidFill>
                  <a:srgbClr val="000000"/>
                </a:solidFill>
                <a:latin typeface="Times New Roman" panose="02020603050405020304" pitchFamily="18" charset="0"/>
              </a:rPr>
              <a:t>Están obligados recíprocamente a darse alimentos, en toda la extensión que señala el Artículo precedente: </a:t>
            </a:r>
          </a:p>
          <a:p>
            <a:r>
              <a:rPr lang="en-US" b="1" dirty="0">
                <a:solidFill>
                  <a:srgbClr val="000000"/>
                </a:solidFill>
                <a:latin typeface="Times New Roman" panose="02020603050405020304" pitchFamily="18" charset="0"/>
              </a:rPr>
              <a:t>(1) </a:t>
            </a:r>
            <a:r>
              <a:rPr lang="en-US" dirty="0">
                <a:solidFill>
                  <a:srgbClr val="000000"/>
                </a:solidFill>
                <a:latin typeface="Times New Roman" panose="02020603050405020304" pitchFamily="18" charset="0"/>
              </a:rPr>
              <a:t>Los </a:t>
            </a:r>
            <a:r>
              <a:rPr lang="en-US" dirty="0" err="1">
                <a:solidFill>
                  <a:srgbClr val="000000"/>
                </a:solidFill>
                <a:latin typeface="Times New Roman" panose="02020603050405020304" pitchFamily="18" charset="0"/>
              </a:rPr>
              <a:t>cónyuges</a:t>
            </a:r>
            <a:r>
              <a:rPr lang="en-US" dirty="0">
                <a:solidFill>
                  <a:srgbClr val="000000"/>
                </a:solidFill>
                <a:latin typeface="Times New Roman" panose="02020603050405020304" pitchFamily="18" charset="0"/>
              </a:rPr>
              <a:t>. </a:t>
            </a:r>
          </a:p>
          <a:p>
            <a:r>
              <a:rPr lang="es-ES" b="1" dirty="0">
                <a:solidFill>
                  <a:srgbClr val="000000"/>
                </a:solidFill>
                <a:latin typeface="Times New Roman" panose="02020603050405020304" pitchFamily="18" charset="0"/>
              </a:rPr>
              <a:t>(2) </a:t>
            </a:r>
            <a:r>
              <a:rPr lang="es-ES" dirty="0">
                <a:solidFill>
                  <a:srgbClr val="000000"/>
                </a:solidFill>
                <a:latin typeface="Times New Roman" panose="02020603050405020304" pitchFamily="18" charset="0"/>
              </a:rPr>
              <a:t>Los ascendientes y descendientes. </a:t>
            </a:r>
          </a:p>
          <a:p>
            <a:r>
              <a:rPr lang="es-ES" b="1" dirty="0">
                <a:solidFill>
                  <a:srgbClr val="000000"/>
                </a:solidFill>
                <a:latin typeface="Times New Roman" panose="02020603050405020304" pitchFamily="18" charset="0"/>
              </a:rPr>
              <a:t>(</a:t>
            </a:r>
            <a:r>
              <a:rPr lang="es-ES" b="1" dirty="0">
                <a:solidFill>
                  <a:srgbClr val="FF0000"/>
                </a:solidFill>
                <a:latin typeface="Times New Roman" panose="02020603050405020304" pitchFamily="18" charset="0"/>
              </a:rPr>
              <a:t>3) </a:t>
            </a:r>
            <a:r>
              <a:rPr lang="es-ES" dirty="0">
                <a:solidFill>
                  <a:srgbClr val="FF0000"/>
                </a:solidFill>
                <a:latin typeface="Times New Roman" panose="02020603050405020304" pitchFamily="18" charset="0"/>
              </a:rPr>
              <a:t>El adoptante y el adoptado y sus descendientes. </a:t>
            </a:r>
          </a:p>
          <a:p>
            <a:r>
              <a:rPr lang="es-ES" dirty="0">
                <a:solidFill>
                  <a:srgbClr val="FF0000"/>
                </a:solidFill>
                <a:latin typeface="Times New Roman" panose="02020603050405020304" pitchFamily="18" charset="0"/>
              </a:rPr>
              <a:t>Los hermanos se deben recíprocamente aunque sólo sean uterinos, consanguíneos o adoptivos los auxilios necesarios para la vida, cuando por un defecto físico o moral, o por cualquier otra causa que no sea imputable al alimentista, no puede éste procurarse su subsistencia. En estos auxilios están, en su caso, comprendidos los gastos indispensables para costear la instrucción elemental y la enseñanza de una profesión, arte u oficio</a:t>
            </a:r>
            <a:r>
              <a:rPr lang="es-ES" dirty="0">
                <a:solidFill>
                  <a:srgbClr val="000000"/>
                </a:solidFill>
                <a:latin typeface="Times New Roman" panose="02020603050405020304" pitchFamily="18" charset="0"/>
              </a:rPr>
              <a:t>. </a:t>
            </a:r>
            <a:endParaRPr lang="en-US" dirty="0"/>
          </a:p>
        </p:txBody>
      </p:sp>
      <p:sp>
        <p:nvSpPr>
          <p:cNvPr id="3" name="Rectangle 2">
            <a:extLst>
              <a:ext uri="{FF2B5EF4-FFF2-40B4-BE49-F238E27FC236}">
                <a16:creationId xmlns:a16="http://schemas.microsoft.com/office/drawing/2014/main" id="{0CE2CBB6-0494-4F29-99DE-8C652F48C02D}"/>
              </a:ext>
            </a:extLst>
          </p:cNvPr>
          <p:cNvSpPr/>
          <p:nvPr/>
        </p:nvSpPr>
        <p:spPr>
          <a:xfrm>
            <a:off x="1086677" y="3429000"/>
            <a:ext cx="10402957" cy="1754326"/>
          </a:xfrm>
          <a:prstGeom prst="rect">
            <a:avLst/>
          </a:prstGeom>
        </p:spPr>
        <p:txBody>
          <a:bodyPr wrap="square">
            <a:spAutoFit/>
          </a:bodyPr>
          <a:lstStyle/>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659.-Alimentos entre hermanos.</a:t>
            </a:r>
            <a:r>
              <a:rPr lang="es-ES_tradnl" dirty="0">
                <a:solidFill>
                  <a:schemeClr val="accent1"/>
                </a:solidFill>
                <a:latin typeface="Book Antiqua" panose="02040602050305030304" pitchFamily="18" charset="0"/>
                <a:ea typeface="Times New Roman" panose="02020603050405020304" pitchFamily="18" charset="0"/>
              </a:rPr>
              <a:t> Procedencia Artículo 143 CC 1930.</a:t>
            </a:r>
            <a:endParaRPr lang="en-US" dirty="0">
              <a:solidFill>
                <a:schemeClr val="accent1"/>
              </a:solidFill>
              <a:latin typeface="Times New Roman" panose="02020603050405020304" pitchFamily="18" charset="0"/>
              <a:ea typeface="Times New Roman" panose="02020603050405020304" pitchFamily="18" charset="0"/>
            </a:endParaRPr>
          </a:p>
          <a:p>
            <a:pPr indent="457200" algn="just">
              <a:tabLst>
                <a:tab pos="914400" algn="l"/>
                <a:tab pos="1371600" algn="l"/>
              </a:tabLst>
            </a:pP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La obligación alimentaria entre hermanos se limita a proporcionar los auxilios necesarios para la subsistencia cuando, por cualquier causa no imputable al alimentista, no puede este procurarse su propio sustento y su educación.</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63702412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DDF44F-D858-4535-8C6C-00E2379D54D8}"/>
              </a:ext>
            </a:extLst>
          </p:cNvPr>
          <p:cNvSpPr/>
          <p:nvPr/>
        </p:nvSpPr>
        <p:spPr>
          <a:xfrm>
            <a:off x="1020417" y="742122"/>
            <a:ext cx="10243931" cy="5078313"/>
          </a:xfrm>
          <a:prstGeom prst="rect">
            <a:avLst/>
          </a:prstGeom>
        </p:spPr>
        <p:txBody>
          <a:bodyPr wrap="square">
            <a:spAutoFit/>
          </a:bodyPr>
          <a:lstStyle/>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670.-Forma de pago.</a:t>
            </a:r>
            <a:r>
              <a:rPr lang="es-ES_tradnl" dirty="0">
                <a:solidFill>
                  <a:schemeClr val="accent1"/>
                </a:solidFill>
                <a:latin typeface="Book Antiqua" panose="02040602050305030304" pitchFamily="18" charset="0"/>
                <a:ea typeface="Times New Roman" panose="02020603050405020304" pitchFamily="18" charset="0"/>
              </a:rPr>
              <a:t> Procedencia Artículo 147 CC 1930.</a:t>
            </a:r>
            <a:endParaRPr lang="en-US" dirty="0">
              <a:solidFill>
                <a:schemeClr val="accent1"/>
              </a:solidFill>
              <a:latin typeface="Times New Roman" panose="02020603050405020304" pitchFamily="18" charset="0"/>
              <a:ea typeface="Times New Roman" panose="02020603050405020304" pitchFamily="18" charset="0"/>
            </a:endParaRPr>
          </a:p>
          <a:p>
            <a:pPr indent="457200" algn="just">
              <a:tabLst>
                <a:tab pos="914400" algn="l"/>
                <a:tab pos="1371600" algn="l"/>
              </a:tabLst>
            </a:pP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El pago de la cuantía impuesta por concepto de alimentos se hará en </a:t>
            </a:r>
            <a:r>
              <a:rPr lang="es-ES_tradnl" dirty="0">
                <a:solidFill>
                  <a:srgbClr val="FF0000"/>
                </a:solidFill>
                <a:latin typeface="Book Antiqua" panose="02040602050305030304" pitchFamily="18" charset="0"/>
                <a:ea typeface="Times New Roman" panose="02020603050405020304" pitchFamily="18" charset="0"/>
              </a:rPr>
              <a:t>los primeros diez (10) días del mes</a:t>
            </a:r>
            <a:r>
              <a:rPr lang="es-ES_tradnl" dirty="0">
                <a:latin typeface="Book Antiqua" panose="02040602050305030304" pitchFamily="18" charset="0"/>
                <a:ea typeface="Times New Roman" panose="02020603050405020304" pitchFamily="18" charset="0"/>
              </a:rPr>
              <a:t> para el cual corresponde. Si el alimentista fallece, vigente la obligación, sus herederos no están obligados a devolver lo que aquel haya recibido anticipadamente.</a:t>
            </a:r>
          </a:p>
          <a:p>
            <a:pPr indent="457200" algn="just">
              <a:tabLst>
                <a:tab pos="914400" algn="l"/>
                <a:tab pos="1371600" algn="l"/>
              </a:tabLst>
            </a:pPr>
            <a:endParaRPr lang="es-ES_tradnl" dirty="0">
              <a:latin typeface="Book Antiqua" panose="02040602050305030304" pitchFamily="18" charset="0"/>
              <a:ea typeface="Times New Roman" panose="02020603050405020304" pitchFamily="18" charset="0"/>
            </a:endParaRPr>
          </a:p>
          <a:p>
            <a:pPr indent="457200" algn="just">
              <a:tabLst>
                <a:tab pos="914400" algn="l"/>
                <a:tab pos="1371600" algn="l"/>
              </a:tabLst>
            </a:pPr>
            <a:endParaRPr lang="es-ES_tradnl" dirty="0">
              <a:latin typeface="Book Antiqua" panose="02040602050305030304" pitchFamily="18" charset="0"/>
              <a:ea typeface="Times New Roman" panose="02020603050405020304" pitchFamily="18" charset="0"/>
            </a:endParaRPr>
          </a:p>
          <a:p>
            <a:pPr indent="457200" algn="just">
              <a:tabLst>
                <a:tab pos="914400" algn="l"/>
                <a:tab pos="1371600" algn="l"/>
              </a:tabLst>
            </a:pPr>
            <a:endParaRPr lang="es-ES_tradnl" dirty="0">
              <a:latin typeface="Book Antiqua" panose="02040602050305030304" pitchFamily="18" charset="0"/>
              <a:ea typeface="Times New Roman" panose="02020603050405020304" pitchFamily="18" charset="0"/>
            </a:endParaRPr>
          </a:p>
          <a:p>
            <a:r>
              <a:rPr lang="es-ES" b="1" dirty="0">
                <a:latin typeface="Book Antiqua" panose="02040602050305030304" pitchFamily="18" charset="0"/>
              </a:rPr>
              <a:t>Artículo 147. — Cuándo será exigible la obligación de suministrar alimentos; cuándo debe verificarse el pago. </a:t>
            </a:r>
            <a:r>
              <a:rPr lang="es-ES" dirty="0">
                <a:latin typeface="Book Antiqua" panose="02040602050305030304" pitchFamily="18" charset="0"/>
              </a:rPr>
              <a:t>(31 L.P.R.A. § 566) </a:t>
            </a:r>
          </a:p>
          <a:p>
            <a:r>
              <a:rPr lang="es-ES" dirty="0">
                <a:latin typeface="Book Antiqua" panose="02040602050305030304" pitchFamily="18" charset="0"/>
              </a:rPr>
              <a:t>La obligación de dar alimentos será exigible desde que los necesitare para subsistir la persona que tuviere derecho a percibirlos; pero no se abonarán sino desde la fecha en que se interponga la demanda. </a:t>
            </a:r>
          </a:p>
          <a:p>
            <a:r>
              <a:rPr lang="es-ES" dirty="0">
                <a:latin typeface="Book Antiqua" panose="02040602050305030304" pitchFamily="18" charset="0"/>
              </a:rPr>
              <a:t>Se verifica el pago por meses anticipados, y, cuando fallezca el alimentista, sus herederos no serán obligados a devolver lo que éste hubiese recibido anticipadamente. </a:t>
            </a:r>
          </a:p>
          <a:p>
            <a:r>
              <a:rPr lang="es-ES" dirty="0">
                <a:latin typeface="Book Antiqua" panose="02040602050305030304" pitchFamily="18" charset="0"/>
              </a:rPr>
              <a:t>Los alimentos concedidos comenzarán a devengar intereses legales por mora, desde el momento en que se dicte la sentencia o si es de mes a mes, desde que venció o debió ser satisfecha la obligación. </a:t>
            </a:r>
            <a:endParaRPr lang="en-US" dirty="0">
              <a:latin typeface="Book Antiqua" panose="02040602050305030304" pitchFamily="18" charset="0"/>
              <a:ea typeface="Times New Roman" panose="02020603050405020304" pitchFamily="18" charset="0"/>
            </a:endParaRPr>
          </a:p>
        </p:txBody>
      </p:sp>
    </p:spTree>
    <p:extLst>
      <p:ext uri="{BB962C8B-B14F-4D97-AF65-F5344CB8AC3E}">
        <p14:creationId xmlns:p14="http://schemas.microsoft.com/office/powerpoint/2010/main" val="1941340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7C6471C-44C5-4901-AEB6-9B2585264DAC}"/>
              </a:ext>
            </a:extLst>
          </p:cNvPr>
          <p:cNvSpPr txBox="1"/>
          <p:nvPr/>
        </p:nvSpPr>
        <p:spPr>
          <a:xfrm>
            <a:off x="1444487" y="1272209"/>
            <a:ext cx="9621078" cy="3970318"/>
          </a:xfrm>
          <a:prstGeom prst="rect">
            <a:avLst/>
          </a:prstGeom>
          <a:noFill/>
        </p:spPr>
        <p:txBody>
          <a:bodyPr wrap="square" rtlCol="0">
            <a:spAutoFit/>
          </a:bodyPr>
          <a:lstStyle/>
          <a:p>
            <a:r>
              <a:rPr lang="es-ES_tradnl" dirty="0"/>
              <a:t>Artículo 381.-Matrimonio del menor de edad</a:t>
            </a:r>
            <a:r>
              <a:rPr lang="es-ES_tradnl" dirty="0">
                <a:solidFill>
                  <a:schemeClr val="accent1"/>
                </a:solidFill>
              </a:rPr>
              <a:t>. </a:t>
            </a:r>
            <a:r>
              <a:rPr lang="es-ES_tradnl" u="sng" dirty="0">
                <a:solidFill>
                  <a:schemeClr val="accent1"/>
                </a:solidFill>
              </a:rPr>
              <a:t>ARTS. 70,74 CC1930</a:t>
            </a:r>
            <a:endParaRPr lang="en-US" dirty="0">
              <a:solidFill>
                <a:schemeClr val="accent1"/>
              </a:solidFill>
            </a:endParaRPr>
          </a:p>
          <a:p>
            <a:r>
              <a:rPr lang="es-ES_tradnl" dirty="0"/>
              <a:t> </a:t>
            </a:r>
            <a:endParaRPr lang="en-US" dirty="0"/>
          </a:p>
          <a:p>
            <a:r>
              <a:rPr lang="es-ES_tradnl" dirty="0"/>
              <a:t>Para contraer matrimonio, el menor que ha cumplido los dieciocho (18) años necesita la autorización de las personas que ejercen sobre él la patria potestad o la tutela. Si estas se niegan a consentir al matrimonio, el tribunal puede autorizarlo luego de celebrar una vista para conocer las causas de la negativa y determinar si el menor tiene discernimiento para entender la naturaleza del matrimonio y las obligaciones que conlleva.</a:t>
            </a:r>
          </a:p>
          <a:p>
            <a:endParaRPr lang="es-ES_tradnl" dirty="0"/>
          </a:p>
          <a:p>
            <a:endParaRPr lang="es-ES_tradnl" dirty="0"/>
          </a:p>
          <a:p>
            <a:r>
              <a:rPr lang="es-ES_tradnl" dirty="0">
                <a:solidFill>
                  <a:srgbClr val="FF0000"/>
                </a:solidFill>
              </a:rPr>
              <a:t>ENMIENDA:     Artículo 70 CC 1930:  </a:t>
            </a:r>
            <a:r>
              <a:rPr lang="es-ES" dirty="0">
                <a:solidFill>
                  <a:srgbClr val="FF0000"/>
                </a:solidFill>
              </a:rPr>
              <a:t>Los varones menores de dieciocho años y las mujeres menores de dieciséis años. </a:t>
            </a:r>
            <a:endParaRPr lang="es-ES_tradnl" dirty="0">
              <a:solidFill>
                <a:srgbClr val="FF0000"/>
              </a:solidFill>
            </a:endParaRPr>
          </a:p>
          <a:p>
            <a:endParaRPr lang="es-ES_tradnl" dirty="0"/>
          </a:p>
          <a:p>
            <a:endParaRPr lang="es-ES_tradnl" dirty="0"/>
          </a:p>
          <a:p>
            <a:endParaRPr lang="en-US" dirty="0"/>
          </a:p>
        </p:txBody>
      </p:sp>
    </p:spTree>
    <p:extLst>
      <p:ext uri="{BB962C8B-B14F-4D97-AF65-F5344CB8AC3E}">
        <p14:creationId xmlns:p14="http://schemas.microsoft.com/office/powerpoint/2010/main" val="29205330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39C31AC-7433-4030-872E-F035E3D6DC75}"/>
              </a:ext>
            </a:extLst>
          </p:cNvPr>
          <p:cNvSpPr txBox="1"/>
          <p:nvPr/>
        </p:nvSpPr>
        <p:spPr>
          <a:xfrm>
            <a:off x="622852" y="344557"/>
            <a:ext cx="11065565" cy="5909310"/>
          </a:xfrm>
          <a:prstGeom prst="rect">
            <a:avLst/>
          </a:prstGeom>
          <a:noFill/>
        </p:spPr>
        <p:txBody>
          <a:bodyPr wrap="square" rtlCol="0">
            <a:spAutoFit/>
          </a:bodyPr>
          <a:lstStyle/>
          <a:p>
            <a:pPr indent="457200" algn="just">
              <a:tabLst>
                <a:tab pos="914400" algn="l"/>
                <a:tab pos="1371600" algn="l"/>
              </a:tabLst>
            </a:pPr>
            <a:r>
              <a:rPr lang="es-ES" dirty="0"/>
              <a:t>Artículo 389.-Contenido de la declaración jurada. </a:t>
            </a:r>
            <a:r>
              <a:rPr lang="es-ES_tradnl" dirty="0">
                <a:solidFill>
                  <a:schemeClr val="accent1"/>
                </a:solidFill>
                <a:latin typeface="Book Antiqua" panose="02040602050305030304" pitchFamily="18" charset="0"/>
                <a:ea typeface="Times New Roman" panose="02020603050405020304" pitchFamily="18" charset="0"/>
              </a:rPr>
              <a:t>Procedencia Artículos 76, 77 CC 1930.</a:t>
            </a:r>
            <a:endParaRPr lang="en-US" dirty="0">
              <a:solidFill>
                <a:schemeClr val="accent1"/>
              </a:solidFill>
              <a:latin typeface="Times New Roman" panose="02020603050405020304" pitchFamily="18" charset="0"/>
              <a:ea typeface="Times New Roman" panose="02020603050405020304" pitchFamily="18" charset="0"/>
            </a:endParaRPr>
          </a:p>
          <a:p>
            <a:endParaRPr lang="es-ES" dirty="0"/>
          </a:p>
          <a:p>
            <a:r>
              <a:rPr lang="es-ES" dirty="0"/>
              <a:t>La declaración jurada requerida en esta sección debe contener:</a:t>
            </a:r>
          </a:p>
          <a:p>
            <a:endParaRPr lang="es-ES" dirty="0"/>
          </a:p>
          <a:p>
            <a:r>
              <a:rPr lang="es-ES" dirty="0"/>
              <a:t>(a)	el nombre y el apellido o apellidos, el sexo, la edad, el lugar de nacimiento, el estado civil, la profesión o el oficio, el domicilio y la dirección residencial de cada uno de los contrayentes;</a:t>
            </a:r>
          </a:p>
          <a:p>
            <a:endParaRPr lang="es-ES" dirty="0"/>
          </a:p>
          <a:p>
            <a:r>
              <a:rPr lang="es-ES" dirty="0"/>
              <a:t>(b)	el nombre, el apellido o apellidos y el lugar de nacimiento de sus respectivos progenitores;</a:t>
            </a:r>
          </a:p>
          <a:p>
            <a:endParaRPr lang="es-ES" dirty="0"/>
          </a:p>
          <a:p>
            <a:r>
              <a:rPr lang="es-ES" dirty="0"/>
              <a:t>(c)	el grado de consanguinidad, si lo hay, entre los contrayentes; </a:t>
            </a:r>
          </a:p>
          <a:p>
            <a:endParaRPr lang="es-ES" dirty="0"/>
          </a:p>
          <a:p>
            <a:r>
              <a:rPr lang="es-ES" dirty="0"/>
              <a:t>(d)	la manifestación de que no existe impedimento legal para contraer matrimonio entre sí;</a:t>
            </a:r>
          </a:p>
          <a:p>
            <a:endParaRPr lang="es-ES" dirty="0"/>
          </a:p>
          <a:p>
            <a:r>
              <a:rPr lang="es-ES" dirty="0"/>
              <a:t>(e)	si hubo algún matrimonio previo de alguno o de ambos contrayentes: el nombre y el apellido o apellidos del excónyuge; la forma de disolución del vínculo matrimonial; si fue por muerte, la fecha y el lugar de fallecimiento del cónyuge; si fue por decreto de nulidad o de divorcio la fecha y el tribunal que dictó la sentencia;</a:t>
            </a:r>
          </a:p>
          <a:p>
            <a:endParaRPr lang="es-ES" dirty="0"/>
          </a:p>
          <a:p>
            <a:r>
              <a:rPr lang="es-ES" dirty="0"/>
              <a:t>(f)	los nombres, el apellido o apellidos, la edad y la dirección residencial de cada uno de los hijos de cualquiera de los contrayentes;</a:t>
            </a:r>
          </a:p>
          <a:p>
            <a:endParaRPr lang="es-ES" dirty="0"/>
          </a:p>
          <a:p>
            <a:r>
              <a:rPr lang="es-ES" dirty="0"/>
              <a:t>(g)	la fecha, la hora y el lugar de la celebración del matrimonio;</a:t>
            </a:r>
          </a:p>
        </p:txBody>
      </p:sp>
    </p:spTree>
    <p:extLst>
      <p:ext uri="{BB962C8B-B14F-4D97-AF65-F5344CB8AC3E}">
        <p14:creationId xmlns:p14="http://schemas.microsoft.com/office/powerpoint/2010/main" val="1680704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72E8EE1-C2A7-40DE-A02C-2C2272C11DAD}"/>
              </a:ext>
            </a:extLst>
          </p:cNvPr>
          <p:cNvSpPr txBox="1"/>
          <p:nvPr/>
        </p:nvSpPr>
        <p:spPr>
          <a:xfrm>
            <a:off x="556591" y="477078"/>
            <a:ext cx="11211339" cy="6186309"/>
          </a:xfrm>
          <a:prstGeom prst="rect">
            <a:avLst/>
          </a:prstGeom>
          <a:noFill/>
        </p:spPr>
        <p:txBody>
          <a:bodyPr wrap="square" rtlCol="0">
            <a:spAutoFit/>
          </a:bodyPr>
          <a:lstStyle/>
          <a:p>
            <a:endParaRPr lang="es-ES"/>
          </a:p>
          <a:p>
            <a:endParaRPr lang="es-ES"/>
          </a:p>
          <a:p>
            <a:r>
              <a:rPr lang="es-ES"/>
              <a:t>(h)	el nombre y el carácter del celebrante; </a:t>
            </a:r>
          </a:p>
          <a:p>
            <a:endParaRPr lang="es-ES"/>
          </a:p>
          <a:p>
            <a:r>
              <a:rPr lang="es-ES"/>
              <a:t>(i)	el nombre y la dirección residencial de los dos testigos del acto;</a:t>
            </a:r>
          </a:p>
          <a:p>
            <a:endParaRPr lang="es-ES"/>
          </a:p>
          <a:p>
            <a:r>
              <a:rPr lang="es-ES"/>
              <a:t>(j)	el régimen económico seleccionado por los contrayentes para regir los asuntos patrimoniales del matrimonio; y</a:t>
            </a:r>
          </a:p>
          <a:p>
            <a:endParaRPr lang="es-ES"/>
          </a:p>
          <a:p>
            <a:r>
              <a:rPr lang="es-ES"/>
              <a:t>(k)	la información relacionada con cualquier condición médica o intervención quirúrgica que, de conocerla el otro contrayente, no daría su consentimiento para el matrimonio.</a:t>
            </a:r>
          </a:p>
          <a:p>
            <a:endParaRPr lang="es-ES"/>
          </a:p>
          <a:p>
            <a:r>
              <a:rPr lang="es-ES"/>
              <a:t>Si alguno de los contrayentes es un menor que ha cumplido la edad de dieciocho (18) años, el documento de la declaración que requiere este Código, incluirá el consentimiento escrito de las personas que ejercen sobre él la patria potestad o la tutela.</a:t>
            </a:r>
          </a:p>
          <a:p>
            <a:endParaRPr lang="es-ES"/>
          </a:p>
          <a:p>
            <a:r>
              <a:rPr lang="es-ES"/>
              <a:t>Toda la información contenida en esta declaración jurada es confidencial, y no puede ser divulgada para propósitos distintos de la celebración del matrimonio o su disolución.</a:t>
            </a:r>
          </a:p>
          <a:p>
            <a:endParaRPr lang="es-ES"/>
          </a:p>
          <a:p>
            <a:r>
              <a:rPr lang="es-ES"/>
              <a:t>La persona que por motivos de su oficio conozca la información contenida en esta declaración jurada está obligada a mantener su confidencialidad y puede quedar sujeta a responsabilidad legal, tanto penal como civil, por la divulgación de cualquier información que pueda causar daño a las personas a las que se refiere este artículo.</a:t>
            </a:r>
            <a:endParaRPr lang="es-ES" dirty="0"/>
          </a:p>
        </p:txBody>
      </p:sp>
    </p:spTree>
    <p:extLst>
      <p:ext uri="{BB962C8B-B14F-4D97-AF65-F5344CB8AC3E}">
        <p14:creationId xmlns:p14="http://schemas.microsoft.com/office/powerpoint/2010/main" val="3588860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298B948-5010-4425-860C-F92AF2380482}"/>
              </a:ext>
            </a:extLst>
          </p:cNvPr>
          <p:cNvSpPr/>
          <p:nvPr/>
        </p:nvSpPr>
        <p:spPr>
          <a:xfrm>
            <a:off x="1060174" y="503583"/>
            <a:ext cx="10296939" cy="5309146"/>
          </a:xfrm>
          <a:prstGeom prst="rect">
            <a:avLst/>
          </a:prstGeom>
        </p:spPr>
        <p:txBody>
          <a:bodyPr wrap="square">
            <a:spAutoFit/>
          </a:bodyPr>
          <a:lstStyle/>
          <a:p>
            <a:pPr algn="just"/>
            <a:r>
              <a:rPr lang="es-ES" b="1" dirty="0">
                <a:solidFill>
                  <a:srgbClr val="FF0000"/>
                </a:solidFill>
                <a:latin typeface="Bookman Old Style" panose="02050604050505020204" pitchFamily="18" charset="0"/>
              </a:rPr>
              <a:t>Artículo 76. — Solicitud y examen; declaración jurada. </a:t>
            </a:r>
            <a:r>
              <a:rPr lang="es-ES" dirty="0">
                <a:solidFill>
                  <a:srgbClr val="FF0000"/>
                </a:solidFill>
                <a:latin typeface="Bookman Old Style" panose="02050604050505020204" pitchFamily="18" charset="0"/>
              </a:rPr>
              <a:t>(31 L.P.R.A. § 244) </a:t>
            </a:r>
          </a:p>
          <a:p>
            <a:pPr algn="just"/>
            <a:r>
              <a:rPr lang="es-ES" dirty="0">
                <a:solidFill>
                  <a:srgbClr val="FF0000"/>
                </a:solidFill>
                <a:latin typeface="Bookman Old Style" panose="02050604050505020204" pitchFamily="18" charset="0"/>
              </a:rPr>
              <a:t>Toda persona, deseosa de contraer matrimonio, acudirá a cualquiera de las personas autorizadas para celebrarlo en el artículo anterior. La persona a quien se acuda examinará al solicitante, bajo juramento, respecto a la capacidad legal de las partes contrayentes. Esta declaración jurada se pondrá por escrito, y deberá consignarse en ella el nombre y apellidos, edad, estado, profesión u oficio, naturaleza y domicilio, de cada una de las partes contrayentes, y de sus respectivos padres, el grado de consanguinidad o afinidad, si lo hubiere, existente entre los contrayentes; y si cualquiera de las personas hubiere contraído antes matrimonio deberá hacerse constar como también la forma en que fue éste disuelto, Si por muerte, nulidad o divorcio, con el nombre y apellidos del anterior cónyuge, y la fecha y lugar del fallecimiento de éste, o el tribunal que decretó la nulidad o el divorcio, y la fecha del decreto; los nombres, edad y dirección, de cada uno de los hijos del anterior matrimonio, si los hubiere. La declaración deberá ser jurada y firmada por el solicitante ante la persona a quien hiciere la solicitud, y al efecto las personas autorizadas por este Código para celebrar matrimonios, quedan también autorizadas para tomar juramentos a dichos solicitantes</a:t>
            </a:r>
            <a:r>
              <a:rPr lang="es-ES" sz="1100" dirty="0">
                <a:solidFill>
                  <a:srgbClr val="FF0000"/>
                </a:solidFill>
                <a:latin typeface="Times New Roman" panose="02020603050405020304" pitchFamily="18" charset="0"/>
              </a:rPr>
              <a:t>. </a:t>
            </a:r>
          </a:p>
          <a:p>
            <a:pPr algn="just"/>
            <a:endParaRPr lang="es-ES" sz="1100" dirty="0">
              <a:solidFill>
                <a:srgbClr val="FF0000"/>
              </a:solidFill>
              <a:latin typeface="Times New Roman" panose="02020603050405020304" pitchFamily="18" charset="0"/>
            </a:endParaRPr>
          </a:p>
          <a:p>
            <a:pPr algn="just"/>
            <a:endParaRPr lang="es-ES" sz="1100" dirty="0">
              <a:solidFill>
                <a:srgbClr val="FF0000"/>
              </a:solidFill>
              <a:latin typeface="Times New Roman" panose="02020603050405020304" pitchFamily="18" charset="0"/>
            </a:endParaRPr>
          </a:p>
          <a:p>
            <a:pPr algn="just"/>
            <a:endParaRPr lang="es-ES" sz="1100" dirty="0">
              <a:solidFill>
                <a:srgbClr val="FF0000"/>
              </a:solidFill>
              <a:latin typeface="Times New Roman" panose="02020603050405020304" pitchFamily="18" charset="0"/>
            </a:endParaRPr>
          </a:p>
          <a:p>
            <a:pPr algn="just"/>
            <a:r>
              <a:rPr lang="es-ES" sz="1100" dirty="0">
                <a:solidFill>
                  <a:srgbClr val="FF0000"/>
                </a:solidFill>
                <a:latin typeface="Times New Roman" panose="02020603050405020304" pitchFamily="18" charset="0"/>
              </a:rPr>
              <a:t>ENMENDADO   NUEVO CODIGO CIVIL  ART 389</a:t>
            </a:r>
            <a:endParaRPr lang="en-US" dirty="0">
              <a:solidFill>
                <a:srgbClr val="FF0000"/>
              </a:solidFill>
            </a:endParaRPr>
          </a:p>
        </p:txBody>
      </p:sp>
    </p:spTree>
    <p:extLst>
      <p:ext uri="{BB962C8B-B14F-4D97-AF65-F5344CB8AC3E}">
        <p14:creationId xmlns:p14="http://schemas.microsoft.com/office/powerpoint/2010/main" val="32415207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51794B7-62DE-4140-8976-8EA0A504988B}"/>
              </a:ext>
            </a:extLst>
          </p:cNvPr>
          <p:cNvSpPr/>
          <p:nvPr/>
        </p:nvSpPr>
        <p:spPr>
          <a:xfrm>
            <a:off x="728869" y="662609"/>
            <a:ext cx="10628243" cy="3693319"/>
          </a:xfrm>
          <a:prstGeom prst="rect">
            <a:avLst/>
          </a:prstGeom>
        </p:spPr>
        <p:txBody>
          <a:bodyPr wrap="square">
            <a:spAutoFit/>
          </a:bodyPr>
          <a:lstStyle/>
          <a:p>
            <a:pPr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393.-Constatación de la capacidad matrimonial de los contrayentes; testigos.</a:t>
            </a:r>
            <a:r>
              <a:rPr lang="es-ES_tradnl" u="sng" dirty="0">
                <a:solidFill>
                  <a:srgbClr val="2F5496"/>
                </a:solidFill>
                <a:latin typeface="Book Antiqua" panose="02040602050305030304" pitchFamily="18" charset="0"/>
                <a:ea typeface="Times New Roman" panose="02020603050405020304" pitchFamily="18" charset="0"/>
              </a:rPr>
              <a:t> ART. 76, 77 CC1930</a:t>
            </a:r>
            <a:endParaRPr lang="en-US" dirty="0">
              <a:latin typeface="Times New Roman" panose="02020603050405020304" pitchFamily="18" charset="0"/>
              <a:ea typeface="Times New Roman" panose="02020603050405020304" pitchFamily="18" charset="0"/>
            </a:endParaRPr>
          </a:p>
          <a:p>
            <a:pPr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El celebrante debe examinar la declaración jurada suscrita por los contrayentes para constatar el cumplimiento con los requisitos que exige este título. Luego la firmará junto a los contrayentes y a los dos testigos del acto para formalizar la celebración del matrimonio. Sin embargo, si conoce o sospecha que los contrayentes están impedidos por la ley para casarse, no puede autorizar la unión.</a:t>
            </a:r>
            <a:endParaRPr lang="en-US" dirty="0">
              <a:latin typeface="Times New Roman" panose="02020603050405020304" pitchFamily="18" charset="0"/>
              <a:ea typeface="Times New Roman" panose="02020603050405020304" pitchFamily="18" charset="0"/>
            </a:endParaRPr>
          </a:p>
          <a:p>
            <a:pPr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r>
              <a:rPr lang="es-ES_tradnl" dirty="0">
                <a:solidFill>
                  <a:srgbClr val="FF0000"/>
                </a:solidFill>
                <a:latin typeface="Book Antiqua" panose="02040602050305030304" pitchFamily="18" charset="0"/>
                <a:ea typeface="Times New Roman" panose="02020603050405020304" pitchFamily="18" charset="0"/>
              </a:rPr>
              <a:t>En el matrimonio celebrado ante notario, pueden actuar como testigos los parientes de los contrayentes dentro del cuarto grado de consanguinidad o segundo de afinidad.  </a:t>
            </a:r>
          </a:p>
          <a:p>
            <a:pPr algn="just">
              <a:tabLst>
                <a:tab pos="457200" algn="l"/>
                <a:tab pos="914400" algn="l"/>
                <a:tab pos="1371600" algn="l"/>
              </a:tabLst>
            </a:pPr>
            <a:endParaRPr lang="es-ES_tradnl" dirty="0">
              <a:solidFill>
                <a:srgbClr val="FF0000"/>
              </a:solidFill>
              <a:latin typeface="Book Antiqua" panose="02040602050305030304" pitchFamily="18" charset="0"/>
              <a:ea typeface="Times New Roman" panose="02020603050405020304" pitchFamily="18" charset="0"/>
            </a:endParaRPr>
          </a:p>
          <a:p>
            <a:pPr algn="just">
              <a:tabLst>
                <a:tab pos="457200" algn="l"/>
                <a:tab pos="914400" algn="l"/>
                <a:tab pos="1371600" algn="l"/>
              </a:tabLst>
            </a:pPr>
            <a:endParaRPr lang="en-US" dirty="0">
              <a:solidFill>
                <a:srgbClr val="FF0000"/>
              </a:solidFill>
              <a:latin typeface="Times New Roman" panose="02020603050405020304" pitchFamily="18" charset="0"/>
              <a:ea typeface="Times New Roman" panose="02020603050405020304" pitchFamily="18" charset="0"/>
            </a:endParaRPr>
          </a:p>
          <a:p>
            <a:pPr algn="just">
              <a:tabLst>
                <a:tab pos="457200" algn="l"/>
                <a:tab pos="914400" algn="l"/>
                <a:tab pos="1371600" algn="l"/>
              </a:tabLst>
            </a:pPr>
            <a:r>
              <a:rPr lang="en-US" dirty="0">
                <a:solidFill>
                  <a:srgbClr val="FF0000"/>
                </a:solidFill>
                <a:latin typeface="Times New Roman" panose="02020603050405020304" pitchFamily="18" charset="0"/>
                <a:ea typeface="Times New Roman" panose="02020603050405020304" pitchFamily="18" charset="0"/>
              </a:rPr>
              <a:t>Ref.  Ley Notarial</a:t>
            </a:r>
            <a:endParaRPr lang="es-ES_tradnl" dirty="0">
              <a:solidFill>
                <a:srgbClr val="FF0000"/>
              </a:solidFill>
              <a:latin typeface="Book Antiqua" panose="02040602050305030304" pitchFamily="18" charset="0"/>
              <a:ea typeface="Times New Roman" panose="02020603050405020304" pitchFamily="18" charset="0"/>
            </a:endParaRPr>
          </a:p>
        </p:txBody>
      </p:sp>
    </p:spTree>
    <p:extLst>
      <p:ext uri="{BB962C8B-B14F-4D97-AF65-F5344CB8AC3E}">
        <p14:creationId xmlns:p14="http://schemas.microsoft.com/office/powerpoint/2010/main" val="1887829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394</TotalTime>
  <Words>9091</Words>
  <Application>Microsoft Office PowerPoint</Application>
  <PresentationFormat>Widescreen</PresentationFormat>
  <Paragraphs>470</Paragraphs>
  <Slides>45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45</vt:i4>
      </vt:variant>
    </vt:vector>
  </HeadingPairs>
  <TitlesOfParts>
    <vt:vector size="53" baseType="lpstr">
      <vt:lpstr>Algerian</vt:lpstr>
      <vt:lpstr>Arial</vt:lpstr>
      <vt:lpstr>Book Antiqua</vt:lpstr>
      <vt:lpstr>Bookman Old Style</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daisy calcano lopez</dc:creator>
  <cp:lastModifiedBy>daisy calcano lopez</cp:lastModifiedBy>
  <cp:revision>28</cp:revision>
  <dcterms:created xsi:type="dcterms:W3CDTF">2020-06-21T14:06:52Z</dcterms:created>
  <dcterms:modified xsi:type="dcterms:W3CDTF">2020-06-21T20:41:08Z</dcterms:modified>
</cp:coreProperties>
</file>