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handoutMasterIdLst>
    <p:handoutMasterId r:id="rId45"/>
  </p:handoutMasterIdLst>
  <p:sldIdLst>
    <p:sldId id="257" r:id="rId2"/>
    <p:sldId id="258" r:id="rId3"/>
    <p:sldId id="298" r:id="rId4"/>
    <p:sldId id="297" r:id="rId5"/>
    <p:sldId id="299" r:id="rId6"/>
    <p:sldId id="300" r:id="rId7"/>
    <p:sldId id="301" r:id="rId8"/>
    <p:sldId id="302" r:id="rId9"/>
    <p:sldId id="303" r:id="rId10"/>
    <p:sldId id="304" r:id="rId11"/>
    <p:sldId id="261" r:id="rId12"/>
    <p:sldId id="260" r:id="rId13"/>
    <p:sldId id="264" r:id="rId14"/>
    <p:sldId id="266" r:id="rId15"/>
    <p:sldId id="267" r:id="rId16"/>
    <p:sldId id="268" r:id="rId17"/>
    <p:sldId id="269" r:id="rId18"/>
    <p:sldId id="270" r:id="rId19"/>
    <p:sldId id="273" r:id="rId20"/>
    <p:sldId id="274" r:id="rId21"/>
    <p:sldId id="271" r:id="rId22"/>
    <p:sldId id="272" r:id="rId23"/>
    <p:sldId id="275" r:id="rId24"/>
    <p:sldId id="276" r:id="rId25"/>
    <p:sldId id="277" r:id="rId26"/>
    <p:sldId id="278" r:id="rId27"/>
    <p:sldId id="279" r:id="rId28"/>
    <p:sldId id="280" r:id="rId29"/>
    <p:sldId id="281" r:id="rId30"/>
    <p:sldId id="282" r:id="rId31"/>
    <p:sldId id="283" r:id="rId32"/>
    <p:sldId id="284" r:id="rId33"/>
    <p:sldId id="305" r:id="rId34"/>
    <p:sldId id="286" r:id="rId35"/>
    <p:sldId id="287" r:id="rId36"/>
    <p:sldId id="288" r:id="rId37"/>
    <p:sldId id="289" r:id="rId38"/>
    <p:sldId id="290" r:id="rId39"/>
    <p:sldId id="291" r:id="rId40"/>
    <p:sldId id="292" r:id="rId41"/>
    <p:sldId id="293" r:id="rId42"/>
    <p:sldId id="294" r:id="rId43"/>
  </p:sldIdLst>
  <p:sldSz cx="12192000" cy="685800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909" userDrawn="1">
          <p15:clr>
            <a:srgbClr val="A4A3A4"/>
          </p15:clr>
        </p15:guide>
        <p15:guide id="2" pos="218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69" autoAdjust="0"/>
    <p:restoredTop sz="94660"/>
  </p:normalViewPr>
  <p:slideViewPr>
    <p:cSldViewPr snapToGrid="0">
      <p:cViewPr varScale="1">
        <p:scale>
          <a:sx n="107" d="100"/>
          <a:sy n="107" d="100"/>
        </p:scale>
        <p:origin x="162" y="78"/>
      </p:cViewPr>
      <p:guideLst/>
    </p:cSldViewPr>
  </p:slideViewPr>
  <p:notesTextViewPr>
    <p:cViewPr>
      <p:scale>
        <a:sx n="1" d="1"/>
        <a:sy n="1" d="1"/>
      </p:scale>
      <p:origin x="0" y="0"/>
    </p:cViewPr>
  </p:notesTextViewPr>
  <p:notesViewPr>
    <p:cSldViewPr snapToGrid="0" showGuides="1">
      <p:cViewPr varScale="1">
        <p:scale>
          <a:sx n="85" d="100"/>
          <a:sy n="85" d="100"/>
        </p:scale>
        <p:origin x="3144" y="72"/>
      </p:cViewPr>
      <p:guideLst>
        <p:guide orient="horz" pos="2909"/>
        <p:guide pos="2189"/>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s-PR"/>
          </a:p>
        </p:txBody>
      </p:sp>
      <p:sp>
        <p:nvSpPr>
          <p:cNvPr id="3" name="Marcador de fecha 2"/>
          <p:cNvSpPr>
            <a:spLocks noGrp="1"/>
          </p:cNvSpPr>
          <p:nvPr>
            <p:ph type="dt" sz="quarter" idx="1"/>
          </p:nvPr>
        </p:nvSpPr>
        <p:spPr>
          <a:xfrm>
            <a:off x="3936768" y="0"/>
            <a:ext cx="3011699" cy="463408"/>
          </a:xfrm>
          <a:prstGeom prst="rect">
            <a:avLst/>
          </a:prstGeom>
        </p:spPr>
        <p:txBody>
          <a:bodyPr vert="horz" lIns="92492" tIns="46246" rIns="92492" bIns="46246" rtlCol="0"/>
          <a:lstStyle>
            <a:lvl1pPr algn="r">
              <a:defRPr sz="1200"/>
            </a:lvl1pPr>
          </a:lstStyle>
          <a:p>
            <a:fld id="{58F618AC-F2F4-4B97-962D-3AECB881CF81}" type="datetimeFigureOut">
              <a:rPr lang="es-PR" smtClean="0"/>
              <a:t>12/18/2021</a:t>
            </a:fld>
            <a:endParaRPr lang="es-PR"/>
          </a:p>
        </p:txBody>
      </p:sp>
      <p:sp>
        <p:nvSpPr>
          <p:cNvPr id="4" name="Marcador de pie de página 3"/>
          <p:cNvSpPr>
            <a:spLocks noGrp="1"/>
          </p:cNvSpPr>
          <p:nvPr>
            <p:ph type="ftr" sz="quarter" idx="2"/>
          </p:nvPr>
        </p:nvSpPr>
        <p:spPr>
          <a:xfrm>
            <a:off x="0" y="8772669"/>
            <a:ext cx="3011699" cy="463407"/>
          </a:xfrm>
          <a:prstGeom prst="rect">
            <a:avLst/>
          </a:prstGeom>
        </p:spPr>
        <p:txBody>
          <a:bodyPr vert="horz" lIns="92492" tIns="46246" rIns="92492" bIns="46246" rtlCol="0" anchor="b"/>
          <a:lstStyle>
            <a:lvl1pPr algn="l">
              <a:defRPr sz="1200"/>
            </a:lvl1pPr>
          </a:lstStyle>
          <a:p>
            <a:endParaRPr lang="es-PR"/>
          </a:p>
        </p:txBody>
      </p:sp>
      <p:sp>
        <p:nvSpPr>
          <p:cNvPr id="5" name="Marcador de número de diapositiva 4"/>
          <p:cNvSpPr>
            <a:spLocks noGrp="1"/>
          </p:cNvSpPr>
          <p:nvPr>
            <p:ph type="sldNum" sz="quarter" idx="3"/>
          </p:nvPr>
        </p:nvSpPr>
        <p:spPr>
          <a:xfrm>
            <a:off x="3936768" y="8772669"/>
            <a:ext cx="3011699" cy="463407"/>
          </a:xfrm>
          <a:prstGeom prst="rect">
            <a:avLst/>
          </a:prstGeom>
        </p:spPr>
        <p:txBody>
          <a:bodyPr vert="horz" lIns="92492" tIns="46246" rIns="92492" bIns="46246" rtlCol="0" anchor="b"/>
          <a:lstStyle>
            <a:lvl1pPr algn="r">
              <a:defRPr sz="1200"/>
            </a:lvl1pPr>
          </a:lstStyle>
          <a:p>
            <a:fld id="{090D2063-B20B-4573-8178-CDF33A56C3B7}" type="slidenum">
              <a:rPr lang="es-PR" smtClean="0"/>
              <a:t>‹Nº›</a:t>
            </a:fld>
            <a:endParaRPr lang="es-PR"/>
          </a:p>
        </p:txBody>
      </p:sp>
    </p:spTree>
    <p:extLst>
      <p:ext uri="{BB962C8B-B14F-4D97-AF65-F5344CB8AC3E}">
        <p14:creationId xmlns:p14="http://schemas.microsoft.com/office/powerpoint/2010/main" val="9635934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s-PR"/>
          </a:p>
        </p:txBody>
      </p:sp>
      <p:sp>
        <p:nvSpPr>
          <p:cNvPr id="3" name="Marcador de fecha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C6D5E315-0087-4E3B-BC6F-86532B4C80EC}" type="datetimeFigureOut">
              <a:rPr lang="es-PR" smtClean="0"/>
              <a:t>12/18/2021</a:t>
            </a:fld>
            <a:endParaRPr lang="es-PR"/>
          </a:p>
        </p:txBody>
      </p:sp>
      <p:sp>
        <p:nvSpPr>
          <p:cNvPr id="4" name="Marcador de imagen de diapositiva 3"/>
          <p:cNvSpPr>
            <a:spLocks noGrp="1" noRot="1" noChangeAspect="1"/>
          </p:cNvSpPr>
          <p:nvPr>
            <p:ph type="sldImg" idx="2"/>
          </p:nvPr>
        </p:nvSpPr>
        <p:spPr>
          <a:xfrm>
            <a:off x="703263" y="1154113"/>
            <a:ext cx="5543550" cy="3117850"/>
          </a:xfrm>
          <a:prstGeom prst="rect">
            <a:avLst/>
          </a:prstGeom>
          <a:noFill/>
          <a:ln w="12700">
            <a:solidFill>
              <a:prstClr val="black"/>
            </a:solidFill>
          </a:ln>
        </p:spPr>
        <p:txBody>
          <a:bodyPr vert="horz" lIns="92492" tIns="46246" rIns="92492" bIns="46246" rtlCol="0" anchor="ctr"/>
          <a:lstStyle/>
          <a:p>
            <a:endParaRPr lang="es-PR"/>
          </a:p>
        </p:txBody>
      </p:sp>
      <p:sp>
        <p:nvSpPr>
          <p:cNvPr id="5" name="Marcador de notas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R"/>
          </a:p>
        </p:txBody>
      </p:sp>
      <p:sp>
        <p:nvSpPr>
          <p:cNvPr id="6" name="Marcador de pie de página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lang="es-PR"/>
          </a:p>
        </p:txBody>
      </p:sp>
      <p:sp>
        <p:nvSpPr>
          <p:cNvPr id="7" name="Marcador de número de diapositiva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BEF07ED7-9EBD-49A6-BDD5-69162A373472}" type="slidenum">
              <a:rPr lang="es-PR" smtClean="0"/>
              <a:t>‹Nº›</a:t>
            </a:fld>
            <a:endParaRPr lang="es-PR"/>
          </a:p>
        </p:txBody>
      </p:sp>
    </p:spTree>
    <p:extLst>
      <p:ext uri="{BB962C8B-B14F-4D97-AF65-F5344CB8AC3E}">
        <p14:creationId xmlns:p14="http://schemas.microsoft.com/office/powerpoint/2010/main" val="257090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BEF07ED7-9EBD-49A6-BDD5-69162A373472}" type="slidenum">
              <a:rPr lang="es-PR" smtClean="0"/>
              <a:t>12</a:t>
            </a:fld>
            <a:endParaRPr lang="es-PR"/>
          </a:p>
        </p:txBody>
      </p:sp>
    </p:spTree>
    <p:extLst>
      <p:ext uri="{BB962C8B-B14F-4D97-AF65-F5344CB8AC3E}">
        <p14:creationId xmlns:p14="http://schemas.microsoft.com/office/powerpoint/2010/main" val="2213302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BEF07ED7-9EBD-49A6-BDD5-69162A373472}" type="slidenum">
              <a:rPr lang="es-PR" smtClean="0"/>
              <a:t>13</a:t>
            </a:fld>
            <a:endParaRPr lang="es-PR"/>
          </a:p>
        </p:txBody>
      </p:sp>
    </p:spTree>
    <p:extLst>
      <p:ext uri="{BB962C8B-B14F-4D97-AF65-F5344CB8AC3E}">
        <p14:creationId xmlns:p14="http://schemas.microsoft.com/office/powerpoint/2010/main" val="23397301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BEF07ED7-9EBD-49A6-BDD5-69162A373472}" type="slidenum">
              <a:rPr lang="es-PR" smtClean="0"/>
              <a:t>14</a:t>
            </a:fld>
            <a:endParaRPr lang="es-PR"/>
          </a:p>
        </p:txBody>
      </p:sp>
    </p:spTree>
    <p:extLst>
      <p:ext uri="{BB962C8B-B14F-4D97-AF65-F5344CB8AC3E}">
        <p14:creationId xmlns:p14="http://schemas.microsoft.com/office/powerpoint/2010/main" val="27560843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BEF07ED7-9EBD-49A6-BDD5-69162A373472}" type="slidenum">
              <a:rPr lang="es-PR" smtClean="0"/>
              <a:t>15</a:t>
            </a:fld>
            <a:endParaRPr lang="es-PR"/>
          </a:p>
        </p:txBody>
      </p:sp>
    </p:spTree>
    <p:extLst>
      <p:ext uri="{BB962C8B-B14F-4D97-AF65-F5344CB8AC3E}">
        <p14:creationId xmlns:p14="http://schemas.microsoft.com/office/powerpoint/2010/main" val="3017669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BEF07ED7-9EBD-49A6-BDD5-69162A373472}" type="slidenum">
              <a:rPr lang="es-PR" smtClean="0"/>
              <a:t>16</a:t>
            </a:fld>
            <a:endParaRPr lang="es-PR"/>
          </a:p>
        </p:txBody>
      </p:sp>
    </p:spTree>
    <p:extLst>
      <p:ext uri="{BB962C8B-B14F-4D97-AF65-F5344CB8AC3E}">
        <p14:creationId xmlns:p14="http://schemas.microsoft.com/office/powerpoint/2010/main" val="29563555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BEF07ED7-9EBD-49A6-BDD5-69162A373472}" type="slidenum">
              <a:rPr lang="es-PR" smtClean="0"/>
              <a:t>17</a:t>
            </a:fld>
            <a:endParaRPr lang="es-PR"/>
          </a:p>
        </p:txBody>
      </p:sp>
    </p:spTree>
    <p:extLst>
      <p:ext uri="{BB962C8B-B14F-4D97-AF65-F5344CB8AC3E}">
        <p14:creationId xmlns:p14="http://schemas.microsoft.com/office/powerpoint/2010/main" val="29657077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R"/>
          </a:p>
        </p:txBody>
      </p:sp>
      <p:sp>
        <p:nvSpPr>
          <p:cNvPr id="4" name="Marcador de número de diapositiva 3"/>
          <p:cNvSpPr>
            <a:spLocks noGrp="1"/>
          </p:cNvSpPr>
          <p:nvPr>
            <p:ph type="sldNum" sz="quarter" idx="10"/>
          </p:nvPr>
        </p:nvSpPr>
        <p:spPr/>
        <p:txBody>
          <a:bodyPr/>
          <a:lstStyle/>
          <a:p>
            <a:fld id="{BEF07ED7-9EBD-49A6-BDD5-69162A373472}" type="slidenum">
              <a:rPr lang="es-PR" smtClean="0"/>
              <a:t>18</a:t>
            </a:fld>
            <a:endParaRPr lang="es-PR"/>
          </a:p>
        </p:txBody>
      </p:sp>
    </p:spTree>
    <p:extLst>
      <p:ext uri="{BB962C8B-B14F-4D97-AF65-F5344CB8AC3E}">
        <p14:creationId xmlns:p14="http://schemas.microsoft.com/office/powerpoint/2010/main" val="17934217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6EA2A3A-065B-4548-AA42-4CD0D94879C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E566A707-3268-4AC3-93CA-85DCE4BAAE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1F3553CF-1DC8-49DC-9A99-7F7FB733A863}"/>
              </a:ext>
            </a:extLst>
          </p:cNvPr>
          <p:cNvSpPr>
            <a:spLocks noGrp="1"/>
          </p:cNvSpPr>
          <p:nvPr>
            <p:ph type="dt" sz="half" idx="10"/>
          </p:nvPr>
        </p:nvSpPr>
        <p:spPr/>
        <p:txBody>
          <a:bodyPr/>
          <a:lstStyle/>
          <a:p>
            <a:fld id="{BC0F0251-A971-4A25-A77F-992854541D41}" type="datetimeFigureOut">
              <a:rPr lang="en-US" smtClean="0"/>
              <a:t>12/18/2021</a:t>
            </a:fld>
            <a:endParaRPr lang="en-US"/>
          </a:p>
        </p:txBody>
      </p:sp>
      <p:sp>
        <p:nvSpPr>
          <p:cNvPr id="5" name="Footer Placeholder 4">
            <a:extLst>
              <a:ext uri="{FF2B5EF4-FFF2-40B4-BE49-F238E27FC236}">
                <a16:creationId xmlns="" xmlns:a16="http://schemas.microsoft.com/office/drawing/2014/main" id="{EBCC302B-F43F-48E8-AE08-2A0D7BE1F0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3248B8B8-FF5F-4EE8-97C6-9139625A2CC8}"/>
              </a:ext>
            </a:extLst>
          </p:cNvPr>
          <p:cNvSpPr>
            <a:spLocks noGrp="1"/>
          </p:cNvSpPr>
          <p:nvPr>
            <p:ph type="sldNum" sz="quarter" idx="12"/>
          </p:nvPr>
        </p:nvSpPr>
        <p:spPr/>
        <p:txBody>
          <a:bodyPr/>
          <a:lstStyle/>
          <a:p>
            <a:fld id="{C9544BB6-526D-4FE7-AE15-5C4F825538B9}" type="slidenum">
              <a:rPr lang="en-US" smtClean="0"/>
              <a:t>‹Nº›</a:t>
            </a:fld>
            <a:endParaRPr lang="en-US"/>
          </a:p>
        </p:txBody>
      </p:sp>
    </p:spTree>
    <p:extLst>
      <p:ext uri="{BB962C8B-B14F-4D97-AF65-F5344CB8AC3E}">
        <p14:creationId xmlns:p14="http://schemas.microsoft.com/office/powerpoint/2010/main" val="21015775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E248E31-D67C-44CB-951D-B07F7A5A720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077BE794-AEDE-42CA-BE5D-654AFA1F721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262A9B95-B554-4AFD-9CD2-AED6E59C0D76}"/>
              </a:ext>
            </a:extLst>
          </p:cNvPr>
          <p:cNvSpPr>
            <a:spLocks noGrp="1"/>
          </p:cNvSpPr>
          <p:nvPr>
            <p:ph type="dt" sz="half" idx="10"/>
          </p:nvPr>
        </p:nvSpPr>
        <p:spPr/>
        <p:txBody>
          <a:bodyPr/>
          <a:lstStyle/>
          <a:p>
            <a:fld id="{BC0F0251-A971-4A25-A77F-992854541D41}" type="datetimeFigureOut">
              <a:rPr lang="en-US" smtClean="0"/>
              <a:t>12/18/2021</a:t>
            </a:fld>
            <a:endParaRPr lang="en-US"/>
          </a:p>
        </p:txBody>
      </p:sp>
      <p:sp>
        <p:nvSpPr>
          <p:cNvPr id="5" name="Footer Placeholder 4">
            <a:extLst>
              <a:ext uri="{FF2B5EF4-FFF2-40B4-BE49-F238E27FC236}">
                <a16:creationId xmlns="" xmlns:a16="http://schemas.microsoft.com/office/drawing/2014/main" id="{E127C633-9D91-4EA4-A38F-CE87FEF769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6A116044-6DD1-4AA5-99EA-91D65113D1C9}"/>
              </a:ext>
            </a:extLst>
          </p:cNvPr>
          <p:cNvSpPr>
            <a:spLocks noGrp="1"/>
          </p:cNvSpPr>
          <p:nvPr>
            <p:ph type="sldNum" sz="quarter" idx="12"/>
          </p:nvPr>
        </p:nvSpPr>
        <p:spPr/>
        <p:txBody>
          <a:bodyPr/>
          <a:lstStyle/>
          <a:p>
            <a:fld id="{C9544BB6-526D-4FE7-AE15-5C4F825538B9}" type="slidenum">
              <a:rPr lang="en-US" smtClean="0"/>
              <a:t>‹Nº›</a:t>
            </a:fld>
            <a:endParaRPr lang="en-US"/>
          </a:p>
        </p:txBody>
      </p:sp>
    </p:spTree>
    <p:extLst>
      <p:ext uri="{BB962C8B-B14F-4D97-AF65-F5344CB8AC3E}">
        <p14:creationId xmlns:p14="http://schemas.microsoft.com/office/powerpoint/2010/main" val="316143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FA327CA7-0BF5-422E-8F4C-F2CE6EC77B1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54683D4C-2D87-4CCA-986C-E17A4DB62D7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AAC7D6D8-B73F-4EFE-ACC9-175887310B70}"/>
              </a:ext>
            </a:extLst>
          </p:cNvPr>
          <p:cNvSpPr>
            <a:spLocks noGrp="1"/>
          </p:cNvSpPr>
          <p:nvPr>
            <p:ph type="dt" sz="half" idx="10"/>
          </p:nvPr>
        </p:nvSpPr>
        <p:spPr/>
        <p:txBody>
          <a:bodyPr/>
          <a:lstStyle/>
          <a:p>
            <a:fld id="{BC0F0251-A971-4A25-A77F-992854541D41}" type="datetimeFigureOut">
              <a:rPr lang="en-US" smtClean="0"/>
              <a:t>12/18/2021</a:t>
            </a:fld>
            <a:endParaRPr lang="en-US"/>
          </a:p>
        </p:txBody>
      </p:sp>
      <p:sp>
        <p:nvSpPr>
          <p:cNvPr id="5" name="Footer Placeholder 4">
            <a:extLst>
              <a:ext uri="{FF2B5EF4-FFF2-40B4-BE49-F238E27FC236}">
                <a16:creationId xmlns="" xmlns:a16="http://schemas.microsoft.com/office/drawing/2014/main" id="{0E53D1C0-9B71-4069-A0E8-E7B1A2B944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6B1048D4-5F98-40A1-96A5-3EE39AE956D9}"/>
              </a:ext>
            </a:extLst>
          </p:cNvPr>
          <p:cNvSpPr>
            <a:spLocks noGrp="1"/>
          </p:cNvSpPr>
          <p:nvPr>
            <p:ph type="sldNum" sz="quarter" idx="12"/>
          </p:nvPr>
        </p:nvSpPr>
        <p:spPr/>
        <p:txBody>
          <a:bodyPr/>
          <a:lstStyle/>
          <a:p>
            <a:fld id="{C9544BB6-526D-4FE7-AE15-5C4F825538B9}" type="slidenum">
              <a:rPr lang="en-US" smtClean="0"/>
              <a:t>‹Nº›</a:t>
            </a:fld>
            <a:endParaRPr lang="en-US"/>
          </a:p>
        </p:txBody>
      </p:sp>
    </p:spTree>
    <p:extLst>
      <p:ext uri="{BB962C8B-B14F-4D97-AF65-F5344CB8AC3E}">
        <p14:creationId xmlns:p14="http://schemas.microsoft.com/office/powerpoint/2010/main" val="2221206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D9051C8-293E-45D5-BC85-36BB0B07554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B8294C9F-34E6-4CD4-B686-CD7AFB955B7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A1D4D0B4-5CDF-4FAA-84D5-B5C629A7D90D}"/>
              </a:ext>
            </a:extLst>
          </p:cNvPr>
          <p:cNvSpPr>
            <a:spLocks noGrp="1"/>
          </p:cNvSpPr>
          <p:nvPr>
            <p:ph type="dt" sz="half" idx="10"/>
          </p:nvPr>
        </p:nvSpPr>
        <p:spPr/>
        <p:txBody>
          <a:bodyPr/>
          <a:lstStyle/>
          <a:p>
            <a:fld id="{BC0F0251-A971-4A25-A77F-992854541D41}" type="datetimeFigureOut">
              <a:rPr lang="en-US" smtClean="0"/>
              <a:t>12/18/2021</a:t>
            </a:fld>
            <a:endParaRPr lang="en-US"/>
          </a:p>
        </p:txBody>
      </p:sp>
      <p:sp>
        <p:nvSpPr>
          <p:cNvPr id="5" name="Footer Placeholder 4">
            <a:extLst>
              <a:ext uri="{FF2B5EF4-FFF2-40B4-BE49-F238E27FC236}">
                <a16:creationId xmlns="" xmlns:a16="http://schemas.microsoft.com/office/drawing/2014/main" id="{160F2E7F-2DD2-4A3E-902D-CA0DA97285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94181AD4-6B41-418D-94E7-9AD6D9D258D5}"/>
              </a:ext>
            </a:extLst>
          </p:cNvPr>
          <p:cNvSpPr>
            <a:spLocks noGrp="1"/>
          </p:cNvSpPr>
          <p:nvPr>
            <p:ph type="sldNum" sz="quarter" idx="12"/>
          </p:nvPr>
        </p:nvSpPr>
        <p:spPr/>
        <p:txBody>
          <a:bodyPr/>
          <a:lstStyle/>
          <a:p>
            <a:fld id="{C9544BB6-526D-4FE7-AE15-5C4F825538B9}" type="slidenum">
              <a:rPr lang="en-US" smtClean="0"/>
              <a:t>‹Nº›</a:t>
            </a:fld>
            <a:endParaRPr lang="en-US"/>
          </a:p>
        </p:txBody>
      </p:sp>
    </p:spTree>
    <p:extLst>
      <p:ext uri="{BB962C8B-B14F-4D97-AF65-F5344CB8AC3E}">
        <p14:creationId xmlns:p14="http://schemas.microsoft.com/office/powerpoint/2010/main" val="85830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A9F0FE-6369-4DF0-AD8C-4B1D4ACE89A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9FA7678D-F1B5-4103-8BE8-DAC921B305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F3C3C411-8774-4707-9BA5-2B3969AC1E9F}"/>
              </a:ext>
            </a:extLst>
          </p:cNvPr>
          <p:cNvSpPr>
            <a:spLocks noGrp="1"/>
          </p:cNvSpPr>
          <p:nvPr>
            <p:ph type="dt" sz="half" idx="10"/>
          </p:nvPr>
        </p:nvSpPr>
        <p:spPr/>
        <p:txBody>
          <a:bodyPr/>
          <a:lstStyle/>
          <a:p>
            <a:fld id="{BC0F0251-A971-4A25-A77F-992854541D41}" type="datetimeFigureOut">
              <a:rPr lang="en-US" smtClean="0"/>
              <a:t>12/18/2021</a:t>
            </a:fld>
            <a:endParaRPr lang="en-US"/>
          </a:p>
        </p:txBody>
      </p:sp>
      <p:sp>
        <p:nvSpPr>
          <p:cNvPr id="5" name="Footer Placeholder 4">
            <a:extLst>
              <a:ext uri="{FF2B5EF4-FFF2-40B4-BE49-F238E27FC236}">
                <a16:creationId xmlns="" xmlns:a16="http://schemas.microsoft.com/office/drawing/2014/main" id="{843F1A85-B7A6-4BA4-BD85-D00182A29C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8EFF81C2-2440-4D31-84CE-92CDE09E86D9}"/>
              </a:ext>
            </a:extLst>
          </p:cNvPr>
          <p:cNvSpPr>
            <a:spLocks noGrp="1"/>
          </p:cNvSpPr>
          <p:nvPr>
            <p:ph type="sldNum" sz="quarter" idx="12"/>
          </p:nvPr>
        </p:nvSpPr>
        <p:spPr/>
        <p:txBody>
          <a:bodyPr/>
          <a:lstStyle/>
          <a:p>
            <a:fld id="{C9544BB6-526D-4FE7-AE15-5C4F825538B9}" type="slidenum">
              <a:rPr lang="en-US" smtClean="0"/>
              <a:t>‹Nº›</a:t>
            </a:fld>
            <a:endParaRPr lang="en-US"/>
          </a:p>
        </p:txBody>
      </p:sp>
    </p:spTree>
    <p:extLst>
      <p:ext uri="{BB962C8B-B14F-4D97-AF65-F5344CB8AC3E}">
        <p14:creationId xmlns:p14="http://schemas.microsoft.com/office/powerpoint/2010/main" val="3586288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15459D7-1A1C-4ED0-8665-D1B554AFE63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85781CBB-B616-4350-93E6-5EBF8A0CB26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DD067D59-27CC-4250-8BC8-EDB11BB335A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A365CFDC-DE4C-417A-B1AF-159870712C7F}"/>
              </a:ext>
            </a:extLst>
          </p:cNvPr>
          <p:cNvSpPr>
            <a:spLocks noGrp="1"/>
          </p:cNvSpPr>
          <p:nvPr>
            <p:ph type="dt" sz="half" idx="10"/>
          </p:nvPr>
        </p:nvSpPr>
        <p:spPr/>
        <p:txBody>
          <a:bodyPr/>
          <a:lstStyle/>
          <a:p>
            <a:fld id="{BC0F0251-A971-4A25-A77F-992854541D41}" type="datetimeFigureOut">
              <a:rPr lang="en-US" smtClean="0"/>
              <a:t>12/18/2021</a:t>
            </a:fld>
            <a:endParaRPr lang="en-US"/>
          </a:p>
        </p:txBody>
      </p:sp>
      <p:sp>
        <p:nvSpPr>
          <p:cNvPr id="6" name="Footer Placeholder 5">
            <a:extLst>
              <a:ext uri="{FF2B5EF4-FFF2-40B4-BE49-F238E27FC236}">
                <a16:creationId xmlns="" xmlns:a16="http://schemas.microsoft.com/office/drawing/2014/main" id="{59B7A80A-E614-4482-BFFC-AD1FA45B65C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46BF24A3-3F3A-4144-8960-6F477BDB8DD6}"/>
              </a:ext>
            </a:extLst>
          </p:cNvPr>
          <p:cNvSpPr>
            <a:spLocks noGrp="1"/>
          </p:cNvSpPr>
          <p:nvPr>
            <p:ph type="sldNum" sz="quarter" idx="12"/>
          </p:nvPr>
        </p:nvSpPr>
        <p:spPr/>
        <p:txBody>
          <a:bodyPr/>
          <a:lstStyle/>
          <a:p>
            <a:fld id="{C9544BB6-526D-4FE7-AE15-5C4F825538B9}" type="slidenum">
              <a:rPr lang="en-US" smtClean="0"/>
              <a:t>‹Nº›</a:t>
            </a:fld>
            <a:endParaRPr lang="en-US"/>
          </a:p>
        </p:txBody>
      </p:sp>
    </p:spTree>
    <p:extLst>
      <p:ext uri="{BB962C8B-B14F-4D97-AF65-F5344CB8AC3E}">
        <p14:creationId xmlns:p14="http://schemas.microsoft.com/office/powerpoint/2010/main" val="1299960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2EBC04E-D7AE-4DF4-AF8C-9BE9E1B672F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AFB45FD9-E596-409D-8E56-1D22C74B11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348A50C6-9CAF-4D46-B865-0B9B55CA0A3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7A5F226D-12E6-42E1-9DC6-39F9893778C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BB36267D-F8DB-46A7-B54A-6A8EFFFAB4F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6051F7FD-E6F8-444F-9129-799A37D29C48}"/>
              </a:ext>
            </a:extLst>
          </p:cNvPr>
          <p:cNvSpPr>
            <a:spLocks noGrp="1"/>
          </p:cNvSpPr>
          <p:nvPr>
            <p:ph type="dt" sz="half" idx="10"/>
          </p:nvPr>
        </p:nvSpPr>
        <p:spPr/>
        <p:txBody>
          <a:bodyPr/>
          <a:lstStyle/>
          <a:p>
            <a:fld id="{BC0F0251-A971-4A25-A77F-992854541D41}" type="datetimeFigureOut">
              <a:rPr lang="en-US" smtClean="0"/>
              <a:t>12/18/2021</a:t>
            </a:fld>
            <a:endParaRPr lang="en-US"/>
          </a:p>
        </p:txBody>
      </p:sp>
      <p:sp>
        <p:nvSpPr>
          <p:cNvPr id="8" name="Footer Placeholder 7">
            <a:extLst>
              <a:ext uri="{FF2B5EF4-FFF2-40B4-BE49-F238E27FC236}">
                <a16:creationId xmlns="" xmlns:a16="http://schemas.microsoft.com/office/drawing/2014/main" id="{872FF85D-26EE-4E6E-A794-59CB45FED65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7690772D-DCC0-40EF-80E1-1F6066B5C760}"/>
              </a:ext>
            </a:extLst>
          </p:cNvPr>
          <p:cNvSpPr>
            <a:spLocks noGrp="1"/>
          </p:cNvSpPr>
          <p:nvPr>
            <p:ph type="sldNum" sz="quarter" idx="12"/>
          </p:nvPr>
        </p:nvSpPr>
        <p:spPr/>
        <p:txBody>
          <a:bodyPr/>
          <a:lstStyle/>
          <a:p>
            <a:fld id="{C9544BB6-526D-4FE7-AE15-5C4F825538B9}" type="slidenum">
              <a:rPr lang="en-US" smtClean="0"/>
              <a:t>‹Nº›</a:t>
            </a:fld>
            <a:endParaRPr lang="en-US"/>
          </a:p>
        </p:txBody>
      </p:sp>
    </p:spTree>
    <p:extLst>
      <p:ext uri="{BB962C8B-B14F-4D97-AF65-F5344CB8AC3E}">
        <p14:creationId xmlns:p14="http://schemas.microsoft.com/office/powerpoint/2010/main" val="3023376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515C82C-4204-4534-8D55-B45A69E6C43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80FAEC94-836F-4C09-9B7E-2301E9026F83}"/>
              </a:ext>
            </a:extLst>
          </p:cNvPr>
          <p:cNvSpPr>
            <a:spLocks noGrp="1"/>
          </p:cNvSpPr>
          <p:nvPr>
            <p:ph type="dt" sz="half" idx="10"/>
          </p:nvPr>
        </p:nvSpPr>
        <p:spPr/>
        <p:txBody>
          <a:bodyPr/>
          <a:lstStyle/>
          <a:p>
            <a:fld id="{BC0F0251-A971-4A25-A77F-992854541D41}" type="datetimeFigureOut">
              <a:rPr lang="en-US" smtClean="0"/>
              <a:t>12/18/2021</a:t>
            </a:fld>
            <a:endParaRPr lang="en-US"/>
          </a:p>
        </p:txBody>
      </p:sp>
      <p:sp>
        <p:nvSpPr>
          <p:cNvPr id="4" name="Footer Placeholder 3">
            <a:extLst>
              <a:ext uri="{FF2B5EF4-FFF2-40B4-BE49-F238E27FC236}">
                <a16:creationId xmlns="" xmlns:a16="http://schemas.microsoft.com/office/drawing/2014/main" id="{01CB5D34-128B-4F9A-9DF0-B69BBD0F5C5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E3AE5E06-19C9-417E-A376-323A3286E209}"/>
              </a:ext>
            </a:extLst>
          </p:cNvPr>
          <p:cNvSpPr>
            <a:spLocks noGrp="1"/>
          </p:cNvSpPr>
          <p:nvPr>
            <p:ph type="sldNum" sz="quarter" idx="12"/>
          </p:nvPr>
        </p:nvSpPr>
        <p:spPr/>
        <p:txBody>
          <a:bodyPr/>
          <a:lstStyle/>
          <a:p>
            <a:fld id="{C9544BB6-526D-4FE7-AE15-5C4F825538B9}" type="slidenum">
              <a:rPr lang="en-US" smtClean="0"/>
              <a:t>‹Nº›</a:t>
            </a:fld>
            <a:endParaRPr lang="en-US"/>
          </a:p>
        </p:txBody>
      </p:sp>
    </p:spTree>
    <p:extLst>
      <p:ext uri="{BB962C8B-B14F-4D97-AF65-F5344CB8AC3E}">
        <p14:creationId xmlns:p14="http://schemas.microsoft.com/office/powerpoint/2010/main" val="4278830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9E10A0FC-3311-4BC5-836D-B703319F3DC6}"/>
              </a:ext>
            </a:extLst>
          </p:cNvPr>
          <p:cNvSpPr>
            <a:spLocks noGrp="1"/>
          </p:cNvSpPr>
          <p:nvPr>
            <p:ph type="dt" sz="half" idx="10"/>
          </p:nvPr>
        </p:nvSpPr>
        <p:spPr/>
        <p:txBody>
          <a:bodyPr/>
          <a:lstStyle/>
          <a:p>
            <a:fld id="{BC0F0251-A971-4A25-A77F-992854541D41}" type="datetimeFigureOut">
              <a:rPr lang="en-US" smtClean="0"/>
              <a:t>12/18/2021</a:t>
            </a:fld>
            <a:endParaRPr lang="en-US"/>
          </a:p>
        </p:txBody>
      </p:sp>
      <p:sp>
        <p:nvSpPr>
          <p:cNvPr id="3" name="Footer Placeholder 2">
            <a:extLst>
              <a:ext uri="{FF2B5EF4-FFF2-40B4-BE49-F238E27FC236}">
                <a16:creationId xmlns="" xmlns:a16="http://schemas.microsoft.com/office/drawing/2014/main" id="{2F904619-01C8-4A77-8EB8-48AE94E1993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F2917F18-F42E-4F0F-83F2-C26CAD2A2DCA}"/>
              </a:ext>
            </a:extLst>
          </p:cNvPr>
          <p:cNvSpPr>
            <a:spLocks noGrp="1"/>
          </p:cNvSpPr>
          <p:nvPr>
            <p:ph type="sldNum" sz="quarter" idx="12"/>
          </p:nvPr>
        </p:nvSpPr>
        <p:spPr/>
        <p:txBody>
          <a:bodyPr/>
          <a:lstStyle/>
          <a:p>
            <a:fld id="{C9544BB6-526D-4FE7-AE15-5C4F825538B9}" type="slidenum">
              <a:rPr lang="en-US" smtClean="0"/>
              <a:t>‹Nº›</a:t>
            </a:fld>
            <a:endParaRPr lang="en-US"/>
          </a:p>
        </p:txBody>
      </p:sp>
    </p:spTree>
    <p:extLst>
      <p:ext uri="{BB962C8B-B14F-4D97-AF65-F5344CB8AC3E}">
        <p14:creationId xmlns:p14="http://schemas.microsoft.com/office/powerpoint/2010/main" val="2430800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0295DDD-DB1D-44A8-9B8C-6B1EDBB583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2745154A-062D-4974-843E-AD4A44DB35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83C840F0-71F8-4920-9E97-C64FC12A5D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D543EEA3-0AA3-45C6-BF30-D3091C4D41FF}"/>
              </a:ext>
            </a:extLst>
          </p:cNvPr>
          <p:cNvSpPr>
            <a:spLocks noGrp="1"/>
          </p:cNvSpPr>
          <p:nvPr>
            <p:ph type="dt" sz="half" idx="10"/>
          </p:nvPr>
        </p:nvSpPr>
        <p:spPr/>
        <p:txBody>
          <a:bodyPr/>
          <a:lstStyle/>
          <a:p>
            <a:fld id="{BC0F0251-A971-4A25-A77F-992854541D41}" type="datetimeFigureOut">
              <a:rPr lang="en-US" smtClean="0"/>
              <a:t>12/18/2021</a:t>
            </a:fld>
            <a:endParaRPr lang="en-US"/>
          </a:p>
        </p:txBody>
      </p:sp>
      <p:sp>
        <p:nvSpPr>
          <p:cNvPr id="6" name="Footer Placeholder 5">
            <a:extLst>
              <a:ext uri="{FF2B5EF4-FFF2-40B4-BE49-F238E27FC236}">
                <a16:creationId xmlns="" xmlns:a16="http://schemas.microsoft.com/office/drawing/2014/main" id="{4498ABD1-0359-4CF4-B772-C4012B6C79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2C42B50A-FAD6-46DB-8BEE-E1FA3AEF6794}"/>
              </a:ext>
            </a:extLst>
          </p:cNvPr>
          <p:cNvSpPr>
            <a:spLocks noGrp="1"/>
          </p:cNvSpPr>
          <p:nvPr>
            <p:ph type="sldNum" sz="quarter" idx="12"/>
          </p:nvPr>
        </p:nvSpPr>
        <p:spPr/>
        <p:txBody>
          <a:bodyPr/>
          <a:lstStyle/>
          <a:p>
            <a:fld id="{C9544BB6-526D-4FE7-AE15-5C4F825538B9}" type="slidenum">
              <a:rPr lang="en-US" smtClean="0"/>
              <a:t>‹Nº›</a:t>
            </a:fld>
            <a:endParaRPr lang="en-US"/>
          </a:p>
        </p:txBody>
      </p:sp>
    </p:spTree>
    <p:extLst>
      <p:ext uri="{BB962C8B-B14F-4D97-AF65-F5344CB8AC3E}">
        <p14:creationId xmlns:p14="http://schemas.microsoft.com/office/powerpoint/2010/main" val="3273586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D6F7EC8-DD25-47D4-BD8C-84EF02EC9FB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B3B93C6B-4DF1-40F1-B794-DC6BCE39E3E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8DCFBE7F-0DFA-4FA6-A1F4-ECD76FAE74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F18F860E-0CF2-44CF-810D-CB3B97226E0F}"/>
              </a:ext>
            </a:extLst>
          </p:cNvPr>
          <p:cNvSpPr>
            <a:spLocks noGrp="1"/>
          </p:cNvSpPr>
          <p:nvPr>
            <p:ph type="dt" sz="half" idx="10"/>
          </p:nvPr>
        </p:nvSpPr>
        <p:spPr/>
        <p:txBody>
          <a:bodyPr/>
          <a:lstStyle/>
          <a:p>
            <a:fld id="{BC0F0251-A971-4A25-A77F-992854541D41}" type="datetimeFigureOut">
              <a:rPr lang="en-US" smtClean="0"/>
              <a:t>12/18/2021</a:t>
            </a:fld>
            <a:endParaRPr lang="en-US"/>
          </a:p>
        </p:txBody>
      </p:sp>
      <p:sp>
        <p:nvSpPr>
          <p:cNvPr id="6" name="Footer Placeholder 5">
            <a:extLst>
              <a:ext uri="{FF2B5EF4-FFF2-40B4-BE49-F238E27FC236}">
                <a16:creationId xmlns="" xmlns:a16="http://schemas.microsoft.com/office/drawing/2014/main" id="{B35EB039-E057-4D30-B548-DEBB60FCD7E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E1C830F3-29F9-4EB4-AC78-E3A4AC329E31}"/>
              </a:ext>
            </a:extLst>
          </p:cNvPr>
          <p:cNvSpPr>
            <a:spLocks noGrp="1"/>
          </p:cNvSpPr>
          <p:nvPr>
            <p:ph type="sldNum" sz="quarter" idx="12"/>
          </p:nvPr>
        </p:nvSpPr>
        <p:spPr/>
        <p:txBody>
          <a:bodyPr/>
          <a:lstStyle/>
          <a:p>
            <a:fld id="{C9544BB6-526D-4FE7-AE15-5C4F825538B9}" type="slidenum">
              <a:rPr lang="en-US" smtClean="0"/>
              <a:t>‹Nº›</a:t>
            </a:fld>
            <a:endParaRPr lang="en-US"/>
          </a:p>
        </p:txBody>
      </p:sp>
    </p:spTree>
    <p:extLst>
      <p:ext uri="{BB962C8B-B14F-4D97-AF65-F5344CB8AC3E}">
        <p14:creationId xmlns:p14="http://schemas.microsoft.com/office/powerpoint/2010/main" val="40239872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D067DBF1-556C-4ACD-B945-A06D019C7A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8D7F8AA8-A7E0-464F-9B49-934E464728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0E07DC25-3E89-484E-90EC-D527E513356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0F0251-A971-4A25-A77F-992854541D41}" type="datetimeFigureOut">
              <a:rPr lang="en-US" smtClean="0"/>
              <a:t>12/18/2021</a:t>
            </a:fld>
            <a:endParaRPr lang="en-US"/>
          </a:p>
        </p:txBody>
      </p:sp>
      <p:sp>
        <p:nvSpPr>
          <p:cNvPr id="5" name="Footer Placeholder 4">
            <a:extLst>
              <a:ext uri="{FF2B5EF4-FFF2-40B4-BE49-F238E27FC236}">
                <a16:creationId xmlns="" xmlns:a16="http://schemas.microsoft.com/office/drawing/2014/main" id="{6B68C1B5-7EBB-462A-99FE-4DCAEBB9F1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B81C030E-5846-436E-B985-18D9201713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544BB6-526D-4FE7-AE15-5C4F825538B9}" type="slidenum">
              <a:rPr lang="en-US" smtClean="0"/>
              <a:t>‹Nº›</a:t>
            </a:fld>
            <a:endParaRPr lang="en-US"/>
          </a:p>
        </p:txBody>
      </p:sp>
    </p:spTree>
    <p:extLst>
      <p:ext uri="{BB962C8B-B14F-4D97-AF65-F5344CB8AC3E}">
        <p14:creationId xmlns:p14="http://schemas.microsoft.com/office/powerpoint/2010/main" val="23345438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8.jp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1.jpg"/><Relationship Id="rId5" Type="http://schemas.openxmlformats.org/officeDocument/2006/relationships/image" Target="../media/image10.jpeg"/><Relationship Id="rId4" Type="http://schemas.openxmlformats.org/officeDocument/2006/relationships/image" Target="../media/image9.jp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outdoor, yellow&#10;&#10;Description automatically generated">
            <a:extLst>
              <a:ext uri="{FF2B5EF4-FFF2-40B4-BE49-F238E27FC236}">
                <a16:creationId xmlns="" xmlns:a16="http://schemas.microsoft.com/office/drawing/2014/main" id="{0D56A1DE-4F0F-4B9D-8725-ACEA6A75ED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505" y="0"/>
            <a:ext cx="12192000" cy="6858000"/>
          </a:xfrm>
          <a:prstGeom prst="rect">
            <a:avLst/>
          </a:prstGeom>
        </p:spPr>
      </p:pic>
      <p:sp>
        <p:nvSpPr>
          <p:cNvPr id="2" name="Título 1"/>
          <p:cNvSpPr>
            <a:spLocks noGrp="1"/>
          </p:cNvSpPr>
          <p:nvPr>
            <p:ph type="title"/>
          </p:nvPr>
        </p:nvSpPr>
        <p:spPr>
          <a:xfrm>
            <a:off x="712695" y="3091610"/>
            <a:ext cx="10515600" cy="2538225"/>
          </a:xfrm>
        </p:spPr>
        <p:txBody>
          <a:bodyPr>
            <a:normAutofit fontScale="90000"/>
          </a:bodyPr>
          <a:lstStyle/>
          <a:p>
            <a:pPr algn="ctr"/>
            <a:r>
              <a:rPr lang="en-US" b="1" dirty="0" smtClean="0">
                <a:solidFill>
                  <a:srgbClr val="FFFF00"/>
                </a:solidFill>
              </a:rPr>
              <a:t>DERECHOS DE </a:t>
            </a:r>
            <a:r>
              <a:rPr lang="en-US" b="1" dirty="0" smtClean="0">
                <a:solidFill>
                  <a:srgbClr val="FFFF00"/>
                </a:solidFill>
              </a:rPr>
              <a:t>LAS COMUNIDADES </a:t>
            </a:r>
            <a:br>
              <a:rPr lang="en-US" b="1" dirty="0" smtClean="0">
                <a:solidFill>
                  <a:srgbClr val="FFFF00"/>
                </a:solidFill>
              </a:rPr>
            </a:br>
            <a:r>
              <a:rPr lang="en-US" b="1" dirty="0" smtClean="0">
                <a:solidFill>
                  <a:srgbClr val="FFFF00"/>
                </a:solidFill>
              </a:rPr>
              <a:t>LGBTTIQA+:</a:t>
            </a:r>
            <a:br>
              <a:rPr lang="en-US" b="1" dirty="0" smtClean="0">
                <a:solidFill>
                  <a:srgbClr val="FFFF00"/>
                </a:solidFill>
              </a:rPr>
            </a:br>
            <a:r>
              <a:rPr lang="en-US" b="1" dirty="0" err="1" smtClean="0">
                <a:solidFill>
                  <a:srgbClr val="FFFF00"/>
                </a:solidFill>
              </a:rPr>
              <a:t>Aspectos</a:t>
            </a:r>
            <a:r>
              <a:rPr lang="en-US" b="1" dirty="0" smtClean="0">
                <a:solidFill>
                  <a:srgbClr val="FFFF00"/>
                </a:solidFill>
              </a:rPr>
              <a:t> </a:t>
            </a:r>
            <a:r>
              <a:rPr lang="en-US" b="1" dirty="0" err="1" smtClean="0">
                <a:solidFill>
                  <a:srgbClr val="FFFF00"/>
                </a:solidFill>
              </a:rPr>
              <a:t>Teóricos</a:t>
            </a:r>
            <a:r>
              <a:rPr lang="en-US" b="1" dirty="0" smtClean="0">
                <a:solidFill>
                  <a:srgbClr val="FFFF00"/>
                </a:solidFill>
              </a:rPr>
              <a:t> y </a:t>
            </a:r>
            <a:r>
              <a:rPr lang="en-US" b="1" dirty="0" err="1" smtClean="0">
                <a:solidFill>
                  <a:srgbClr val="FFFF00"/>
                </a:solidFill>
              </a:rPr>
              <a:t>Prácticos</a:t>
            </a:r>
            <a:r>
              <a:rPr lang="en-US" sz="2000" b="1" dirty="0" smtClean="0">
                <a:solidFill>
                  <a:srgbClr val="FFFF00"/>
                </a:solidFill>
              </a:rPr>
              <a:t/>
            </a:r>
            <a:br>
              <a:rPr lang="en-US" sz="2000" b="1" dirty="0" smtClean="0">
                <a:solidFill>
                  <a:srgbClr val="FFFF00"/>
                </a:solidFill>
              </a:rPr>
            </a:br>
            <a:r>
              <a:rPr lang="en-US" sz="2800" b="1" dirty="0" err="1" smtClean="0">
                <a:solidFill>
                  <a:srgbClr val="FFFF00"/>
                </a:solidFill>
              </a:rPr>
              <a:t>Lcdo</a:t>
            </a:r>
            <a:r>
              <a:rPr lang="en-US" sz="2800" b="1" dirty="0" smtClean="0">
                <a:solidFill>
                  <a:srgbClr val="FFFF00"/>
                </a:solidFill>
              </a:rPr>
              <a:t>. Osvaldo Burgos Pérez</a:t>
            </a:r>
            <a:endParaRPr lang="es-PR" b="1" dirty="0">
              <a:solidFill>
                <a:srgbClr val="FFFF00"/>
              </a:solidFill>
            </a:endParaRPr>
          </a:p>
        </p:txBody>
      </p:sp>
      <p:sp>
        <p:nvSpPr>
          <p:cNvPr id="4" name="Marcador de texto 3"/>
          <p:cNvSpPr>
            <a:spLocks noGrp="1"/>
          </p:cNvSpPr>
          <p:nvPr>
            <p:ph type="body" idx="1"/>
          </p:nvPr>
        </p:nvSpPr>
        <p:spPr>
          <a:xfrm rot="227867">
            <a:off x="1226298" y="9261576"/>
            <a:ext cx="10515600" cy="1500187"/>
          </a:xfrm>
        </p:spPr>
        <p:txBody>
          <a:bodyPr/>
          <a:lstStyle/>
          <a:p>
            <a:pPr algn="ctr"/>
            <a:endParaRPr lang="en-US" dirty="0" smtClean="0"/>
          </a:p>
          <a:p>
            <a:pPr algn="ctr"/>
            <a:r>
              <a:rPr lang="en-US" b="1" dirty="0" err="1" smtClean="0"/>
              <a:t>Lcdo</a:t>
            </a:r>
            <a:r>
              <a:rPr lang="en-US" b="1" dirty="0" smtClean="0"/>
              <a:t>. Osvaldo Burgos </a:t>
            </a:r>
            <a:r>
              <a:rPr lang="en-US" b="1" dirty="0" smtClean="0"/>
              <a:t>Pérez</a:t>
            </a:r>
            <a:endParaRPr lang="en-US" b="1" dirty="0" smtClean="0"/>
          </a:p>
        </p:txBody>
      </p:sp>
      <p:pic>
        <p:nvPicPr>
          <p:cNvPr id="1028" name="Picture 4" descr="Pro-Bono, In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370" y="920470"/>
            <a:ext cx="11144250" cy="1885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00065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p:cNvSpPr>
            <a:spLocks noGrp="1"/>
          </p:cNvSpPr>
          <p:nvPr>
            <p:ph type="title"/>
          </p:nvPr>
        </p:nvSpPr>
        <p:spPr/>
        <p:txBody>
          <a:bodyPr>
            <a:normAutofit/>
          </a:bodyPr>
          <a:lstStyle/>
          <a:p>
            <a:pPr algn="ctr"/>
            <a:r>
              <a:rPr lang="en-US" sz="5400" b="1" dirty="0" smtClean="0">
                <a:solidFill>
                  <a:srgbClr val="FFFF00"/>
                </a:solidFill>
              </a:rPr>
              <a:t>CÁNONES DE ÉTICA</a:t>
            </a:r>
            <a:endParaRPr lang="es-PR" sz="5400" b="1" dirty="0">
              <a:solidFill>
                <a:srgbClr val="FFFF00"/>
              </a:solidFill>
            </a:endParaRPr>
          </a:p>
        </p:txBody>
      </p:sp>
      <p:sp>
        <p:nvSpPr>
          <p:cNvPr id="4" name="Marcador de contenido 3"/>
          <p:cNvSpPr>
            <a:spLocks noGrp="1"/>
          </p:cNvSpPr>
          <p:nvPr>
            <p:ph idx="1"/>
          </p:nvPr>
        </p:nvSpPr>
        <p:spPr>
          <a:xfrm>
            <a:off x="757518" y="1690688"/>
            <a:ext cx="10515600" cy="4862046"/>
          </a:xfrm>
        </p:spPr>
        <p:txBody>
          <a:bodyPr>
            <a:normAutofit fontScale="77500" lnSpcReduction="20000"/>
          </a:bodyPr>
          <a:lstStyle/>
          <a:p>
            <a:pPr marL="0" indent="0">
              <a:buNone/>
            </a:pPr>
            <a:r>
              <a:rPr lang="es-PR" b="1" dirty="0">
                <a:solidFill>
                  <a:srgbClr val="FFFF00"/>
                </a:solidFill>
              </a:rPr>
              <a:t>Canon 18. Competencia del abogado y consejo al cliente.</a:t>
            </a:r>
          </a:p>
          <a:p>
            <a:pPr marL="0" indent="0" algn="just">
              <a:buNone/>
            </a:pPr>
            <a:r>
              <a:rPr lang="es-PR" dirty="0">
                <a:solidFill>
                  <a:srgbClr val="FFFF00"/>
                </a:solidFill>
              </a:rPr>
              <a:t>Será impropio de un abogado asumir una representación profesional cuando está consciente de que no puede rendir una </a:t>
            </a:r>
            <a:r>
              <a:rPr lang="es-PR" b="1" dirty="0" smtClean="0">
                <a:solidFill>
                  <a:srgbClr val="FF0000"/>
                </a:solidFill>
              </a:rPr>
              <a:t>LABOR IDÓNEA COMPETENTE Y QUE NO PUEDE PREPARARSE ADECUADAMENTE</a:t>
            </a:r>
            <a:r>
              <a:rPr lang="es-PR" dirty="0" smtClean="0">
                <a:solidFill>
                  <a:srgbClr val="FFFF00"/>
                </a:solidFill>
              </a:rPr>
              <a:t> </a:t>
            </a:r>
            <a:r>
              <a:rPr lang="es-PR" dirty="0">
                <a:solidFill>
                  <a:srgbClr val="FFFF00"/>
                </a:solidFill>
              </a:rPr>
              <a:t>sin que ello apareje gastos o demoras irrazonables a su cliente o a la administración de la justicia.</a:t>
            </a:r>
          </a:p>
          <a:p>
            <a:pPr marL="0" indent="0" algn="just">
              <a:buNone/>
            </a:pPr>
            <a:r>
              <a:rPr lang="es-PR" dirty="0">
                <a:solidFill>
                  <a:srgbClr val="FFFF00"/>
                </a:solidFill>
              </a:rPr>
              <a:t>Es deber del abogado defender los intereses del cliente diligentemente, desplegando en cada caso su más profundo saber y habilidad y actuando en aquella forma que la profesión jurídica en general estima adecuada y responsable.</a:t>
            </a:r>
          </a:p>
          <a:p>
            <a:pPr marL="0" indent="0" algn="just">
              <a:buNone/>
            </a:pPr>
            <a:r>
              <a:rPr lang="es-PR" dirty="0">
                <a:solidFill>
                  <a:srgbClr val="FFFF00"/>
                </a:solidFill>
              </a:rPr>
              <a:t>Este deber de desempeñarse en forma capaz y diligente no significa que el abogado puede realizar cualquier acto que sea conveniente con el propósito de salir triunfante en las causas del cliente. La misión del abogado no le permite que en defensa de un cliente viole las leyes del país o cometa algún engaño. Por consiguiente, al sostener las causas del cliente, debe actuar dentro de los límites de la ley, teniendo en cuenta no sólo la letra de ésta, sino el espíritu y los propósitos que la informan. </a:t>
            </a:r>
            <a:r>
              <a:rPr lang="es-PR" dirty="0" smtClean="0">
                <a:solidFill>
                  <a:srgbClr val="FF0000"/>
                </a:solidFill>
              </a:rPr>
              <a:t>NO DEBE TAMPOCO CEDER EN EL CUMPLIMIENTO DE SU DEBER POR TEMOR A PERDER EL FAVOR JUDICIAL NI LA ESTIMACIÓN POPULAR</a:t>
            </a:r>
            <a:r>
              <a:rPr lang="es-PR" dirty="0" smtClean="0">
                <a:solidFill>
                  <a:srgbClr val="FFFF00"/>
                </a:solidFill>
              </a:rPr>
              <a:t>. </a:t>
            </a:r>
            <a:r>
              <a:rPr lang="es-PR" dirty="0">
                <a:solidFill>
                  <a:srgbClr val="FFFF00"/>
                </a:solidFill>
              </a:rPr>
              <a:t>No obstante, un abogado puede asumir cualquier representación profesional si se prepara adecuadamente para ello y no impone gastos ni demoras irrazonables a su cliente y a la administración de la justicia.</a:t>
            </a:r>
          </a:p>
        </p:txBody>
      </p:sp>
    </p:spTree>
    <p:extLst>
      <p:ext uri="{BB962C8B-B14F-4D97-AF65-F5344CB8AC3E}">
        <p14:creationId xmlns:p14="http://schemas.microsoft.com/office/powerpoint/2010/main" val="10331743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p:cNvSpPr>
            <a:spLocks noGrp="1"/>
          </p:cNvSpPr>
          <p:nvPr>
            <p:ph type="title"/>
          </p:nvPr>
        </p:nvSpPr>
        <p:spPr>
          <a:xfrm>
            <a:off x="831850" y="1252538"/>
            <a:ext cx="10515600" cy="2852737"/>
          </a:xfrm>
        </p:spPr>
        <p:txBody>
          <a:bodyPr/>
          <a:lstStyle/>
          <a:p>
            <a:pPr algn="ctr"/>
            <a:r>
              <a:rPr lang="en-US" b="1" dirty="0" smtClean="0">
                <a:solidFill>
                  <a:srgbClr val="FFFF00"/>
                </a:solidFill>
              </a:rPr>
              <a:t>DEFINICIÓN DE CONCEPTOS</a:t>
            </a:r>
            <a:endParaRPr lang="es-PR" b="1" dirty="0">
              <a:solidFill>
                <a:srgbClr val="FFFF00"/>
              </a:solidFill>
            </a:endParaRPr>
          </a:p>
        </p:txBody>
      </p:sp>
    </p:spTree>
    <p:extLst>
      <p:ext uri="{BB962C8B-B14F-4D97-AF65-F5344CB8AC3E}">
        <p14:creationId xmlns:p14="http://schemas.microsoft.com/office/powerpoint/2010/main" val="17489887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Marcador de contenido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7871" y="775447"/>
            <a:ext cx="6096258" cy="5833781"/>
          </a:xfrm>
          <a:prstGeom prst="rect">
            <a:avLst/>
          </a:prstGeom>
        </p:spPr>
      </p:pic>
    </p:spTree>
    <p:extLst>
      <p:ext uri="{BB962C8B-B14F-4D97-AF65-F5344CB8AC3E}">
        <p14:creationId xmlns:p14="http://schemas.microsoft.com/office/powerpoint/2010/main" val="30447492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Imagen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9168" y="685800"/>
            <a:ext cx="2647368" cy="5943600"/>
          </a:xfrm>
          <a:prstGeom prst="rect">
            <a:avLst/>
          </a:prstGeom>
        </p:spPr>
      </p:pic>
      <p:sp>
        <p:nvSpPr>
          <p:cNvPr id="4" name="Rectángulo 3"/>
          <p:cNvSpPr/>
          <p:nvPr/>
        </p:nvSpPr>
        <p:spPr>
          <a:xfrm>
            <a:off x="2152067" y="2590800"/>
            <a:ext cx="1447800" cy="12192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Arin</a:t>
            </a:r>
            <a:r>
              <a:rPr lang="en-US" dirty="0"/>
              <a:t> Andrews</a:t>
            </a:r>
          </a:p>
          <a:p>
            <a:pPr algn="ctr"/>
            <a:r>
              <a:rPr lang="en-US" dirty="0"/>
              <a:t>(antes Emerald)</a:t>
            </a:r>
            <a:endParaRPr lang="es-PR" dirty="0"/>
          </a:p>
        </p:txBody>
      </p:sp>
      <p:sp>
        <p:nvSpPr>
          <p:cNvPr id="5" name="Rectángulo 4"/>
          <p:cNvSpPr/>
          <p:nvPr/>
        </p:nvSpPr>
        <p:spPr>
          <a:xfrm>
            <a:off x="8534400" y="2743200"/>
            <a:ext cx="1524000" cy="11430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Katie Hill</a:t>
            </a:r>
          </a:p>
          <a:p>
            <a:pPr algn="ctr"/>
            <a:r>
              <a:rPr lang="en-US" dirty="0"/>
              <a:t>(antes Luke)</a:t>
            </a:r>
            <a:endParaRPr lang="es-PR" dirty="0"/>
          </a:p>
        </p:txBody>
      </p:sp>
      <p:sp>
        <p:nvSpPr>
          <p:cNvPr id="6" name="Flecha derecha 5"/>
          <p:cNvSpPr/>
          <p:nvPr/>
        </p:nvSpPr>
        <p:spPr>
          <a:xfrm rot="10800000">
            <a:off x="3810000" y="2971800"/>
            <a:ext cx="12192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R"/>
          </a:p>
        </p:txBody>
      </p:sp>
      <p:sp>
        <p:nvSpPr>
          <p:cNvPr id="7" name="Flecha derecha 6"/>
          <p:cNvSpPr/>
          <p:nvPr/>
        </p:nvSpPr>
        <p:spPr>
          <a:xfrm>
            <a:off x="7315200" y="2971800"/>
            <a:ext cx="10668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R"/>
          </a:p>
        </p:txBody>
      </p:sp>
    </p:spTree>
    <p:extLst>
      <p:ext uri="{BB962C8B-B14F-4D97-AF65-F5344CB8AC3E}">
        <p14:creationId xmlns:p14="http://schemas.microsoft.com/office/powerpoint/2010/main" val="1032123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Imagen 3"/>
          <p:cNvPicPr>
            <a:picLocks noChangeAspect="1"/>
          </p:cNvPicPr>
          <p:nvPr/>
        </p:nvPicPr>
        <p:blipFill>
          <a:blip r:embed="rId4"/>
          <a:stretch>
            <a:fillRect/>
          </a:stretch>
        </p:blipFill>
        <p:spPr>
          <a:xfrm>
            <a:off x="2096521" y="1131094"/>
            <a:ext cx="3100388" cy="4286250"/>
          </a:xfrm>
          <a:prstGeom prst="rect">
            <a:avLst/>
          </a:prstGeom>
        </p:spPr>
      </p:pic>
      <p:pic>
        <p:nvPicPr>
          <p:cNvPr id="5" name="Marcador de contenido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27694" y="1131094"/>
            <a:ext cx="3914756" cy="2446722"/>
          </a:xfrm>
          <a:prstGeom prst="rect">
            <a:avLst/>
          </a:prstGeom>
        </p:spPr>
      </p:pic>
      <p:pic>
        <p:nvPicPr>
          <p:cNvPr id="6" name="Imagen 5"/>
          <p:cNvPicPr>
            <a:picLocks noChangeAspect="1"/>
          </p:cNvPicPr>
          <p:nvPr/>
        </p:nvPicPr>
        <p:blipFill>
          <a:blip r:embed="rId6"/>
          <a:stretch>
            <a:fillRect/>
          </a:stretch>
        </p:blipFill>
        <p:spPr>
          <a:xfrm>
            <a:off x="6427694" y="4014648"/>
            <a:ext cx="3693459" cy="2406520"/>
          </a:xfrm>
          <a:prstGeom prst="rect">
            <a:avLst/>
          </a:prstGeom>
        </p:spPr>
      </p:pic>
    </p:spTree>
    <p:extLst>
      <p:ext uri="{BB962C8B-B14F-4D97-AF65-F5344CB8AC3E}">
        <p14:creationId xmlns:p14="http://schemas.microsoft.com/office/powerpoint/2010/main" val="16834681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Marcador de contenido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82354" y="1484127"/>
            <a:ext cx="4066242" cy="4364434"/>
          </a:xfrm>
          <a:prstGeom prst="rect">
            <a:avLst/>
          </a:prstGeom>
        </p:spPr>
      </p:pic>
    </p:spTree>
    <p:extLst>
      <p:ext uri="{BB962C8B-B14F-4D97-AF65-F5344CB8AC3E}">
        <p14:creationId xmlns:p14="http://schemas.microsoft.com/office/powerpoint/2010/main" val="1268888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Imagen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67557" y="1110869"/>
            <a:ext cx="2267339" cy="3401009"/>
          </a:xfrm>
          <a:prstGeom prst="rect">
            <a:avLst/>
          </a:prstGeom>
        </p:spPr>
      </p:pic>
      <p:pic>
        <p:nvPicPr>
          <p:cNvPr id="6" name="Imagen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32221" y="1110869"/>
            <a:ext cx="2524631" cy="3317033"/>
          </a:xfrm>
          <a:prstGeom prst="rect">
            <a:avLst/>
          </a:prstGeom>
        </p:spPr>
      </p:pic>
      <p:pic>
        <p:nvPicPr>
          <p:cNvPr id="7" name="Imagen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036932" y="1285406"/>
            <a:ext cx="2276049" cy="3446384"/>
          </a:xfrm>
          <a:prstGeom prst="rect">
            <a:avLst/>
          </a:prstGeom>
        </p:spPr>
      </p:pic>
    </p:spTree>
    <p:extLst>
      <p:ext uri="{BB962C8B-B14F-4D97-AF65-F5344CB8AC3E}">
        <p14:creationId xmlns:p14="http://schemas.microsoft.com/office/powerpoint/2010/main" val="26464140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a:xfrm>
            <a:off x="838200" y="1046350"/>
            <a:ext cx="10515600" cy="3229815"/>
          </a:xfrm>
        </p:spPr>
        <p:txBody>
          <a:bodyPr/>
          <a:lstStyle/>
          <a:p>
            <a:pPr algn="ctr"/>
            <a:r>
              <a:rPr lang="en-US" b="1" dirty="0" smtClean="0">
                <a:solidFill>
                  <a:srgbClr val="FFFF00"/>
                </a:solidFill>
              </a:rPr>
              <a:t>DISCRIMEN</a:t>
            </a:r>
            <a:endParaRPr lang="es-PR" b="1" dirty="0">
              <a:solidFill>
                <a:srgbClr val="FFFF00"/>
              </a:solidFill>
            </a:endParaRPr>
          </a:p>
        </p:txBody>
      </p:sp>
    </p:spTree>
    <p:extLst>
      <p:ext uri="{BB962C8B-B14F-4D97-AF65-F5344CB8AC3E}">
        <p14:creationId xmlns:p14="http://schemas.microsoft.com/office/powerpoint/2010/main" val="30479266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ítulo 4"/>
          <p:cNvSpPr>
            <a:spLocks noGrp="1"/>
          </p:cNvSpPr>
          <p:nvPr>
            <p:ph type="title"/>
          </p:nvPr>
        </p:nvSpPr>
        <p:spPr/>
        <p:txBody>
          <a:bodyPr/>
          <a:lstStyle/>
          <a:p>
            <a:pPr algn="ctr"/>
            <a:r>
              <a:rPr lang="es-PR" b="1" dirty="0" smtClean="0">
                <a:solidFill>
                  <a:srgbClr val="FFFF00"/>
                </a:solidFill>
              </a:rPr>
              <a:t>¿QUÉ ES DISCRIMEN</a:t>
            </a:r>
            <a:r>
              <a:rPr lang="en-US" b="1" dirty="0" smtClean="0">
                <a:solidFill>
                  <a:srgbClr val="FFFF00"/>
                </a:solidFill>
              </a:rPr>
              <a:t>?</a:t>
            </a:r>
            <a:endParaRPr lang="es-PR" b="1" dirty="0">
              <a:solidFill>
                <a:srgbClr val="FFFF00"/>
              </a:solidFill>
            </a:endParaRPr>
          </a:p>
        </p:txBody>
      </p:sp>
      <p:sp>
        <p:nvSpPr>
          <p:cNvPr id="6" name="Marcador de contenido 5"/>
          <p:cNvSpPr>
            <a:spLocks noGrp="1"/>
          </p:cNvSpPr>
          <p:nvPr>
            <p:ph idx="1"/>
          </p:nvPr>
        </p:nvSpPr>
        <p:spPr/>
        <p:txBody>
          <a:bodyPr>
            <a:noAutofit/>
          </a:bodyPr>
          <a:lstStyle/>
          <a:p>
            <a:pPr marL="0" indent="0" algn="just">
              <a:buNone/>
            </a:pPr>
            <a:r>
              <a:rPr lang="es-PR" sz="4000" b="1" dirty="0">
                <a:solidFill>
                  <a:srgbClr val="FFFF00"/>
                </a:solidFill>
              </a:rPr>
              <a:t>Todo menoscabo injustificado </a:t>
            </a:r>
            <a:r>
              <a:rPr lang="es-PR" sz="4000" dirty="0">
                <a:solidFill>
                  <a:srgbClr val="FFFF00"/>
                </a:solidFill>
              </a:rPr>
              <a:t>de una persona o conjunto de personas, que resulte de cualquier acción, omisión o práctica, incluyendo la conducta verbal, en virtud de consideraciones relacionadas con la pertenencia de esa persona o conjunto de personas a un grupo o sector particular.   </a:t>
            </a:r>
            <a:r>
              <a:rPr lang="es-PR" sz="4000" dirty="0" smtClean="0">
                <a:solidFill>
                  <a:srgbClr val="FFFF00"/>
                </a:solidFill>
              </a:rPr>
              <a:t>Incluye percepción</a:t>
            </a:r>
            <a:r>
              <a:rPr lang="es-PR" sz="4000" dirty="0">
                <a:solidFill>
                  <a:srgbClr val="FFFF00"/>
                </a:solidFill>
              </a:rPr>
              <a:t>. </a:t>
            </a:r>
            <a:endParaRPr lang="es-PR" sz="4000" dirty="0" smtClean="0">
              <a:solidFill>
                <a:srgbClr val="FFFF00"/>
              </a:solidFill>
            </a:endParaRPr>
          </a:p>
          <a:p>
            <a:pPr marL="0" indent="0" algn="just">
              <a:buNone/>
            </a:pPr>
            <a:r>
              <a:rPr lang="es-PR" sz="4000" dirty="0">
                <a:solidFill>
                  <a:srgbClr val="FFFF00"/>
                </a:solidFill>
              </a:rPr>
              <a:t/>
            </a:r>
            <a:br>
              <a:rPr lang="es-PR" sz="4000" dirty="0">
                <a:solidFill>
                  <a:srgbClr val="FFFF00"/>
                </a:solidFill>
              </a:rPr>
            </a:br>
            <a:endParaRPr lang="es-PR" sz="4000" dirty="0"/>
          </a:p>
        </p:txBody>
      </p:sp>
    </p:spTree>
    <p:extLst>
      <p:ext uri="{BB962C8B-B14F-4D97-AF65-F5344CB8AC3E}">
        <p14:creationId xmlns:p14="http://schemas.microsoft.com/office/powerpoint/2010/main" val="39955122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p:txBody>
          <a:bodyPr/>
          <a:lstStyle/>
          <a:p>
            <a:pPr algn="ctr"/>
            <a:r>
              <a:rPr lang="en-US" b="1" dirty="0" smtClean="0">
                <a:solidFill>
                  <a:srgbClr val="FFFF00"/>
                </a:solidFill>
              </a:rPr>
              <a:t>INFORME DE LA COMISIÓN DE DERECHOS CIVILES</a:t>
            </a:r>
            <a:endParaRPr lang="es-PR" b="1" dirty="0">
              <a:solidFill>
                <a:srgbClr val="FFFF00"/>
              </a:solidFill>
            </a:endParaRPr>
          </a:p>
        </p:txBody>
      </p:sp>
      <p:sp>
        <p:nvSpPr>
          <p:cNvPr id="4" name="Marcador de contenido 3"/>
          <p:cNvSpPr>
            <a:spLocks noGrp="1"/>
          </p:cNvSpPr>
          <p:nvPr>
            <p:ph idx="1"/>
          </p:nvPr>
        </p:nvSpPr>
        <p:spPr/>
        <p:txBody>
          <a:bodyPr/>
          <a:lstStyle/>
          <a:p>
            <a:endParaRPr lang="es-PR" dirty="0"/>
          </a:p>
        </p:txBody>
      </p:sp>
      <p:pic>
        <p:nvPicPr>
          <p:cNvPr id="1026" name="Picture 2" descr="PDF) Por la vía de la exclusión: Homofobia y ciudadanía en Puerto Ric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66210" y="2040498"/>
            <a:ext cx="2847601" cy="4271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66750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p:cNvSpPr>
            <a:spLocks noGrp="1"/>
          </p:cNvSpPr>
          <p:nvPr>
            <p:ph type="title"/>
          </p:nvPr>
        </p:nvSpPr>
        <p:spPr>
          <a:xfrm>
            <a:off x="838200" y="186297"/>
            <a:ext cx="10515600" cy="1325563"/>
          </a:xfrm>
        </p:spPr>
        <p:txBody>
          <a:bodyPr>
            <a:normAutofit/>
          </a:bodyPr>
          <a:lstStyle/>
          <a:p>
            <a:pPr algn="ctr"/>
            <a:r>
              <a:rPr lang="en-US" sz="5400" b="1" dirty="0" smtClean="0">
                <a:solidFill>
                  <a:srgbClr val="FFFF00"/>
                </a:solidFill>
              </a:rPr>
              <a:t>OBJETIVOS DEL </a:t>
            </a:r>
            <a:r>
              <a:rPr lang="en-US" sz="5400" b="1" dirty="0" smtClean="0">
                <a:solidFill>
                  <a:srgbClr val="FFFF00"/>
                </a:solidFill>
              </a:rPr>
              <a:t>SEMINARIO</a:t>
            </a:r>
            <a:endParaRPr lang="es-PR" sz="5400" b="1" dirty="0">
              <a:solidFill>
                <a:srgbClr val="FFFF00"/>
              </a:solidFill>
            </a:endParaRPr>
          </a:p>
        </p:txBody>
      </p:sp>
      <p:sp>
        <p:nvSpPr>
          <p:cNvPr id="4" name="Marcador de contenido 3"/>
          <p:cNvSpPr>
            <a:spLocks noGrp="1"/>
          </p:cNvSpPr>
          <p:nvPr>
            <p:ph idx="1"/>
          </p:nvPr>
        </p:nvSpPr>
        <p:spPr>
          <a:xfrm>
            <a:off x="268941" y="1344707"/>
            <a:ext cx="11084859" cy="5145740"/>
          </a:xfrm>
        </p:spPr>
        <p:txBody>
          <a:bodyPr>
            <a:normAutofit fontScale="70000" lnSpcReduction="20000"/>
          </a:bodyPr>
          <a:lstStyle/>
          <a:p>
            <a:pPr algn="just"/>
            <a:r>
              <a:rPr lang="en-US" dirty="0" err="1" smtClean="0">
                <a:solidFill>
                  <a:srgbClr val="FFFF00"/>
                </a:solidFill>
              </a:rPr>
              <a:t>Definir</a:t>
            </a:r>
            <a:r>
              <a:rPr lang="en-US" dirty="0" smtClean="0">
                <a:solidFill>
                  <a:srgbClr val="FFFF00"/>
                </a:solidFill>
              </a:rPr>
              <a:t> </a:t>
            </a:r>
            <a:r>
              <a:rPr lang="en-US" dirty="0" err="1" smtClean="0">
                <a:solidFill>
                  <a:srgbClr val="FFFF00"/>
                </a:solidFill>
              </a:rPr>
              <a:t>conceptos</a:t>
            </a:r>
            <a:r>
              <a:rPr lang="en-US" dirty="0" smtClean="0">
                <a:solidFill>
                  <a:srgbClr val="FFFF00"/>
                </a:solidFill>
              </a:rPr>
              <a:t> de </a:t>
            </a:r>
            <a:r>
              <a:rPr lang="en-US" dirty="0" err="1" smtClean="0">
                <a:solidFill>
                  <a:srgbClr val="FFFF00"/>
                </a:solidFill>
              </a:rPr>
              <a:t>sexo</a:t>
            </a:r>
            <a:r>
              <a:rPr lang="en-US" dirty="0" smtClean="0">
                <a:solidFill>
                  <a:srgbClr val="FFFF00"/>
                </a:solidFill>
              </a:rPr>
              <a:t>, </a:t>
            </a:r>
            <a:r>
              <a:rPr lang="en-US" dirty="0" err="1" smtClean="0">
                <a:solidFill>
                  <a:srgbClr val="FFFF00"/>
                </a:solidFill>
              </a:rPr>
              <a:t>género</a:t>
            </a:r>
            <a:r>
              <a:rPr lang="en-US" dirty="0" smtClean="0">
                <a:solidFill>
                  <a:srgbClr val="FFFF00"/>
                </a:solidFill>
              </a:rPr>
              <a:t>, </a:t>
            </a:r>
            <a:r>
              <a:rPr lang="en-US" dirty="0" err="1" smtClean="0">
                <a:solidFill>
                  <a:srgbClr val="FFFF00"/>
                </a:solidFill>
              </a:rPr>
              <a:t>orientación</a:t>
            </a:r>
            <a:r>
              <a:rPr lang="en-US" dirty="0" smtClean="0">
                <a:solidFill>
                  <a:srgbClr val="FFFF00"/>
                </a:solidFill>
              </a:rPr>
              <a:t> sexual, </a:t>
            </a:r>
            <a:r>
              <a:rPr lang="en-US" dirty="0" err="1" smtClean="0">
                <a:solidFill>
                  <a:srgbClr val="FFFF00"/>
                </a:solidFill>
              </a:rPr>
              <a:t>identidad</a:t>
            </a:r>
            <a:r>
              <a:rPr lang="en-US" dirty="0" smtClean="0">
                <a:solidFill>
                  <a:srgbClr val="FFFF00"/>
                </a:solidFill>
              </a:rPr>
              <a:t> de </a:t>
            </a:r>
            <a:r>
              <a:rPr lang="en-US" dirty="0" err="1" smtClean="0">
                <a:solidFill>
                  <a:srgbClr val="FFFF00"/>
                </a:solidFill>
              </a:rPr>
              <a:t>género</a:t>
            </a:r>
            <a:r>
              <a:rPr lang="en-US" dirty="0" smtClean="0">
                <a:solidFill>
                  <a:srgbClr val="FFFF00"/>
                </a:solidFill>
              </a:rPr>
              <a:t>, </a:t>
            </a:r>
            <a:r>
              <a:rPr lang="en-US" dirty="0" err="1" smtClean="0">
                <a:solidFill>
                  <a:srgbClr val="FFFF00"/>
                </a:solidFill>
              </a:rPr>
              <a:t>expresión</a:t>
            </a:r>
            <a:r>
              <a:rPr lang="en-US" dirty="0" smtClean="0">
                <a:solidFill>
                  <a:srgbClr val="FFFF00"/>
                </a:solidFill>
              </a:rPr>
              <a:t> de </a:t>
            </a:r>
            <a:r>
              <a:rPr lang="en-US" dirty="0" err="1" smtClean="0">
                <a:solidFill>
                  <a:srgbClr val="FFFF00"/>
                </a:solidFill>
              </a:rPr>
              <a:t>género</a:t>
            </a:r>
            <a:r>
              <a:rPr lang="en-US" dirty="0" smtClean="0">
                <a:solidFill>
                  <a:srgbClr val="FFFF00"/>
                </a:solidFill>
              </a:rPr>
              <a:t> y </a:t>
            </a:r>
            <a:r>
              <a:rPr lang="en-US" dirty="0" err="1" smtClean="0">
                <a:solidFill>
                  <a:srgbClr val="FFFF00"/>
                </a:solidFill>
              </a:rPr>
              <a:t>reconocer</a:t>
            </a:r>
            <a:r>
              <a:rPr lang="en-US" dirty="0" smtClean="0">
                <a:solidFill>
                  <a:srgbClr val="FFFF00"/>
                </a:solidFill>
              </a:rPr>
              <a:t> las </a:t>
            </a:r>
            <a:r>
              <a:rPr lang="en-US" dirty="0" err="1" smtClean="0">
                <a:solidFill>
                  <a:srgbClr val="FFFF00"/>
                </a:solidFill>
              </a:rPr>
              <a:t>diferencias</a:t>
            </a:r>
            <a:r>
              <a:rPr lang="en-US" dirty="0" smtClean="0">
                <a:solidFill>
                  <a:srgbClr val="FFFF00"/>
                </a:solidFill>
              </a:rPr>
              <a:t> e </a:t>
            </a:r>
            <a:r>
              <a:rPr lang="en-US" dirty="0" err="1" smtClean="0">
                <a:solidFill>
                  <a:srgbClr val="FFFF00"/>
                </a:solidFill>
              </a:rPr>
              <a:t>interrelaciones</a:t>
            </a:r>
            <a:r>
              <a:rPr lang="en-US" dirty="0" smtClean="0">
                <a:solidFill>
                  <a:srgbClr val="FFFF00"/>
                </a:solidFill>
              </a:rPr>
              <a:t> entre </a:t>
            </a:r>
            <a:r>
              <a:rPr lang="en-US" dirty="0" err="1" smtClean="0">
                <a:solidFill>
                  <a:srgbClr val="FFFF00"/>
                </a:solidFill>
              </a:rPr>
              <a:t>cada</a:t>
            </a:r>
            <a:r>
              <a:rPr lang="en-US" dirty="0" smtClean="0">
                <a:solidFill>
                  <a:srgbClr val="FFFF00"/>
                </a:solidFill>
              </a:rPr>
              <a:t> </a:t>
            </a:r>
            <a:r>
              <a:rPr lang="en-US" dirty="0" err="1" smtClean="0">
                <a:solidFill>
                  <a:srgbClr val="FFFF00"/>
                </a:solidFill>
              </a:rPr>
              <a:t>uno</a:t>
            </a:r>
            <a:r>
              <a:rPr lang="en-US" dirty="0" smtClean="0">
                <a:solidFill>
                  <a:srgbClr val="FFFF00"/>
                </a:solidFill>
              </a:rPr>
              <a:t> de </a:t>
            </a:r>
            <a:r>
              <a:rPr lang="en-US" dirty="0" err="1" smtClean="0">
                <a:solidFill>
                  <a:srgbClr val="FFFF00"/>
                </a:solidFill>
              </a:rPr>
              <a:t>ellos</a:t>
            </a:r>
            <a:endParaRPr lang="en-US" dirty="0" smtClean="0">
              <a:solidFill>
                <a:srgbClr val="FFFF00"/>
              </a:solidFill>
            </a:endParaRPr>
          </a:p>
          <a:p>
            <a:pPr marL="0" indent="0" algn="just">
              <a:buNone/>
            </a:pPr>
            <a:endParaRPr lang="en-US" dirty="0" smtClean="0">
              <a:solidFill>
                <a:srgbClr val="FFFF00"/>
              </a:solidFill>
            </a:endParaRPr>
          </a:p>
          <a:p>
            <a:pPr algn="just"/>
            <a:r>
              <a:rPr lang="en-US" dirty="0" err="1" smtClean="0">
                <a:solidFill>
                  <a:srgbClr val="FFFF00"/>
                </a:solidFill>
              </a:rPr>
              <a:t>Discutir</a:t>
            </a:r>
            <a:r>
              <a:rPr lang="en-US" dirty="0" smtClean="0">
                <a:solidFill>
                  <a:srgbClr val="FFFF00"/>
                </a:solidFill>
              </a:rPr>
              <a:t> </a:t>
            </a:r>
            <a:r>
              <a:rPr lang="en-US" dirty="0" err="1">
                <a:solidFill>
                  <a:srgbClr val="FFFF00"/>
                </a:solidFill>
              </a:rPr>
              <a:t>aspectos</a:t>
            </a:r>
            <a:r>
              <a:rPr lang="en-US" dirty="0">
                <a:solidFill>
                  <a:srgbClr val="FFFF00"/>
                </a:solidFill>
              </a:rPr>
              <a:t> </a:t>
            </a:r>
            <a:r>
              <a:rPr lang="en-US" dirty="0" err="1">
                <a:solidFill>
                  <a:srgbClr val="FFFF00"/>
                </a:solidFill>
              </a:rPr>
              <a:t>éticos</a:t>
            </a:r>
            <a:r>
              <a:rPr lang="en-US" dirty="0">
                <a:solidFill>
                  <a:srgbClr val="FFFF00"/>
                </a:solidFill>
              </a:rPr>
              <a:t> </a:t>
            </a:r>
            <a:r>
              <a:rPr lang="en-US" dirty="0" err="1">
                <a:solidFill>
                  <a:srgbClr val="FFFF00"/>
                </a:solidFill>
              </a:rPr>
              <a:t>en</a:t>
            </a:r>
            <a:r>
              <a:rPr lang="en-US" dirty="0">
                <a:solidFill>
                  <a:srgbClr val="FFFF00"/>
                </a:solidFill>
              </a:rPr>
              <a:t> la </a:t>
            </a:r>
            <a:r>
              <a:rPr lang="en-US" dirty="0" err="1">
                <a:solidFill>
                  <a:srgbClr val="FFFF00"/>
                </a:solidFill>
              </a:rPr>
              <a:t>práctica</a:t>
            </a:r>
            <a:r>
              <a:rPr lang="en-US" dirty="0">
                <a:solidFill>
                  <a:srgbClr val="FFFF00"/>
                </a:solidFill>
              </a:rPr>
              <a:t> </a:t>
            </a:r>
            <a:r>
              <a:rPr lang="en-US" dirty="0" smtClean="0">
                <a:solidFill>
                  <a:srgbClr val="FFFF00"/>
                </a:solidFill>
              </a:rPr>
              <a:t> de la </a:t>
            </a:r>
            <a:r>
              <a:rPr lang="en-US" dirty="0" err="1" smtClean="0">
                <a:solidFill>
                  <a:srgbClr val="FFFF00"/>
                </a:solidFill>
              </a:rPr>
              <a:t>abogacía</a:t>
            </a:r>
            <a:r>
              <a:rPr lang="en-US" dirty="0" smtClean="0">
                <a:solidFill>
                  <a:srgbClr val="FFFF00"/>
                </a:solidFill>
              </a:rPr>
              <a:t> con </a:t>
            </a:r>
            <a:r>
              <a:rPr lang="en-US" dirty="0" err="1">
                <a:solidFill>
                  <a:srgbClr val="FFFF00"/>
                </a:solidFill>
              </a:rPr>
              <a:t>asuntos</a:t>
            </a:r>
            <a:r>
              <a:rPr lang="en-US" dirty="0">
                <a:solidFill>
                  <a:srgbClr val="FFFF00"/>
                </a:solidFill>
              </a:rPr>
              <a:t> de </a:t>
            </a:r>
            <a:r>
              <a:rPr lang="en-US" dirty="0" smtClean="0">
                <a:solidFill>
                  <a:srgbClr val="FFFF00"/>
                </a:solidFill>
              </a:rPr>
              <a:t>las </a:t>
            </a:r>
            <a:r>
              <a:rPr lang="en-US" dirty="0" err="1">
                <a:solidFill>
                  <a:srgbClr val="FFFF00"/>
                </a:solidFill>
              </a:rPr>
              <a:t>comunidades</a:t>
            </a:r>
            <a:r>
              <a:rPr lang="en-US" dirty="0">
                <a:solidFill>
                  <a:srgbClr val="FFFF00"/>
                </a:solidFill>
              </a:rPr>
              <a:t> LGBTTIQA</a:t>
            </a:r>
            <a:r>
              <a:rPr lang="en-US" dirty="0" smtClean="0">
                <a:solidFill>
                  <a:srgbClr val="FFFF00"/>
                </a:solidFill>
              </a:rPr>
              <a:t>+</a:t>
            </a:r>
            <a:endParaRPr lang="en-US" dirty="0" smtClean="0">
              <a:solidFill>
                <a:srgbClr val="FFFF00"/>
              </a:solidFill>
            </a:endParaRPr>
          </a:p>
          <a:p>
            <a:pPr marL="0" indent="0" algn="just">
              <a:buNone/>
            </a:pPr>
            <a:endParaRPr lang="en-US" dirty="0" smtClean="0">
              <a:solidFill>
                <a:srgbClr val="FFFF00"/>
              </a:solidFill>
            </a:endParaRPr>
          </a:p>
          <a:p>
            <a:pPr algn="just"/>
            <a:r>
              <a:rPr lang="en-US" dirty="0" err="1" smtClean="0">
                <a:solidFill>
                  <a:srgbClr val="FFFF00"/>
                </a:solidFill>
              </a:rPr>
              <a:t>Conocer</a:t>
            </a:r>
            <a:r>
              <a:rPr lang="en-US" dirty="0" smtClean="0">
                <a:solidFill>
                  <a:srgbClr val="FFFF00"/>
                </a:solidFill>
              </a:rPr>
              <a:t> </a:t>
            </a:r>
            <a:r>
              <a:rPr lang="en-US" dirty="0" err="1" smtClean="0">
                <a:solidFill>
                  <a:srgbClr val="FFFF00"/>
                </a:solidFill>
              </a:rPr>
              <a:t>aspectos</a:t>
            </a:r>
            <a:r>
              <a:rPr lang="en-US" dirty="0" smtClean="0">
                <a:solidFill>
                  <a:srgbClr val="FFFF00"/>
                </a:solidFill>
              </a:rPr>
              <a:t> de derechos </a:t>
            </a:r>
            <a:r>
              <a:rPr lang="en-US" dirty="0" err="1" smtClean="0">
                <a:solidFill>
                  <a:srgbClr val="FFFF00"/>
                </a:solidFill>
              </a:rPr>
              <a:t>humanos</a:t>
            </a:r>
            <a:r>
              <a:rPr lang="en-US" dirty="0" smtClean="0">
                <a:solidFill>
                  <a:srgbClr val="FFFF00"/>
                </a:solidFill>
              </a:rPr>
              <a:t> de las </a:t>
            </a:r>
            <a:r>
              <a:rPr lang="en-US" dirty="0" err="1" smtClean="0">
                <a:solidFill>
                  <a:srgbClr val="FFFF00"/>
                </a:solidFill>
              </a:rPr>
              <a:t>comunidades</a:t>
            </a:r>
            <a:r>
              <a:rPr lang="en-US" dirty="0" smtClean="0">
                <a:solidFill>
                  <a:srgbClr val="FFFF00"/>
                </a:solidFill>
              </a:rPr>
              <a:t> LGBTTIQA</a:t>
            </a:r>
            <a:r>
              <a:rPr lang="en-US" dirty="0" smtClean="0">
                <a:solidFill>
                  <a:srgbClr val="FFFF00"/>
                </a:solidFill>
              </a:rPr>
              <a:t>+</a:t>
            </a:r>
          </a:p>
          <a:p>
            <a:pPr marL="0" indent="0" algn="just">
              <a:buNone/>
            </a:pPr>
            <a:endParaRPr lang="en-US" dirty="0" smtClean="0">
              <a:solidFill>
                <a:srgbClr val="FFFF00"/>
              </a:solidFill>
            </a:endParaRPr>
          </a:p>
          <a:p>
            <a:pPr algn="just"/>
            <a:r>
              <a:rPr lang="en-US" dirty="0" err="1" smtClean="0">
                <a:solidFill>
                  <a:srgbClr val="FFFF00"/>
                </a:solidFill>
              </a:rPr>
              <a:t>Analizar</a:t>
            </a:r>
            <a:r>
              <a:rPr lang="en-US" dirty="0" smtClean="0">
                <a:solidFill>
                  <a:srgbClr val="FFFF00"/>
                </a:solidFill>
              </a:rPr>
              <a:t> el </a:t>
            </a:r>
            <a:r>
              <a:rPr lang="en-US" dirty="0" err="1" smtClean="0">
                <a:solidFill>
                  <a:srgbClr val="FFFF00"/>
                </a:solidFill>
              </a:rPr>
              <a:t>estado</a:t>
            </a:r>
            <a:r>
              <a:rPr lang="en-US" dirty="0" smtClean="0">
                <a:solidFill>
                  <a:srgbClr val="FFFF00"/>
                </a:solidFill>
              </a:rPr>
              <a:t> de derecho actual </a:t>
            </a:r>
            <a:r>
              <a:rPr lang="en-US" dirty="0" err="1" smtClean="0">
                <a:solidFill>
                  <a:srgbClr val="FFFF00"/>
                </a:solidFill>
              </a:rPr>
              <a:t>en</a:t>
            </a:r>
            <a:r>
              <a:rPr lang="en-US" dirty="0" smtClean="0">
                <a:solidFill>
                  <a:srgbClr val="FFFF00"/>
                </a:solidFill>
              </a:rPr>
              <a:t> </a:t>
            </a:r>
            <a:r>
              <a:rPr lang="en-US" dirty="0" err="1" smtClean="0">
                <a:solidFill>
                  <a:srgbClr val="FFFF00"/>
                </a:solidFill>
              </a:rPr>
              <a:t>temas</a:t>
            </a:r>
            <a:r>
              <a:rPr lang="en-US" dirty="0" smtClean="0">
                <a:solidFill>
                  <a:srgbClr val="FFFF00"/>
                </a:solidFill>
              </a:rPr>
              <a:t> que </a:t>
            </a:r>
            <a:r>
              <a:rPr lang="en-US" dirty="0" err="1" smtClean="0">
                <a:solidFill>
                  <a:srgbClr val="FFFF00"/>
                </a:solidFill>
              </a:rPr>
              <a:t>afectan</a:t>
            </a:r>
            <a:r>
              <a:rPr lang="en-US" dirty="0" smtClean="0">
                <a:solidFill>
                  <a:srgbClr val="FFFF00"/>
                </a:solidFill>
              </a:rPr>
              <a:t> a </a:t>
            </a:r>
            <a:r>
              <a:rPr lang="en-US" dirty="0" err="1" smtClean="0">
                <a:solidFill>
                  <a:srgbClr val="FFFF00"/>
                </a:solidFill>
              </a:rPr>
              <a:t>estas</a:t>
            </a:r>
            <a:r>
              <a:rPr lang="en-US" dirty="0" smtClean="0">
                <a:solidFill>
                  <a:srgbClr val="FFFF00"/>
                </a:solidFill>
              </a:rPr>
              <a:t> </a:t>
            </a:r>
            <a:r>
              <a:rPr lang="en-US" dirty="0" err="1" smtClean="0">
                <a:solidFill>
                  <a:srgbClr val="FFFF00"/>
                </a:solidFill>
              </a:rPr>
              <a:t>comunidades</a:t>
            </a:r>
            <a:r>
              <a:rPr lang="en-US" dirty="0" smtClean="0">
                <a:solidFill>
                  <a:srgbClr val="FFFF00"/>
                </a:solidFill>
              </a:rPr>
              <a:t> </a:t>
            </a:r>
            <a:r>
              <a:rPr lang="en-US" dirty="0" err="1" smtClean="0">
                <a:solidFill>
                  <a:srgbClr val="FFFF00"/>
                </a:solidFill>
              </a:rPr>
              <a:t>en</a:t>
            </a:r>
            <a:r>
              <a:rPr lang="en-US" dirty="0" smtClean="0">
                <a:solidFill>
                  <a:srgbClr val="FFFF00"/>
                </a:solidFill>
              </a:rPr>
              <a:t> Puerto </a:t>
            </a:r>
            <a:r>
              <a:rPr lang="en-US" dirty="0" smtClean="0">
                <a:solidFill>
                  <a:srgbClr val="FFFF00"/>
                </a:solidFill>
              </a:rPr>
              <a:t>Rico</a:t>
            </a:r>
          </a:p>
          <a:p>
            <a:pPr marL="0" indent="0" algn="just">
              <a:buNone/>
            </a:pPr>
            <a:endParaRPr lang="en-US" dirty="0" smtClean="0">
              <a:solidFill>
                <a:srgbClr val="FFFF00"/>
              </a:solidFill>
            </a:endParaRPr>
          </a:p>
          <a:p>
            <a:pPr algn="just"/>
            <a:r>
              <a:rPr lang="en-US" dirty="0" err="1" smtClean="0">
                <a:solidFill>
                  <a:srgbClr val="FFFF00"/>
                </a:solidFill>
              </a:rPr>
              <a:t>Discutir</a:t>
            </a:r>
            <a:r>
              <a:rPr lang="en-US" dirty="0" smtClean="0">
                <a:solidFill>
                  <a:srgbClr val="FFFF00"/>
                </a:solidFill>
              </a:rPr>
              <a:t> </a:t>
            </a:r>
            <a:r>
              <a:rPr lang="en-US" dirty="0" err="1" smtClean="0">
                <a:solidFill>
                  <a:srgbClr val="FFFF00"/>
                </a:solidFill>
              </a:rPr>
              <a:t>aspectos</a:t>
            </a:r>
            <a:r>
              <a:rPr lang="en-US" dirty="0" smtClean="0">
                <a:solidFill>
                  <a:srgbClr val="FFFF00"/>
                </a:solidFill>
              </a:rPr>
              <a:t> </a:t>
            </a:r>
            <a:r>
              <a:rPr lang="en-US" dirty="0" err="1" smtClean="0">
                <a:solidFill>
                  <a:srgbClr val="FFFF00"/>
                </a:solidFill>
              </a:rPr>
              <a:t>prácticos</a:t>
            </a:r>
            <a:r>
              <a:rPr lang="en-US" dirty="0" smtClean="0">
                <a:solidFill>
                  <a:srgbClr val="FFFF00"/>
                </a:solidFill>
              </a:rPr>
              <a:t> </a:t>
            </a:r>
            <a:r>
              <a:rPr lang="en-US" dirty="0" err="1" smtClean="0">
                <a:solidFill>
                  <a:srgbClr val="FFFF00"/>
                </a:solidFill>
              </a:rPr>
              <a:t>en</a:t>
            </a:r>
            <a:r>
              <a:rPr lang="en-US" dirty="0" smtClean="0">
                <a:solidFill>
                  <a:srgbClr val="FFFF00"/>
                </a:solidFill>
              </a:rPr>
              <a:t> la </a:t>
            </a:r>
            <a:r>
              <a:rPr lang="en-US" dirty="0" err="1" smtClean="0">
                <a:solidFill>
                  <a:srgbClr val="FFFF00"/>
                </a:solidFill>
              </a:rPr>
              <a:t>litigación</a:t>
            </a:r>
            <a:r>
              <a:rPr lang="en-US" dirty="0" smtClean="0">
                <a:solidFill>
                  <a:srgbClr val="FFFF00"/>
                </a:solidFill>
              </a:rPr>
              <a:t> de </a:t>
            </a:r>
            <a:r>
              <a:rPr lang="en-US" dirty="0" err="1" smtClean="0">
                <a:solidFill>
                  <a:srgbClr val="FFFF00"/>
                </a:solidFill>
              </a:rPr>
              <a:t>asuntos</a:t>
            </a:r>
            <a:r>
              <a:rPr lang="en-US" dirty="0" smtClean="0">
                <a:solidFill>
                  <a:srgbClr val="FFFF00"/>
                </a:solidFill>
              </a:rPr>
              <a:t> de las </a:t>
            </a:r>
            <a:r>
              <a:rPr lang="en-US" dirty="0" err="1" smtClean="0">
                <a:solidFill>
                  <a:srgbClr val="FFFF00"/>
                </a:solidFill>
              </a:rPr>
              <a:t>comunidades</a:t>
            </a:r>
            <a:r>
              <a:rPr lang="en-US" dirty="0" smtClean="0">
                <a:solidFill>
                  <a:srgbClr val="FFFF00"/>
                </a:solidFill>
              </a:rPr>
              <a:t> </a:t>
            </a:r>
            <a:r>
              <a:rPr lang="en-US" dirty="0">
                <a:solidFill>
                  <a:srgbClr val="FFFF00"/>
                </a:solidFill>
              </a:rPr>
              <a:t>LGBTTIQA</a:t>
            </a:r>
            <a:r>
              <a:rPr lang="en-US" dirty="0" smtClean="0">
                <a:solidFill>
                  <a:srgbClr val="FFFF00"/>
                </a:solidFill>
              </a:rPr>
              <a:t>+</a:t>
            </a:r>
          </a:p>
          <a:p>
            <a:pPr marL="0" indent="0" algn="just">
              <a:buNone/>
            </a:pPr>
            <a:endParaRPr lang="en-US" dirty="0" smtClean="0">
              <a:solidFill>
                <a:srgbClr val="FFFF00"/>
              </a:solidFill>
            </a:endParaRPr>
          </a:p>
          <a:p>
            <a:pPr algn="just"/>
            <a:r>
              <a:rPr lang="en-US" dirty="0" err="1" smtClean="0">
                <a:solidFill>
                  <a:srgbClr val="FFFF00"/>
                </a:solidFill>
              </a:rPr>
              <a:t>Examinar</a:t>
            </a:r>
            <a:r>
              <a:rPr lang="en-US" dirty="0" smtClean="0">
                <a:solidFill>
                  <a:srgbClr val="FFFF00"/>
                </a:solidFill>
              </a:rPr>
              <a:t> </a:t>
            </a:r>
            <a:r>
              <a:rPr lang="en-US" dirty="0" err="1" smtClean="0">
                <a:solidFill>
                  <a:srgbClr val="FFFF00"/>
                </a:solidFill>
              </a:rPr>
              <a:t>retos</a:t>
            </a:r>
            <a:r>
              <a:rPr lang="en-US" dirty="0" smtClean="0">
                <a:solidFill>
                  <a:srgbClr val="FFFF00"/>
                </a:solidFill>
              </a:rPr>
              <a:t> y </a:t>
            </a:r>
            <a:r>
              <a:rPr lang="en-US" dirty="0" err="1" smtClean="0">
                <a:solidFill>
                  <a:srgbClr val="FFFF00"/>
                </a:solidFill>
              </a:rPr>
              <a:t>controversias</a:t>
            </a:r>
            <a:r>
              <a:rPr lang="en-US" dirty="0" smtClean="0">
                <a:solidFill>
                  <a:srgbClr val="FFFF00"/>
                </a:solidFill>
              </a:rPr>
              <a:t> </a:t>
            </a:r>
            <a:r>
              <a:rPr lang="en-US" dirty="0" err="1" smtClean="0">
                <a:solidFill>
                  <a:srgbClr val="FFFF00"/>
                </a:solidFill>
              </a:rPr>
              <a:t>recurrentes</a:t>
            </a:r>
            <a:r>
              <a:rPr lang="en-US" dirty="0" smtClean="0">
                <a:solidFill>
                  <a:srgbClr val="FFFF00"/>
                </a:solidFill>
              </a:rPr>
              <a:t> y </a:t>
            </a:r>
            <a:r>
              <a:rPr lang="en-US" dirty="0" err="1" smtClean="0">
                <a:solidFill>
                  <a:srgbClr val="FFFF00"/>
                </a:solidFill>
              </a:rPr>
              <a:t>pendientes</a:t>
            </a:r>
            <a:endParaRPr lang="en-US" dirty="0" smtClean="0">
              <a:solidFill>
                <a:srgbClr val="FFFF00"/>
              </a:solidFill>
            </a:endParaRPr>
          </a:p>
          <a:p>
            <a:pPr marL="0" indent="0" algn="just">
              <a:buNone/>
            </a:pPr>
            <a:endParaRPr lang="en-US" dirty="0" smtClean="0">
              <a:solidFill>
                <a:srgbClr val="FFFF00"/>
              </a:solidFill>
            </a:endParaRPr>
          </a:p>
          <a:p>
            <a:pPr algn="just"/>
            <a:r>
              <a:rPr lang="en-US" dirty="0" err="1" smtClean="0">
                <a:solidFill>
                  <a:srgbClr val="FFFF00"/>
                </a:solidFill>
              </a:rPr>
              <a:t>Discutir</a:t>
            </a:r>
            <a:r>
              <a:rPr lang="en-US" dirty="0" smtClean="0">
                <a:solidFill>
                  <a:srgbClr val="FFFF00"/>
                </a:solidFill>
              </a:rPr>
              <a:t> </a:t>
            </a:r>
            <a:r>
              <a:rPr lang="en-US" dirty="0" err="1" smtClean="0">
                <a:solidFill>
                  <a:srgbClr val="FFFF00"/>
                </a:solidFill>
              </a:rPr>
              <a:t>los</a:t>
            </a:r>
            <a:r>
              <a:rPr lang="en-US" dirty="0" smtClean="0">
                <a:solidFill>
                  <a:srgbClr val="FFFF00"/>
                </a:solidFill>
              </a:rPr>
              <a:t> </a:t>
            </a:r>
            <a:r>
              <a:rPr lang="en-US" dirty="0" err="1" smtClean="0">
                <a:solidFill>
                  <a:srgbClr val="FFFF00"/>
                </a:solidFill>
              </a:rPr>
              <a:t>temas</a:t>
            </a:r>
            <a:r>
              <a:rPr lang="en-US" dirty="0" smtClean="0">
                <a:solidFill>
                  <a:srgbClr val="FFFF00"/>
                </a:solidFill>
              </a:rPr>
              <a:t> de </a:t>
            </a:r>
            <a:r>
              <a:rPr lang="en-US" dirty="0" err="1" smtClean="0">
                <a:solidFill>
                  <a:srgbClr val="FFFF00"/>
                </a:solidFill>
              </a:rPr>
              <a:t>demonización</a:t>
            </a:r>
            <a:r>
              <a:rPr lang="en-US" dirty="0" smtClean="0">
                <a:solidFill>
                  <a:srgbClr val="FFFF00"/>
                </a:solidFill>
              </a:rPr>
              <a:t>, </a:t>
            </a:r>
            <a:r>
              <a:rPr lang="en-US" dirty="0" err="1" smtClean="0">
                <a:solidFill>
                  <a:srgbClr val="FFFF00"/>
                </a:solidFill>
              </a:rPr>
              <a:t>criminalización</a:t>
            </a:r>
            <a:r>
              <a:rPr lang="en-US" dirty="0" smtClean="0">
                <a:solidFill>
                  <a:srgbClr val="FFFF00"/>
                </a:solidFill>
              </a:rPr>
              <a:t> e </a:t>
            </a:r>
            <a:r>
              <a:rPr lang="en-US" dirty="0" err="1" smtClean="0">
                <a:solidFill>
                  <a:srgbClr val="FFFF00"/>
                </a:solidFill>
              </a:rPr>
              <a:t>invisibilidad</a:t>
            </a:r>
            <a:r>
              <a:rPr lang="en-US" dirty="0" smtClean="0">
                <a:solidFill>
                  <a:srgbClr val="FFFF00"/>
                </a:solidFill>
              </a:rPr>
              <a:t> </a:t>
            </a:r>
            <a:r>
              <a:rPr lang="en-US" dirty="0" err="1" smtClean="0">
                <a:solidFill>
                  <a:srgbClr val="FFFF00"/>
                </a:solidFill>
              </a:rPr>
              <a:t>como</a:t>
            </a:r>
            <a:r>
              <a:rPr lang="en-US" dirty="0" smtClean="0">
                <a:solidFill>
                  <a:srgbClr val="FFFF00"/>
                </a:solidFill>
              </a:rPr>
              <a:t> </a:t>
            </a:r>
            <a:r>
              <a:rPr lang="en-US" dirty="0" err="1" smtClean="0">
                <a:solidFill>
                  <a:srgbClr val="FFFF00"/>
                </a:solidFill>
              </a:rPr>
              <a:t>motores</a:t>
            </a:r>
            <a:r>
              <a:rPr lang="en-US" dirty="0" smtClean="0">
                <a:solidFill>
                  <a:srgbClr val="FFFF00"/>
                </a:solidFill>
              </a:rPr>
              <a:t> para la </a:t>
            </a:r>
            <a:r>
              <a:rPr lang="en-US" dirty="0" err="1" smtClean="0">
                <a:solidFill>
                  <a:srgbClr val="FFFF00"/>
                </a:solidFill>
              </a:rPr>
              <a:t>violación</a:t>
            </a:r>
            <a:r>
              <a:rPr lang="en-US" dirty="0" smtClean="0">
                <a:solidFill>
                  <a:srgbClr val="FFFF00"/>
                </a:solidFill>
              </a:rPr>
              <a:t> de </a:t>
            </a:r>
            <a:r>
              <a:rPr lang="en-US" dirty="0" err="1" smtClean="0">
                <a:solidFill>
                  <a:srgbClr val="FFFF00"/>
                </a:solidFill>
              </a:rPr>
              <a:t>los</a:t>
            </a:r>
            <a:r>
              <a:rPr lang="en-US" dirty="0" smtClean="0">
                <a:solidFill>
                  <a:srgbClr val="FFFF00"/>
                </a:solidFill>
              </a:rPr>
              <a:t> derechos </a:t>
            </a:r>
            <a:r>
              <a:rPr lang="en-US" dirty="0" err="1" smtClean="0">
                <a:solidFill>
                  <a:srgbClr val="FFFF00"/>
                </a:solidFill>
              </a:rPr>
              <a:t>humanos</a:t>
            </a:r>
            <a:r>
              <a:rPr lang="en-US" dirty="0" smtClean="0">
                <a:solidFill>
                  <a:srgbClr val="FFFF00"/>
                </a:solidFill>
              </a:rPr>
              <a:t> y </a:t>
            </a:r>
            <a:r>
              <a:rPr lang="en-US" dirty="0" err="1" smtClean="0">
                <a:solidFill>
                  <a:srgbClr val="FFFF00"/>
                </a:solidFill>
              </a:rPr>
              <a:t>cómo</a:t>
            </a:r>
            <a:r>
              <a:rPr lang="en-US" dirty="0" smtClean="0">
                <a:solidFill>
                  <a:srgbClr val="FFFF00"/>
                </a:solidFill>
              </a:rPr>
              <a:t> se </a:t>
            </a:r>
            <a:r>
              <a:rPr lang="en-US" dirty="0" err="1" smtClean="0">
                <a:solidFill>
                  <a:srgbClr val="FFFF00"/>
                </a:solidFill>
              </a:rPr>
              <a:t>ven</a:t>
            </a:r>
            <a:r>
              <a:rPr lang="en-US" dirty="0" smtClean="0">
                <a:solidFill>
                  <a:srgbClr val="FFFF00"/>
                </a:solidFill>
              </a:rPr>
              <a:t> </a:t>
            </a:r>
            <a:r>
              <a:rPr lang="en-US" dirty="0" err="1" smtClean="0">
                <a:solidFill>
                  <a:srgbClr val="FFFF00"/>
                </a:solidFill>
              </a:rPr>
              <a:t>reflejados</a:t>
            </a:r>
            <a:r>
              <a:rPr lang="en-US" dirty="0" smtClean="0">
                <a:solidFill>
                  <a:srgbClr val="FFFF00"/>
                </a:solidFill>
              </a:rPr>
              <a:t> </a:t>
            </a:r>
            <a:r>
              <a:rPr lang="en-US" dirty="0" err="1" smtClean="0">
                <a:solidFill>
                  <a:srgbClr val="FFFF00"/>
                </a:solidFill>
              </a:rPr>
              <a:t>en</a:t>
            </a:r>
            <a:r>
              <a:rPr lang="en-US" dirty="0" smtClean="0">
                <a:solidFill>
                  <a:srgbClr val="FFFF00"/>
                </a:solidFill>
              </a:rPr>
              <a:t> </a:t>
            </a:r>
            <a:r>
              <a:rPr lang="en-US" dirty="0" err="1" smtClean="0">
                <a:solidFill>
                  <a:srgbClr val="FFFF00"/>
                </a:solidFill>
              </a:rPr>
              <a:t>los</a:t>
            </a:r>
            <a:r>
              <a:rPr lang="en-US" dirty="0" smtClean="0">
                <a:solidFill>
                  <a:srgbClr val="FFFF00"/>
                </a:solidFill>
              </a:rPr>
              <a:t> </a:t>
            </a:r>
            <a:r>
              <a:rPr lang="en-US" dirty="0" err="1" smtClean="0">
                <a:solidFill>
                  <a:srgbClr val="FFFF00"/>
                </a:solidFill>
              </a:rPr>
              <a:t>casos</a:t>
            </a:r>
            <a:r>
              <a:rPr lang="en-US" dirty="0" smtClean="0">
                <a:solidFill>
                  <a:srgbClr val="FFFF00"/>
                </a:solidFill>
              </a:rPr>
              <a:t> que </a:t>
            </a:r>
            <a:r>
              <a:rPr lang="en-US" dirty="0" err="1" smtClean="0">
                <a:solidFill>
                  <a:srgbClr val="FFFF00"/>
                </a:solidFill>
              </a:rPr>
              <a:t>atendemos</a:t>
            </a:r>
            <a:endParaRPr lang="en-US" dirty="0" smtClean="0">
              <a:solidFill>
                <a:srgbClr val="FFFF00"/>
              </a:solidFill>
            </a:endParaRPr>
          </a:p>
          <a:p>
            <a:pPr marL="0" indent="0" algn="just">
              <a:buNone/>
            </a:pPr>
            <a:endParaRPr lang="es-PR" dirty="0">
              <a:solidFill>
                <a:schemeClr val="bg1"/>
              </a:solidFill>
            </a:endParaRPr>
          </a:p>
        </p:txBody>
      </p:sp>
    </p:spTree>
    <p:extLst>
      <p:ext uri="{BB962C8B-B14F-4D97-AF65-F5344CB8AC3E}">
        <p14:creationId xmlns:p14="http://schemas.microsoft.com/office/powerpoint/2010/main" val="28693830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a:xfrm>
            <a:off x="838200" y="365125"/>
            <a:ext cx="10515600" cy="961651"/>
          </a:xfrm>
        </p:spPr>
        <p:txBody>
          <a:bodyPr/>
          <a:lstStyle/>
          <a:p>
            <a:pPr algn="ctr"/>
            <a:r>
              <a:rPr lang="en-US" b="1" dirty="0" smtClean="0">
                <a:solidFill>
                  <a:srgbClr val="FFFF00"/>
                </a:solidFill>
              </a:rPr>
              <a:t>HALLAZGOS DEL INFORME</a:t>
            </a:r>
            <a:endParaRPr lang="es-PR" b="1" dirty="0">
              <a:solidFill>
                <a:srgbClr val="FFFF00"/>
              </a:solidFill>
            </a:endParaRPr>
          </a:p>
        </p:txBody>
      </p:sp>
      <p:sp>
        <p:nvSpPr>
          <p:cNvPr id="4" name="Marcador de contenido 3"/>
          <p:cNvSpPr>
            <a:spLocks noGrp="1"/>
          </p:cNvSpPr>
          <p:nvPr>
            <p:ph idx="1"/>
          </p:nvPr>
        </p:nvSpPr>
        <p:spPr>
          <a:xfrm>
            <a:off x="838200" y="1434352"/>
            <a:ext cx="10515600" cy="5351929"/>
          </a:xfrm>
        </p:spPr>
        <p:txBody>
          <a:bodyPr>
            <a:normAutofit/>
          </a:bodyPr>
          <a:lstStyle/>
          <a:p>
            <a:pPr lvl="0"/>
            <a:r>
              <a:rPr lang="es-PR" sz="1400" dirty="0" smtClean="0">
                <a:solidFill>
                  <a:srgbClr val="FFFF00"/>
                </a:solidFill>
              </a:rPr>
              <a:t>La </a:t>
            </a:r>
            <a:r>
              <a:rPr lang="es-PR" sz="1400" dirty="0">
                <a:solidFill>
                  <a:srgbClr val="FFFF00"/>
                </a:solidFill>
              </a:rPr>
              <a:t>mayoría de las personas participantes (63%) informaron que habían sido víctimas de insultos verbales por razón de su homosexualidad; </a:t>
            </a:r>
          </a:p>
          <a:p>
            <a:pPr lvl="0"/>
            <a:r>
              <a:rPr lang="es-PR" sz="1400" dirty="0">
                <a:solidFill>
                  <a:srgbClr val="FFFF00"/>
                </a:solidFill>
              </a:rPr>
              <a:t>Cerca del 11% de las personas que participaron reportaron que en alguna ocasión les fue negado un servicio en una agencia gubernamental; </a:t>
            </a:r>
          </a:p>
          <a:p>
            <a:pPr lvl="0"/>
            <a:r>
              <a:rPr lang="es-PR" sz="1400" dirty="0">
                <a:solidFill>
                  <a:srgbClr val="FFFF00"/>
                </a:solidFill>
              </a:rPr>
              <a:t>Otras personas informaron que habían sido “corridos o perseguidos”, “golpeados o pateados” o que le “habían tirado con algún objeto” por razón de su orientación sexual;</a:t>
            </a:r>
          </a:p>
          <a:p>
            <a:pPr lvl="0"/>
            <a:r>
              <a:rPr lang="es-PR" sz="1400" dirty="0">
                <a:solidFill>
                  <a:srgbClr val="FFFF00"/>
                </a:solidFill>
              </a:rPr>
              <a:t>Entre las experiencias de exclusión que surgen de la investigación incluyeron: 1) insultos, 2) objetos lanzados, y 3) golpes;</a:t>
            </a:r>
          </a:p>
          <a:p>
            <a:pPr lvl="0"/>
            <a:r>
              <a:rPr lang="es-PR" sz="1400" dirty="0">
                <a:solidFill>
                  <a:srgbClr val="FFFF00"/>
                </a:solidFill>
              </a:rPr>
              <a:t>32% que en algún momento se habían sentido atemorizados por su vida al estar en un lugar público y que esto está relacionado a su orientación sexual; </a:t>
            </a:r>
          </a:p>
          <a:p>
            <a:pPr lvl="0"/>
            <a:r>
              <a:rPr lang="es-PR" sz="1400" dirty="0">
                <a:solidFill>
                  <a:srgbClr val="FFFF00"/>
                </a:solidFill>
              </a:rPr>
              <a:t>57% de las personas participantes reportaron que han tenido la experiencia de que algún compañero o compañera de trabajo le molestara o le hostigara;</a:t>
            </a:r>
          </a:p>
          <a:p>
            <a:pPr lvl="0"/>
            <a:r>
              <a:rPr lang="es-PR" sz="1400" dirty="0">
                <a:solidFill>
                  <a:srgbClr val="FFFF00"/>
                </a:solidFill>
              </a:rPr>
              <a:t>43% reportaron tener experiencias de rechazo en las agencias gubernamentales;</a:t>
            </a:r>
          </a:p>
          <a:p>
            <a:pPr lvl="0"/>
            <a:r>
              <a:rPr lang="es-PR" sz="1400" dirty="0">
                <a:solidFill>
                  <a:srgbClr val="FFFF00"/>
                </a:solidFill>
              </a:rPr>
              <a:t>30% de las personas participantes informaron haber tenido experiencias de rechazo con la policía; 9% en dependencias de tribunales y justicia, 8% en dependencias del Departamento de la Familia y 11% en otros dependencias gubernamentales en donde se destacan los Departamentos de Educación, del Trabajo y el de Salud;</a:t>
            </a:r>
          </a:p>
          <a:p>
            <a:pPr lvl="0"/>
            <a:r>
              <a:rPr lang="es-PR" sz="1400" dirty="0">
                <a:solidFill>
                  <a:srgbClr val="FFFF00"/>
                </a:solidFill>
              </a:rPr>
              <a:t>67% de las personas participantes opinan que en Puerto Rico las políticas públicas sobre la no discriminación no están claras;</a:t>
            </a:r>
          </a:p>
          <a:p>
            <a:pPr lvl="0"/>
            <a:r>
              <a:rPr lang="es-PR" sz="1400" dirty="0">
                <a:solidFill>
                  <a:srgbClr val="FFFF00"/>
                </a:solidFill>
              </a:rPr>
              <a:t>54% de las personas participantes creen que la mayoría de los puertorriqueñas discrimina contra la comunidad LGBT;</a:t>
            </a:r>
          </a:p>
          <a:p>
            <a:pPr lvl="0"/>
            <a:r>
              <a:rPr lang="es-PR" sz="1400" dirty="0">
                <a:solidFill>
                  <a:srgbClr val="FFFF00"/>
                </a:solidFill>
              </a:rPr>
              <a:t>La mitad de las personas participantes entienden que es peligroso dar a conocer la orientación sexual en Puerto Rico;</a:t>
            </a:r>
          </a:p>
          <a:p>
            <a:pPr lvl="0"/>
            <a:r>
              <a:rPr lang="es-PR" sz="1400" dirty="0">
                <a:solidFill>
                  <a:srgbClr val="FFFF00"/>
                </a:solidFill>
              </a:rPr>
              <a:t>46% expresaron que Puerto Rico no es un lugar seguro para las personas gay, lesbianas, bisexuales y </a:t>
            </a:r>
            <a:r>
              <a:rPr lang="es-PR" sz="1400" dirty="0" err="1">
                <a:solidFill>
                  <a:srgbClr val="FFFF00"/>
                </a:solidFill>
              </a:rPr>
              <a:t>transgénero</a:t>
            </a:r>
            <a:r>
              <a:rPr lang="es-PR" sz="1400" dirty="0">
                <a:solidFill>
                  <a:srgbClr val="FFFF00"/>
                </a:solidFill>
              </a:rPr>
              <a:t>; </a:t>
            </a:r>
          </a:p>
          <a:p>
            <a:r>
              <a:rPr lang="es-PR" sz="1400" dirty="0">
                <a:solidFill>
                  <a:srgbClr val="FFFF00"/>
                </a:solidFill>
              </a:rPr>
              <a:t>El tema de la transexualidad es uno de los que genera mayor dificultad entre la mayoría de participantes.</a:t>
            </a:r>
          </a:p>
        </p:txBody>
      </p:sp>
    </p:spTree>
    <p:extLst>
      <p:ext uri="{BB962C8B-B14F-4D97-AF65-F5344CB8AC3E}">
        <p14:creationId xmlns:p14="http://schemas.microsoft.com/office/powerpoint/2010/main" val="27681326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p:txBody>
          <a:bodyPr/>
          <a:lstStyle/>
          <a:p>
            <a:pPr algn="ctr"/>
            <a:r>
              <a:rPr lang="en-US" b="1" dirty="0" smtClean="0">
                <a:solidFill>
                  <a:srgbClr val="FFFF00"/>
                </a:solidFill>
              </a:rPr>
              <a:t>CATEGORÍAS PROTEGIDAS HASTA EL 2013</a:t>
            </a:r>
            <a:endParaRPr lang="es-PR" b="1" dirty="0">
              <a:solidFill>
                <a:srgbClr val="FFFF00"/>
              </a:solidFill>
            </a:endParaRPr>
          </a:p>
        </p:txBody>
      </p:sp>
      <p:sp>
        <p:nvSpPr>
          <p:cNvPr id="4" name="Marcador de contenido 3"/>
          <p:cNvSpPr>
            <a:spLocks noGrp="1"/>
          </p:cNvSpPr>
          <p:nvPr>
            <p:ph idx="1"/>
          </p:nvPr>
        </p:nvSpPr>
        <p:spPr>
          <a:xfrm>
            <a:off x="838200" y="1792941"/>
            <a:ext cx="10515600" cy="4384022"/>
          </a:xfrm>
        </p:spPr>
        <p:txBody>
          <a:bodyPr>
            <a:normAutofit fontScale="62500" lnSpcReduction="20000"/>
          </a:bodyPr>
          <a:lstStyle/>
          <a:p>
            <a:r>
              <a:rPr lang="es-PR" dirty="0">
                <a:solidFill>
                  <a:srgbClr val="FFFF00"/>
                </a:solidFill>
                <a:latin typeface="Arial" panose="020B0604020202020204" pitchFamily="34" charset="0"/>
                <a:cs typeface="Arial" panose="020B0604020202020204" pitchFamily="34" charset="0"/>
              </a:rPr>
              <a:t>Edad</a:t>
            </a:r>
          </a:p>
          <a:p>
            <a:r>
              <a:rPr lang="es-PR" dirty="0" smtClean="0">
                <a:solidFill>
                  <a:srgbClr val="FFFF00"/>
                </a:solidFill>
                <a:latin typeface="Arial" panose="020B0604020202020204" pitchFamily="34" charset="0"/>
                <a:cs typeface="Arial" panose="020B0604020202020204" pitchFamily="34" charset="0"/>
              </a:rPr>
              <a:t>Raza*</a:t>
            </a:r>
            <a:endParaRPr lang="es-PR" dirty="0">
              <a:solidFill>
                <a:srgbClr val="FFFF00"/>
              </a:solidFill>
              <a:latin typeface="Arial" panose="020B0604020202020204" pitchFamily="34" charset="0"/>
              <a:cs typeface="Arial" panose="020B0604020202020204" pitchFamily="34" charset="0"/>
            </a:endParaRPr>
          </a:p>
          <a:p>
            <a:r>
              <a:rPr lang="es-PR" dirty="0" smtClean="0">
                <a:solidFill>
                  <a:srgbClr val="FFFF00"/>
                </a:solidFill>
                <a:latin typeface="Arial" panose="020B0604020202020204" pitchFamily="34" charset="0"/>
                <a:cs typeface="Arial" panose="020B0604020202020204" pitchFamily="34" charset="0"/>
              </a:rPr>
              <a:t>Color*</a:t>
            </a:r>
            <a:endParaRPr lang="es-PR" dirty="0">
              <a:solidFill>
                <a:srgbClr val="FFFF00"/>
              </a:solidFill>
              <a:latin typeface="Arial" panose="020B0604020202020204" pitchFamily="34" charset="0"/>
              <a:cs typeface="Arial" panose="020B0604020202020204" pitchFamily="34" charset="0"/>
            </a:endParaRPr>
          </a:p>
          <a:p>
            <a:r>
              <a:rPr lang="es-PR" dirty="0" smtClean="0">
                <a:solidFill>
                  <a:srgbClr val="FFFF00"/>
                </a:solidFill>
                <a:latin typeface="Arial" panose="020B0604020202020204" pitchFamily="34" charset="0"/>
                <a:cs typeface="Arial" panose="020B0604020202020204" pitchFamily="34" charset="0"/>
              </a:rPr>
              <a:t>Sexo*</a:t>
            </a:r>
            <a:endParaRPr lang="es-PR" dirty="0">
              <a:solidFill>
                <a:srgbClr val="FFFF00"/>
              </a:solidFill>
              <a:latin typeface="Arial" panose="020B0604020202020204" pitchFamily="34" charset="0"/>
              <a:cs typeface="Arial" panose="020B0604020202020204" pitchFamily="34" charset="0"/>
            </a:endParaRPr>
          </a:p>
          <a:p>
            <a:r>
              <a:rPr lang="en-US" dirty="0" err="1">
                <a:solidFill>
                  <a:srgbClr val="FFFF00"/>
                </a:solidFill>
                <a:latin typeface="Arial" panose="020B0604020202020204" pitchFamily="34" charset="0"/>
                <a:cs typeface="Arial" panose="020B0604020202020204" pitchFamily="34" charset="0"/>
              </a:rPr>
              <a:t>Nacimiento</a:t>
            </a:r>
            <a:endParaRPr lang="en-US" dirty="0">
              <a:solidFill>
                <a:srgbClr val="FFFF00"/>
              </a:solidFill>
              <a:latin typeface="Arial" panose="020B0604020202020204" pitchFamily="34" charset="0"/>
              <a:cs typeface="Arial" panose="020B0604020202020204" pitchFamily="34" charset="0"/>
            </a:endParaRPr>
          </a:p>
          <a:p>
            <a:r>
              <a:rPr lang="en-US" dirty="0" err="1">
                <a:solidFill>
                  <a:srgbClr val="FFFF00"/>
                </a:solidFill>
                <a:latin typeface="Arial" panose="020B0604020202020204" pitchFamily="34" charset="0"/>
                <a:cs typeface="Arial" panose="020B0604020202020204" pitchFamily="34" charset="0"/>
              </a:rPr>
              <a:t>Incapacidad</a:t>
            </a:r>
            <a:r>
              <a:rPr lang="en-US" dirty="0">
                <a:solidFill>
                  <a:srgbClr val="FFFF00"/>
                </a:solidFill>
                <a:latin typeface="Arial" panose="020B0604020202020204" pitchFamily="34" charset="0"/>
                <a:cs typeface="Arial" panose="020B0604020202020204" pitchFamily="34" charset="0"/>
              </a:rPr>
              <a:t> </a:t>
            </a:r>
            <a:r>
              <a:rPr lang="en-US" dirty="0" err="1">
                <a:solidFill>
                  <a:srgbClr val="FFFF00"/>
                </a:solidFill>
                <a:latin typeface="Arial" panose="020B0604020202020204" pitchFamily="34" charset="0"/>
                <a:cs typeface="Arial" panose="020B0604020202020204" pitchFamily="34" charset="0"/>
              </a:rPr>
              <a:t>física</a:t>
            </a:r>
            <a:r>
              <a:rPr lang="en-US" dirty="0">
                <a:solidFill>
                  <a:srgbClr val="FFFF00"/>
                </a:solidFill>
                <a:latin typeface="Arial" panose="020B0604020202020204" pitchFamily="34" charset="0"/>
                <a:cs typeface="Arial" panose="020B0604020202020204" pitchFamily="34" charset="0"/>
              </a:rPr>
              <a:t> o mental</a:t>
            </a:r>
            <a:endParaRPr lang="es-PR" dirty="0">
              <a:solidFill>
                <a:srgbClr val="FFFF00"/>
              </a:solidFill>
              <a:latin typeface="Arial" panose="020B0604020202020204" pitchFamily="34" charset="0"/>
              <a:cs typeface="Arial" panose="020B0604020202020204" pitchFamily="34" charset="0"/>
            </a:endParaRPr>
          </a:p>
          <a:p>
            <a:r>
              <a:rPr lang="es-PR" dirty="0">
                <a:solidFill>
                  <a:srgbClr val="FFFF00"/>
                </a:solidFill>
                <a:latin typeface="Arial" panose="020B0604020202020204" pitchFamily="34" charset="0"/>
                <a:cs typeface="Arial" panose="020B0604020202020204" pitchFamily="34" charset="0"/>
              </a:rPr>
              <a:t>Origen social o </a:t>
            </a:r>
            <a:r>
              <a:rPr lang="es-PR" dirty="0" smtClean="0">
                <a:solidFill>
                  <a:srgbClr val="FFFF00"/>
                </a:solidFill>
                <a:latin typeface="Arial" panose="020B0604020202020204" pitchFamily="34" charset="0"/>
                <a:cs typeface="Arial" panose="020B0604020202020204" pitchFamily="34" charset="0"/>
              </a:rPr>
              <a:t>nacional*</a:t>
            </a:r>
            <a:endParaRPr lang="es-PR" dirty="0">
              <a:solidFill>
                <a:srgbClr val="FFFF00"/>
              </a:solidFill>
              <a:latin typeface="Arial" panose="020B0604020202020204" pitchFamily="34" charset="0"/>
              <a:cs typeface="Arial" panose="020B0604020202020204" pitchFamily="34" charset="0"/>
            </a:endParaRPr>
          </a:p>
          <a:p>
            <a:r>
              <a:rPr lang="es-PR" dirty="0">
                <a:solidFill>
                  <a:srgbClr val="FFFF00"/>
                </a:solidFill>
                <a:latin typeface="Arial" panose="020B0604020202020204" pitchFamily="34" charset="0"/>
                <a:cs typeface="Arial" panose="020B0604020202020204" pitchFamily="34" charset="0"/>
              </a:rPr>
              <a:t>Condición </a:t>
            </a:r>
            <a:r>
              <a:rPr lang="es-PR" dirty="0" smtClean="0">
                <a:solidFill>
                  <a:srgbClr val="FFFF00"/>
                </a:solidFill>
                <a:latin typeface="Arial" panose="020B0604020202020204" pitchFamily="34" charset="0"/>
                <a:cs typeface="Arial" panose="020B0604020202020204" pitchFamily="34" charset="0"/>
              </a:rPr>
              <a:t>social*</a:t>
            </a:r>
            <a:endParaRPr lang="es-PR" dirty="0">
              <a:solidFill>
                <a:srgbClr val="FFFF00"/>
              </a:solidFill>
              <a:latin typeface="Arial" panose="020B0604020202020204" pitchFamily="34" charset="0"/>
              <a:cs typeface="Arial" panose="020B0604020202020204" pitchFamily="34" charset="0"/>
            </a:endParaRPr>
          </a:p>
          <a:p>
            <a:r>
              <a:rPr lang="es-PR" dirty="0">
                <a:solidFill>
                  <a:srgbClr val="FFFF00"/>
                </a:solidFill>
                <a:latin typeface="Arial" panose="020B0604020202020204" pitchFamily="34" charset="0"/>
                <a:cs typeface="Arial" panose="020B0604020202020204" pitchFamily="34" charset="0"/>
              </a:rPr>
              <a:t>Afiliación política</a:t>
            </a:r>
          </a:p>
          <a:p>
            <a:r>
              <a:rPr lang="es-PR" dirty="0">
                <a:solidFill>
                  <a:srgbClr val="FFFF00"/>
                </a:solidFill>
                <a:latin typeface="Arial" panose="020B0604020202020204" pitchFamily="34" charset="0"/>
                <a:cs typeface="Arial" panose="020B0604020202020204" pitchFamily="34" charset="0"/>
              </a:rPr>
              <a:t>Ideas políticas o </a:t>
            </a:r>
            <a:r>
              <a:rPr lang="es-PR" dirty="0" smtClean="0">
                <a:solidFill>
                  <a:srgbClr val="FFFF00"/>
                </a:solidFill>
                <a:latin typeface="Arial" panose="020B0604020202020204" pitchFamily="34" charset="0"/>
                <a:cs typeface="Arial" panose="020B0604020202020204" pitchFamily="34" charset="0"/>
              </a:rPr>
              <a:t>religiosas*</a:t>
            </a:r>
            <a:endParaRPr lang="es-PR" dirty="0">
              <a:solidFill>
                <a:srgbClr val="FFFF00"/>
              </a:solidFill>
              <a:latin typeface="Arial" panose="020B0604020202020204" pitchFamily="34" charset="0"/>
              <a:cs typeface="Arial" panose="020B0604020202020204" pitchFamily="34" charset="0"/>
            </a:endParaRPr>
          </a:p>
          <a:p>
            <a:r>
              <a:rPr lang="es-PR" dirty="0">
                <a:solidFill>
                  <a:srgbClr val="FFFF00"/>
                </a:solidFill>
                <a:latin typeface="Arial" panose="020B0604020202020204" pitchFamily="34" charset="0"/>
                <a:cs typeface="Arial" panose="020B0604020202020204" pitchFamily="34" charset="0"/>
              </a:rPr>
              <a:t>Por ser víctima o ser percibida como víctima de violencia doméstica, agresión sexual o acecho</a:t>
            </a:r>
          </a:p>
          <a:p>
            <a:r>
              <a:rPr lang="es-PR" dirty="0">
                <a:solidFill>
                  <a:srgbClr val="FFFF00"/>
                </a:solidFill>
                <a:latin typeface="Arial" panose="020B0604020202020204" pitchFamily="34" charset="0"/>
                <a:cs typeface="Arial" panose="020B0604020202020204" pitchFamily="34" charset="0"/>
              </a:rPr>
              <a:t>Por ser militar, </a:t>
            </a:r>
            <a:r>
              <a:rPr lang="es-ES_tradnl" dirty="0">
                <a:solidFill>
                  <a:srgbClr val="FFFF00"/>
                </a:solidFill>
                <a:latin typeface="Arial" panose="020B0604020202020204" pitchFamily="34" charset="0"/>
                <a:cs typeface="Arial" panose="020B0604020202020204" pitchFamily="34" charset="0"/>
              </a:rPr>
              <a:t>ex-militar</a:t>
            </a:r>
            <a:r>
              <a:rPr lang="es-PR" dirty="0">
                <a:solidFill>
                  <a:srgbClr val="FFFF00"/>
                </a:solidFill>
                <a:latin typeface="Arial" panose="020B0604020202020204" pitchFamily="34" charset="0"/>
                <a:cs typeface="Arial" panose="020B0604020202020204" pitchFamily="34" charset="0"/>
              </a:rPr>
              <a:t>, servir o haber servido en las Fuerzas Armadas de los Estados Unidos o por ostentar la  condición de veterano</a:t>
            </a:r>
          </a:p>
          <a:p>
            <a:endParaRPr lang="es-PR" dirty="0">
              <a:solidFill>
                <a:srgbClr val="FFFF00"/>
              </a:solidFill>
            </a:endParaRPr>
          </a:p>
        </p:txBody>
      </p:sp>
    </p:spTree>
    <p:extLst>
      <p:ext uri="{BB962C8B-B14F-4D97-AF65-F5344CB8AC3E}">
        <p14:creationId xmlns:p14="http://schemas.microsoft.com/office/powerpoint/2010/main" val="19054785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p:txBody>
          <a:bodyPr/>
          <a:lstStyle/>
          <a:p>
            <a:pPr algn="ctr"/>
            <a:r>
              <a:rPr lang="en-US" b="1" dirty="0" smtClean="0">
                <a:solidFill>
                  <a:srgbClr val="FFFF00"/>
                </a:solidFill>
              </a:rPr>
              <a:t>Ley 22:2013</a:t>
            </a:r>
            <a:endParaRPr lang="es-PR" b="1" dirty="0">
              <a:solidFill>
                <a:srgbClr val="FFFF00"/>
              </a:solidFill>
            </a:endParaRPr>
          </a:p>
        </p:txBody>
      </p:sp>
      <p:sp>
        <p:nvSpPr>
          <p:cNvPr id="4" name="Marcador de contenido 3"/>
          <p:cNvSpPr>
            <a:spLocks noGrp="1"/>
          </p:cNvSpPr>
          <p:nvPr>
            <p:ph idx="1"/>
          </p:nvPr>
        </p:nvSpPr>
        <p:spPr/>
        <p:txBody>
          <a:bodyPr/>
          <a:lstStyle/>
          <a:p>
            <a:r>
              <a:rPr lang="en-US" dirty="0" err="1" smtClean="0">
                <a:solidFill>
                  <a:srgbClr val="FFFF00"/>
                </a:solidFill>
              </a:rPr>
              <a:t>Resultado</a:t>
            </a:r>
            <a:r>
              <a:rPr lang="en-US" dirty="0" smtClean="0">
                <a:solidFill>
                  <a:srgbClr val="FFFF00"/>
                </a:solidFill>
              </a:rPr>
              <a:t> del P del S 238</a:t>
            </a:r>
          </a:p>
          <a:p>
            <a:endParaRPr lang="en-US" dirty="0">
              <a:solidFill>
                <a:srgbClr val="FFFF00"/>
              </a:solidFill>
            </a:endParaRPr>
          </a:p>
          <a:p>
            <a:r>
              <a:rPr lang="en-US" dirty="0" err="1" smtClean="0">
                <a:solidFill>
                  <a:srgbClr val="FFFF00"/>
                </a:solidFill>
              </a:rPr>
              <a:t>Añade</a:t>
            </a:r>
            <a:r>
              <a:rPr lang="en-US" dirty="0" smtClean="0">
                <a:solidFill>
                  <a:srgbClr val="FFFF00"/>
                </a:solidFill>
              </a:rPr>
              <a:t> las </a:t>
            </a:r>
            <a:r>
              <a:rPr lang="en-US" dirty="0" err="1" smtClean="0">
                <a:solidFill>
                  <a:srgbClr val="FFFF00"/>
                </a:solidFill>
              </a:rPr>
              <a:t>categorías</a:t>
            </a:r>
            <a:r>
              <a:rPr lang="en-US" dirty="0" smtClean="0">
                <a:solidFill>
                  <a:srgbClr val="FFFF00"/>
                </a:solidFill>
              </a:rPr>
              <a:t> de </a:t>
            </a:r>
            <a:r>
              <a:rPr lang="en-US" dirty="0" err="1" smtClean="0">
                <a:solidFill>
                  <a:srgbClr val="FFFF00"/>
                </a:solidFill>
              </a:rPr>
              <a:t>orientación</a:t>
            </a:r>
            <a:r>
              <a:rPr lang="en-US" dirty="0" smtClean="0">
                <a:solidFill>
                  <a:srgbClr val="FFFF00"/>
                </a:solidFill>
              </a:rPr>
              <a:t> sexual e </a:t>
            </a:r>
            <a:r>
              <a:rPr lang="en-US" dirty="0" err="1" smtClean="0">
                <a:solidFill>
                  <a:srgbClr val="FFFF00"/>
                </a:solidFill>
              </a:rPr>
              <a:t>identidad</a:t>
            </a:r>
            <a:r>
              <a:rPr lang="en-US" dirty="0" smtClean="0">
                <a:solidFill>
                  <a:srgbClr val="FFFF00"/>
                </a:solidFill>
              </a:rPr>
              <a:t> de </a:t>
            </a:r>
            <a:r>
              <a:rPr lang="en-US" dirty="0" err="1" smtClean="0">
                <a:solidFill>
                  <a:srgbClr val="FFFF00"/>
                </a:solidFill>
              </a:rPr>
              <a:t>género</a:t>
            </a:r>
            <a:endParaRPr lang="en-US" dirty="0" smtClean="0">
              <a:solidFill>
                <a:srgbClr val="FFFF00"/>
              </a:solidFill>
            </a:endParaRPr>
          </a:p>
          <a:p>
            <a:endParaRPr lang="en-US" dirty="0">
              <a:solidFill>
                <a:srgbClr val="FFFF00"/>
              </a:solidFill>
            </a:endParaRPr>
          </a:p>
          <a:p>
            <a:r>
              <a:rPr lang="en-US" dirty="0" err="1" smtClean="0">
                <a:solidFill>
                  <a:srgbClr val="FFFF00"/>
                </a:solidFill>
              </a:rPr>
              <a:t>Aplica</a:t>
            </a:r>
            <a:r>
              <a:rPr lang="en-US" dirty="0" smtClean="0">
                <a:solidFill>
                  <a:srgbClr val="FFFF00"/>
                </a:solidFill>
              </a:rPr>
              <a:t> solo al </a:t>
            </a:r>
            <a:r>
              <a:rPr lang="en-US" dirty="0" err="1" smtClean="0">
                <a:solidFill>
                  <a:srgbClr val="FFFF00"/>
                </a:solidFill>
              </a:rPr>
              <a:t>ámbito</a:t>
            </a:r>
            <a:r>
              <a:rPr lang="en-US" dirty="0" smtClean="0">
                <a:solidFill>
                  <a:srgbClr val="FFFF00"/>
                </a:solidFill>
              </a:rPr>
              <a:t> </a:t>
            </a:r>
            <a:r>
              <a:rPr lang="en-US" dirty="0" err="1" smtClean="0">
                <a:solidFill>
                  <a:srgbClr val="FFFF00"/>
                </a:solidFill>
              </a:rPr>
              <a:t>laboral</a:t>
            </a:r>
            <a:r>
              <a:rPr lang="en-US" dirty="0" smtClean="0">
                <a:solidFill>
                  <a:srgbClr val="FFFF00"/>
                </a:solidFill>
              </a:rPr>
              <a:t> </a:t>
            </a:r>
            <a:r>
              <a:rPr lang="en-US" dirty="0" err="1" smtClean="0">
                <a:solidFill>
                  <a:srgbClr val="FFFF00"/>
                </a:solidFill>
              </a:rPr>
              <a:t>público</a:t>
            </a:r>
            <a:r>
              <a:rPr lang="en-US" dirty="0" smtClean="0">
                <a:solidFill>
                  <a:srgbClr val="FFFF00"/>
                </a:solidFill>
              </a:rPr>
              <a:t> y </a:t>
            </a:r>
            <a:r>
              <a:rPr lang="en-US" dirty="0" err="1" smtClean="0">
                <a:solidFill>
                  <a:srgbClr val="FFFF00"/>
                </a:solidFill>
              </a:rPr>
              <a:t>privado</a:t>
            </a:r>
            <a:r>
              <a:rPr lang="en-US" dirty="0" smtClean="0">
                <a:solidFill>
                  <a:srgbClr val="FFFF00"/>
                </a:solidFill>
              </a:rPr>
              <a:t>, con </a:t>
            </a:r>
            <a:r>
              <a:rPr lang="en-US" dirty="0" err="1" smtClean="0">
                <a:solidFill>
                  <a:srgbClr val="FFFF00"/>
                </a:solidFill>
              </a:rPr>
              <a:t>excepciones</a:t>
            </a:r>
            <a:r>
              <a:rPr lang="en-US" dirty="0" smtClean="0">
                <a:solidFill>
                  <a:srgbClr val="FFFF00"/>
                </a:solidFill>
              </a:rPr>
              <a:t> de </a:t>
            </a:r>
            <a:r>
              <a:rPr lang="en-US" dirty="0" err="1" smtClean="0">
                <a:solidFill>
                  <a:srgbClr val="FFFF00"/>
                </a:solidFill>
              </a:rPr>
              <a:t>carácter</a:t>
            </a:r>
            <a:r>
              <a:rPr lang="en-US" dirty="0" smtClean="0">
                <a:solidFill>
                  <a:srgbClr val="FFFF00"/>
                </a:solidFill>
              </a:rPr>
              <a:t> </a:t>
            </a:r>
            <a:r>
              <a:rPr lang="en-US" dirty="0" err="1" smtClean="0">
                <a:solidFill>
                  <a:srgbClr val="FFFF00"/>
                </a:solidFill>
              </a:rPr>
              <a:t>religioso</a:t>
            </a:r>
            <a:endParaRPr lang="es-PR" dirty="0">
              <a:solidFill>
                <a:srgbClr val="FFFF00"/>
              </a:solidFill>
            </a:endParaRPr>
          </a:p>
        </p:txBody>
      </p:sp>
    </p:spTree>
    <p:extLst>
      <p:ext uri="{BB962C8B-B14F-4D97-AF65-F5344CB8AC3E}">
        <p14:creationId xmlns:p14="http://schemas.microsoft.com/office/powerpoint/2010/main" val="42082000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p:txBody>
          <a:bodyPr/>
          <a:lstStyle/>
          <a:p>
            <a:pPr algn="ctr"/>
            <a:r>
              <a:rPr lang="en-US" b="1" dirty="0" smtClean="0">
                <a:solidFill>
                  <a:srgbClr val="FFFF00"/>
                </a:solidFill>
              </a:rPr>
              <a:t>DESDE LA CRIMINALIZACIÓN HASTA</a:t>
            </a:r>
            <a:br>
              <a:rPr lang="en-US" b="1" dirty="0" smtClean="0">
                <a:solidFill>
                  <a:srgbClr val="FFFF00"/>
                </a:solidFill>
              </a:rPr>
            </a:br>
            <a:r>
              <a:rPr lang="en-US" b="1" dirty="0" smtClean="0">
                <a:solidFill>
                  <a:srgbClr val="FFFF00"/>
                </a:solidFill>
              </a:rPr>
              <a:t>LAWRENCE v. TEXAS</a:t>
            </a:r>
            <a:endParaRPr lang="es-PR" b="1" dirty="0">
              <a:solidFill>
                <a:srgbClr val="FFFF00"/>
              </a:solidFill>
            </a:endParaRPr>
          </a:p>
        </p:txBody>
      </p:sp>
      <p:sp>
        <p:nvSpPr>
          <p:cNvPr id="5" name="Marcador de contenido 4"/>
          <p:cNvSpPr>
            <a:spLocks noGrp="1"/>
          </p:cNvSpPr>
          <p:nvPr>
            <p:ph idx="1"/>
          </p:nvPr>
        </p:nvSpPr>
        <p:spPr/>
        <p:txBody>
          <a:bodyPr/>
          <a:lstStyle/>
          <a:p>
            <a:pPr marL="0" indent="0">
              <a:buNone/>
            </a:pPr>
            <a:endParaRPr lang="en-US" dirty="0" smtClean="0"/>
          </a:p>
          <a:p>
            <a:pPr marL="0" indent="0">
              <a:buNone/>
            </a:pPr>
            <a:r>
              <a:rPr lang="en-US" b="1" dirty="0" smtClean="0">
                <a:solidFill>
                  <a:srgbClr val="FFFF00"/>
                </a:solidFill>
              </a:rPr>
              <a:t>Art. 103 del </a:t>
            </a:r>
            <a:r>
              <a:rPr lang="en-US" b="1" dirty="0" err="1" smtClean="0">
                <a:solidFill>
                  <a:srgbClr val="FFFF00"/>
                </a:solidFill>
              </a:rPr>
              <a:t>Código</a:t>
            </a:r>
            <a:r>
              <a:rPr lang="en-US" b="1" dirty="0" smtClean="0">
                <a:solidFill>
                  <a:srgbClr val="FFFF00"/>
                </a:solidFill>
              </a:rPr>
              <a:t> Penal de 1974 (</a:t>
            </a:r>
            <a:r>
              <a:rPr lang="en-US" b="1" dirty="0" err="1" smtClean="0">
                <a:solidFill>
                  <a:srgbClr val="FFFF00"/>
                </a:solidFill>
              </a:rPr>
              <a:t>Derogado</a:t>
            </a:r>
            <a:r>
              <a:rPr lang="en-US" b="1" dirty="0" smtClean="0">
                <a:solidFill>
                  <a:srgbClr val="FFFF00"/>
                </a:solidFill>
              </a:rPr>
              <a:t>)</a:t>
            </a:r>
          </a:p>
          <a:p>
            <a:pPr marL="0" indent="0">
              <a:buNone/>
            </a:pPr>
            <a:endParaRPr lang="en-US" dirty="0">
              <a:solidFill>
                <a:srgbClr val="FFFF00"/>
              </a:solidFill>
            </a:endParaRPr>
          </a:p>
          <a:p>
            <a:pPr marL="0" indent="0" algn="just">
              <a:buNone/>
            </a:pPr>
            <a:r>
              <a:rPr lang="es-ES_tradnl" b="1" dirty="0">
                <a:solidFill>
                  <a:srgbClr val="FFFF00"/>
                </a:solidFill>
              </a:rPr>
              <a:t>Toda persona que sostuviere relaciones sexuales con una persona de su mismo sexo o cometiere el crimen contra natura con un ser humano será sancionada con pena de reclusión por un término fijo de diez (10) años. De mediar circunstancias agravantes, la pena fija establecida podrá ser aumentada hasta un máximo de doce (12) años; de mediar circunstancias atenuantes, podrá ser reducida hasta un mínimo de seis (6) años.</a:t>
            </a:r>
            <a:endParaRPr lang="en-US" b="1" dirty="0">
              <a:solidFill>
                <a:srgbClr val="FFFF00"/>
              </a:solidFill>
            </a:endParaRPr>
          </a:p>
          <a:p>
            <a:pPr marL="0" indent="0">
              <a:buNone/>
            </a:pPr>
            <a:endParaRPr lang="es-PR" dirty="0">
              <a:solidFill>
                <a:srgbClr val="FFFF00"/>
              </a:solidFill>
            </a:endParaRPr>
          </a:p>
        </p:txBody>
      </p:sp>
    </p:spTree>
    <p:extLst>
      <p:ext uri="{BB962C8B-B14F-4D97-AF65-F5344CB8AC3E}">
        <p14:creationId xmlns:p14="http://schemas.microsoft.com/office/powerpoint/2010/main" val="39320198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p:txBody>
          <a:bodyPr/>
          <a:lstStyle/>
          <a:p>
            <a:pPr algn="ctr"/>
            <a:r>
              <a:rPr lang="en-US" b="1" dirty="0" smtClean="0">
                <a:solidFill>
                  <a:srgbClr val="FFFF00"/>
                </a:solidFill>
              </a:rPr>
              <a:t>CRÍMENES DE ODIO</a:t>
            </a:r>
            <a:endParaRPr lang="es-PR" b="1" dirty="0">
              <a:solidFill>
                <a:srgbClr val="FFFF00"/>
              </a:solidFill>
            </a:endParaRPr>
          </a:p>
        </p:txBody>
      </p:sp>
      <p:sp>
        <p:nvSpPr>
          <p:cNvPr id="4" name="Marcador de contenido 3"/>
          <p:cNvSpPr>
            <a:spLocks noGrp="1"/>
          </p:cNvSpPr>
          <p:nvPr>
            <p:ph idx="1"/>
          </p:nvPr>
        </p:nvSpPr>
        <p:spPr/>
        <p:txBody>
          <a:bodyPr>
            <a:normAutofit fontScale="92500" lnSpcReduction="20000"/>
          </a:bodyPr>
          <a:lstStyle/>
          <a:p>
            <a:r>
              <a:rPr lang="en-US" b="1" dirty="0">
                <a:solidFill>
                  <a:srgbClr val="FFFF00"/>
                </a:solidFill>
              </a:rPr>
              <a:t>Ley  46 de 4 de </a:t>
            </a:r>
            <a:r>
              <a:rPr lang="en-US" b="1" dirty="0" err="1">
                <a:solidFill>
                  <a:srgbClr val="FFFF00"/>
                </a:solidFill>
              </a:rPr>
              <a:t>marzo</a:t>
            </a:r>
            <a:r>
              <a:rPr lang="en-US" b="1" dirty="0">
                <a:solidFill>
                  <a:srgbClr val="FFFF00"/>
                </a:solidFill>
              </a:rPr>
              <a:t> de 2002</a:t>
            </a:r>
          </a:p>
          <a:p>
            <a:pPr lvl="1">
              <a:buNone/>
            </a:pPr>
            <a:endParaRPr lang="en-US" b="1" dirty="0">
              <a:solidFill>
                <a:srgbClr val="FFFF00"/>
              </a:solidFill>
            </a:endParaRPr>
          </a:p>
          <a:p>
            <a:pPr lvl="1">
              <a:buNone/>
            </a:pPr>
            <a:r>
              <a:rPr lang="en-US" b="1" dirty="0">
                <a:solidFill>
                  <a:srgbClr val="FFFF00"/>
                </a:solidFill>
              </a:rPr>
              <a:t>	</a:t>
            </a:r>
            <a:r>
              <a:rPr lang="en-US" b="1" dirty="0" err="1">
                <a:solidFill>
                  <a:srgbClr val="FFFF00"/>
                </a:solidFill>
              </a:rPr>
              <a:t>Enmendó</a:t>
            </a:r>
            <a:r>
              <a:rPr lang="en-US" b="1" dirty="0">
                <a:solidFill>
                  <a:srgbClr val="FFFF00"/>
                </a:solidFill>
              </a:rPr>
              <a:t> la </a:t>
            </a:r>
            <a:r>
              <a:rPr lang="en-US" b="1" dirty="0" err="1">
                <a:solidFill>
                  <a:srgbClr val="FFFF00"/>
                </a:solidFill>
              </a:rPr>
              <a:t>Regla</a:t>
            </a:r>
            <a:r>
              <a:rPr lang="en-US" b="1" dirty="0">
                <a:solidFill>
                  <a:srgbClr val="FFFF00"/>
                </a:solidFill>
              </a:rPr>
              <a:t> 171 de las de </a:t>
            </a:r>
            <a:r>
              <a:rPr lang="en-US" b="1" dirty="0" err="1">
                <a:solidFill>
                  <a:srgbClr val="FFFF00"/>
                </a:solidFill>
              </a:rPr>
              <a:t>Procedimiento</a:t>
            </a:r>
            <a:r>
              <a:rPr lang="en-US" b="1" dirty="0">
                <a:solidFill>
                  <a:srgbClr val="FFFF00"/>
                </a:solidFill>
              </a:rPr>
              <a:t> Criminal para </a:t>
            </a:r>
            <a:r>
              <a:rPr lang="en-US" b="1" dirty="0" err="1">
                <a:solidFill>
                  <a:srgbClr val="FFFF00"/>
                </a:solidFill>
              </a:rPr>
              <a:t>añadir</a:t>
            </a:r>
            <a:r>
              <a:rPr lang="en-US" b="1" dirty="0">
                <a:solidFill>
                  <a:srgbClr val="FFFF00"/>
                </a:solidFill>
              </a:rPr>
              <a:t> un </a:t>
            </a:r>
            <a:r>
              <a:rPr lang="en-US" b="1" dirty="0" err="1">
                <a:solidFill>
                  <a:srgbClr val="FFFF00"/>
                </a:solidFill>
              </a:rPr>
              <a:t>agravante</a:t>
            </a:r>
            <a:r>
              <a:rPr lang="en-US" b="1" dirty="0">
                <a:solidFill>
                  <a:srgbClr val="FFFF00"/>
                </a:solidFill>
              </a:rPr>
              <a:t> </a:t>
            </a:r>
            <a:r>
              <a:rPr lang="en-US" b="1" dirty="0" err="1">
                <a:solidFill>
                  <a:srgbClr val="FFFF00"/>
                </a:solidFill>
              </a:rPr>
              <a:t>en</a:t>
            </a:r>
            <a:r>
              <a:rPr lang="en-US" b="1" dirty="0">
                <a:solidFill>
                  <a:srgbClr val="FFFF00"/>
                </a:solidFill>
              </a:rPr>
              <a:t> </a:t>
            </a:r>
            <a:r>
              <a:rPr lang="en-US" b="1" dirty="0" err="1">
                <a:solidFill>
                  <a:srgbClr val="FFFF00"/>
                </a:solidFill>
              </a:rPr>
              <a:t>casos</a:t>
            </a:r>
            <a:r>
              <a:rPr lang="en-US" b="1" dirty="0">
                <a:solidFill>
                  <a:srgbClr val="FFFF00"/>
                </a:solidFill>
              </a:rPr>
              <a:t> </a:t>
            </a:r>
            <a:r>
              <a:rPr lang="en-US" b="1" dirty="0" err="1">
                <a:solidFill>
                  <a:srgbClr val="FFFF00"/>
                </a:solidFill>
              </a:rPr>
              <a:t>cometidos</a:t>
            </a:r>
            <a:r>
              <a:rPr lang="en-US" b="1" dirty="0">
                <a:solidFill>
                  <a:srgbClr val="FFFF00"/>
                </a:solidFill>
              </a:rPr>
              <a:t> </a:t>
            </a:r>
            <a:r>
              <a:rPr lang="en-US" b="1" dirty="0" err="1">
                <a:solidFill>
                  <a:srgbClr val="FFFF00"/>
                </a:solidFill>
              </a:rPr>
              <a:t>por</a:t>
            </a:r>
            <a:r>
              <a:rPr lang="en-US" b="1" dirty="0">
                <a:solidFill>
                  <a:srgbClr val="FFFF00"/>
                </a:solidFill>
              </a:rPr>
              <a:t> </a:t>
            </a:r>
            <a:r>
              <a:rPr lang="en-US" b="1" dirty="0" err="1">
                <a:solidFill>
                  <a:srgbClr val="FFFF00"/>
                </a:solidFill>
              </a:rPr>
              <a:t>prejuicio</a:t>
            </a:r>
            <a:r>
              <a:rPr lang="en-US" b="1" dirty="0">
                <a:solidFill>
                  <a:srgbClr val="FFFF00"/>
                </a:solidFill>
              </a:rPr>
              <a:t> </a:t>
            </a:r>
            <a:r>
              <a:rPr lang="en-US" b="1" dirty="0" err="1">
                <a:solidFill>
                  <a:srgbClr val="FFFF00"/>
                </a:solidFill>
              </a:rPr>
              <a:t>hacia</a:t>
            </a:r>
            <a:r>
              <a:rPr lang="en-US" b="1" dirty="0">
                <a:solidFill>
                  <a:srgbClr val="FFFF00"/>
                </a:solidFill>
              </a:rPr>
              <a:t> la </a:t>
            </a:r>
            <a:r>
              <a:rPr lang="en-US" b="1" dirty="0" err="1" smtClean="0">
                <a:solidFill>
                  <a:srgbClr val="FFFF00"/>
                </a:solidFill>
              </a:rPr>
              <a:t>víctima</a:t>
            </a:r>
            <a:endParaRPr lang="en-US" b="1" dirty="0" smtClean="0">
              <a:solidFill>
                <a:srgbClr val="FFFF00"/>
              </a:solidFill>
            </a:endParaRPr>
          </a:p>
          <a:p>
            <a:pPr lvl="1">
              <a:buNone/>
            </a:pPr>
            <a:endParaRPr lang="en-US" b="1" dirty="0" smtClean="0">
              <a:solidFill>
                <a:srgbClr val="FFFF00"/>
              </a:solidFill>
            </a:endParaRPr>
          </a:p>
          <a:p>
            <a:pPr lvl="1">
              <a:buNone/>
            </a:pPr>
            <a:endParaRPr lang="en-US" b="1" dirty="0">
              <a:solidFill>
                <a:srgbClr val="FFFF00"/>
              </a:solidFill>
            </a:endParaRPr>
          </a:p>
          <a:p>
            <a:pPr lvl="1">
              <a:buNone/>
            </a:pPr>
            <a:r>
              <a:rPr lang="en-US" b="1" dirty="0" smtClean="0">
                <a:solidFill>
                  <a:srgbClr val="FFFF00"/>
                </a:solidFill>
              </a:rPr>
              <a:t>Actual </a:t>
            </a:r>
            <a:r>
              <a:rPr lang="en-US" b="1" dirty="0">
                <a:solidFill>
                  <a:srgbClr val="FFFF00"/>
                </a:solidFill>
              </a:rPr>
              <a:t>Art. 66 q del </a:t>
            </a:r>
            <a:r>
              <a:rPr lang="en-US" b="1" dirty="0" err="1">
                <a:solidFill>
                  <a:srgbClr val="FFFF00"/>
                </a:solidFill>
              </a:rPr>
              <a:t>Código</a:t>
            </a:r>
            <a:r>
              <a:rPr lang="en-US" b="1" dirty="0">
                <a:solidFill>
                  <a:srgbClr val="FFFF00"/>
                </a:solidFill>
              </a:rPr>
              <a:t> Penal </a:t>
            </a:r>
          </a:p>
          <a:p>
            <a:pPr lvl="1">
              <a:buNone/>
            </a:pPr>
            <a:endParaRPr lang="es-PR" b="1" dirty="0">
              <a:solidFill>
                <a:srgbClr val="FFFF00"/>
              </a:solidFill>
            </a:endParaRPr>
          </a:p>
          <a:p>
            <a:pPr lvl="1" algn="just">
              <a:buNone/>
            </a:pPr>
            <a:r>
              <a:rPr lang="es-PR" b="1" dirty="0">
                <a:solidFill>
                  <a:srgbClr val="FFFF00"/>
                </a:solidFill>
              </a:rPr>
              <a:t>	El delito fue cometido motivado por prejuicio hacia y contra la víctima por razón de raza, color, sexo, orientación sexual, género, identidad de género, origen, origen étnico, estatus civil, nacimiento, impedimento o condición física o mental, condición social, religión, edad, ideologías políticas o creencias</a:t>
            </a:r>
            <a:r>
              <a:rPr lang="es-PR" b="1" i="1" dirty="0">
                <a:solidFill>
                  <a:srgbClr val="FFFF00"/>
                </a:solidFill>
              </a:rPr>
              <a:t> </a:t>
            </a:r>
            <a:r>
              <a:rPr lang="es-PR" b="1" dirty="0">
                <a:solidFill>
                  <a:srgbClr val="FFFF00"/>
                </a:solidFill>
              </a:rPr>
              <a:t>religiosas, o ser persona sin hogar.  Para propósitos de establecer motivo como se dispone en este inciso, no será suficiente probar que el convicto posee una creencia particular, ni probar que el convicto meramente pertenece a alguna organización particular.</a:t>
            </a:r>
            <a:endParaRPr lang="en-US" b="1" dirty="0">
              <a:solidFill>
                <a:srgbClr val="FFFF00"/>
              </a:solidFill>
            </a:endParaRPr>
          </a:p>
          <a:p>
            <a:endParaRPr lang="es-PR" b="1" dirty="0">
              <a:solidFill>
                <a:srgbClr val="FFFF00"/>
              </a:solidFill>
            </a:endParaRPr>
          </a:p>
        </p:txBody>
      </p:sp>
    </p:spTree>
    <p:extLst>
      <p:ext uri="{BB962C8B-B14F-4D97-AF65-F5344CB8AC3E}">
        <p14:creationId xmlns:p14="http://schemas.microsoft.com/office/powerpoint/2010/main" val="11799750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p:txBody>
          <a:bodyPr/>
          <a:lstStyle/>
          <a:p>
            <a:pPr algn="ctr"/>
            <a:r>
              <a:rPr lang="en-US" b="1" dirty="0" smtClean="0">
                <a:solidFill>
                  <a:srgbClr val="FFFF00"/>
                </a:solidFill>
              </a:rPr>
              <a:t>HOSTIGAMIENTO SEXUAL</a:t>
            </a:r>
            <a:endParaRPr lang="es-PR" b="1" dirty="0">
              <a:solidFill>
                <a:srgbClr val="FFFF00"/>
              </a:solidFill>
            </a:endParaRPr>
          </a:p>
        </p:txBody>
      </p:sp>
      <p:sp>
        <p:nvSpPr>
          <p:cNvPr id="4" name="Marcador de contenido 3"/>
          <p:cNvSpPr>
            <a:spLocks noGrp="1"/>
          </p:cNvSpPr>
          <p:nvPr>
            <p:ph idx="1"/>
          </p:nvPr>
        </p:nvSpPr>
        <p:spPr/>
        <p:txBody>
          <a:bodyPr/>
          <a:lstStyle/>
          <a:p>
            <a:pPr marL="0" indent="0">
              <a:buNone/>
            </a:pPr>
            <a:endParaRPr lang="en-US" dirty="0" smtClean="0">
              <a:solidFill>
                <a:srgbClr val="FFFF00"/>
              </a:solidFill>
            </a:endParaRPr>
          </a:p>
          <a:p>
            <a:pPr marL="0" indent="0">
              <a:buNone/>
            </a:pPr>
            <a:r>
              <a:rPr lang="en-US" dirty="0" smtClean="0">
                <a:solidFill>
                  <a:srgbClr val="FFFF00"/>
                </a:solidFill>
              </a:rPr>
              <a:t>AFANADOR IRIZARRY v. ROGER ELECTRIC, 2002 TSPR 56</a:t>
            </a:r>
            <a:endParaRPr lang="en-US" dirty="0">
              <a:solidFill>
                <a:srgbClr val="FFFF00"/>
              </a:solidFill>
            </a:endParaRPr>
          </a:p>
          <a:p>
            <a:pPr marL="0" indent="0">
              <a:buNone/>
            </a:pPr>
            <a:endParaRPr lang="en-US" dirty="0" smtClean="0">
              <a:solidFill>
                <a:srgbClr val="FFFF00"/>
              </a:solidFill>
            </a:endParaRPr>
          </a:p>
          <a:p>
            <a:pPr marL="0" indent="0" algn="just">
              <a:buNone/>
            </a:pPr>
            <a:r>
              <a:rPr lang="en-US" dirty="0" smtClean="0">
                <a:solidFill>
                  <a:srgbClr val="FFFF00"/>
                </a:solidFill>
              </a:rPr>
              <a:t>El </a:t>
            </a:r>
            <a:r>
              <a:rPr lang="en-US" dirty="0">
                <a:solidFill>
                  <a:srgbClr val="FFFF00"/>
                </a:solidFill>
              </a:rPr>
              <a:t>Tribunal </a:t>
            </a:r>
            <a:r>
              <a:rPr lang="en-US" dirty="0" err="1">
                <a:solidFill>
                  <a:srgbClr val="FFFF00"/>
                </a:solidFill>
              </a:rPr>
              <a:t>Supremo</a:t>
            </a:r>
            <a:r>
              <a:rPr lang="en-US" dirty="0">
                <a:solidFill>
                  <a:srgbClr val="FFFF00"/>
                </a:solidFill>
              </a:rPr>
              <a:t> de Puerto Rico </a:t>
            </a:r>
            <a:r>
              <a:rPr lang="en-US" dirty="0" err="1">
                <a:solidFill>
                  <a:srgbClr val="FFFF00"/>
                </a:solidFill>
              </a:rPr>
              <a:t>resolvió</a:t>
            </a:r>
            <a:r>
              <a:rPr lang="en-US" dirty="0">
                <a:solidFill>
                  <a:srgbClr val="FFFF00"/>
                </a:solidFill>
              </a:rPr>
              <a:t> que el </a:t>
            </a:r>
            <a:r>
              <a:rPr lang="en-US" dirty="0" err="1">
                <a:solidFill>
                  <a:srgbClr val="FFFF00"/>
                </a:solidFill>
              </a:rPr>
              <a:t>hostigamiento</a:t>
            </a:r>
            <a:r>
              <a:rPr lang="en-US" dirty="0">
                <a:solidFill>
                  <a:srgbClr val="FFFF00"/>
                </a:solidFill>
              </a:rPr>
              <a:t> sexual se </a:t>
            </a:r>
            <a:r>
              <a:rPr lang="en-US" dirty="0" err="1">
                <a:solidFill>
                  <a:srgbClr val="FFFF00"/>
                </a:solidFill>
              </a:rPr>
              <a:t>configura</a:t>
            </a:r>
            <a:r>
              <a:rPr lang="en-US" dirty="0">
                <a:solidFill>
                  <a:srgbClr val="FFFF00"/>
                </a:solidFill>
              </a:rPr>
              <a:t> </a:t>
            </a:r>
            <a:r>
              <a:rPr lang="en-US" dirty="0" err="1">
                <a:solidFill>
                  <a:srgbClr val="FFFF00"/>
                </a:solidFill>
              </a:rPr>
              <a:t>en</a:t>
            </a:r>
            <a:r>
              <a:rPr lang="en-US" dirty="0">
                <a:solidFill>
                  <a:srgbClr val="FFFF00"/>
                </a:solidFill>
              </a:rPr>
              <a:t> </a:t>
            </a:r>
            <a:r>
              <a:rPr lang="en-US" dirty="0" err="1">
                <a:solidFill>
                  <a:srgbClr val="FFFF00"/>
                </a:solidFill>
              </a:rPr>
              <a:t>situaciones</a:t>
            </a:r>
            <a:r>
              <a:rPr lang="en-US" dirty="0">
                <a:solidFill>
                  <a:srgbClr val="FFFF00"/>
                </a:solidFill>
              </a:rPr>
              <a:t> </a:t>
            </a:r>
            <a:r>
              <a:rPr lang="en-US" dirty="0" err="1">
                <a:solidFill>
                  <a:srgbClr val="FFFF00"/>
                </a:solidFill>
              </a:rPr>
              <a:t>donde</a:t>
            </a:r>
            <a:r>
              <a:rPr lang="en-US" dirty="0">
                <a:solidFill>
                  <a:srgbClr val="FFFF00"/>
                </a:solidFill>
              </a:rPr>
              <a:t> la persona </a:t>
            </a:r>
            <a:r>
              <a:rPr lang="en-US" dirty="0" err="1">
                <a:solidFill>
                  <a:srgbClr val="FFFF00"/>
                </a:solidFill>
              </a:rPr>
              <a:t>hostigadora</a:t>
            </a:r>
            <a:r>
              <a:rPr lang="en-US" dirty="0">
                <a:solidFill>
                  <a:srgbClr val="FFFF00"/>
                </a:solidFill>
              </a:rPr>
              <a:t> y la persona </a:t>
            </a:r>
            <a:r>
              <a:rPr lang="en-US" dirty="0" err="1">
                <a:solidFill>
                  <a:srgbClr val="FFFF00"/>
                </a:solidFill>
              </a:rPr>
              <a:t>hostigada</a:t>
            </a:r>
            <a:r>
              <a:rPr lang="en-US" dirty="0">
                <a:solidFill>
                  <a:srgbClr val="FFFF00"/>
                </a:solidFill>
              </a:rPr>
              <a:t> son personas del </a:t>
            </a:r>
            <a:r>
              <a:rPr lang="en-US" dirty="0" err="1">
                <a:solidFill>
                  <a:srgbClr val="FFFF00"/>
                </a:solidFill>
              </a:rPr>
              <a:t>mismo</a:t>
            </a:r>
            <a:r>
              <a:rPr lang="en-US" dirty="0">
                <a:solidFill>
                  <a:srgbClr val="FFFF00"/>
                </a:solidFill>
              </a:rPr>
              <a:t> </a:t>
            </a:r>
            <a:r>
              <a:rPr lang="en-US" dirty="0" err="1">
                <a:solidFill>
                  <a:srgbClr val="FFFF00"/>
                </a:solidFill>
              </a:rPr>
              <a:t>sexo</a:t>
            </a:r>
            <a:r>
              <a:rPr lang="en-US" dirty="0">
                <a:solidFill>
                  <a:srgbClr val="FFFF00"/>
                </a:solidFill>
              </a:rPr>
              <a:t>.</a:t>
            </a:r>
            <a:endParaRPr lang="es-PR" dirty="0">
              <a:solidFill>
                <a:srgbClr val="FFFF00"/>
              </a:solidFill>
            </a:endParaRPr>
          </a:p>
          <a:p>
            <a:pPr marL="0" indent="0" algn="just">
              <a:buNone/>
            </a:pPr>
            <a:endParaRPr lang="es-PR" dirty="0">
              <a:solidFill>
                <a:srgbClr val="FFFF00"/>
              </a:solidFill>
            </a:endParaRPr>
          </a:p>
        </p:txBody>
      </p:sp>
    </p:spTree>
    <p:extLst>
      <p:ext uri="{BB962C8B-B14F-4D97-AF65-F5344CB8AC3E}">
        <p14:creationId xmlns:p14="http://schemas.microsoft.com/office/powerpoint/2010/main" val="27967063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p:txBody>
          <a:bodyPr/>
          <a:lstStyle/>
          <a:p>
            <a:pPr algn="ctr"/>
            <a:r>
              <a:rPr lang="en-US" b="1" dirty="0" smtClean="0">
                <a:solidFill>
                  <a:srgbClr val="FFFF00"/>
                </a:solidFill>
              </a:rPr>
              <a:t>HOSTIGAMIENTO SEXUAL EN INSTITUCIONES DE ENSEÑANZA</a:t>
            </a:r>
            <a:endParaRPr lang="es-PR" b="1" dirty="0">
              <a:solidFill>
                <a:srgbClr val="FFFF00"/>
              </a:solidFill>
            </a:endParaRPr>
          </a:p>
        </p:txBody>
      </p:sp>
      <p:sp>
        <p:nvSpPr>
          <p:cNvPr id="4" name="Marcador de contenido 3"/>
          <p:cNvSpPr>
            <a:spLocks noGrp="1"/>
          </p:cNvSpPr>
          <p:nvPr>
            <p:ph idx="1"/>
          </p:nvPr>
        </p:nvSpPr>
        <p:spPr/>
        <p:txBody>
          <a:bodyPr/>
          <a:lstStyle/>
          <a:p>
            <a:pPr algn="just"/>
            <a:r>
              <a:rPr lang="en-US" b="1" dirty="0" smtClean="0">
                <a:solidFill>
                  <a:srgbClr val="FFFF00"/>
                </a:solidFill>
              </a:rPr>
              <a:t>Ley contra el </a:t>
            </a:r>
            <a:r>
              <a:rPr lang="en-US" b="1" dirty="0" err="1" smtClean="0">
                <a:solidFill>
                  <a:srgbClr val="FFFF00"/>
                </a:solidFill>
              </a:rPr>
              <a:t>Hostigamiento</a:t>
            </a:r>
            <a:r>
              <a:rPr lang="en-US" b="1" dirty="0" smtClean="0">
                <a:solidFill>
                  <a:srgbClr val="FFFF00"/>
                </a:solidFill>
              </a:rPr>
              <a:t> Sexual </a:t>
            </a:r>
            <a:r>
              <a:rPr lang="en-US" b="1" dirty="0" err="1" smtClean="0">
                <a:solidFill>
                  <a:srgbClr val="FFFF00"/>
                </a:solidFill>
              </a:rPr>
              <a:t>en</a:t>
            </a:r>
            <a:r>
              <a:rPr lang="en-US" b="1" dirty="0" smtClean="0">
                <a:solidFill>
                  <a:srgbClr val="FFFF00"/>
                </a:solidFill>
              </a:rPr>
              <a:t> las </a:t>
            </a:r>
            <a:r>
              <a:rPr lang="en-US" b="1" dirty="0" err="1" smtClean="0">
                <a:solidFill>
                  <a:srgbClr val="FFFF00"/>
                </a:solidFill>
              </a:rPr>
              <a:t>Instituciones</a:t>
            </a:r>
            <a:r>
              <a:rPr lang="en-US" b="1" dirty="0" smtClean="0">
                <a:solidFill>
                  <a:srgbClr val="FFFF00"/>
                </a:solidFill>
              </a:rPr>
              <a:t> de </a:t>
            </a:r>
            <a:r>
              <a:rPr lang="en-US" b="1" dirty="0" err="1" smtClean="0">
                <a:solidFill>
                  <a:srgbClr val="FFFF00"/>
                </a:solidFill>
              </a:rPr>
              <a:t>Enseñanza</a:t>
            </a:r>
            <a:r>
              <a:rPr lang="en-US" b="1" dirty="0" smtClean="0">
                <a:solidFill>
                  <a:srgbClr val="FFFF00"/>
                </a:solidFill>
              </a:rPr>
              <a:t> (Ley 3-1998)</a:t>
            </a:r>
          </a:p>
          <a:p>
            <a:pPr marL="0" indent="0" algn="just">
              <a:buNone/>
            </a:pPr>
            <a:endParaRPr lang="en-US" b="1" dirty="0" smtClean="0">
              <a:solidFill>
                <a:srgbClr val="FFFF00"/>
              </a:solidFill>
            </a:endParaRPr>
          </a:p>
          <a:p>
            <a:pPr lvl="1" algn="just"/>
            <a:r>
              <a:rPr lang="en-US" b="1" dirty="0" err="1" smtClean="0">
                <a:solidFill>
                  <a:srgbClr val="FFFF00"/>
                </a:solidFill>
              </a:rPr>
              <a:t>Establece</a:t>
            </a:r>
            <a:r>
              <a:rPr lang="en-US" b="1" dirty="0" smtClean="0">
                <a:solidFill>
                  <a:srgbClr val="FFFF00"/>
                </a:solidFill>
              </a:rPr>
              <a:t> </a:t>
            </a:r>
            <a:r>
              <a:rPr lang="en-US" b="1" dirty="0" err="1" smtClean="0">
                <a:solidFill>
                  <a:srgbClr val="FFFF00"/>
                </a:solidFill>
              </a:rPr>
              <a:t>los</a:t>
            </a:r>
            <a:r>
              <a:rPr lang="en-US" b="1" dirty="0" smtClean="0">
                <a:solidFill>
                  <a:srgbClr val="FFFF00"/>
                </a:solidFill>
              </a:rPr>
              <a:t> </a:t>
            </a:r>
            <a:r>
              <a:rPr lang="en-US" b="1" dirty="0" err="1" smtClean="0">
                <a:solidFill>
                  <a:srgbClr val="FFFF00"/>
                </a:solidFill>
              </a:rPr>
              <a:t>grados</a:t>
            </a:r>
            <a:r>
              <a:rPr lang="en-US" b="1" dirty="0" smtClean="0">
                <a:solidFill>
                  <a:srgbClr val="FFFF00"/>
                </a:solidFill>
              </a:rPr>
              <a:t> de </a:t>
            </a:r>
            <a:r>
              <a:rPr lang="en-US" b="1" dirty="0" err="1" smtClean="0">
                <a:solidFill>
                  <a:srgbClr val="FFFF00"/>
                </a:solidFill>
              </a:rPr>
              <a:t>responsabilidad</a:t>
            </a:r>
            <a:r>
              <a:rPr lang="en-US" b="1" dirty="0" smtClean="0">
                <a:solidFill>
                  <a:srgbClr val="FFFF00"/>
                </a:solidFill>
              </a:rPr>
              <a:t> de las </a:t>
            </a:r>
            <a:r>
              <a:rPr lang="en-US" b="1" dirty="0" err="1" smtClean="0">
                <a:solidFill>
                  <a:srgbClr val="FFFF00"/>
                </a:solidFill>
              </a:rPr>
              <a:t>instituciones</a:t>
            </a:r>
            <a:r>
              <a:rPr lang="en-US" b="1" dirty="0" smtClean="0">
                <a:solidFill>
                  <a:srgbClr val="FFFF00"/>
                </a:solidFill>
              </a:rPr>
              <a:t> de </a:t>
            </a:r>
            <a:r>
              <a:rPr lang="en-US" b="1" dirty="0" err="1" smtClean="0">
                <a:solidFill>
                  <a:srgbClr val="FFFF00"/>
                </a:solidFill>
              </a:rPr>
              <a:t>enseñanza</a:t>
            </a:r>
            <a:r>
              <a:rPr lang="en-US" b="1" dirty="0" smtClean="0">
                <a:solidFill>
                  <a:srgbClr val="FFFF00"/>
                </a:solidFill>
              </a:rPr>
              <a:t> </a:t>
            </a:r>
            <a:r>
              <a:rPr lang="en-US" b="1" dirty="0" err="1" smtClean="0">
                <a:solidFill>
                  <a:srgbClr val="FFFF00"/>
                </a:solidFill>
              </a:rPr>
              <a:t>dependiendo</a:t>
            </a:r>
            <a:r>
              <a:rPr lang="en-US" b="1" dirty="0" smtClean="0">
                <a:solidFill>
                  <a:srgbClr val="FFFF00"/>
                </a:solidFill>
              </a:rPr>
              <a:t> </a:t>
            </a:r>
            <a:r>
              <a:rPr lang="en-US" b="1" dirty="0" err="1" smtClean="0">
                <a:solidFill>
                  <a:srgbClr val="FFFF00"/>
                </a:solidFill>
              </a:rPr>
              <a:t>si</a:t>
            </a:r>
            <a:r>
              <a:rPr lang="en-US" b="1" dirty="0" smtClean="0">
                <a:solidFill>
                  <a:srgbClr val="FFFF00"/>
                </a:solidFill>
              </a:rPr>
              <a:t> el </a:t>
            </a:r>
            <a:r>
              <a:rPr lang="en-US" b="1" dirty="0" err="1" smtClean="0">
                <a:solidFill>
                  <a:srgbClr val="FFFF00"/>
                </a:solidFill>
              </a:rPr>
              <a:t>hostigamiento</a:t>
            </a:r>
            <a:r>
              <a:rPr lang="en-US" b="1" dirty="0" smtClean="0">
                <a:solidFill>
                  <a:srgbClr val="FFFF00"/>
                </a:solidFill>
              </a:rPr>
              <a:t> </a:t>
            </a:r>
            <a:r>
              <a:rPr lang="en-US" b="1" dirty="0" err="1" smtClean="0">
                <a:solidFill>
                  <a:srgbClr val="FFFF00"/>
                </a:solidFill>
              </a:rPr>
              <a:t>es</a:t>
            </a:r>
            <a:r>
              <a:rPr lang="en-US" b="1" dirty="0" smtClean="0">
                <a:solidFill>
                  <a:srgbClr val="FFFF00"/>
                </a:solidFill>
              </a:rPr>
              <a:t> de parte del personal </a:t>
            </a:r>
            <a:r>
              <a:rPr lang="en-US" b="1" dirty="0" err="1" smtClean="0">
                <a:solidFill>
                  <a:srgbClr val="FFFF00"/>
                </a:solidFill>
              </a:rPr>
              <a:t>docente</a:t>
            </a:r>
            <a:r>
              <a:rPr lang="en-US" b="1" dirty="0" smtClean="0">
                <a:solidFill>
                  <a:srgbClr val="FFFF00"/>
                </a:solidFill>
              </a:rPr>
              <a:t> o no </a:t>
            </a:r>
            <a:r>
              <a:rPr lang="en-US" b="1" dirty="0" err="1" smtClean="0">
                <a:solidFill>
                  <a:srgbClr val="FFFF00"/>
                </a:solidFill>
              </a:rPr>
              <a:t>docente</a:t>
            </a:r>
            <a:r>
              <a:rPr lang="en-US" b="1" dirty="0" smtClean="0">
                <a:solidFill>
                  <a:srgbClr val="FFFF00"/>
                </a:solidFill>
              </a:rPr>
              <a:t>, entre </a:t>
            </a:r>
            <a:r>
              <a:rPr lang="en-US" b="1" dirty="0" err="1" smtClean="0">
                <a:solidFill>
                  <a:srgbClr val="FFFF00"/>
                </a:solidFill>
              </a:rPr>
              <a:t>estudiantes</a:t>
            </a:r>
            <a:r>
              <a:rPr lang="en-US" b="1" dirty="0" smtClean="0">
                <a:solidFill>
                  <a:srgbClr val="FFFF00"/>
                </a:solidFill>
              </a:rPr>
              <a:t> o personas no </a:t>
            </a:r>
            <a:r>
              <a:rPr lang="en-US" b="1" dirty="0" err="1" smtClean="0">
                <a:solidFill>
                  <a:srgbClr val="FFFF00"/>
                </a:solidFill>
              </a:rPr>
              <a:t>empleadas</a:t>
            </a:r>
            <a:r>
              <a:rPr lang="en-US" b="1" dirty="0" smtClean="0">
                <a:solidFill>
                  <a:srgbClr val="FFFF00"/>
                </a:solidFill>
              </a:rPr>
              <a:t>.</a:t>
            </a:r>
            <a:endParaRPr lang="es-PR" b="1" dirty="0">
              <a:solidFill>
                <a:srgbClr val="FFFF00"/>
              </a:solidFill>
            </a:endParaRPr>
          </a:p>
        </p:txBody>
      </p:sp>
    </p:spTree>
    <p:extLst>
      <p:ext uri="{BB962C8B-B14F-4D97-AF65-F5344CB8AC3E}">
        <p14:creationId xmlns:p14="http://schemas.microsoft.com/office/powerpoint/2010/main" val="11384138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p:txBody>
          <a:bodyPr/>
          <a:lstStyle/>
          <a:p>
            <a:pPr algn="ctr"/>
            <a:r>
              <a:rPr lang="en-US" b="1" dirty="0" smtClean="0">
                <a:solidFill>
                  <a:srgbClr val="FFFF00"/>
                </a:solidFill>
              </a:rPr>
              <a:t>BULLYING</a:t>
            </a:r>
            <a:endParaRPr lang="es-PR" b="1" dirty="0">
              <a:solidFill>
                <a:srgbClr val="FFFF00"/>
              </a:solidFill>
            </a:endParaRPr>
          </a:p>
        </p:txBody>
      </p:sp>
      <p:sp>
        <p:nvSpPr>
          <p:cNvPr id="4" name="Marcador de contenido 3"/>
          <p:cNvSpPr>
            <a:spLocks noGrp="1"/>
          </p:cNvSpPr>
          <p:nvPr>
            <p:ph idx="1"/>
          </p:nvPr>
        </p:nvSpPr>
        <p:spPr/>
        <p:txBody>
          <a:bodyPr/>
          <a:lstStyle/>
          <a:p>
            <a:r>
              <a:rPr lang="en-US" dirty="0" smtClean="0">
                <a:solidFill>
                  <a:srgbClr val="FFFF00"/>
                </a:solidFill>
              </a:rPr>
              <a:t>Ley contra el </a:t>
            </a:r>
            <a:r>
              <a:rPr lang="en-US" dirty="0" err="1" smtClean="0">
                <a:solidFill>
                  <a:srgbClr val="FFFF00"/>
                </a:solidFill>
              </a:rPr>
              <a:t>Hostigamiento</a:t>
            </a:r>
            <a:r>
              <a:rPr lang="en-US" dirty="0" smtClean="0">
                <a:solidFill>
                  <a:srgbClr val="FFFF00"/>
                </a:solidFill>
              </a:rPr>
              <a:t> e </a:t>
            </a:r>
            <a:r>
              <a:rPr lang="en-US" dirty="0" err="1" smtClean="0">
                <a:solidFill>
                  <a:srgbClr val="FFFF00"/>
                </a:solidFill>
              </a:rPr>
              <a:t>Intimidación</a:t>
            </a:r>
            <a:r>
              <a:rPr lang="en-US" dirty="0" smtClean="0">
                <a:solidFill>
                  <a:srgbClr val="FFFF00"/>
                </a:solidFill>
              </a:rPr>
              <a:t> o “bullying” del </a:t>
            </a:r>
            <a:r>
              <a:rPr lang="en-US" dirty="0" err="1" smtClean="0">
                <a:solidFill>
                  <a:srgbClr val="FFFF00"/>
                </a:solidFill>
              </a:rPr>
              <a:t>Gobierno</a:t>
            </a:r>
            <a:r>
              <a:rPr lang="en-US" dirty="0" smtClean="0">
                <a:solidFill>
                  <a:srgbClr val="FFFF00"/>
                </a:solidFill>
              </a:rPr>
              <a:t> de Puerto Rico o Ley Alexander Santiago Morales – Ley 85-2017</a:t>
            </a:r>
          </a:p>
          <a:p>
            <a:endParaRPr lang="en-US" dirty="0">
              <a:solidFill>
                <a:srgbClr val="FFFF00"/>
              </a:solidFill>
            </a:endParaRPr>
          </a:p>
          <a:p>
            <a:pPr lvl="1"/>
            <a:r>
              <a:rPr lang="en-US" dirty="0" err="1" smtClean="0">
                <a:solidFill>
                  <a:srgbClr val="FFFF00"/>
                </a:solidFill>
              </a:rPr>
              <a:t>Aplica</a:t>
            </a:r>
            <a:r>
              <a:rPr lang="en-US" dirty="0" smtClean="0">
                <a:solidFill>
                  <a:srgbClr val="FFFF00"/>
                </a:solidFill>
              </a:rPr>
              <a:t> a </a:t>
            </a:r>
            <a:r>
              <a:rPr lang="en-US" dirty="0" err="1" smtClean="0">
                <a:solidFill>
                  <a:srgbClr val="FFFF00"/>
                </a:solidFill>
              </a:rPr>
              <a:t>instituciones</a:t>
            </a:r>
            <a:r>
              <a:rPr lang="en-US" dirty="0" smtClean="0">
                <a:solidFill>
                  <a:srgbClr val="FFFF00"/>
                </a:solidFill>
              </a:rPr>
              <a:t> </a:t>
            </a:r>
            <a:r>
              <a:rPr lang="en-US" dirty="0" err="1" smtClean="0">
                <a:solidFill>
                  <a:srgbClr val="FFFF00"/>
                </a:solidFill>
              </a:rPr>
              <a:t>educativas</a:t>
            </a:r>
            <a:r>
              <a:rPr lang="en-US" dirty="0" smtClean="0">
                <a:solidFill>
                  <a:srgbClr val="FFFF00"/>
                </a:solidFill>
              </a:rPr>
              <a:t> </a:t>
            </a:r>
            <a:r>
              <a:rPr lang="en-US" dirty="0" err="1" smtClean="0">
                <a:solidFill>
                  <a:srgbClr val="FFFF00"/>
                </a:solidFill>
              </a:rPr>
              <a:t>públicas</a:t>
            </a:r>
            <a:r>
              <a:rPr lang="en-US" dirty="0" smtClean="0">
                <a:solidFill>
                  <a:srgbClr val="FFFF00"/>
                </a:solidFill>
              </a:rPr>
              <a:t> y </a:t>
            </a:r>
            <a:r>
              <a:rPr lang="en-US" dirty="0" err="1" smtClean="0">
                <a:solidFill>
                  <a:srgbClr val="FFFF00"/>
                </a:solidFill>
              </a:rPr>
              <a:t>privadas</a:t>
            </a:r>
            <a:endParaRPr lang="en-US" dirty="0" smtClean="0">
              <a:solidFill>
                <a:srgbClr val="FFFF00"/>
              </a:solidFill>
            </a:endParaRPr>
          </a:p>
          <a:p>
            <a:pPr lvl="1"/>
            <a:endParaRPr lang="en-US" dirty="0">
              <a:solidFill>
                <a:srgbClr val="FFFF00"/>
              </a:solidFill>
            </a:endParaRPr>
          </a:p>
          <a:p>
            <a:pPr lvl="1"/>
            <a:r>
              <a:rPr lang="en-US" dirty="0" err="1" smtClean="0">
                <a:solidFill>
                  <a:srgbClr val="FFFF00"/>
                </a:solidFill>
              </a:rPr>
              <a:t>Requisitos</a:t>
            </a:r>
            <a:r>
              <a:rPr lang="en-US" dirty="0" smtClean="0">
                <a:solidFill>
                  <a:srgbClr val="FFFF00"/>
                </a:solidFill>
              </a:rPr>
              <a:t> de </a:t>
            </a:r>
            <a:r>
              <a:rPr lang="en-US" dirty="0" err="1" smtClean="0">
                <a:solidFill>
                  <a:srgbClr val="FFFF00"/>
                </a:solidFill>
              </a:rPr>
              <a:t>protocolos</a:t>
            </a:r>
            <a:r>
              <a:rPr lang="en-US" dirty="0" smtClean="0">
                <a:solidFill>
                  <a:srgbClr val="FFFF00"/>
                </a:solidFill>
              </a:rPr>
              <a:t> y </a:t>
            </a:r>
            <a:r>
              <a:rPr lang="en-US" dirty="0" err="1" smtClean="0">
                <a:solidFill>
                  <a:srgbClr val="FFFF00"/>
                </a:solidFill>
              </a:rPr>
              <a:t>manejo</a:t>
            </a:r>
            <a:r>
              <a:rPr lang="en-US" dirty="0" smtClean="0">
                <a:solidFill>
                  <a:srgbClr val="FFFF00"/>
                </a:solidFill>
              </a:rPr>
              <a:t> de </a:t>
            </a:r>
            <a:r>
              <a:rPr lang="en-US" dirty="0" err="1" smtClean="0">
                <a:solidFill>
                  <a:srgbClr val="FFFF00"/>
                </a:solidFill>
              </a:rPr>
              <a:t>estadísticas</a:t>
            </a:r>
            <a:endParaRPr lang="en-US" dirty="0" smtClean="0">
              <a:solidFill>
                <a:srgbClr val="FFFF00"/>
              </a:solidFill>
            </a:endParaRPr>
          </a:p>
          <a:p>
            <a:pPr lvl="1"/>
            <a:endParaRPr lang="en-US" dirty="0">
              <a:solidFill>
                <a:srgbClr val="FFFF00"/>
              </a:solidFill>
            </a:endParaRPr>
          </a:p>
          <a:p>
            <a:pPr lvl="1"/>
            <a:r>
              <a:rPr lang="en-US" dirty="0" err="1" smtClean="0">
                <a:solidFill>
                  <a:srgbClr val="FFFF00"/>
                </a:solidFill>
              </a:rPr>
              <a:t>Asuntos</a:t>
            </a:r>
            <a:r>
              <a:rPr lang="en-US" dirty="0" smtClean="0">
                <a:solidFill>
                  <a:srgbClr val="FFFF00"/>
                </a:solidFill>
              </a:rPr>
              <a:t> </a:t>
            </a:r>
            <a:r>
              <a:rPr lang="en-US" dirty="0" err="1" smtClean="0">
                <a:solidFill>
                  <a:srgbClr val="FFFF00"/>
                </a:solidFill>
              </a:rPr>
              <a:t>disciplinarios</a:t>
            </a:r>
            <a:r>
              <a:rPr lang="en-US" dirty="0" smtClean="0">
                <a:solidFill>
                  <a:srgbClr val="FFFF00"/>
                </a:solidFill>
              </a:rPr>
              <a:t> </a:t>
            </a:r>
            <a:r>
              <a:rPr lang="en-US" dirty="0" err="1" smtClean="0">
                <a:solidFill>
                  <a:srgbClr val="FFFF00"/>
                </a:solidFill>
              </a:rPr>
              <a:t>en</a:t>
            </a:r>
            <a:r>
              <a:rPr lang="en-US" dirty="0" smtClean="0">
                <a:solidFill>
                  <a:srgbClr val="FFFF00"/>
                </a:solidFill>
              </a:rPr>
              <a:t> las </a:t>
            </a:r>
            <a:r>
              <a:rPr lang="en-US" dirty="0" err="1" smtClean="0">
                <a:solidFill>
                  <a:srgbClr val="FFFF00"/>
                </a:solidFill>
              </a:rPr>
              <a:t>escuelas</a:t>
            </a:r>
            <a:endParaRPr lang="es-PR" dirty="0">
              <a:solidFill>
                <a:srgbClr val="FFFF00"/>
              </a:solidFill>
            </a:endParaRPr>
          </a:p>
        </p:txBody>
      </p:sp>
    </p:spTree>
    <p:extLst>
      <p:ext uri="{BB962C8B-B14F-4D97-AF65-F5344CB8AC3E}">
        <p14:creationId xmlns:p14="http://schemas.microsoft.com/office/powerpoint/2010/main" val="37588353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p:txBody>
          <a:bodyPr/>
          <a:lstStyle/>
          <a:p>
            <a:pPr algn="ctr"/>
            <a:r>
              <a:rPr lang="en-US" b="1" dirty="0" smtClean="0">
                <a:solidFill>
                  <a:srgbClr val="FFFF00"/>
                </a:solidFill>
              </a:rPr>
              <a:t>VIOLENCIA EN RELACIONES DE PAREJA</a:t>
            </a:r>
            <a:endParaRPr lang="es-PR" b="1" dirty="0">
              <a:solidFill>
                <a:srgbClr val="FFFF00"/>
              </a:solidFill>
            </a:endParaRPr>
          </a:p>
        </p:txBody>
      </p:sp>
      <p:sp>
        <p:nvSpPr>
          <p:cNvPr id="4" name="Marcador de contenido 3"/>
          <p:cNvSpPr>
            <a:spLocks noGrp="1"/>
          </p:cNvSpPr>
          <p:nvPr>
            <p:ph idx="1"/>
          </p:nvPr>
        </p:nvSpPr>
        <p:spPr/>
        <p:txBody>
          <a:bodyPr/>
          <a:lstStyle/>
          <a:p>
            <a:endParaRPr lang="en-US" b="1" dirty="0" smtClean="0">
              <a:solidFill>
                <a:srgbClr val="FFFF00"/>
              </a:solidFill>
            </a:endParaRPr>
          </a:p>
          <a:p>
            <a:r>
              <a:rPr lang="en-US" b="1" dirty="0" smtClean="0">
                <a:solidFill>
                  <a:srgbClr val="FFFF00"/>
                </a:solidFill>
              </a:rPr>
              <a:t>Ley 54-1989</a:t>
            </a:r>
            <a:endParaRPr lang="en-US" b="1" dirty="0">
              <a:solidFill>
                <a:srgbClr val="FFFF00"/>
              </a:solidFill>
            </a:endParaRPr>
          </a:p>
          <a:p>
            <a:pPr marL="0" indent="0">
              <a:buNone/>
            </a:pPr>
            <a:endParaRPr lang="en-US" b="1" dirty="0" smtClean="0">
              <a:solidFill>
                <a:srgbClr val="FFFF00"/>
              </a:solidFill>
            </a:endParaRPr>
          </a:p>
          <a:p>
            <a:r>
              <a:rPr lang="en-US" b="1" dirty="0" smtClean="0">
                <a:solidFill>
                  <a:srgbClr val="FFFF00"/>
                </a:solidFill>
              </a:rPr>
              <a:t>Pueblo </a:t>
            </a:r>
            <a:r>
              <a:rPr lang="en-US" b="1" dirty="0">
                <a:solidFill>
                  <a:srgbClr val="FFFF00"/>
                </a:solidFill>
              </a:rPr>
              <a:t>vs. </a:t>
            </a:r>
            <a:r>
              <a:rPr lang="en-US" b="1" dirty="0" smtClean="0">
                <a:solidFill>
                  <a:srgbClr val="FFFF00"/>
                </a:solidFill>
              </a:rPr>
              <a:t>Leandro </a:t>
            </a:r>
            <a:r>
              <a:rPr lang="en-US" b="1" dirty="0">
                <a:solidFill>
                  <a:srgbClr val="FFFF00"/>
                </a:solidFill>
              </a:rPr>
              <a:t>R</a:t>
            </a:r>
            <a:r>
              <a:rPr lang="en-US" b="1" dirty="0" smtClean="0">
                <a:solidFill>
                  <a:srgbClr val="FFFF00"/>
                </a:solidFill>
              </a:rPr>
              <a:t>uiz </a:t>
            </a:r>
            <a:r>
              <a:rPr lang="en-US" b="1" dirty="0" err="1" smtClean="0">
                <a:solidFill>
                  <a:srgbClr val="FFFF00"/>
                </a:solidFill>
              </a:rPr>
              <a:t>Martínez</a:t>
            </a:r>
            <a:r>
              <a:rPr lang="en-US" b="1" dirty="0" smtClean="0">
                <a:solidFill>
                  <a:srgbClr val="FFFF00"/>
                </a:solidFill>
              </a:rPr>
              <a:t>,  2003 TSPR 52</a:t>
            </a:r>
          </a:p>
          <a:p>
            <a:endParaRPr lang="en-US" b="1" dirty="0">
              <a:solidFill>
                <a:srgbClr val="FFFF00"/>
              </a:solidFill>
            </a:endParaRPr>
          </a:p>
          <a:p>
            <a:r>
              <a:rPr lang="en-US" b="1" dirty="0" smtClean="0">
                <a:solidFill>
                  <a:srgbClr val="FFFF00"/>
                </a:solidFill>
              </a:rPr>
              <a:t>Ley 23-2013  (P de la C 488)</a:t>
            </a:r>
            <a:endParaRPr lang="es-PR" b="1" dirty="0">
              <a:solidFill>
                <a:srgbClr val="FFFF00"/>
              </a:solidFill>
            </a:endParaRPr>
          </a:p>
        </p:txBody>
      </p:sp>
    </p:spTree>
    <p:extLst>
      <p:ext uri="{BB962C8B-B14F-4D97-AF65-F5344CB8AC3E}">
        <p14:creationId xmlns:p14="http://schemas.microsoft.com/office/powerpoint/2010/main" val="33380890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a:xfrm>
            <a:off x="838200" y="1046350"/>
            <a:ext cx="10515600" cy="2852737"/>
          </a:xfrm>
        </p:spPr>
        <p:txBody>
          <a:bodyPr/>
          <a:lstStyle/>
          <a:p>
            <a:pPr algn="ctr"/>
            <a:r>
              <a:rPr lang="en-US" b="1" dirty="0" smtClean="0">
                <a:solidFill>
                  <a:srgbClr val="FFFF00"/>
                </a:solidFill>
              </a:rPr>
              <a:t>DE U.S. V WINDSOR</a:t>
            </a:r>
            <a:br>
              <a:rPr lang="en-US" b="1" dirty="0" smtClean="0">
                <a:solidFill>
                  <a:srgbClr val="FFFF00"/>
                </a:solidFill>
              </a:rPr>
            </a:br>
            <a:r>
              <a:rPr lang="en-US" b="1" dirty="0" smtClean="0">
                <a:solidFill>
                  <a:srgbClr val="FFFF00"/>
                </a:solidFill>
              </a:rPr>
              <a:t>A</a:t>
            </a:r>
            <a:br>
              <a:rPr lang="en-US" b="1" dirty="0" smtClean="0">
                <a:solidFill>
                  <a:srgbClr val="FFFF00"/>
                </a:solidFill>
              </a:rPr>
            </a:br>
            <a:r>
              <a:rPr lang="en-US" b="1" dirty="0" smtClean="0">
                <a:solidFill>
                  <a:srgbClr val="FFFF00"/>
                </a:solidFill>
              </a:rPr>
              <a:t>OBERGEFELL V. HODGES</a:t>
            </a:r>
            <a:endParaRPr lang="es-PR" b="1" dirty="0">
              <a:solidFill>
                <a:srgbClr val="FFFF00"/>
              </a:solidFill>
            </a:endParaRPr>
          </a:p>
        </p:txBody>
      </p:sp>
    </p:spTree>
    <p:extLst>
      <p:ext uri="{BB962C8B-B14F-4D97-AF65-F5344CB8AC3E}">
        <p14:creationId xmlns:p14="http://schemas.microsoft.com/office/powerpoint/2010/main" val="20178249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p:cNvSpPr>
            <a:spLocks noGrp="1"/>
          </p:cNvSpPr>
          <p:nvPr>
            <p:ph type="title"/>
          </p:nvPr>
        </p:nvSpPr>
        <p:spPr>
          <a:xfrm>
            <a:off x="831850" y="1252538"/>
            <a:ext cx="10515600" cy="3570474"/>
          </a:xfrm>
        </p:spPr>
        <p:txBody>
          <a:bodyPr/>
          <a:lstStyle/>
          <a:p>
            <a:pPr algn="ctr"/>
            <a:r>
              <a:rPr lang="en-US" b="1" dirty="0" smtClean="0">
                <a:solidFill>
                  <a:srgbClr val="FFFF00"/>
                </a:solidFill>
              </a:rPr>
              <a:t>ASPECTOS ÉTICOS</a:t>
            </a:r>
            <a:br>
              <a:rPr lang="en-US" b="1" dirty="0" smtClean="0">
                <a:solidFill>
                  <a:srgbClr val="FFFF00"/>
                </a:solidFill>
              </a:rPr>
            </a:br>
            <a:r>
              <a:rPr lang="en-US" b="1" dirty="0" smtClean="0">
                <a:solidFill>
                  <a:srgbClr val="FFFF00"/>
                </a:solidFill>
              </a:rPr>
              <a:t/>
            </a:r>
            <a:br>
              <a:rPr lang="en-US" b="1" dirty="0" smtClean="0">
                <a:solidFill>
                  <a:srgbClr val="FFFF00"/>
                </a:solidFill>
              </a:rPr>
            </a:br>
            <a:r>
              <a:rPr lang="en-US" b="1" dirty="0" err="1" smtClean="0">
                <a:solidFill>
                  <a:srgbClr val="FFFF00"/>
                </a:solidFill>
              </a:rPr>
              <a:t>Cánones</a:t>
            </a:r>
            <a:r>
              <a:rPr lang="en-US" b="1" dirty="0" smtClean="0">
                <a:solidFill>
                  <a:srgbClr val="FFFF00"/>
                </a:solidFill>
              </a:rPr>
              <a:t> 1, 3, 15 &amp; 18</a:t>
            </a:r>
            <a:endParaRPr lang="es-PR" b="1" dirty="0">
              <a:solidFill>
                <a:srgbClr val="FFFF00"/>
              </a:solidFill>
            </a:endParaRPr>
          </a:p>
        </p:txBody>
      </p:sp>
    </p:spTree>
    <p:extLst>
      <p:ext uri="{BB962C8B-B14F-4D97-AF65-F5344CB8AC3E}">
        <p14:creationId xmlns:p14="http://schemas.microsoft.com/office/powerpoint/2010/main" val="18772926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p:txBody>
          <a:bodyPr/>
          <a:lstStyle/>
          <a:p>
            <a:pPr algn="ctr"/>
            <a:r>
              <a:rPr lang="en-US" b="1" dirty="0" smtClean="0">
                <a:solidFill>
                  <a:srgbClr val="FFFF00"/>
                </a:solidFill>
              </a:rPr>
              <a:t>U.S. v. Windsor </a:t>
            </a:r>
            <a:br>
              <a:rPr lang="en-US" b="1" dirty="0" smtClean="0">
                <a:solidFill>
                  <a:srgbClr val="FFFF00"/>
                </a:solidFill>
              </a:rPr>
            </a:br>
            <a:r>
              <a:rPr lang="es-PR" b="1" dirty="0" smtClean="0">
                <a:solidFill>
                  <a:srgbClr val="FFFF00"/>
                </a:solidFill>
              </a:rPr>
              <a:t>570 </a:t>
            </a:r>
            <a:r>
              <a:rPr lang="es-PR" b="1" dirty="0">
                <a:solidFill>
                  <a:srgbClr val="FFFF00"/>
                </a:solidFill>
              </a:rPr>
              <a:t>U.S. 744 (2013)</a:t>
            </a:r>
          </a:p>
        </p:txBody>
      </p:sp>
      <p:sp>
        <p:nvSpPr>
          <p:cNvPr id="4" name="Marcador de contenido 3"/>
          <p:cNvSpPr>
            <a:spLocks noGrp="1"/>
          </p:cNvSpPr>
          <p:nvPr>
            <p:ph idx="1"/>
          </p:nvPr>
        </p:nvSpPr>
        <p:spPr/>
        <p:txBody>
          <a:bodyPr/>
          <a:lstStyle/>
          <a:p>
            <a:endParaRPr lang="es-PR" dirty="0"/>
          </a:p>
        </p:txBody>
      </p:sp>
      <p:pic>
        <p:nvPicPr>
          <p:cNvPr id="5" name="Marcador de contenido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4001247" y="2865438"/>
            <a:ext cx="4038600" cy="2271712"/>
          </a:xfrm>
          <a:prstGeom prst="rect">
            <a:avLst/>
          </a:prstGeom>
        </p:spPr>
      </p:pic>
    </p:spTree>
    <p:extLst>
      <p:ext uri="{BB962C8B-B14F-4D97-AF65-F5344CB8AC3E}">
        <p14:creationId xmlns:p14="http://schemas.microsoft.com/office/powerpoint/2010/main" val="18913218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p:txBody>
          <a:bodyPr/>
          <a:lstStyle/>
          <a:p>
            <a:pPr algn="ctr"/>
            <a:r>
              <a:rPr lang="en-US" b="1" dirty="0" smtClean="0">
                <a:solidFill>
                  <a:srgbClr val="FFFF00"/>
                </a:solidFill>
              </a:rPr>
              <a:t>Obergefell v. Hodges</a:t>
            </a:r>
            <a:br>
              <a:rPr lang="en-US" b="1" dirty="0" smtClean="0">
                <a:solidFill>
                  <a:srgbClr val="FFFF00"/>
                </a:solidFill>
              </a:rPr>
            </a:br>
            <a:r>
              <a:rPr lang="en-US" b="1" dirty="0" smtClean="0">
                <a:solidFill>
                  <a:srgbClr val="FFFF00"/>
                </a:solidFill>
              </a:rPr>
              <a:t>26 de </a:t>
            </a:r>
            <a:r>
              <a:rPr lang="en-US" b="1" dirty="0" err="1" smtClean="0">
                <a:solidFill>
                  <a:srgbClr val="FFFF00"/>
                </a:solidFill>
              </a:rPr>
              <a:t>junio</a:t>
            </a:r>
            <a:r>
              <a:rPr lang="en-US" b="1" dirty="0" smtClean="0">
                <a:solidFill>
                  <a:srgbClr val="FFFF00"/>
                </a:solidFill>
              </a:rPr>
              <a:t> de 2015</a:t>
            </a:r>
            <a:endParaRPr lang="es-PR" b="1" dirty="0">
              <a:solidFill>
                <a:srgbClr val="FFFF00"/>
              </a:solidFill>
            </a:endParaRPr>
          </a:p>
        </p:txBody>
      </p:sp>
      <p:sp>
        <p:nvSpPr>
          <p:cNvPr id="4" name="Marcador de contenido 3"/>
          <p:cNvSpPr>
            <a:spLocks noGrp="1"/>
          </p:cNvSpPr>
          <p:nvPr>
            <p:ph idx="1"/>
          </p:nvPr>
        </p:nvSpPr>
        <p:spPr/>
        <p:txBody>
          <a:bodyPr/>
          <a:lstStyle/>
          <a:p>
            <a:r>
              <a:rPr lang="en-US" b="1" dirty="0" err="1">
                <a:solidFill>
                  <a:srgbClr val="FFFF00"/>
                </a:solidFill>
              </a:rPr>
              <a:t>Resuelve</a:t>
            </a:r>
            <a:r>
              <a:rPr lang="en-US" b="1" dirty="0">
                <a:solidFill>
                  <a:srgbClr val="FFFF00"/>
                </a:solidFill>
              </a:rPr>
              <a:t> que el Derecho al </a:t>
            </a:r>
            <a:r>
              <a:rPr lang="en-US" b="1" dirty="0" err="1">
                <a:solidFill>
                  <a:srgbClr val="FFFF00"/>
                </a:solidFill>
              </a:rPr>
              <a:t>Matrimonio</a:t>
            </a:r>
            <a:r>
              <a:rPr lang="en-US" b="1" dirty="0">
                <a:solidFill>
                  <a:srgbClr val="FFFF00"/>
                </a:solidFill>
              </a:rPr>
              <a:t> </a:t>
            </a:r>
            <a:r>
              <a:rPr lang="en-US" b="1" dirty="0" err="1">
                <a:solidFill>
                  <a:srgbClr val="FFFF00"/>
                </a:solidFill>
              </a:rPr>
              <a:t>es</a:t>
            </a:r>
            <a:r>
              <a:rPr lang="en-US" b="1" dirty="0">
                <a:solidFill>
                  <a:srgbClr val="FFFF00"/>
                </a:solidFill>
              </a:rPr>
              <a:t> un derecho fundamental </a:t>
            </a:r>
            <a:r>
              <a:rPr lang="en-US" b="1" dirty="0" err="1">
                <a:solidFill>
                  <a:srgbClr val="FFFF00"/>
                </a:solidFill>
              </a:rPr>
              <a:t>inherente</a:t>
            </a:r>
            <a:r>
              <a:rPr lang="en-US" b="1" dirty="0">
                <a:solidFill>
                  <a:srgbClr val="FFFF00"/>
                </a:solidFill>
              </a:rPr>
              <a:t> a la </a:t>
            </a:r>
            <a:r>
              <a:rPr lang="en-US" b="1" dirty="0" err="1">
                <a:solidFill>
                  <a:srgbClr val="FFFF00"/>
                </a:solidFill>
              </a:rPr>
              <a:t>libertad</a:t>
            </a:r>
            <a:r>
              <a:rPr lang="en-US" b="1" dirty="0">
                <a:solidFill>
                  <a:srgbClr val="FFFF00"/>
                </a:solidFill>
              </a:rPr>
              <a:t> de las personas y </a:t>
            </a:r>
            <a:r>
              <a:rPr lang="en-US" b="1" dirty="0" err="1">
                <a:solidFill>
                  <a:srgbClr val="FFFF00"/>
                </a:solidFill>
              </a:rPr>
              <a:t>bajo</a:t>
            </a:r>
            <a:r>
              <a:rPr lang="en-US" b="1" dirty="0">
                <a:solidFill>
                  <a:srgbClr val="FFFF00"/>
                </a:solidFill>
              </a:rPr>
              <a:t> las </a:t>
            </a:r>
            <a:r>
              <a:rPr lang="en-US" b="1" dirty="0" err="1">
                <a:solidFill>
                  <a:srgbClr val="FFFF00"/>
                </a:solidFill>
              </a:rPr>
              <a:t>cláusulas</a:t>
            </a:r>
            <a:r>
              <a:rPr lang="en-US" b="1" dirty="0">
                <a:solidFill>
                  <a:srgbClr val="FFFF00"/>
                </a:solidFill>
              </a:rPr>
              <a:t> de </a:t>
            </a:r>
            <a:r>
              <a:rPr lang="en-US" b="1" dirty="0" err="1">
                <a:solidFill>
                  <a:srgbClr val="FFFF00"/>
                </a:solidFill>
              </a:rPr>
              <a:t>debido</a:t>
            </a:r>
            <a:r>
              <a:rPr lang="en-US" b="1" dirty="0">
                <a:solidFill>
                  <a:srgbClr val="FFFF00"/>
                </a:solidFill>
              </a:rPr>
              <a:t> </a:t>
            </a:r>
            <a:r>
              <a:rPr lang="en-US" b="1" dirty="0" err="1">
                <a:solidFill>
                  <a:srgbClr val="FFFF00"/>
                </a:solidFill>
              </a:rPr>
              <a:t>proceso</a:t>
            </a:r>
            <a:r>
              <a:rPr lang="en-US" b="1" dirty="0">
                <a:solidFill>
                  <a:srgbClr val="FFFF00"/>
                </a:solidFill>
              </a:rPr>
              <a:t> de ley e </a:t>
            </a:r>
            <a:r>
              <a:rPr lang="en-US" b="1" dirty="0" err="1">
                <a:solidFill>
                  <a:srgbClr val="FFFF00"/>
                </a:solidFill>
              </a:rPr>
              <a:t>igual</a:t>
            </a:r>
            <a:r>
              <a:rPr lang="en-US" b="1" dirty="0">
                <a:solidFill>
                  <a:srgbClr val="FFFF00"/>
                </a:solidFill>
              </a:rPr>
              <a:t> </a:t>
            </a:r>
            <a:r>
              <a:rPr lang="en-US" b="1" dirty="0" err="1">
                <a:solidFill>
                  <a:srgbClr val="FFFF00"/>
                </a:solidFill>
              </a:rPr>
              <a:t>protección</a:t>
            </a:r>
            <a:r>
              <a:rPr lang="en-US" b="1" dirty="0">
                <a:solidFill>
                  <a:srgbClr val="FFFF00"/>
                </a:solidFill>
              </a:rPr>
              <a:t> de las </a:t>
            </a:r>
            <a:r>
              <a:rPr lang="en-US" b="1" dirty="0" err="1">
                <a:solidFill>
                  <a:srgbClr val="FFFF00"/>
                </a:solidFill>
              </a:rPr>
              <a:t>leyes</a:t>
            </a:r>
            <a:r>
              <a:rPr lang="en-US" b="1" dirty="0">
                <a:solidFill>
                  <a:srgbClr val="FFFF00"/>
                </a:solidFill>
              </a:rPr>
              <a:t> de la </a:t>
            </a:r>
            <a:r>
              <a:rPr lang="en-US" b="1" dirty="0" err="1">
                <a:solidFill>
                  <a:srgbClr val="FFFF00"/>
                </a:solidFill>
              </a:rPr>
              <a:t>Constitución</a:t>
            </a:r>
            <a:r>
              <a:rPr lang="en-US" b="1" dirty="0">
                <a:solidFill>
                  <a:srgbClr val="FFFF00"/>
                </a:solidFill>
              </a:rPr>
              <a:t> de </a:t>
            </a:r>
            <a:r>
              <a:rPr lang="en-US" b="1" dirty="0" err="1">
                <a:solidFill>
                  <a:srgbClr val="FFFF00"/>
                </a:solidFill>
              </a:rPr>
              <a:t>los</a:t>
            </a:r>
            <a:r>
              <a:rPr lang="en-US" b="1" dirty="0">
                <a:solidFill>
                  <a:srgbClr val="FFFF00"/>
                </a:solidFill>
              </a:rPr>
              <a:t> </a:t>
            </a:r>
            <a:r>
              <a:rPr lang="en-US" b="1" dirty="0" err="1">
                <a:solidFill>
                  <a:srgbClr val="FFFF00"/>
                </a:solidFill>
              </a:rPr>
              <a:t>Estados</a:t>
            </a:r>
            <a:r>
              <a:rPr lang="en-US" b="1" dirty="0">
                <a:solidFill>
                  <a:srgbClr val="FFFF00"/>
                </a:solidFill>
              </a:rPr>
              <a:t> </a:t>
            </a:r>
            <a:r>
              <a:rPr lang="en-US" b="1" dirty="0" err="1">
                <a:solidFill>
                  <a:srgbClr val="FFFF00"/>
                </a:solidFill>
              </a:rPr>
              <a:t>Unidos</a:t>
            </a:r>
            <a:r>
              <a:rPr lang="en-US" b="1" dirty="0">
                <a:solidFill>
                  <a:srgbClr val="FFFF00"/>
                </a:solidFill>
              </a:rPr>
              <a:t> de </a:t>
            </a:r>
            <a:r>
              <a:rPr lang="en-US" b="1" dirty="0" err="1">
                <a:solidFill>
                  <a:srgbClr val="FFFF00"/>
                </a:solidFill>
              </a:rPr>
              <a:t>Norteamérica</a:t>
            </a:r>
            <a:r>
              <a:rPr lang="en-US" b="1" dirty="0">
                <a:solidFill>
                  <a:srgbClr val="FFFF00"/>
                </a:solidFill>
              </a:rPr>
              <a:t>.</a:t>
            </a:r>
            <a:endParaRPr lang="es-PR" b="1" dirty="0">
              <a:solidFill>
                <a:srgbClr val="FFFF00"/>
              </a:solidFill>
            </a:endParaRPr>
          </a:p>
          <a:p>
            <a:endParaRPr lang="es-PR" b="1" dirty="0">
              <a:solidFill>
                <a:srgbClr val="FFFF00"/>
              </a:solidFill>
            </a:endParaRPr>
          </a:p>
        </p:txBody>
      </p:sp>
      <p:pic>
        <p:nvPicPr>
          <p:cNvPr id="5" name="Picture 4" descr="http://www.snowcollegenews.com/wp-content/uploads/2014/09/Standing-on-Ceremony-photo-2-cak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0174" y="4210842"/>
            <a:ext cx="2476500" cy="1809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20923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p:txBody>
          <a:bodyPr/>
          <a:lstStyle/>
          <a:p>
            <a:pPr algn="ctr"/>
            <a:r>
              <a:rPr lang="en-US" b="1" dirty="0" smtClean="0">
                <a:solidFill>
                  <a:srgbClr val="FFFF00"/>
                </a:solidFill>
              </a:rPr>
              <a:t>ADOPCIÓN</a:t>
            </a:r>
            <a:endParaRPr lang="es-PR" b="1" dirty="0">
              <a:solidFill>
                <a:srgbClr val="FFFF00"/>
              </a:solidFill>
            </a:endParaRPr>
          </a:p>
        </p:txBody>
      </p:sp>
      <p:sp>
        <p:nvSpPr>
          <p:cNvPr id="4" name="Marcador de contenido 3"/>
          <p:cNvSpPr>
            <a:spLocks noGrp="1"/>
          </p:cNvSpPr>
          <p:nvPr>
            <p:ph idx="1"/>
          </p:nvPr>
        </p:nvSpPr>
        <p:spPr/>
        <p:txBody>
          <a:bodyPr>
            <a:normAutofit fontScale="92500" lnSpcReduction="10000"/>
          </a:bodyPr>
          <a:lstStyle/>
          <a:p>
            <a:r>
              <a:rPr lang="en-US" dirty="0" smtClean="0">
                <a:solidFill>
                  <a:srgbClr val="FFFF00"/>
                </a:solidFill>
              </a:rPr>
              <a:t>Ex Parte A.A.R., 2013 TSPR 16</a:t>
            </a:r>
          </a:p>
          <a:p>
            <a:pPr marL="0" indent="0">
              <a:buNone/>
            </a:pPr>
            <a:endParaRPr lang="en-US" dirty="0" smtClean="0">
              <a:solidFill>
                <a:srgbClr val="FFFF00"/>
              </a:solidFill>
            </a:endParaRPr>
          </a:p>
          <a:p>
            <a:r>
              <a:rPr lang="en-US" dirty="0" smtClean="0">
                <a:solidFill>
                  <a:srgbClr val="FFFF00"/>
                </a:solidFill>
              </a:rPr>
              <a:t>Obergefell v. Hodges</a:t>
            </a:r>
          </a:p>
          <a:p>
            <a:pPr marL="0" indent="0">
              <a:buNone/>
            </a:pPr>
            <a:endParaRPr lang="en-US" dirty="0">
              <a:solidFill>
                <a:srgbClr val="FFFF00"/>
              </a:solidFill>
            </a:endParaRPr>
          </a:p>
          <a:p>
            <a:r>
              <a:rPr lang="en-US" dirty="0" smtClean="0">
                <a:solidFill>
                  <a:srgbClr val="FFFF00"/>
                </a:solidFill>
              </a:rPr>
              <a:t>Ley de </a:t>
            </a:r>
            <a:r>
              <a:rPr lang="en-US" dirty="0" err="1" smtClean="0">
                <a:solidFill>
                  <a:srgbClr val="FFFF00"/>
                </a:solidFill>
              </a:rPr>
              <a:t>Adopción</a:t>
            </a:r>
            <a:r>
              <a:rPr lang="en-US" dirty="0" smtClean="0">
                <a:solidFill>
                  <a:srgbClr val="FFFF00"/>
                </a:solidFill>
              </a:rPr>
              <a:t> de 2018</a:t>
            </a:r>
          </a:p>
          <a:p>
            <a:pPr lvl="1"/>
            <a:r>
              <a:rPr lang="en-US" dirty="0" smtClean="0">
                <a:solidFill>
                  <a:srgbClr val="FFFF00"/>
                </a:solidFill>
              </a:rPr>
              <a:t>Persona</a:t>
            </a:r>
          </a:p>
          <a:p>
            <a:pPr lvl="1"/>
            <a:r>
              <a:rPr lang="en-US" dirty="0" err="1" smtClean="0">
                <a:solidFill>
                  <a:srgbClr val="FFFF00"/>
                </a:solidFill>
              </a:rPr>
              <a:t>Matrimonio</a:t>
            </a:r>
            <a:r>
              <a:rPr lang="en-US" dirty="0" smtClean="0">
                <a:solidFill>
                  <a:srgbClr val="FFFF00"/>
                </a:solidFill>
              </a:rPr>
              <a:t> </a:t>
            </a:r>
          </a:p>
          <a:p>
            <a:pPr lvl="1"/>
            <a:r>
              <a:rPr lang="en-US" dirty="0" err="1" smtClean="0">
                <a:solidFill>
                  <a:srgbClr val="FFFF00"/>
                </a:solidFill>
              </a:rPr>
              <a:t>Pareja</a:t>
            </a:r>
            <a:endParaRPr lang="en-US" dirty="0" smtClean="0">
              <a:solidFill>
                <a:srgbClr val="FFFF00"/>
              </a:solidFill>
            </a:endParaRPr>
          </a:p>
          <a:p>
            <a:pPr marL="457200" lvl="1" indent="0">
              <a:buNone/>
            </a:pPr>
            <a:endParaRPr lang="en-US" dirty="0" smtClean="0">
              <a:solidFill>
                <a:srgbClr val="FFFF00"/>
              </a:solidFill>
            </a:endParaRPr>
          </a:p>
          <a:p>
            <a:r>
              <a:rPr lang="en-US" dirty="0" err="1" smtClean="0">
                <a:solidFill>
                  <a:srgbClr val="FFFF00"/>
                </a:solidFill>
              </a:rPr>
              <a:t>Código</a:t>
            </a:r>
            <a:r>
              <a:rPr lang="en-US" dirty="0" smtClean="0">
                <a:solidFill>
                  <a:srgbClr val="FFFF00"/>
                </a:solidFill>
              </a:rPr>
              <a:t> Civil de 2020</a:t>
            </a:r>
            <a:endParaRPr lang="en-US" dirty="0">
              <a:solidFill>
                <a:srgbClr val="FFFF00"/>
              </a:solidFill>
            </a:endParaRPr>
          </a:p>
          <a:p>
            <a:pPr lvl="1"/>
            <a:r>
              <a:rPr lang="en-US" dirty="0" err="1" smtClean="0">
                <a:solidFill>
                  <a:srgbClr val="FFFF00"/>
                </a:solidFill>
              </a:rPr>
              <a:t>Pareja</a:t>
            </a:r>
            <a:r>
              <a:rPr lang="en-US" dirty="0" smtClean="0">
                <a:solidFill>
                  <a:srgbClr val="FFFF00"/>
                </a:solidFill>
              </a:rPr>
              <a:t> </a:t>
            </a:r>
            <a:r>
              <a:rPr lang="en-US" dirty="0" err="1" smtClean="0">
                <a:solidFill>
                  <a:srgbClr val="FFFF00"/>
                </a:solidFill>
              </a:rPr>
              <a:t>análoga</a:t>
            </a:r>
            <a:r>
              <a:rPr lang="en-US" dirty="0" smtClean="0">
                <a:solidFill>
                  <a:srgbClr val="FFFF00"/>
                </a:solidFill>
              </a:rPr>
              <a:t> a la </a:t>
            </a:r>
            <a:r>
              <a:rPr lang="en-US" dirty="0" err="1" smtClean="0">
                <a:solidFill>
                  <a:srgbClr val="FFFF00"/>
                </a:solidFill>
              </a:rPr>
              <a:t>conyugal</a:t>
            </a:r>
            <a:endParaRPr lang="en-US" dirty="0">
              <a:solidFill>
                <a:srgbClr val="FFFF00"/>
              </a:solidFill>
            </a:endParaRPr>
          </a:p>
          <a:p>
            <a:pPr marL="457200" lvl="1" indent="0">
              <a:buNone/>
            </a:pPr>
            <a:endParaRPr lang="en-US" dirty="0" smtClean="0">
              <a:solidFill>
                <a:srgbClr val="FFFF00"/>
              </a:solidFill>
            </a:endParaRPr>
          </a:p>
          <a:p>
            <a:pPr lvl="1"/>
            <a:endParaRPr lang="en-US" dirty="0" smtClean="0">
              <a:solidFill>
                <a:srgbClr val="FFFF00"/>
              </a:solidFill>
            </a:endParaRPr>
          </a:p>
        </p:txBody>
      </p:sp>
    </p:spTree>
    <p:extLst>
      <p:ext uri="{BB962C8B-B14F-4D97-AF65-F5344CB8AC3E}">
        <p14:creationId xmlns:p14="http://schemas.microsoft.com/office/powerpoint/2010/main" val="256393187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p:txBody>
          <a:bodyPr/>
          <a:lstStyle/>
          <a:p>
            <a:pPr algn="ctr"/>
            <a:r>
              <a:rPr lang="en-US" b="1" dirty="0" smtClean="0">
                <a:solidFill>
                  <a:srgbClr val="FFFF00"/>
                </a:solidFill>
              </a:rPr>
              <a:t>FILIACIÓN</a:t>
            </a:r>
            <a:endParaRPr lang="es-PR" b="1" dirty="0">
              <a:solidFill>
                <a:srgbClr val="FFFF00"/>
              </a:solidFill>
            </a:endParaRPr>
          </a:p>
        </p:txBody>
      </p:sp>
      <p:sp>
        <p:nvSpPr>
          <p:cNvPr id="4" name="Marcador de contenido 3"/>
          <p:cNvSpPr>
            <a:spLocks noGrp="1"/>
          </p:cNvSpPr>
          <p:nvPr>
            <p:ph idx="1"/>
          </p:nvPr>
        </p:nvSpPr>
        <p:spPr/>
        <p:txBody>
          <a:bodyPr>
            <a:normAutofit/>
          </a:bodyPr>
          <a:lstStyle/>
          <a:p>
            <a:endParaRPr lang="en-US" dirty="0" smtClean="0">
              <a:solidFill>
                <a:srgbClr val="FFFF00"/>
              </a:solidFill>
            </a:endParaRPr>
          </a:p>
          <a:p>
            <a:r>
              <a:rPr lang="en-US" dirty="0" err="1" smtClean="0">
                <a:solidFill>
                  <a:srgbClr val="FFFF00"/>
                </a:solidFill>
              </a:rPr>
              <a:t>Filiación</a:t>
            </a:r>
            <a:r>
              <a:rPr lang="en-US" dirty="0" smtClean="0">
                <a:solidFill>
                  <a:srgbClr val="FFFF00"/>
                </a:solidFill>
              </a:rPr>
              <a:t> Legal</a:t>
            </a:r>
          </a:p>
          <a:p>
            <a:pPr lvl="1"/>
            <a:r>
              <a:rPr lang="en-US" dirty="0" err="1" smtClean="0">
                <a:solidFill>
                  <a:srgbClr val="FFFF00"/>
                </a:solidFill>
              </a:rPr>
              <a:t>Presunción</a:t>
            </a:r>
            <a:r>
              <a:rPr lang="en-US" dirty="0" smtClean="0">
                <a:solidFill>
                  <a:srgbClr val="FFFF00"/>
                </a:solidFill>
              </a:rPr>
              <a:t> </a:t>
            </a:r>
            <a:r>
              <a:rPr lang="en-US" dirty="0" err="1" smtClean="0">
                <a:solidFill>
                  <a:srgbClr val="FFFF00"/>
                </a:solidFill>
              </a:rPr>
              <a:t>en</a:t>
            </a:r>
            <a:r>
              <a:rPr lang="en-US" dirty="0" smtClean="0">
                <a:solidFill>
                  <a:srgbClr val="FFFF00"/>
                </a:solidFill>
              </a:rPr>
              <a:t> </a:t>
            </a:r>
            <a:r>
              <a:rPr lang="en-US" dirty="0" err="1" smtClean="0">
                <a:solidFill>
                  <a:srgbClr val="FFFF00"/>
                </a:solidFill>
              </a:rPr>
              <a:t>caso</a:t>
            </a:r>
            <a:r>
              <a:rPr lang="en-US" dirty="0" smtClean="0">
                <a:solidFill>
                  <a:srgbClr val="FFFF00"/>
                </a:solidFill>
              </a:rPr>
              <a:t> de </a:t>
            </a:r>
            <a:r>
              <a:rPr lang="en-US" dirty="0" err="1" smtClean="0">
                <a:solidFill>
                  <a:srgbClr val="FFFF00"/>
                </a:solidFill>
              </a:rPr>
              <a:t>matrimonio</a:t>
            </a:r>
            <a:endParaRPr lang="en-US" dirty="0" smtClean="0">
              <a:solidFill>
                <a:srgbClr val="FFFF00"/>
              </a:solidFill>
            </a:endParaRPr>
          </a:p>
          <a:p>
            <a:pPr marL="0" indent="0">
              <a:buNone/>
            </a:pPr>
            <a:endParaRPr lang="en-US" dirty="0">
              <a:solidFill>
                <a:srgbClr val="FFFF00"/>
              </a:solidFill>
            </a:endParaRPr>
          </a:p>
          <a:p>
            <a:r>
              <a:rPr lang="en-US" dirty="0" err="1" smtClean="0">
                <a:solidFill>
                  <a:srgbClr val="FFFF00"/>
                </a:solidFill>
              </a:rPr>
              <a:t>Filiación</a:t>
            </a:r>
            <a:r>
              <a:rPr lang="en-US" dirty="0" smtClean="0">
                <a:solidFill>
                  <a:srgbClr val="FFFF00"/>
                </a:solidFill>
              </a:rPr>
              <a:t> </a:t>
            </a:r>
            <a:r>
              <a:rPr lang="en-US" dirty="0" err="1" smtClean="0">
                <a:solidFill>
                  <a:srgbClr val="FFFF00"/>
                </a:solidFill>
              </a:rPr>
              <a:t>Voluntaria</a:t>
            </a:r>
            <a:endParaRPr lang="en-US" dirty="0" smtClean="0">
              <a:solidFill>
                <a:srgbClr val="FFFF00"/>
              </a:solidFill>
            </a:endParaRPr>
          </a:p>
          <a:p>
            <a:pPr marL="457200" lvl="1" indent="0">
              <a:buNone/>
            </a:pPr>
            <a:endParaRPr lang="en-US" dirty="0" smtClean="0">
              <a:solidFill>
                <a:srgbClr val="FFFF00"/>
              </a:solidFill>
            </a:endParaRPr>
          </a:p>
          <a:p>
            <a:r>
              <a:rPr lang="en-US" dirty="0" err="1" smtClean="0">
                <a:solidFill>
                  <a:srgbClr val="FFFF00"/>
                </a:solidFill>
              </a:rPr>
              <a:t>Controversias</a:t>
            </a:r>
            <a:r>
              <a:rPr lang="en-US" dirty="0" smtClean="0">
                <a:solidFill>
                  <a:srgbClr val="FFFF00"/>
                </a:solidFill>
              </a:rPr>
              <a:t> ante el </a:t>
            </a:r>
            <a:r>
              <a:rPr lang="en-US" dirty="0" err="1" smtClean="0">
                <a:solidFill>
                  <a:srgbClr val="FFFF00"/>
                </a:solidFill>
              </a:rPr>
              <a:t>Registro</a:t>
            </a:r>
            <a:r>
              <a:rPr lang="en-US" dirty="0" smtClean="0">
                <a:solidFill>
                  <a:srgbClr val="FFFF00"/>
                </a:solidFill>
              </a:rPr>
              <a:t> </a:t>
            </a:r>
            <a:r>
              <a:rPr lang="en-US" dirty="0" err="1" smtClean="0">
                <a:solidFill>
                  <a:srgbClr val="FFFF00"/>
                </a:solidFill>
              </a:rPr>
              <a:t>Demográfico</a:t>
            </a:r>
            <a:endParaRPr lang="en-US" dirty="0">
              <a:solidFill>
                <a:srgbClr val="FFFF00"/>
              </a:solidFill>
            </a:endParaRPr>
          </a:p>
          <a:p>
            <a:pPr marL="457200" lvl="1" indent="0">
              <a:buNone/>
            </a:pPr>
            <a:endParaRPr lang="en-US" dirty="0" smtClean="0">
              <a:solidFill>
                <a:srgbClr val="FFFF00"/>
              </a:solidFill>
            </a:endParaRPr>
          </a:p>
          <a:p>
            <a:pPr lvl="1"/>
            <a:endParaRPr lang="en-US" dirty="0" smtClean="0">
              <a:solidFill>
                <a:srgbClr val="FFFF00"/>
              </a:solidFill>
            </a:endParaRPr>
          </a:p>
        </p:txBody>
      </p:sp>
    </p:spTree>
    <p:extLst>
      <p:ext uri="{BB962C8B-B14F-4D97-AF65-F5344CB8AC3E}">
        <p14:creationId xmlns:p14="http://schemas.microsoft.com/office/powerpoint/2010/main" val="18349571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p:txBody>
          <a:bodyPr/>
          <a:lstStyle/>
          <a:p>
            <a:pPr algn="ctr"/>
            <a:r>
              <a:rPr lang="en-US" b="1" dirty="0" err="1" smtClean="0">
                <a:solidFill>
                  <a:srgbClr val="FFFF00"/>
                </a:solidFill>
              </a:rPr>
              <a:t>Cambio</a:t>
            </a:r>
            <a:r>
              <a:rPr lang="en-US" b="1" dirty="0" smtClean="0">
                <a:solidFill>
                  <a:srgbClr val="FFFF00"/>
                </a:solidFill>
              </a:rPr>
              <a:t> del </a:t>
            </a:r>
            <a:r>
              <a:rPr lang="en-US" b="1" dirty="0" err="1" smtClean="0">
                <a:solidFill>
                  <a:srgbClr val="FFFF00"/>
                </a:solidFill>
              </a:rPr>
              <a:t>Indicador</a:t>
            </a:r>
            <a:r>
              <a:rPr lang="en-US" b="1" dirty="0" smtClean="0">
                <a:solidFill>
                  <a:srgbClr val="FFFF00"/>
                </a:solidFill>
              </a:rPr>
              <a:t> de </a:t>
            </a:r>
            <a:r>
              <a:rPr lang="en-US" b="1" dirty="0" err="1" smtClean="0">
                <a:solidFill>
                  <a:srgbClr val="FFFF00"/>
                </a:solidFill>
              </a:rPr>
              <a:t>Sexo</a:t>
            </a:r>
            <a:endParaRPr lang="es-PR" b="1" dirty="0">
              <a:solidFill>
                <a:srgbClr val="FFFF00"/>
              </a:solidFill>
            </a:endParaRPr>
          </a:p>
        </p:txBody>
      </p:sp>
      <p:sp>
        <p:nvSpPr>
          <p:cNvPr id="4" name="Marcador de contenido 3"/>
          <p:cNvSpPr>
            <a:spLocks noGrp="1"/>
          </p:cNvSpPr>
          <p:nvPr>
            <p:ph idx="1"/>
          </p:nvPr>
        </p:nvSpPr>
        <p:spPr/>
        <p:txBody>
          <a:bodyPr/>
          <a:lstStyle/>
          <a:p>
            <a:r>
              <a:rPr lang="en-US" sz="3600" b="1" dirty="0">
                <a:solidFill>
                  <a:srgbClr val="FFFF00"/>
                </a:solidFill>
              </a:rPr>
              <a:t>Ex Parte </a:t>
            </a:r>
            <a:r>
              <a:rPr lang="en-US" sz="3600" b="1" dirty="0" err="1">
                <a:solidFill>
                  <a:srgbClr val="FFFF00"/>
                </a:solidFill>
              </a:rPr>
              <a:t>Andino</a:t>
            </a:r>
            <a:r>
              <a:rPr lang="en-US" sz="3600" b="1" dirty="0">
                <a:solidFill>
                  <a:srgbClr val="FFFF00"/>
                </a:solidFill>
              </a:rPr>
              <a:t> Torres (2000)</a:t>
            </a:r>
          </a:p>
          <a:p>
            <a:endParaRPr lang="en-US" sz="3600" b="1" dirty="0">
              <a:solidFill>
                <a:srgbClr val="FFFF00"/>
              </a:solidFill>
            </a:endParaRPr>
          </a:p>
          <a:p>
            <a:r>
              <a:rPr lang="en-US" sz="3600" b="1" dirty="0">
                <a:solidFill>
                  <a:srgbClr val="FFFF00"/>
                </a:solidFill>
              </a:rPr>
              <a:t>Ex Parte Delgado Hernández (2005)</a:t>
            </a:r>
          </a:p>
          <a:p>
            <a:endParaRPr lang="en-US" sz="3600" b="1" dirty="0">
              <a:solidFill>
                <a:srgbClr val="FFFF00"/>
              </a:solidFill>
            </a:endParaRPr>
          </a:p>
          <a:p>
            <a:r>
              <a:rPr lang="en-US" sz="3600" b="1" dirty="0">
                <a:solidFill>
                  <a:srgbClr val="FFFF00"/>
                </a:solidFill>
              </a:rPr>
              <a:t>Arroyo v. </a:t>
            </a:r>
            <a:r>
              <a:rPr lang="en-US" sz="3600" b="1" dirty="0" err="1">
                <a:solidFill>
                  <a:srgbClr val="FFFF00"/>
                </a:solidFill>
              </a:rPr>
              <a:t>Rosselló</a:t>
            </a:r>
            <a:r>
              <a:rPr lang="en-US" sz="3600" b="1" dirty="0">
                <a:solidFill>
                  <a:srgbClr val="FFFF00"/>
                </a:solidFill>
              </a:rPr>
              <a:t> (2017)</a:t>
            </a:r>
          </a:p>
          <a:p>
            <a:pPr marL="34290" indent="0">
              <a:buNone/>
            </a:pPr>
            <a:endParaRPr lang="en-US" sz="3600" b="1" dirty="0">
              <a:solidFill>
                <a:srgbClr val="FFFF00"/>
              </a:solidFill>
            </a:endParaRPr>
          </a:p>
          <a:p>
            <a:pPr lvl="3"/>
            <a:r>
              <a:rPr lang="en-US" sz="3000" b="1" dirty="0">
                <a:solidFill>
                  <a:srgbClr val="FFFF00"/>
                </a:solidFill>
              </a:rPr>
              <a:t>Carta Circular 3-18 RD</a:t>
            </a:r>
            <a:endParaRPr lang="es-PR" sz="3000" b="1" dirty="0">
              <a:solidFill>
                <a:srgbClr val="FFFF00"/>
              </a:solidFill>
            </a:endParaRPr>
          </a:p>
          <a:p>
            <a:endParaRPr lang="es-PR" dirty="0"/>
          </a:p>
        </p:txBody>
      </p:sp>
    </p:spTree>
    <p:extLst>
      <p:ext uri="{BB962C8B-B14F-4D97-AF65-F5344CB8AC3E}">
        <p14:creationId xmlns:p14="http://schemas.microsoft.com/office/powerpoint/2010/main" val="28088582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Imagen 3"/>
          <p:cNvPicPr>
            <a:picLocks noChangeAspect="1"/>
          </p:cNvPicPr>
          <p:nvPr/>
        </p:nvPicPr>
        <p:blipFill>
          <a:blip r:embed="rId3"/>
          <a:stretch>
            <a:fillRect/>
          </a:stretch>
        </p:blipFill>
        <p:spPr>
          <a:xfrm>
            <a:off x="3988662" y="0"/>
            <a:ext cx="4214676" cy="6858000"/>
          </a:xfrm>
          <a:prstGeom prst="rect">
            <a:avLst/>
          </a:prstGeom>
        </p:spPr>
      </p:pic>
    </p:spTree>
    <p:extLst>
      <p:ext uri="{BB962C8B-B14F-4D97-AF65-F5344CB8AC3E}">
        <p14:creationId xmlns:p14="http://schemas.microsoft.com/office/powerpoint/2010/main" val="233305548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p:txBody>
          <a:bodyPr/>
          <a:lstStyle/>
          <a:p>
            <a:pPr algn="ctr"/>
            <a:r>
              <a:rPr lang="en-US" b="1" dirty="0" smtClean="0">
                <a:solidFill>
                  <a:srgbClr val="FFFF00"/>
                </a:solidFill>
              </a:rPr>
              <a:t>CÓDIGO CIVIL DE 2020</a:t>
            </a:r>
            <a:endParaRPr lang="es-PR" b="1" dirty="0">
              <a:solidFill>
                <a:srgbClr val="FFFF00"/>
              </a:solidFill>
            </a:endParaRPr>
          </a:p>
        </p:txBody>
      </p:sp>
      <p:sp>
        <p:nvSpPr>
          <p:cNvPr id="4" name="Marcador de contenido 3"/>
          <p:cNvSpPr>
            <a:spLocks noGrp="1"/>
          </p:cNvSpPr>
          <p:nvPr>
            <p:ph idx="1"/>
          </p:nvPr>
        </p:nvSpPr>
        <p:spPr/>
        <p:txBody>
          <a:bodyPr/>
          <a:lstStyle/>
          <a:p>
            <a:endParaRPr lang="en-US" b="1" dirty="0" smtClean="0">
              <a:solidFill>
                <a:srgbClr val="FFFF00"/>
              </a:solidFill>
            </a:endParaRPr>
          </a:p>
          <a:p>
            <a:pPr marL="0" indent="0">
              <a:buNone/>
            </a:pPr>
            <a:r>
              <a:rPr lang="en-US" b="1" dirty="0" smtClean="0">
                <a:solidFill>
                  <a:srgbClr val="FFFF00"/>
                </a:solidFill>
              </a:rPr>
              <a:t>ASPECTOS </a:t>
            </a:r>
            <a:r>
              <a:rPr lang="en-US" b="1" dirty="0">
                <a:solidFill>
                  <a:srgbClr val="FFFF00"/>
                </a:solidFill>
              </a:rPr>
              <a:t>RELEVANTES</a:t>
            </a:r>
          </a:p>
          <a:p>
            <a:pPr lvl="1"/>
            <a:endParaRPr lang="en-US" b="1" dirty="0">
              <a:solidFill>
                <a:srgbClr val="FFFF00"/>
              </a:solidFill>
            </a:endParaRPr>
          </a:p>
          <a:p>
            <a:pPr lvl="1"/>
            <a:r>
              <a:rPr lang="en-US" b="1" dirty="0">
                <a:solidFill>
                  <a:srgbClr val="FFFF00"/>
                </a:solidFill>
              </a:rPr>
              <a:t>FAMILIA</a:t>
            </a:r>
          </a:p>
          <a:p>
            <a:pPr lvl="1"/>
            <a:r>
              <a:rPr lang="en-US" b="1" dirty="0">
                <a:solidFill>
                  <a:srgbClr val="FFFF00"/>
                </a:solidFill>
              </a:rPr>
              <a:t>SUCESIONES</a:t>
            </a:r>
          </a:p>
          <a:p>
            <a:pPr lvl="1"/>
            <a:r>
              <a:rPr lang="en-US" b="1" dirty="0">
                <a:solidFill>
                  <a:srgbClr val="FFFF00"/>
                </a:solidFill>
              </a:rPr>
              <a:t>FILIACIÓN</a:t>
            </a:r>
          </a:p>
          <a:p>
            <a:pPr lvl="1"/>
            <a:r>
              <a:rPr lang="en-US" b="1" dirty="0">
                <a:solidFill>
                  <a:srgbClr val="FFFF00"/>
                </a:solidFill>
              </a:rPr>
              <a:t>CAMBIO DE NOMBRE Y CAMBIO DE SEXO</a:t>
            </a:r>
          </a:p>
          <a:p>
            <a:pPr lvl="1"/>
            <a:r>
              <a:rPr lang="en-US" b="1" dirty="0">
                <a:solidFill>
                  <a:srgbClr val="FFFF00"/>
                </a:solidFill>
              </a:rPr>
              <a:t>OTRAS</a:t>
            </a:r>
          </a:p>
          <a:p>
            <a:pPr lvl="1"/>
            <a:endParaRPr lang="en-US" b="1" dirty="0">
              <a:solidFill>
                <a:srgbClr val="FFFF00"/>
              </a:solidFill>
            </a:endParaRPr>
          </a:p>
          <a:p>
            <a:endParaRPr lang="es-PR" dirty="0">
              <a:solidFill>
                <a:srgbClr val="FFFF00"/>
              </a:solidFill>
            </a:endParaRPr>
          </a:p>
        </p:txBody>
      </p:sp>
    </p:spTree>
    <p:extLst>
      <p:ext uri="{BB962C8B-B14F-4D97-AF65-F5344CB8AC3E}">
        <p14:creationId xmlns:p14="http://schemas.microsoft.com/office/powerpoint/2010/main" val="55634425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p:txBody>
          <a:bodyPr/>
          <a:lstStyle/>
          <a:p>
            <a:pPr algn="ctr"/>
            <a:r>
              <a:rPr lang="en-US" b="1" dirty="0" smtClean="0">
                <a:solidFill>
                  <a:srgbClr val="FFFF00"/>
                </a:solidFill>
              </a:rPr>
              <a:t>PRINCIPIOS DE YOGYAKARTA</a:t>
            </a:r>
            <a:endParaRPr lang="es-PR" b="1" dirty="0">
              <a:solidFill>
                <a:srgbClr val="FFFF00"/>
              </a:solidFill>
            </a:endParaRPr>
          </a:p>
        </p:txBody>
      </p:sp>
      <p:sp>
        <p:nvSpPr>
          <p:cNvPr id="4" name="Marcador de contenido 3"/>
          <p:cNvSpPr>
            <a:spLocks noGrp="1"/>
          </p:cNvSpPr>
          <p:nvPr>
            <p:ph idx="1"/>
          </p:nvPr>
        </p:nvSpPr>
        <p:spPr/>
        <p:txBody>
          <a:bodyPr/>
          <a:lstStyle/>
          <a:p>
            <a:pPr algn="just"/>
            <a:r>
              <a:rPr lang="es-PR" dirty="0">
                <a:solidFill>
                  <a:srgbClr val="FFFF00"/>
                </a:solidFill>
              </a:rPr>
              <a:t>Los Principios fueron desarrollados y adoptados por unanimidad por un distinguido grupo de expertos en derechos humanos de distintas regiones y diversa formación, entre ellos: jueces, académicos, un ex Alto Comisionado de Derechos Humanos de la ONU, los Procedimientos Especiales de la ONU, miembros de órganos de los tratados, </a:t>
            </a:r>
            <a:r>
              <a:rPr lang="es-PR" dirty="0" err="1">
                <a:solidFill>
                  <a:srgbClr val="FFFF00"/>
                </a:solidFill>
              </a:rPr>
              <a:t>ONGs</a:t>
            </a:r>
            <a:r>
              <a:rPr lang="es-PR" dirty="0">
                <a:solidFill>
                  <a:srgbClr val="FFFF00"/>
                </a:solidFill>
              </a:rPr>
              <a:t> y otros. </a:t>
            </a:r>
            <a:endParaRPr lang="es-PR" dirty="0" smtClean="0">
              <a:solidFill>
                <a:srgbClr val="FFFF00"/>
              </a:solidFill>
            </a:endParaRPr>
          </a:p>
          <a:p>
            <a:pPr algn="just"/>
            <a:endParaRPr lang="en-US" dirty="0">
              <a:solidFill>
                <a:srgbClr val="FFFF00"/>
              </a:solidFill>
            </a:endParaRPr>
          </a:p>
          <a:p>
            <a:pPr algn="just"/>
            <a:r>
              <a:rPr lang="en-US" dirty="0" smtClean="0">
                <a:solidFill>
                  <a:srgbClr val="FFFF00"/>
                </a:solidFill>
              </a:rPr>
              <a:t>2007  y 2017 Yogyakarta +10</a:t>
            </a:r>
            <a:endParaRPr lang="es-PR" dirty="0">
              <a:solidFill>
                <a:srgbClr val="FFFF00"/>
              </a:solidFill>
            </a:endParaRPr>
          </a:p>
        </p:txBody>
      </p:sp>
    </p:spTree>
    <p:extLst>
      <p:ext uri="{BB962C8B-B14F-4D97-AF65-F5344CB8AC3E}">
        <p14:creationId xmlns:p14="http://schemas.microsoft.com/office/powerpoint/2010/main" val="53078034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p:txBody>
          <a:bodyPr/>
          <a:lstStyle/>
          <a:p>
            <a:pPr algn="ctr"/>
            <a:r>
              <a:rPr lang="en-US" b="1" dirty="0" smtClean="0">
                <a:solidFill>
                  <a:srgbClr val="FFFF00"/>
                </a:solidFill>
              </a:rPr>
              <a:t>ONU</a:t>
            </a:r>
            <a:endParaRPr lang="es-PR" b="1" dirty="0">
              <a:solidFill>
                <a:srgbClr val="FFFF00"/>
              </a:solidFill>
            </a:endParaRPr>
          </a:p>
        </p:txBody>
      </p:sp>
      <p:sp>
        <p:nvSpPr>
          <p:cNvPr id="4" name="Marcador de contenido 3"/>
          <p:cNvSpPr>
            <a:spLocks noGrp="1"/>
          </p:cNvSpPr>
          <p:nvPr>
            <p:ph idx="1"/>
          </p:nvPr>
        </p:nvSpPr>
        <p:spPr/>
        <p:txBody>
          <a:bodyPr/>
          <a:lstStyle/>
          <a:p>
            <a:r>
              <a:rPr lang="en-US" dirty="0" smtClean="0">
                <a:solidFill>
                  <a:srgbClr val="FFFF00"/>
                </a:solidFill>
              </a:rPr>
              <a:t>2011 </a:t>
            </a:r>
          </a:p>
          <a:p>
            <a:endParaRPr lang="en-US" dirty="0">
              <a:solidFill>
                <a:srgbClr val="FFFF00"/>
              </a:solidFill>
            </a:endParaRPr>
          </a:p>
          <a:p>
            <a:pPr marL="0" indent="0">
              <a:buNone/>
            </a:pPr>
            <a:r>
              <a:rPr lang="es-PR" dirty="0" smtClean="0">
                <a:solidFill>
                  <a:srgbClr val="FFFF00"/>
                </a:solidFill>
              </a:rPr>
              <a:t>Consejo </a:t>
            </a:r>
            <a:r>
              <a:rPr lang="es-PR" dirty="0">
                <a:solidFill>
                  <a:srgbClr val="FFFF00"/>
                </a:solidFill>
              </a:rPr>
              <a:t>de Derechos </a:t>
            </a:r>
            <a:r>
              <a:rPr lang="es-PR" dirty="0" smtClean="0">
                <a:solidFill>
                  <a:srgbClr val="FFFF00"/>
                </a:solidFill>
              </a:rPr>
              <a:t>Humanos se expresa por primera vez sobre la violencia contra las comunidades LGBT…</a:t>
            </a:r>
          </a:p>
          <a:p>
            <a:pPr marL="0" indent="0">
              <a:buNone/>
            </a:pPr>
            <a:endParaRPr lang="en-US" dirty="0">
              <a:solidFill>
                <a:srgbClr val="FFFF00"/>
              </a:solidFill>
            </a:endParaRPr>
          </a:p>
          <a:p>
            <a:pPr marL="0" indent="0">
              <a:buNone/>
            </a:pPr>
            <a:endParaRPr lang="es-PR" dirty="0" smtClean="0">
              <a:solidFill>
                <a:srgbClr val="FFFF00"/>
              </a:solidFill>
            </a:endParaRPr>
          </a:p>
          <a:p>
            <a:pPr marL="0" indent="0">
              <a:buNone/>
            </a:pPr>
            <a:endParaRPr lang="en-US" dirty="0" smtClean="0">
              <a:solidFill>
                <a:srgbClr val="FFFF00"/>
              </a:solidFill>
            </a:endParaRPr>
          </a:p>
          <a:p>
            <a:pPr marL="0" indent="0">
              <a:buNone/>
            </a:pPr>
            <a:endParaRPr lang="en-US" dirty="0">
              <a:solidFill>
                <a:srgbClr val="FFFF00"/>
              </a:solidFill>
            </a:endParaRPr>
          </a:p>
        </p:txBody>
      </p:sp>
    </p:spTree>
    <p:extLst>
      <p:ext uri="{BB962C8B-B14F-4D97-AF65-F5344CB8AC3E}">
        <p14:creationId xmlns:p14="http://schemas.microsoft.com/office/powerpoint/2010/main" val="185112339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p:txBody>
          <a:bodyPr/>
          <a:lstStyle/>
          <a:p>
            <a:pPr algn="ctr"/>
            <a:r>
              <a:rPr lang="en-US" b="1" dirty="0" smtClean="0">
                <a:solidFill>
                  <a:srgbClr val="FFFF00"/>
                </a:solidFill>
              </a:rPr>
              <a:t>OEA</a:t>
            </a:r>
            <a:endParaRPr lang="es-PR" b="1" dirty="0">
              <a:solidFill>
                <a:srgbClr val="FFFF00"/>
              </a:solidFill>
            </a:endParaRPr>
          </a:p>
        </p:txBody>
      </p:sp>
      <p:sp>
        <p:nvSpPr>
          <p:cNvPr id="4" name="Marcador de contenido 3"/>
          <p:cNvSpPr>
            <a:spLocks noGrp="1"/>
          </p:cNvSpPr>
          <p:nvPr>
            <p:ph idx="1"/>
          </p:nvPr>
        </p:nvSpPr>
        <p:spPr/>
        <p:txBody>
          <a:bodyPr/>
          <a:lstStyle/>
          <a:p>
            <a:r>
              <a:rPr lang="en-US" dirty="0" smtClean="0">
                <a:solidFill>
                  <a:srgbClr val="FFFF00"/>
                </a:solidFill>
              </a:rPr>
              <a:t>2011  </a:t>
            </a:r>
            <a:r>
              <a:rPr lang="en-US" dirty="0" err="1" smtClean="0">
                <a:solidFill>
                  <a:srgbClr val="FFFF00"/>
                </a:solidFill>
              </a:rPr>
              <a:t>Primera</a:t>
            </a:r>
            <a:r>
              <a:rPr lang="en-US" dirty="0" smtClean="0">
                <a:solidFill>
                  <a:srgbClr val="FFFF00"/>
                </a:solidFill>
              </a:rPr>
              <a:t> </a:t>
            </a:r>
            <a:r>
              <a:rPr lang="en-US" dirty="0" err="1" smtClean="0">
                <a:solidFill>
                  <a:srgbClr val="FFFF00"/>
                </a:solidFill>
              </a:rPr>
              <a:t>Resolución</a:t>
            </a:r>
            <a:endParaRPr lang="en-US" dirty="0" smtClean="0">
              <a:solidFill>
                <a:srgbClr val="FFFF00"/>
              </a:solidFill>
            </a:endParaRPr>
          </a:p>
          <a:p>
            <a:endParaRPr lang="en-US" dirty="0">
              <a:solidFill>
                <a:srgbClr val="FFFF00"/>
              </a:solidFill>
            </a:endParaRPr>
          </a:p>
          <a:p>
            <a:pPr algn="just"/>
            <a:r>
              <a:rPr lang="en-US" dirty="0" smtClean="0">
                <a:solidFill>
                  <a:srgbClr val="FFFF00"/>
                </a:solidFill>
              </a:rPr>
              <a:t>1 de </a:t>
            </a:r>
            <a:r>
              <a:rPr lang="en-US" dirty="0" err="1" smtClean="0">
                <a:solidFill>
                  <a:srgbClr val="FFFF00"/>
                </a:solidFill>
              </a:rPr>
              <a:t>febrero</a:t>
            </a:r>
            <a:r>
              <a:rPr lang="en-US" dirty="0" smtClean="0">
                <a:solidFill>
                  <a:srgbClr val="FFFF00"/>
                </a:solidFill>
              </a:rPr>
              <a:t> de 2014 </a:t>
            </a:r>
            <a:r>
              <a:rPr lang="en-US" dirty="0" err="1" smtClean="0">
                <a:solidFill>
                  <a:srgbClr val="FFFF00"/>
                </a:solidFill>
              </a:rPr>
              <a:t>entra</a:t>
            </a:r>
            <a:r>
              <a:rPr lang="en-US" dirty="0" smtClean="0">
                <a:solidFill>
                  <a:srgbClr val="FFFF00"/>
                </a:solidFill>
              </a:rPr>
              <a:t> </a:t>
            </a:r>
            <a:r>
              <a:rPr lang="en-US" dirty="0" err="1" smtClean="0">
                <a:solidFill>
                  <a:srgbClr val="FFFF00"/>
                </a:solidFill>
              </a:rPr>
              <a:t>en</a:t>
            </a:r>
            <a:r>
              <a:rPr lang="en-US" dirty="0" smtClean="0">
                <a:solidFill>
                  <a:srgbClr val="FFFF00"/>
                </a:solidFill>
              </a:rPr>
              <a:t> </a:t>
            </a:r>
            <a:r>
              <a:rPr lang="en-US" dirty="0" err="1" smtClean="0">
                <a:solidFill>
                  <a:srgbClr val="FFFF00"/>
                </a:solidFill>
              </a:rPr>
              <a:t>funciones</a:t>
            </a:r>
            <a:r>
              <a:rPr lang="en-US" dirty="0" smtClean="0">
                <a:solidFill>
                  <a:srgbClr val="FFFF00"/>
                </a:solidFill>
              </a:rPr>
              <a:t> la </a:t>
            </a:r>
            <a:r>
              <a:rPr lang="es-PR" dirty="0">
                <a:solidFill>
                  <a:srgbClr val="FFFF00"/>
                </a:solidFill>
              </a:rPr>
              <a:t>Relatoría sobre los Derechos de las Personas Lesbianas, </a:t>
            </a:r>
            <a:r>
              <a:rPr lang="es-PR" dirty="0" err="1">
                <a:solidFill>
                  <a:srgbClr val="FFFF00"/>
                </a:solidFill>
              </a:rPr>
              <a:t>Gays</a:t>
            </a:r>
            <a:r>
              <a:rPr lang="es-PR" dirty="0">
                <a:solidFill>
                  <a:srgbClr val="FFFF00"/>
                </a:solidFill>
              </a:rPr>
              <a:t>, Bisexuales, </a:t>
            </a:r>
            <a:r>
              <a:rPr lang="es-PR" dirty="0" err="1">
                <a:solidFill>
                  <a:srgbClr val="FFFF00"/>
                </a:solidFill>
              </a:rPr>
              <a:t>Trans</a:t>
            </a:r>
            <a:r>
              <a:rPr lang="es-PR" dirty="0">
                <a:solidFill>
                  <a:srgbClr val="FFFF00"/>
                </a:solidFill>
              </a:rPr>
              <a:t> e </a:t>
            </a:r>
            <a:r>
              <a:rPr lang="es-PR" dirty="0" err="1">
                <a:solidFill>
                  <a:srgbClr val="FFFF00"/>
                </a:solidFill>
              </a:rPr>
              <a:t>Intersex</a:t>
            </a:r>
            <a:r>
              <a:rPr lang="es-PR" dirty="0">
                <a:solidFill>
                  <a:srgbClr val="FFFF00"/>
                </a:solidFill>
              </a:rPr>
              <a:t> (LGBTI</a:t>
            </a:r>
            <a:r>
              <a:rPr lang="es-PR" dirty="0" smtClean="0">
                <a:solidFill>
                  <a:srgbClr val="FFFF00"/>
                </a:solidFill>
              </a:rPr>
              <a:t>)</a:t>
            </a:r>
          </a:p>
          <a:p>
            <a:pPr algn="just"/>
            <a:endParaRPr lang="es-PR" dirty="0">
              <a:solidFill>
                <a:srgbClr val="FFFF00"/>
              </a:solidFill>
            </a:endParaRPr>
          </a:p>
          <a:p>
            <a:pPr algn="just"/>
            <a:r>
              <a:rPr lang="es-PR" dirty="0" smtClean="0">
                <a:solidFill>
                  <a:srgbClr val="FFFF00"/>
                </a:solidFill>
              </a:rPr>
              <a:t>Importante</a:t>
            </a:r>
            <a:r>
              <a:rPr lang="en-US" dirty="0" smtClean="0">
                <a:solidFill>
                  <a:srgbClr val="FFFF00"/>
                </a:solidFill>
              </a:rPr>
              <a:t>:  </a:t>
            </a:r>
            <a:r>
              <a:rPr lang="en-US" dirty="0" err="1" smtClean="0">
                <a:solidFill>
                  <a:srgbClr val="FFFF00"/>
                </a:solidFill>
              </a:rPr>
              <a:t>Decisiones</a:t>
            </a:r>
            <a:r>
              <a:rPr lang="en-US" dirty="0" smtClean="0">
                <a:solidFill>
                  <a:srgbClr val="FFFF00"/>
                </a:solidFill>
              </a:rPr>
              <a:t> de la Corte </a:t>
            </a:r>
            <a:r>
              <a:rPr lang="en-US" dirty="0" err="1" smtClean="0">
                <a:solidFill>
                  <a:srgbClr val="FFFF00"/>
                </a:solidFill>
              </a:rPr>
              <a:t>Interamericana</a:t>
            </a:r>
            <a:r>
              <a:rPr lang="en-US" dirty="0" smtClean="0">
                <a:solidFill>
                  <a:srgbClr val="FFFF00"/>
                </a:solidFill>
              </a:rPr>
              <a:t> de Derechos </a:t>
            </a:r>
            <a:r>
              <a:rPr lang="en-US" dirty="0" err="1" smtClean="0">
                <a:solidFill>
                  <a:srgbClr val="FFFF00"/>
                </a:solidFill>
              </a:rPr>
              <a:t>Humanos</a:t>
            </a:r>
            <a:endParaRPr lang="es-PR" dirty="0">
              <a:solidFill>
                <a:srgbClr val="FFFF00"/>
              </a:solidFill>
            </a:endParaRPr>
          </a:p>
        </p:txBody>
      </p:sp>
    </p:spTree>
    <p:extLst>
      <p:ext uri="{BB962C8B-B14F-4D97-AF65-F5344CB8AC3E}">
        <p14:creationId xmlns:p14="http://schemas.microsoft.com/office/powerpoint/2010/main" val="23585431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p:cNvSpPr>
            <a:spLocks noGrp="1"/>
          </p:cNvSpPr>
          <p:nvPr>
            <p:ph type="title"/>
          </p:nvPr>
        </p:nvSpPr>
        <p:spPr/>
        <p:txBody>
          <a:bodyPr>
            <a:normAutofit/>
          </a:bodyPr>
          <a:lstStyle/>
          <a:p>
            <a:pPr algn="ctr"/>
            <a:r>
              <a:rPr lang="en-US" sz="5400" b="1" dirty="0" smtClean="0">
                <a:solidFill>
                  <a:srgbClr val="FFFF00"/>
                </a:solidFill>
              </a:rPr>
              <a:t>CÁNONES </a:t>
            </a:r>
            <a:r>
              <a:rPr lang="en-US" sz="5400" b="1" dirty="0">
                <a:solidFill>
                  <a:srgbClr val="FFFF00"/>
                </a:solidFill>
              </a:rPr>
              <a:t>DE ÉTICA PROFESIONAL</a:t>
            </a:r>
            <a:endParaRPr lang="es-PR" sz="5400" b="1" dirty="0">
              <a:solidFill>
                <a:srgbClr val="FFFF00"/>
              </a:solidFill>
            </a:endParaRPr>
          </a:p>
        </p:txBody>
      </p:sp>
      <p:sp>
        <p:nvSpPr>
          <p:cNvPr id="4" name="Marcador de contenido 3"/>
          <p:cNvSpPr>
            <a:spLocks noGrp="1"/>
          </p:cNvSpPr>
          <p:nvPr>
            <p:ph idx="1"/>
          </p:nvPr>
        </p:nvSpPr>
        <p:spPr/>
        <p:txBody>
          <a:bodyPr>
            <a:normAutofit lnSpcReduction="10000"/>
          </a:bodyPr>
          <a:lstStyle/>
          <a:p>
            <a:pPr marL="0" indent="0">
              <a:buNone/>
            </a:pPr>
            <a:r>
              <a:rPr lang="es-PR" b="1" dirty="0">
                <a:solidFill>
                  <a:srgbClr val="FFFF00"/>
                </a:solidFill>
              </a:rPr>
              <a:t>§ 1 Criterio general.</a:t>
            </a:r>
          </a:p>
          <a:p>
            <a:pPr marL="0" indent="0" algn="just">
              <a:buNone/>
            </a:pPr>
            <a:r>
              <a:rPr lang="es-PR" dirty="0">
                <a:solidFill>
                  <a:srgbClr val="FFFF00"/>
                </a:solidFill>
              </a:rPr>
              <a:t>Los miembros de la profesión legal, individual y colectivamente, tienen la responsabilidad de velar por que los distintos procesos legales de la sociedad incorporen y consagren de manera efectiva y adecuada los principios de vida democrática y de </a:t>
            </a:r>
            <a:r>
              <a:rPr lang="es-PR" b="1" dirty="0" smtClean="0">
                <a:solidFill>
                  <a:srgbClr val="FF0000"/>
                </a:solidFill>
              </a:rPr>
              <a:t>RESPETO A LA INVIOLABLE DIGNIDAD DEL SER HUMANO</a:t>
            </a:r>
            <a:r>
              <a:rPr lang="es-PR" dirty="0" smtClean="0">
                <a:solidFill>
                  <a:srgbClr val="FFFF00"/>
                </a:solidFill>
              </a:rPr>
              <a:t>. </a:t>
            </a:r>
            <a:r>
              <a:rPr lang="es-PR" dirty="0">
                <a:solidFill>
                  <a:srgbClr val="FFFF00"/>
                </a:solidFill>
              </a:rPr>
              <a:t>Para desempeñar esta responsabilidad la sociedad debe tener a su alcance todos aquellos servicios profesionales adecuados, de naturaleza legal, que sean necesarios. También es menester que todo abogado, como ciudadano y en su capacidad profesional, ya sea como juez, fiscal, abogado postulante, asesor o en cualquier otro carácter, actúe siempre de acuerdo al ideal expresado en el preámbulo de estos cánones.</a:t>
            </a:r>
          </a:p>
          <a:p>
            <a:pPr marL="0" indent="0" algn="just">
              <a:buNone/>
            </a:pPr>
            <a:endParaRPr lang="es-PR" dirty="0">
              <a:solidFill>
                <a:srgbClr val="FFFF00"/>
              </a:solidFill>
            </a:endParaRPr>
          </a:p>
        </p:txBody>
      </p:sp>
    </p:spTree>
    <p:extLst>
      <p:ext uri="{BB962C8B-B14F-4D97-AF65-F5344CB8AC3E}">
        <p14:creationId xmlns:p14="http://schemas.microsoft.com/office/powerpoint/2010/main" val="281819372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p:txBody>
          <a:bodyPr/>
          <a:lstStyle/>
          <a:p>
            <a:pPr algn="ctr"/>
            <a:r>
              <a:rPr lang="en-US" b="1" dirty="0" err="1" smtClean="0">
                <a:solidFill>
                  <a:srgbClr val="FFFF00"/>
                </a:solidFill>
              </a:rPr>
              <a:t>Otros</a:t>
            </a:r>
            <a:r>
              <a:rPr lang="en-US" b="1" dirty="0" smtClean="0">
                <a:solidFill>
                  <a:srgbClr val="FFFF00"/>
                </a:solidFill>
              </a:rPr>
              <a:t> </a:t>
            </a:r>
            <a:r>
              <a:rPr lang="en-US" b="1" dirty="0" err="1" smtClean="0">
                <a:solidFill>
                  <a:srgbClr val="FFFF00"/>
                </a:solidFill>
              </a:rPr>
              <a:t>Retos</a:t>
            </a:r>
            <a:endParaRPr lang="es-PR" b="1" dirty="0">
              <a:solidFill>
                <a:srgbClr val="FFFF00"/>
              </a:solidFill>
            </a:endParaRPr>
          </a:p>
        </p:txBody>
      </p:sp>
      <p:sp>
        <p:nvSpPr>
          <p:cNvPr id="4" name="Marcador de contenido 3"/>
          <p:cNvSpPr>
            <a:spLocks noGrp="1"/>
          </p:cNvSpPr>
          <p:nvPr>
            <p:ph idx="1"/>
          </p:nvPr>
        </p:nvSpPr>
        <p:spPr/>
        <p:txBody>
          <a:bodyPr>
            <a:normAutofit lnSpcReduction="10000"/>
          </a:bodyPr>
          <a:lstStyle/>
          <a:p>
            <a:r>
              <a:rPr lang="en-US" dirty="0" err="1" smtClean="0">
                <a:solidFill>
                  <a:srgbClr val="FFFF00"/>
                </a:solidFill>
              </a:rPr>
              <a:t>Fundamentalismo</a:t>
            </a:r>
            <a:r>
              <a:rPr lang="en-US" dirty="0" smtClean="0">
                <a:solidFill>
                  <a:srgbClr val="FFFF00"/>
                </a:solidFill>
              </a:rPr>
              <a:t> </a:t>
            </a:r>
            <a:r>
              <a:rPr lang="en-US" dirty="0" err="1" smtClean="0">
                <a:solidFill>
                  <a:srgbClr val="FFFF00"/>
                </a:solidFill>
              </a:rPr>
              <a:t>religioso</a:t>
            </a:r>
            <a:r>
              <a:rPr lang="en-US" dirty="0" smtClean="0">
                <a:solidFill>
                  <a:srgbClr val="FFFF00"/>
                </a:solidFill>
              </a:rPr>
              <a:t> de extrema derecho</a:t>
            </a:r>
          </a:p>
          <a:p>
            <a:endParaRPr lang="en-US" dirty="0">
              <a:solidFill>
                <a:srgbClr val="FFFF00"/>
              </a:solidFill>
            </a:endParaRPr>
          </a:p>
          <a:p>
            <a:r>
              <a:rPr lang="en-US" dirty="0" smtClean="0">
                <a:solidFill>
                  <a:srgbClr val="FFFF00"/>
                </a:solidFill>
              </a:rPr>
              <a:t>“</a:t>
            </a:r>
            <a:r>
              <a:rPr lang="en-US" dirty="0" err="1" smtClean="0">
                <a:solidFill>
                  <a:srgbClr val="FFFF00"/>
                </a:solidFill>
              </a:rPr>
              <a:t>Terapias</a:t>
            </a:r>
            <a:r>
              <a:rPr lang="en-US" dirty="0" smtClean="0">
                <a:solidFill>
                  <a:srgbClr val="FFFF00"/>
                </a:solidFill>
              </a:rPr>
              <a:t> de </a:t>
            </a:r>
            <a:r>
              <a:rPr lang="en-US" dirty="0" err="1" smtClean="0">
                <a:solidFill>
                  <a:srgbClr val="FFFF00"/>
                </a:solidFill>
              </a:rPr>
              <a:t>Conversión</a:t>
            </a:r>
            <a:r>
              <a:rPr lang="en-US" dirty="0" smtClean="0">
                <a:solidFill>
                  <a:srgbClr val="FFFF00"/>
                </a:solidFill>
              </a:rPr>
              <a:t>”</a:t>
            </a:r>
          </a:p>
          <a:p>
            <a:endParaRPr lang="en-US" dirty="0">
              <a:solidFill>
                <a:srgbClr val="FFFF00"/>
              </a:solidFill>
            </a:endParaRPr>
          </a:p>
          <a:p>
            <a:r>
              <a:rPr lang="en-US" dirty="0" smtClean="0">
                <a:solidFill>
                  <a:srgbClr val="FFFF00"/>
                </a:solidFill>
              </a:rPr>
              <a:t>Personas </a:t>
            </a:r>
            <a:r>
              <a:rPr lang="en-US" dirty="0" err="1" smtClean="0">
                <a:solidFill>
                  <a:srgbClr val="FFFF00"/>
                </a:solidFill>
              </a:rPr>
              <a:t>privadas</a:t>
            </a:r>
            <a:r>
              <a:rPr lang="en-US" dirty="0" smtClean="0">
                <a:solidFill>
                  <a:srgbClr val="FFFF00"/>
                </a:solidFill>
              </a:rPr>
              <a:t> de </a:t>
            </a:r>
            <a:r>
              <a:rPr lang="en-US" dirty="0" err="1" smtClean="0">
                <a:solidFill>
                  <a:srgbClr val="FFFF00"/>
                </a:solidFill>
              </a:rPr>
              <a:t>libertad</a:t>
            </a:r>
            <a:endParaRPr lang="en-US" dirty="0" smtClean="0">
              <a:solidFill>
                <a:srgbClr val="FFFF00"/>
              </a:solidFill>
            </a:endParaRPr>
          </a:p>
          <a:p>
            <a:endParaRPr lang="en-US" dirty="0">
              <a:solidFill>
                <a:srgbClr val="FFFF00"/>
              </a:solidFill>
            </a:endParaRPr>
          </a:p>
          <a:p>
            <a:r>
              <a:rPr lang="en-US" dirty="0" err="1" smtClean="0">
                <a:solidFill>
                  <a:srgbClr val="FFFF00"/>
                </a:solidFill>
              </a:rPr>
              <a:t>Nuevas</a:t>
            </a:r>
            <a:r>
              <a:rPr lang="en-US" dirty="0" smtClean="0">
                <a:solidFill>
                  <a:srgbClr val="FFFF00"/>
                </a:solidFill>
              </a:rPr>
              <a:t> </a:t>
            </a:r>
            <a:r>
              <a:rPr lang="en-US" dirty="0" err="1" smtClean="0">
                <a:solidFill>
                  <a:srgbClr val="FFFF00"/>
                </a:solidFill>
              </a:rPr>
              <a:t>realidades</a:t>
            </a:r>
            <a:r>
              <a:rPr lang="en-US" dirty="0" smtClean="0">
                <a:solidFill>
                  <a:srgbClr val="FFFF00"/>
                </a:solidFill>
              </a:rPr>
              <a:t> </a:t>
            </a:r>
            <a:r>
              <a:rPr lang="en-US" dirty="0" err="1" smtClean="0">
                <a:solidFill>
                  <a:srgbClr val="FFFF00"/>
                </a:solidFill>
              </a:rPr>
              <a:t>jurídicas</a:t>
            </a:r>
            <a:endParaRPr lang="en-US" dirty="0" smtClean="0">
              <a:solidFill>
                <a:srgbClr val="FFFF00"/>
              </a:solidFill>
            </a:endParaRPr>
          </a:p>
          <a:p>
            <a:endParaRPr lang="en-US" dirty="0">
              <a:solidFill>
                <a:srgbClr val="FFFF00"/>
              </a:solidFill>
            </a:endParaRPr>
          </a:p>
          <a:p>
            <a:r>
              <a:rPr lang="en-US" dirty="0" err="1" smtClean="0">
                <a:solidFill>
                  <a:srgbClr val="FFFF00"/>
                </a:solidFill>
              </a:rPr>
              <a:t>Otros</a:t>
            </a:r>
            <a:endParaRPr lang="en-US" dirty="0" smtClean="0">
              <a:solidFill>
                <a:srgbClr val="FFFF00"/>
              </a:solidFill>
            </a:endParaRPr>
          </a:p>
          <a:p>
            <a:pPr marL="0" indent="0">
              <a:buNone/>
            </a:pPr>
            <a:endParaRPr lang="en-US" dirty="0">
              <a:solidFill>
                <a:srgbClr val="FFFF00"/>
              </a:solidFill>
            </a:endParaRPr>
          </a:p>
        </p:txBody>
      </p:sp>
    </p:spTree>
    <p:extLst>
      <p:ext uri="{BB962C8B-B14F-4D97-AF65-F5344CB8AC3E}">
        <p14:creationId xmlns:p14="http://schemas.microsoft.com/office/powerpoint/2010/main" val="394840930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a:xfrm>
            <a:off x="838200" y="1046350"/>
            <a:ext cx="10515600" cy="2852737"/>
          </a:xfrm>
        </p:spPr>
        <p:txBody>
          <a:bodyPr/>
          <a:lstStyle/>
          <a:p>
            <a:pPr algn="ctr"/>
            <a:r>
              <a:rPr lang="en-US" b="1" dirty="0" smtClean="0">
                <a:solidFill>
                  <a:srgbClr val="FFFF00"/>
                </a:solidFill>
              </a:rPr>
              <a:t>PREGUNTAS</a:t>
            </a:r>
            <a:endParaRPr lang="es-PR" b="1" dirty="0">
              <a:solidFill>
                <a:srgbClr val="FFFF00"/>
              </a:solidFill>
            </a:endParaRPr>
          </a:p>
        </p:txBody>
      </p:sp>
    </p:spTree>
    <p:extLst>
      <p:ext uri="{BB962C8B-B14F-4D97-AF65-F5344CB8AC3E}">
        <p14:creationId xmlns:p14="http://schemas.microsoft.com/office/powerpoint/2010/main" val="376612683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ítulo 2"/>
          <p:cNvSpPr>
            <a:spLocks noGrp="1"/>
          </p:cNvSpPr>
          <p:nvPr>
            <p:ph type="title"/>
          </p:nvPr>
        </p:nvSpPr>
        <p:spPr>
          <a:xfrm>
            <a:off x="838200" y="1046350"/>
            <a:ext cx="10515600" cy="2852737"/>
          </a:xfrm>
        </p:spPr>
        <p:txBody>
          <a:bodyPr/>
          <a:lstStyle/>
          <a:p>
            <a:pPr algn="ctr"/>
            <a:r>
              <a:rPr lang="en-US" b="1" dirty="0" err="1" smtClean="0">
                <a:solidFill>
                  <a:srgbClr val="FFFF00"/>
                </a:solidFill>
              </a:rPr>
              <a:t>Lcdo</a:t>
            </a:r>
            <a:r>
              <a:rPr lang="en-US" b="1" dirty="0" smtClean="0">
                <a:solidFill>
                  <a:srgbClr val="FFFF00"/>
                </a:solidFill>
              </a:rPr>
              <a:t>. Osvaldo Burgos Pérez</a:t>
            </a:r>
            <a:br>
              <a:rPr lang="en-US" b="1" dirty="0" smtClean="0">
                <a:solidFill>
                  <a:srgbClr val="FFFF00"/>
                </a:solidFill>
              </a:rPr>
            </a:br>
            <a:r>
              <a:rPr lang="en-US" b="1" dirty="0" smtClean="0">
                <a:solidFill>
                  <a:srgbClr val="FFFF00"/>
                </a:solidFill>
              </a:rPr>
              <a:t>oburgosperez@gmail.com</a:t>
            </a:r>
            <a:endParaRPr lang="es-PR" b="1" dirty="0">
              <a:solidFill>
                <a:srgbClr val="FFFF00"/>
              </a:solidFill>
            </a:endParaRPr>
          </a:p>
        </p:txBody>
      </p:sp>
    </p:spTree>
    <p:extLst>
      <p:ext uri="{BB962C8B-B14F-4D97-AF65-F5344CB8AC3E}">
        <p14:creationId xmlns:p14="http://schemas.microsoft.com/office/powerpoint/2010/main" val="5790862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p:cNvSpPr>
            <a:spLocks noGrp="1"/>
          </p:cNvSpPr>
          <p:nvPr>
            <p:ph type="title"/>
          </p:nvPr>
        </p:nvSpPr>
        <p:spPr/>
        <p:txBody>
          <a:bodyPr>
            <a:normAutofit/>
          </a:bodyPr>
          <a:lstStyle/>
          <a:p>
            <a:pPr algn="ctr"/>
            <a:r>
              <a:rPr lang="en-US" sz="5400" b="1" dirty="0" smtClean="0">
                <a:solidFill>
                  <a:srgbClr val="FFFF00"/>
                </a:solidFill>
              </a:rPr>
              <a:t>CÁNONES </a:t>
            </a:r>
            <a:r>
              <a:rPr lang="en-US" sz="5400" b="1" dirty="0">
                <a:solidFill>
                  <a:srgbClr val="FFFF00"/>
                </a:solidFill>
              </a:rPr>
              <a:t>DE ÉTICA PROFESIONAL</a:t>
            </a:r>
            <a:endParaRPr lang="es-PR" sz="5400" b="1" dirty="0">
              <a:solidFill>
                <a:srgbClr val="FFFF00"/>
              </a:solidFill>
            </a:endParaRPr>
          </a:p>
        </p:txBody>
      </p:sp>
      <p:sp>
        <p:nvSpPr>
          <p:cNvPr id="4" name="Marcador de contenido 3"/>
          <p:cNvSpPr>
            <a:spLocks noGrp="1"/>
          </p:cNvSpPr>
          <p:nvPr>
            <p:ph idx="1"/>
          </p:nvPr>
        </p:nvSpPr>
        <p:spPr/>
        <p:txBody>
          <a:bodyPr>
            <a:normAutofit fontScale="85000" lnSpcReduction="20000"/>
          </a:bodyPr>
          <a:lstStyle/>
          <a:p>
            <a:pPr marL="0" indent="0" algn="just">
              <a:buNone/>
            </a:pPr>
            <a:r>
              <a:rPr lang="es-PR" b="1" dirty="0">
                <a:solidFill>
                  <a:srgbClr val="FFFF00"/>
                </a:solidFill>
              </a:rPr>
              <a:t>Canon 1. Responsabilidad del abogado de laborar por que toda persona tenga representación legal adecuada - Servicios legales a personas indigentes.</a:t>
            </a:r>
          </a:p>
          <a:p>
            <a:pPr marL="0" indent="0" algn="just">
              <a:buNone/>
            </a:pPr>
            <a:r>
              <a:rPr lang="es-PR" dirty="0">
                <a:solidFill>
                  <a:srgbClr val="FFFF00"/>
                </a:solidFill>
              </a:rPr>
              <a:t>Constituye una obligación fundamental de todo abogado luchar continuamente para garantizar que toda persona tenga acceso a </a:t>
            </a:r>
            <a:r>
              <a:rPr lang="es-PR" dirty="0" smtClean="0">
                <a:solidFill>
                  <a:srgbClr val="FF0000"/>
                </a:solidFill>
              </a:rPr>
              <a:t>LA REPRESENTACIÓN CAPACITADA</a:t>
            </a:r>
            <a:r>
              <a:rPr lang="es-PR" dirty="0" smtClean="0">
                <a:solidFill>
                  <a:srgbClr val="FFFF00"/>
                </a:solidFill>
              </a:rPr>
              <a:t>, </a:t>
            </a:r>
            <a:r>
              <a:rPr lang="es-PR" dirty="0">
                <a:solidFill>
                  <a:srgbClr val="FFFF00"/>
                </a:solidFill>
              </a:rPr>
              <a:t>íntegra y diligente de un miembro de la profesión legal.</a:t>
            </a:r>
          </a:p>
          <a:p>
            <a:pPr marL="0" indent="0" algn="just">
              <a:buNone/>
            </a:pPr>
            <a:r>
              <a:rPr lang="es-PR" dirty="0">
                <a:solidFill>
                  <a:srgbClr val="FFFF00"/>
                </a:solidFill>
              </a:rPr>
              <a:t>En la consecución de este objetivo el abogado debe aceptar y llevar a cabo toda encomienda razonable de rendir servicios legales gratuitos a indigentes, especialmente en lo que se refiere a la defensa de acusados y a la representación legal de personas insolventes. La ausencia de compensación económica en tales casos no releva al abogado de su obligación de prestar servicios legales competentes, diligentes y entusiastas.</a:t>
            </a:r>
          </a:p>
          <a:p>
            <a:pPr marL="0" indent="0" algn="just">
              <a:buNone/>
            </a:pPr>
            <a:r>
              <a:rPr lang="es-PR" dirty="0">
                <a:solidFill>
                  <a:srgbClr val="FFFF00"/>
                </a:solidFill>
              </a:rPr>
              <a:t>También es obligación del abogado ayudar a establecer medios apropiados para suministrar servicios legales adecuados a todas las personas que no pueden pagarlos. Esta obligación incluye la de apoyar los programas existentes y la de contribuir positivamente a extenderlos y mejorarlos.</a:t>
            </a:r>
          </a:p>
          <a:p>
            <a:pPr marL="0" indent="0" algn="just">
              <a:buNone/>
            </a:pPr>
            <a:endParaRPr lang="es-PR" dirty="0">
              <a:solidFill>
                <a:srgbClr val="FF0000"/>
              </a:solidFill>
            </a:endParaRPr>
          </a:p>
        </p:txBody>
      </p:sp>
    </p:spTree>
    <p:extLst>
      <p:ext uri="{BB962C8B-B14F-4D97-AF65-F5344CB8AC3E}">
        <p14:creationId xmlns:p14="http://schemas.microsoft.com/office/powerpoint/2010/main" val="11850613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p:cNvSpPr>
            <a:spLocks noGrp="1"/>
          </p:cNvSpPr>
          <p:nvPr>
            <p:ph type="title"/>
          </p:nvPr>
        </p:nvSpPr>
        <p:spPr/>
        <p:txBody>
          <a:bodyPr>
            <a:normAutofit/>
          </a:bodyPr>
          <a:lstStyle/>
          <a:p>
            <a:pPr algn="ctr"/>
            <a:r>
              <a:rPr lang="en-US" sz="5400" b="1" dirty="0" smtClean="0">
                <a:solidFill>
                  <a:srgbClr val="FFFF00"/>
                </a:solidFill>
              </a:rPr>
              <a:t>CÁNONES DE ÉTICA PROFESIONAL</a:t>
            </a:r>
            <a:endParaRPr lang="es-PR" sz="5400" b="1" dirty="0">
              <a:solidFill>
                <a:srgbClr val="FFFF00"/>
              </a:solidFill>
            </a:endParaRPr>
          </a:p>
        </p:txBody>
      </p:sp>
      <p:sp>
        <p:nvSpPr>
          <p:cNvPr id="4" name="Marcador de contenido 3"/>
          <p:cNvSpPr>
            <a:spLocks noGrp="1"/>
          </p:cNvSpPr>
          <p:nvPr>
            <p:ph idx="1"/>
          </p:nvPr>
        </p:nvSpPr>
        <p:spPr/>
        <p:txBody>
          <a:bodyPr>
            <a:normAutofit lnSpcReduction="10000"/>
          </a:bodyPr>
          <a:lstStyle/>
          <a:p>
            <a:pPr marL="0" indent="0" algn="just">
              <a:buNone/>
            </a:pPr>
            <a:r>
              <a:rPr lang="es-PR" b="1" dirty="0">
                <a:solidFill>
                  <a:srgbClr val="FFFF00"/>
                </a:solidFill>
              </a:rPr>
              <a:t>Canon 3. Responsabilidad del abogado de laborar por que toda persona tenga representación legal adecuada - Educación al público sobre sus derechos.</a:t>
            </a:r>
          </a:p>
          <a:p>
            <a:pPr algn="just"/>
            <a:endParaRPr lang="es-PR" dirty="0" smtClean="0">
              <a:solidFill>
                <a:srgbClr val="FFFF00"/>
              </a:solidFill>
            </a:endParaRPr>
          </a:p>
          <a:p>
            <a:pPr marL="0" indent="0" algn="just">
              <a:buNone/>
            </a:pPr>
            <a:r>
              <a:rPr lang="es-PR" dirty="0" smtClean="0">
                <a:solidFill>
                  <a:srgbClr val="FFFF00"/>
                </a:solidFill>
              </a:rPr>
              <a:t>Otra </a:t>
            </a:r>
            <a:r>
              <a:rPr lang="es-PR" dirty="0">
                <a:solidFill>
                  <a:srgbClr val="FFFF00"/>
                </a:solidFill>
              </a:rPr>
              <a:t>tarea que el abogado debe efectuar a fin de asegurar que toda persona tenga representación legal adecuada es la de realizar gestiones dirigidas a </a:t>
            </a:r>
            <a:r>
              <a:rPr lang="es-PR" dirty="0" smtClean="0">
                <a:solidFill>
                  <a:srgbClr val="FF0000"/>
                </a:solidFill>
              </a:rPr>
              <a:t>EDUCAR AL PÚBLICO PARA QUE ÉSTE CONOZCA SUS DERECHOS Y LAS MANERAS DE HACERLOS VALER</a:t>
            </a:r>
            <a:r>
              <a:rPr lang="es-PR" dirty="0" smtClean="0">
                <a:solidFill>
                  <a:srgbClr val="FFFF00"/>
                </a:solidFill>
              </a:rPr>
              <a:t>. </a:t>
            </a:r>
            <a:r>
              <a:rPr lang="es-PR" dirty="0">
                <a:solidFill>
                  <a:srgbClr val="FFFF00"/>
                </a:solidFill>
              </a:rPr>
              <a:t>Ello incluye participar en programas educativos, organizar y conducir seminarios y conferencias, redactar y publicar artículos legales y otras actividades similares.</a:t>
            </a:r>
          </a:p>
          <a:p>
            <a:pPr marL="0" indent="0" algn="just">
              <a:buNone/>
            </a:pPr>
            <a:endParaRPr lang="es-PR" dirty="0">
              <a:solidFill>
                <a:srgbClr val="FF0000"/>
              </a:solidFill>
            </a:endParaRPr>
          </a:p>
        </p:txBody>
      </p:sp>
    </p:spTree>
    <p:extLst>
      <p:ext uri="{BB962C8B-B14F-4D97-AF65-F5344CB8AC3E}">
        <p14:creationId xmlns:p14="http://schemas.microsoft.com/office/powerpoint/2010/main" val="20548150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p:cNvSpPr>
            <a:spLocks noGrp="1"/>
          </p:cNvSpPr>
          <p:nvPr>
            <p:ph type="title"/>
          </p:nvPr>
        </p:nvSpPr>
        <p:spPr/>
        <p:txBody>
          <a:bodyPr>
            <a:normAutofit/>
          </a:bodyPr>
          <a:lstStyle/>
          <a:p>
            <a:pPr algn="ctr"/>
            <a:r>
              <a:rPr lang="en-US" sz="5400" b="1" dirty="0" smtClean="0">
                <a:solidFill>
                  <a:srgbClr val="FFFF00"/>
                </a:solidFill>
              </a:rPr>
              <a:t>CÁNONES DE ÉTICA</a:t>
            </a:r>
            <a:endParaRPr lang="es-PR" sz="5400" b="1" dirty="0">
              <a:solidFill>
                <a:srgbClr val="FFFF00"/>
              </a:solidFill>
            </a:endParaRPr>
          </a:p>
        </p:txBody>
      </p:sp>
      <p:sp>
        <p:nvSpPr>
          <p:cNvPr id="4" name="Marcador de contenido 3"/>
          <p:cNvSpPr>
            <a:spLocks noGrp="1"/>
          </p:cNvSpPr>
          <p:nvPr>
            <p:ph idx="1"/>
          </p:nvPr>
        </p:nvSpPr>
        <p:spPr/>
        <p:txBody>
          <a:bodyPr>
            <a:normAutofit fontScale="92500" lnSpcReduction="20000"/>
          </a:bodyPr>
          <a:lstStyle/>
          <a:p>
            <a:pPr marL="0" indent="0" algn="just">
              <a:buNone/>
            </a:pPr>
            <a:r>
              <a:rPr lang="es-PR" b="1" dirty="0">
                <a:solidFill>
                  <a:srgbClr val="FFFF00"/>
                </a:solidFill>
              </a:rPr>
              <a:t>Canon 15. Conducta hacia testigos y litigantes.</a:t>
            </a:r>
          </a:p>
          <a:p>
            <a:pPr marL="0" indent="0" algn="just">
              <a:buNone/>
            </a:pPr>
            <a:endParaRPr lang="es-PR" dirty="0" smtClean="0">
              <a:solidFill>
                <a:srgbClr val="FFFF00"/>
              </a:solidFill>
            </a:endParaRPr>
          </a:p>
          <a:p>
            <a:pPr marL="0" indent="0" algn="just">
              <a:buNone/>
            </a:pPr>
            <a:r>
              <a:rPr lang="es-PR" dirty="0" smtClean="0">
                <a:solidFill>
                  <a:srgbClr val="FFFF00"/>
                </a:solidFill>
              </a:rPr>
              <a:t>Un </a:t>
            </a:r>
            <a:r>
              <a:rPr lang="es-PR" dirty="0">
                <a:solidFill>
                  <a:srgbClr val="FFFF00"/>
                </a:solidFill>
              </a:rPr>
              <a:t>abogado debe tratar a los testigos y litigantes adversarios </a:t>
            </a:r>
            <a:r>
              <a:rPr lang="es-PR" dirty="0" smtClean="0">
                <a:solidFill>
                  <a:srgbClr val="FF0000"/>
                </a:solidFill>
              </a:rPr>
              <a:t>CON RESPETO Y CONSIDERACIÓN</a:t>
            </a:r>
            <a:r>
              <a:rPr lang="es-PR" dirty="0" smtClean="0">
                <a:solidFill>
                  <a:srgbClr val="FFFF00"/>
                </a:solidFill>
              </a:rPr>
              <a:t>. </a:t>
            </a:r>
            <a:r>
              <a:rPr lang="es-PR" dirty="0">
                <a:solidFill>
                  <a:srgbClr val="FFFF00"/>
                </a:solidFill>
              </a:rPr>
              <a:t>No debe actuar inspirado por la animosidad </a:t>
            </a:r>
            <a:r>
              <a:rPr lang="es-PR" dirty="0" smtClean="0">
                <a:solidFill>
                  <a:srgbClr val="FF0000"/>
                </a:solidFill>
              </a:rPr>
              <a:t>NI POR LOS PREJUICIOS DE SU CLIENTE</a:t>
            </a:r>
            <a:r>
              <a:rPr lang="es-PR" dirty="0" smtClean="0">
                <a:solidFill>
                  <a:srgbClr val="FFFF00"/>
                </a:solidFill>
              </a:rPr>
              <a:t> </a:t>
            </a:r>
            <a:r>
              <a:rPr lang="es-PR" dirty="0">
                <a:solidFill>
                  <a:srgbClr val="FFFF00"/>
                </a:solidFill>
              </a:rPr>
              <a:t>ni debe permitir que éste dirija el caso ni que se convierta en el dueño de la conciencia del abogado.</a:t>
            </a:r>
          </a:p>
          <a:p>
            <a:pPr marL="0" indent="0" algn="just">
              <a:buNone/>
            </a:pPr>
            <a:r>
              <a:rPr lang="es-PR" dirty="0">
                <a:solidFill>
                  <a:srgbClr val="FFFF00"/>
                </a:solidFill>
              </a:rPr>
              <a:t>Será impropio utilizar los procedimientos legales en forma irrazonable o con el fin de hostigar la parte contraria.</a:t>
            </a:r>
          </a:p>
          <a:p>
            <a:pPr marL="0" indent="0" algn="just">
              <a:buNone/>
            </a:pPr>
            <a:r>
              <a:rPr lang="es-PR" dirty="0">
                <a:solidFill>
                  <a:srgbClr val="FFFF00"/>
                </a:solidFill>
              </a:rPr>
              <a:t>Todo abogado debe abstenerse de brindar, ofrecer u otorgar beneficios a un testigo para inducirle a declarar falsamente. Será impropio pagar u ofrecer el pago de honorarios contingentes a cualquier testigo. El abogado debe velar por el cumplimiento de estas normas por cualquier otra persona inclusive su cliente</a:t>
            </a:r>
            <a:r>
              <a:rPr lang="es-PR" dirty="0" smtClean="0">
                <a:solidFill>
                  <a:srgbClr val="FFFF00"/>
                </a:solidFill>
              </a:rPr>
              <a:t>.</a:t>
            </a:r>
          </a:p>
          <a:p>
            <a:pPr marL="0" indent="0" algn="just">
              <a:buNone/>
            </a:pPr>
            <a:endParaRPr lang="es-PR" dirty="0">
              <a:solidFill>
                <a:srgbClr val="FFFF00"/>
              </a:solidFill>
            </a:endParaRPr>
          </a:p>
        </p:txBody>
      </p:sp>
    </p:spTree>
    <p:extLst>
      <p:ext uri="{BB962C8B-B14F-4D97-AF65-F5344CB8AC3E}">
        <p14:creationId xmlns:p14="http://schemas.microsoft.com/office/powerpoint/2010/main" val="37758080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p:cNvSpPr>
            <a:spLocks noGrp="1"/>
          </p:cNvSpPr>
          <p:nvPr>
            <p:ph type="title"/>
          </p:nvPr>
        </p:nvSpPr>
        <p:spPr/>
        <p:txBody>
          <a:bodyPr>
            <a:normAutofit/>
          </a:bodyPr>
          <a:lstStyle/>
          <a:p>
            <a:pPr algn="ctr"/>
            <a:r>
              <a:rPr lang="en-US" sz="5400" b="1" dirty="0" smtClean="0">
                <a:solidFill>
                  <a:srgbClr val="FFFF00"/>
                </a:solidFill>
              </a:rPr>
              <a:t>CÁNONES DE ÉTICA</a:t>
            </a:r>
            <a:endParaRPr lang="es-PR" sz="5400" b="1" dirty="0">
              <a:solidFill>
                <a:srgbClr val="FFFF00"/>
              </a:solidFill>
            </a:endParaRPr>
          </a:p>
        </p:txBody>
      </p:sp>
      <p:sp>
        <p:nvSpPr>
          <p:cNvPr id="4" name="Marcador de contenido 3"/>
          <p:cNvSpPr>
            <a:spLocks noGrp="1"/>
          </p:cNvSpPr>
          <p:nvPr>
            <p:ph idx="1"/>
          </p:nvPr>
        </p:nvSpPr>
        <p:spPr/>
        <p:txBody>
          <a:bodyPr>
            <a:normAutofit fontScale="85000" lnSpcReduction="20000"/>
          </a:bodyPr>
          <a:lstStyle/>
          <a:p>
            <a:pPr marL="0" indent="0" algn="just">
              <a:buNone/>
            </a:pPr>
            <a:r>
              <a:rPr lang="es-PR" b="1" dirty="0">
                <a:solidFill>
                  <a:srgbClr val="FFFF00"/>
                </a:solidFill>
              </a:rPr>
              <a:t>Canon 15. Conducta hacia testigos y litigantes.</a:t>
            </a:r>
          </a:p>
          <a:p>
            <a:pPr marL="0" indent="0" algn="just">
              <a:buNone/>
            </a:pPr>
            <a:endParaRPr lang="es-PR" dirty="0" smtClean="0">
              <a:solidFill>
                <a:srgbClr val="FFFF00"/>
              </a:solidFill>
            </a:endParaRPr>
          </a:p>
          <a:p>
            <a:pPr marL="0" indent="0" algn="just">
              <a:buNone/>
            </a:pPr>
            <a:r>
              <a:rPr lang="es-PR" dirty="0">
                <a:solidFill>
                  <a:srgbClr val="FFFF00"/>
                </a:solidFill>
              </a:rPr>
              <a:t>La moderación del lenguaje es uno de los primeros deberes del abogado. Implica evitar la grosería, imputaciones falsas y, sobre todo, alegaciones contrarias a la verdad o desprovistas de una razonable presunción de exactitud. </a:t>
            </a:r>
            <a:endParaRPr lang="es-PR" dirty="0" smtClean="0">
              <a:solidFill>
                <a:srgbClr val="FFFF00"/>
              </a:solidFill>
            </a:endParaRPr>
          </a:p>
          <a:p>
            <a:pPr marL="0" indent="0" algn="just">
              <a:buNone/>
            </a:pPr>
            <a:endParaRPr lang="es-PR" dirty="0" smtClean="0">
              <a:solidFill>
                <a:srgbClr val="FFFF00"/>
              </a:solidFill>
            </a:endParaRPr>
          </a:p>
          <a:p>
            <a:pPr marL="0" indent="0" algn="just">
              <a:buNone/>
            </a:pPr>
            <a:r>
              <a:rPr lang="es-PR" u="sng" dirty="0" smtClean="0">
                <a:solidFill>
                  <a:srgbClr val="FFFF00"/>
                </a:solidFill>
              </a:rPr>
              <a:t>In </a:t>
            </a:r>
            <a:r>
              <a:rPr lang="es-PR" u="sng" dirty="0">
                <a:solidFill>
                  <a:srgbClr val="FFFF00"/>
                </a:solidFill>
              </a:rPr>
              <a:t>re Lic. Alfredo Cardona Álvarez</a:t>
            </a:r>
            <a:r>
              <a:rPr lang="es-PR" dirty="0">
                <a:solidFill>
                  <a:srgbClr val="FFFF00"/>
                </a:solidFill>
              </a:rPr>
              <a:t>, 116 D.P.R. 895 (1986</a:t>
            </a:r>
            <a:r>
              <a:rPr lang="es-PR" dirty="0" smtClean="0">
                <a:solidFill>
                  <a:srgbClr val="FFFF00"/>
                </a:solidFill>
              </a:rPr>
              <a:t>)</a:t>
            </a:r>
            <a:r>
              <a:rPr lang="en-US" dirty="0" smtClean="0">
                <a:solidFill>
                  <a:srgbClr val="FFFF00"/>
                </a:solidFill>
              </a:rPr>
              <a:t>; </a:t>
            </a:r>
            <a:r>
              <a:rPr lang="es-PR" u="sng" dirty="0">
                <a:solidFill>
                  <a:srgbClr val="FFFF00"/>
                </a:solidFill>
              </a:rPr>
              <a:t>In re Lic. </a:t>
            </a:r>
            <a:r>
              <a:rPr lang="es-PR" u="sng" dirty="0" smtClean="0">
                <a:solidFill>
                  <a:srgbClr val="FFFF00"/>
                </a:solidFill>
              </a:rPr>
              <a:t>Víctor A. Vélez Cardona</a:t>
            </a:r>
            <a:r>
              <a:rPr lang="es-PR" dirty="0" smtClean="0">
                <a:solidFill>
                  <a:srgbClr val="FFFF00"/>
                </a:solidFill>
              </a:rPr>
              <a:t>, 148 </a:t>
            </a:r>
            <a:r>
              <a:rPr lang="es-PR" dirty="0">
                <a:solidFill>
                  <a:srgbClr val="FFFF00"/>
                </a:solidFill>
              </a:rPr>
              <a:t>D.P.R. </a:t>
            </a:r>
            <a:r>
              <a:rPr lang="es-PR" dirty="0" smtClean="0">
                <a:solidFill>
                  <a:srgbClr val="FFFF00"/>
                </a:solidFill>
              </a:rPr>
              <a:t>505 </a:t>
            </a:r>
            <a:r>
              <a:rPr lang="es-PR" dirty="0">
                <a:solidFill>
                  <a:srgbClr val="FFFF00"/>
                </a:solidFill>
              </a:rPr>
              <a:t>(</a:t>
            </a:r>
            <a:r>
              <a:rPr lang="es-PR" dirty="0" smtClean="0">
                <a:solidFill>
                  <a:srgbClr val="FFFF00"/>
                </a:solidFill>
              </a:rPr>
              <a:t>1999)</a:t>
            </a:r>
          </a:p>
          <a:p>
            <a:pPr marL="0" indent="0" algn="just">
              <a:buNone/>
            </a:pPr>
            <a:endParaRPr lang="es-PR" dirty="0" smtClean="0">
              <a:solidFill>
                <a:srgbClr val="FFFF00"/>
              </a:solidFill>
            </a:endParaRPr>
          </a:p>
          <a:p>
            <a:pPr marL="0" indent="0" algn="just">
              <a:buNone/>
            </a:pPr>
            <a:r>
              <a:rPr lang="es-PR" dirty="0" smtClean="0">
                <a:solidFill>
                  <a:srgbClr val="FFFF00"/>
                </a:solidFill>
              </a:rPr>
              <a:t>La </a:t>
            </a:r>
            <a:r>
              <a:rPr lang="es-PR" dirty="0">
                <a:solidFill>
                  <a:srgbClr val="FFFF00"/>
                </a:solidFill>
              </a:rPr>
              <a:t>abogacía, si bien al decir de </a:t>
            </a:r>
            <a:r>
              <a:rPr lang="es-PR" dirty="0" err="1">
                <a:solidFill>
                  <a:srgbClr val="FFFF00"/>
                </a:solidFill>
              </a:rPr>
              <a:t>Couture</a:t>
            </a:r>
            <a:r>
              <a:rPr lang="es-PR" dirty="0">
                <a:solidFill>
                  <a:srgbClr val="FFFF00"/>
                </a:solidFill>
              </a:rPr>
              <a:t> “es un debate de pasiones</a:t>
            </a:r>
            <a:r>
              <a:rPr lang="es-PR" dirty="0" smtClean="0">
                <a:solidFill>
                  <a:srgbClr val="FFFF00"/>
                </a:solidFill>
              </a:rPr>
              <a:t>”,</a:t>
            </a:r>
            <a:r>
              <a:rPr lang="es-PR" dirty="0">
                <a:solidFill>
                  <a:srgbClr val="FFFF00"/>
                </a:solidFill>
              </a:rPr>
              <a:t> reclama una defensa “libre de personalismos y posiciones subjetivas que l[a] degradan a vulgar diatriba”. </a:t>
            </a:r>
            <a:r>
              <a:rPr lang="es-PR" u="sng" dirty="0">
                <a:solidFill>
                  <a:srgbClr val="FFFF00"/>
                </a:solidFill>
              </a:rPr>
              <a:t>García Santiago</a:t>
            </a:r>
            <a:r>
              <a:rPr lang="es-PR" dirty="0">
                <a:solidFill>
                  <a:srgbClr val="FFFF00"/>
                </a:solidFill>
              </a:rPr>
              <a:t> v. </a:t>
            </a:r>
            <a:r>
              <a:rPr lang="es-PR" u="sng" dirty="0">
                <a:solidFill>
                  <a:srgbClr val="FFFF00"/>
                </a:solidFill>
              </a:rPr>
              <a:t>Acosta</a:t>
            </a:r>
            <a:r>
              <a:rPr lang="es-PR" dirty="0">
                <a:solidFill>
                  <a:srgbClr val="FFFF00"/>
                </a:solidFill>
              </a:rPr>
              <a:t>, 104 D.P.R 321, 323, (1975).</a:t>
            </a:r>
            <a:endParaRPr lang="es-PR" dirty="0" smtClean="0">
              <a:solidFill>
                <a:srgbClr val="FFFF00"/>
              </a:solidFill>
            </a:endParaRPr>
          </a:p>
          <a:p>
            <a:pPr marL="0" indent="0" algn="just">
              <a:buNone/>
            </a:pPr>
            <a:endParaRPr lang="es-PR" dirty="0">
              <a:solidFill>
                <a:srgbClr val="FFFF00"/>
              </a:solidFill>
            </a:endParaRPr>
          </a:p>
        </p:txBody>
      </p:sp>
    </p:spTree>
    <p:extLst>
      <p:ext uri="{BB962C8B-B14F-4D97-AF65-F5344CB8AC3E}">
        <p14:creationId xmlns:p14="http://schemas.microsoft.com/office/powerpoint/2010/main" val="39150774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outdoor, yellow&#10;&#10;Description automatically generated">
            <a:extLst>
              <a:ext uri="{FF2B5EF4-FFF2-40B4-BE49-F238E27FC236}">
                <a16:creationId xmlns="" xmlns:a16="http://schemas.microsoft.com/office/drawing/2014/main" id="{E5433CC4-4974-4A4F-A675-18ADA74CDF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p:cNvSpPr>
            <a:spLocks noGrp="1"/>
          </p:cNvSpPr>
          <p:nvPr>
            <p:ph type="title"/>
          </p:nvPr>
        </p:nvSpPr>
        <p:spPr/>
        <p:txBody>
          <a:bodyPr>
            <a:normAutofit/>
          </a:bodyPr>
          <a:lstStyle/>
          <a:p>
            <a:pPr algn="ctr"/>
            <a:r>
              <a:rPr lang="en-US" sz="5400" b="1" dirty="0" smtClean="0">
                <a:solidFill>
                  <a:srgbClr val="FFFF00"/>
                </a:solidFill>
              </a:rPr>
              <a:t>CÁNONES DE ÉTICA</a:t>
            </a:r>
            <a:endParaRPr lang="es-PR" sz="5400" b="1" dirty="0">
              <a:solidFill>
                <a:srgbClr val="FFFF00"/>
              </a:solidFill>
            </a:endParaRPr>
          </a:p>
        </p:txBody>
      </p:sp>
      <p:sp>
        <p:nvSpPr>
          <p:cNvPr id="4" name="Marcador de contenido 3"/>
          <p:cNvSpPr>
            <a:spLocks noGrp="1"/>
          </p:cNvSpPr>
          <p:nvPr>
            <p:ph idx="1"/>
          </p:nvPr>
        </p:nvSpPr>
        <p:spPr/>
        <p:txBody>
          <a:bodyPr>
            <a:normAutofit lnSpcReduction="10000"/>
          </a:bodyPr>
          <a:lstStyle/>
          <a:p>
            <a:pPr marL="0" indent="0" algn="just">
              <a:buNone/>
            </a:pPr>
            <a:r>
              <a:rPr lang="es-PR" b="1" dirty="0">
                <a:solidFill>
                  <a:srgbClr val="FFFF00"/>
                </a:solidFill>
              </a:rPr>
              <a:t>§ 18. Criterio general.</a:t>
            </a:r>
          </a:p>
          <a:p>
            <a:pPr marL="0" indent="0" algn="just">
              <a:buNone/>
            </a:pPr>
            <a:endParaRPr lang="es-PR" dirty="0" smtClean="0">
              <a:solidFill>
                <a:srgbClr val="FFFF00"/>
              </a:solidFill>
            </a:endParaRPr>
          </a:p>
          <a:p>
            <a:pPr marL="0" indent="0" algn="just">
              <a:buNone/>
            </a:pPr>
            <a:r>
              <a:rPr lang="es-PR" dirty="0" smtClean="0">
                <a:solidFill>
                  <a:srgbClr val="FFFF00"/>
                </a:solidFill>
              </a:rPr>
              <a:t>La </a:t>
            </a:r>
            <a:r>
              <a:rPr lang="es-PR" dirty="0">
                <a:solidFill>
                  <a:srgbClr val="FFFF00"/>
                </a:solidFill>
              </a:rPr>
              <a:t>relación de abogado y cliente debe fundamentarse en la </a:t>
            </a:r>
            <a:r>
              <a:rPr lang="es-PR" dirty="0" smtClean="0">
                <a:solidFill>
                  <a:srgbClr val="FF0000"/>
                </a:solidFill>
              </a:rPr>
              <a:t>ABSOLUTA CONFIANZA</a:t>
            </a:r>
            <a:r>
              <a:rPr lang="es-PR" dirty="0" smtClean="0">
                <a:solidFill>
                  <a:srgbClr val="FFFF00"/>
                </a:solidFill>
              </a:rPr>
              <a:t>. </a:t>
            </a:r>
            <a:r>
              <a:rPr lang="es-PR" dirty="0">
                <a:solidFill>
                  <a:srgbClr val="FFFF00"/>
                </a:solidFill>
              </a:rPr>
              <a:t>Sujeto a las exigencias que surgen de las </a:t>
            </a:r>
            <a:r>
              <a:rPr lang="es-PR" dirty="0">
                <a:solidFill>
                  <a:srgbClr val="FFFF00"/>
                </a:solidFill>
              </a:rPr>
              <a:t>o</a:t>
            </a:r>
            <a:r>
              <a:rPr lang="es-PR" dirty="0" smtClean="0">
                <a:solidFill>
                  <a:srgbClr val="FFFF00"/>
                </a:solidFill>
              </a:rPr>
              <a:t>bligaciones </a:t>
            </a:r>
            <a:r>
              <a:rPr lang="es-PR" dirty="0">
                <a:solidFill>
                  <a:srgbClr val="FFFF00"/>
                </a:solidFill>
              </a:rPr>
              <a:t>del abogado para con la sociedad, las leyes y los tribunales, todo miembro del foro legal le debe a sus clientes un trato profesional caracterizado por la </a:t>
            </a:r>
            <a:r>
              <a:rPr lang="es-PR" dirty="0" smtClean="0">
                <a:solidFill>
                  <a:srgbClr val="FF0000"/>
                </a:solidFill>
              </a:rPr>
              <a:t>MAYOR CAPACIDAD, LA MÁS DEVOTA LEALTAD Y LA MÁS COMPLETA HONRADEZ</a:t>
            </a:r>
            <a:r>
              <a:rPr lang="es-PR" dirty="0" smtClean="0">
                <a:solidFill>
                  <a:srgbClr val="FFFF00"/>
                </a:solidFill>
              </a:rPr>
              <a:t>. </a:t>
            </a:r>
            <a:r>
              <a:rPr lang="es-PR" dirty="0">
                <a:solidFill>
                  <a:srgbClr val="FFFF00"/>
                </a:solidFill>
              </a:rPr>
              <a:t>El abogado debe poner todo su empeño en llevar a cabo en esa forma su gestión profesional, y no debe dejar de cumplir con su deber por temor a perder el favor judicial o </a:t>
            </a:r>
            <a:r>
              <a:rPr lang="es-PR" dirty="0" smtClean="0">
                <a:solidFill>
                  <a:srgbClr val="FF0000"/>
                </a:solidFill>
              </a:rPr>
              <a:t>POR MIEDO A PERDER LA ESTIMACIÓN POPULAR</a:t>
            </a:r>
            <a:r>
              <a:rPr lang="es-PR" dirty="0" smtClean="0">
                <a:solidFill>
                  <a:srgbClr val="FFFF00"/>
                </a:solidFill>
              </a:rPr>
              <a:t>.</a:t>
            </a:r>
            <a:endParaRPr lang="es-PR" dirty="0">
              <a:solidFill>
                <a:srgbClr val="FFFF00"/>
              </a:solidFill>
            </a:endParaRPr>
          </a:p>
        </p:txBody>
      </p:sp>
    </p:spTree>
    <p:extLst>
      <p:ext uri="{BB962C8B-B14F-4D97-AF65-F5344CB8AC3E}">
        <p14:creationId xmlns:p14="http://schemas.microsoft.com/office/powerpoint/2010/main" val="19152799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2845</TotalTime>
  <Words>2168</Words>
  <Application>Microsoft Office PowerPoint</Application>
  <PresentationFormat>Panorámica</PresentationFormat>
  <Paragraphs>210</Paragraphs>
  <Slides>42</Slides>
  <Notes>7</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42</vt:i4>
      </vt:variant>
    </vt:vector>
  </HeadingPairs>
  <TitlesOfParts>
    <vt:vector size="46" baseType="lpstr">
      <vt:lpstr>Arial</vt:lpstr>
      <vt:lpstr>Calibri</vt:lpstr>
      <vt:lpstr>Calibri Light</vt:lpstr>
      <vt:lpstr>Office Theme</vt:lpstr>
      <vt:lpstr>DERECHOS DE LAS COMUNIDADES  LGBTTIQA+: Aspectos Teóricos y Prácticos Lcdo. Osvaldo Burgos Pérez</vt:lpstr>
      <vt:lpstr>OBJETIVOS DEL SEMINARIO</vt:lpstr>
      <vt:lpstr>ASPECTOS ÉTICOS  Cánones 1, 3, 15 &amp; 18</vt:lpstr>
      <vt:lpstr>CÁNONES DE ÉTICA PROFESIONAL</vt:lpstr>
      <vt:lpstr>CÁNONES DE ÉTICA PROFESIONAL</vt:lpstr>
      <vt:lpstr>CÁNONES DE ÉTICA PROFESIONAL</vt:lpstr>
      <vt:lpstr>CÁNONES DE ÉTICA</vt:lpstr>
      <vt:lpstr>CÁNONES DE ÉTICA</vt:lpstr>
      <vt:lpstr>CÁNONES DE ÉTICA</vt:lpstr>
      <vt:lpstr>CÁNONES DE ÉTICA</vt:lpstr>
      <vt:lpstr>DEFINICIÓN DE CONCEPTOS</vt:lpstr>
      <vt:lpstr>Presentación de PowerPoint</vt:lpstr>
      <vt:lpstr>Presentación de PowerPoint</vt:lpstr>
      <vt:lpstr>Presentación de PowerPoint</vt:lpstr>
      <vt:lpstr>Presentación de PowerPoint</vt:lpstr>
      <vt:lpstr>Presentación de PowerPoint</vt:lpstr>
      <vt:lpstr>DISCRIMEN</vt:lpstr>
      <vt:lpstr>¿QUÉ ES DISCRIMEN?</vt:lpstr>
      <vt:lpstr>INFORME DE LA COMISIÓN DE DERECHOS CIVILES</vt:lpstr>
      <vt:lpstr>HALLAZGOS DEL INFORME</vt:lpstr>
      <vt:lpstr>CATEGORÍAS PROTEGIDAS HASTA EL 2013</vt:lpstr>
      <vt:lpstr>Ley 22:2013</vt:lpstr>
      <vt:lpstr>DESDE LA CRIMINALIZACIÓN HASTA LAWRENCE v. TEXAS</vt:lpstr>
      <vt:lpstr>CRÍMENES DE ODIO</vt:lpstr>
      <vt:lpstr>HOSTIGAMIENTO SEXUAL</vt:lpstr>
      <vt:lpstr>HOSTIGAMIENTO SEXUAL EN INSTITUCIONES DE ENSEÑANZA</vt:lpstr>
      <vt:lpstr>BULLYING</vt:lpstr>
      <vt:lpstr>VIOLENCIA EN RELACIONES DE PAREJA</vt:lpstr>
      <vt:lpstr>DE U.S. V WINDSOR A OBERGEFELL V. HODGES</vt:lpstr>
      <vt:lpstr>U.S. v. Windsor  570 U.S. 744 (2013)</vt:lpstr>
      <vt:lpstr>Obergefell v. Hodges 26 de junio de 2015</vt:lpstr>
      <vt:lpstr>ADOPCIÓN</vt:lpstr>
      <vt:lpstr>FILIACIÓN</vt:lpstr>
      <vt:lpstr>Cambio del Indicador de Sexo</vt:lpstr>
      <vt:lpstr>Presentación de PowerPoint</vt:lpstr>
      <vt:lpstr>CÓDIGO CIVIL DE 2020</vt:lpstr>
      <vt:lpstr>PRINCIPIOS DE YOGYAKARTA</vt:lpstr>
      <vt:lpstr>ONU</vt:lpstr>
      <vt:lpstr>OEA</vt:lpstr>
      <vt:lpstr>Otros Retos</vt:lpstr>
      <vt:lpstr>PREGUNTAS</vt:lpstr>
      <vt:lpstr>Lcdo. Osvaldo Burgos Pérez oburgosperez@gmail.com</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rderoide@gmail.com</dc:creator>
  <cp:lastModifiedBy>Osvaldo Burgos</cp:lastModifiedBy>
  <cp:revision>32</cp:revision>
  <dcterms:created xsi:type="dcterms:W3CDTF">2021-09-16T14:23:14Z</dcterms:created>
  <dcterms:modified xsi:type="dcterms:W3CDTF">2021-12-20T11:16:23Z</dcterms:modified>
</cp:coreProperties>
</file>