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2"/>
  </p:sldMasterIdLst>
  <p:sldIdLst>
    <p:sldId id="306" r:id="rId3"/>
    <p:sldId id="373" r:id="rId4"/>
    <p:sldId id="372" r:id="rId5"/>
    <p:sldId id="378" r:id="rId6"/>
    <p:sldId id="374" r:id="rId7"/>
    <p:sldId id="369" r:id="rId8"/>
    <p:sldId id="375" r:id="rId9"/>
    <p:sldId id="376" r:id="rId10"/>
    <p:sldId id="377" r:id="rId11"/>
    <p:sldId id="379" r:id="rId12"/>
    <p:sldId id="380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430" r:id="rId24"/>
    <p:sldId id="431" r:id="rId25"/>
    <p:sldId id="395" r:id="rId26"/>
    <p:sldId id="432" r:id="rId27"/>
    <p:sldId id="396" r:id="rId28"/>
    <p:sldId id="397" r:id="rId29"/>
    <p:sldId id="398" r:id="rId30"/>
    <p:sldId id="402" r:id="rId31"/>
    <p:sldId id="399" r:id="rId32"/>
    <p:sldId id="400" r:id="rId33"/>
    <p:sldId id="401" r:id="rId34"/>
    <p:sldId id="403" r:id="rId35"/>
    <p:sldId id="404" r:id="rId36"/>
    <p:sldId id="405" r:id="rId37"/>
    <p:sldId id="406" r:id="rId38"/>
    <p:sldId id="407" r:id="rId39"/>
    <p:sldId id="408" r:id="rId40"/>
    <p:sldId id="409" r:id="rId41"/>
    <p:sldId id="433" r:id="rId42"/>
    <p:sldId id="411" r:id="rId43"/>
    <p:sldId id="412" r:id="rId44"/>
    <p:sldId id="413" r:id="rId45"/>
    <p:sldId id="414" r:id="rId46"/>
    <p:sldId id="416" r:id="rId47"/>
    <p:sldId id="417" r:id="rId48"/>
    <p:sldId id="418" r:id="rId49"/>
    <p:sldId id="420" r:id="rId50"/>
    <p:sldId id="421" r:id="rId51"/>
    <p:sldId id="422" r:id="rId52"/>
    <p:sldId id="423" r:id="rId53"/>
    <p:sldId id="424" r:id="rId54"/>
    <p:sldId id="425" r:id="rId55"/>
    <p:sldId id="426" r:id="rId56"/>
    <p:sldId id="427" r:id="rId57"/>
    <p:sldId id="428" r:id="rId58"/>
    <p:sldId id="434" r:id="rId59"/>
    <p:sldId id="330" r:id="rId6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46"/>
  </p:normalViewPr>
  <p:slideViewPr>
    <p:cSldViewPr snapToGrid="0" snapToObjects="1">
      <p:cViewPr varScale="1">
        <p:scale>
          <a:sx n="62" d="100"/>
          <a:sy n="62" d="100"/>
        </p:scale>
        <p:origin x="2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34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0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551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12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26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61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022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00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187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756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4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0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asturies.com/es/2020/04/13/la-abogacia-asturiana-rechaza-las-medidas-extraordinarias-del-consejo-general-del-poder-judicial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ujeresconciencia.com/2015/11/18/el-diario-de-manya/pluma-y-papel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jeresconciencia.com/2015/11/18/el-diario-de-manya/pluma-y-papel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ujeresconciencia.com/2015/11/18/el-diario-de-manya/pluma-y-papel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ocolo.org/social/urbanidad/el_modo_correcto_de_tomar_la_pluma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8ADB7B2E-1492-415A-A8E8-335D45D14F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2209" b="4765"/>
          <a:stretch/>
        </p:blipFill>
        <p:spPr>
          <a:xfrm>
            <a:off x="20" y="1906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4C552D-B542-414E-BF7E-943607330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105637"/>
            <a:ext cx="8991600" cy="1927027"/>
          </a:xfrm>
          <a:noFill/>
          <a:ln w="38100" cap="sq">
            <a:solidFill>
              <a:schemeClr val="tx1"/>
            </a:solidFill>
            <a:miter lim="800000"/>
          </a:ln>
        </p:spPr>
        <p:txBody>
          <a:bodyPr anchor="ctr">
            <a:normAutofit fontScale="90000"/>
          </a:bodyPr>
          <a:lstStyle/>
          <a:p>
            <a:br>
              <a:rPr lang="es-PR" sz="2900" dirty="0">
                <a:solidFill>
                  <a:schemeClr val="tx1"/>
                </a:solidFill>
              </a:rPr>
            </a:br>
            <a:r>
              <a:rPr lang="es-PR" sz="2900" dirty="0">
                <a:solidFill>
                  <a:schemeClr val="tx1"/>
                </a:solidFill>
              </a:rPr>
              <a:t>COMPARTIENDO MIS ESTRATEGIAS </a:t>
            </a:r>
            <a:br>
              <a:rPr lang="es-PR" sz="2900" dirty="0">
                <a:solidFill>
                  <a:schemeClr val="tx1"/>
                </a:solidFill>
              </a:rPr>
            </a:br>
            <a:r>
              <a:rPr lang="es-PR" sz="2900" dirty="0">
                <a:solidFill>
                  <a:schemeClr val="tx1"/>
                </a:solidFill>
              </a:rPr>
              <a:t>EN CASOS DE FAMILIA </a:t>
            </a:r>
            <a:br>
              <a:rPr lang="es-PR" sz="2900" dirty="0">
                <a:solidFill>
                  <a:schemeClr val="tx1"/>
                </a:solidFill>
              </a:rPr>
            </a:br>
            <a:br>
              <a:rPr lang="es-PR" sz="2900" dirty="0">
                <a:solidFill>
                  <a:schemeClr val="tx1"/>
                </a:solidFill>
              </a:rPr>
            </a:br>
            <a:r>
              <a:rPr lang="es-PR" sz="2200" dirty="0">
                <a:solidFill>
                  <a:srgbClr val="FFFFFF"/>
                </a:solidFill>
              </a:rPr>
              <a:t>Lcda. Milagros Martínez Mercado</a:t>
            </a:r>
            <a:br>
              <a:rPr lang="es-PR" sz="3200" dirty="0">
                <a:solidFill>
                  <a:srgbClr val="FFFFFF"/>
                </a:solidFill>
              </a:rPr>
            </a:br>
            <a:endParaRPr lang="es-PR" sz="29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101767-B062-484E-9EEF-E74DE3363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031684"/>
            <a:ext cx="4974672" cy="77773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PR" sz="1600" dirty="0">
                <a:solidFill>
                  <a:srgbClr val="FFFFFF"/>
                </a:solidFill>
              </a:rPr>
              <a:t>Derechos reservados (2021)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PR" sz="1600" dirty="0">
                <a:solidFill>
                  <a:srgbClr val="FFFFFF"/>
                </a:solidFill>
              </a:rPr>
              <a:t>Prohibida la reproducción sin autorización</a:t>
            </a:r>
          </a:p>
          <a:p>
            <a:endParaRPr lang="es-PR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BDAB96-EEBC-4F7D-AD74-A60210BF8C73}"/>
              </a:ext>
            </a:extLst>
          </p:cNvPr>
          <p:cNvSpPr txBox="1"/>
          <p:nvPr/>
        </p:nvSpPr>
        <p:spPr>
          <a:xfrm>
            <a:off x="12007270" y="6657945"/>
            <a:ext cx="18473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PR" sz="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4966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TIPOS DE ESTRATEGIAS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ctr">
              <a:buNone/>
            </a:pPr>
            <a:r>
              <a:rPr lang="es-PR" sz="3200" dirty="0"/>
              <a:t>1. PRELIMINARES</a:t>
            </a:r>
          </a:p>
          <a:p>
            <a:pPr marL="0" indent="0" algn="ctr">
              <a:buNone/>
            </a:pPr>
            <a:r>
              <a:rPr lang="es-PR" sz="3200" dirty="0"/>
              <a:t>2. ADMINISTRATIVAS</a:t>
            </a:r>
          </a:p>
          <a:p>
            <a:pPr marL="0" indent="0" algn="ctr">
              <a:buNone/>
            </a:pPr>
            <a:r>
              <a:rPr lang="es-PR" sz="3200" dirty="0"/>
              <a:t>3. INICIALES</a:t>
            </a:r>
          </a:p>
          <a:p>
            <a:pPr marL="0" indent="0" algn="ctr">
              <a:buNone/>
            </a:pPr>
            <a:r>
              <a:rPr lang="es-PR" sz="3200" dirty="0"/>
              <a:t>4. PROCESALES</a:t>
            </a:r>
          </a:p>
          <a:p>
            <a:pPr marL="0" indent="0" algn="ctr">
              <a:buNone/>
            </a:pPr>
            <a:r>
              <a:rPr lang="es-PR" sz="3200" dirty="0"/>
              <a:t>5. PARA EL DERECHO DE FAMILIA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8627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Tipo de estrategia que sirve de preparación al asunto que podría ser atendido profesionalmente. </a:t>
            </a:r>
          </a:p>
          <a:p>
            <a:pPr marL="0" indent="0" algn="just">
              <a:buNone/>
            </a:pPr>
            <a:r>
              <a:rPr lang="es-PR" sz="3200" dirty="0"/>
              <a:t>Este tipo de estrategia es sumamente importante, ya constituye </a:t>
            </a:r>
            <a:r>
              <a:rPr lang="es-PR" sz="3200" b="1" dirty="0"/>
              <a:t>el fundamento o la base </a:t>
            </a:r>
            <a:r>
              <a:rPr lang="es-PR" sz="3200" dirty="0"/>
              <a:t>donde se sostiene una litigación efectiva. </a:t>
            </a:r>
          </a:p>
          <a:p>
            <a:pPr lvl="4" algn="just"/>
            <a:r>
              <a:rPr lang="es-PR" sz="3000" dirty="0"/>
              <a:t>“Quien mal anda, mal acaba.”</a:t>
            </a:r>
          </a:p>
          <a:p>
            <a:pPr lvl="4" algn="just"/>
            <a:r>
              <a:rPr lang="es-PR" sz="3000" dirty="0"/>
              <a:t>“Lo que mal empieza mal acaba.”</a:t>
            </a:r>
          </a:p>
          <a:p>
            <a:pPr marL="914400" lvl="4" indent="0" algn="just">
              <a:buNone/>
            </a:pPr>
            <a:endParaRPr lang="es-PR" sz="30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996262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dirty="0"/>
              <a:t>	Determinar si procede o no establecer un vínculo abogado-cliente.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Recopilación de datos previo a la entrevista: </a:t>
            </a:r>
          </a:p>
          <a:p>
            <a:pPr marL="0" indent="0" algn="just">
              <a:buNone/>
            </a:pPr>
            <a:r>
              <a:rPr lang="es-PR" sz="3200" dirty="0"/>
              <a:t>	Mecanismo a utilizar: 	presencial; vía electrónica 	(“Hoja de información”) 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551368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Identificación de:</a:t>
            </a:r>
          </a:p>
          <a:p>
            <a:pPr marL="0" indent="0" algn="just">
              <a:buNone/>
            </a:pPr>
            <a:r>
              <a:rPr lang="es-PR" sz="3200" dirty="0"/>
              <a:t>	Tiempo invertir</a:t>
            </a:r>
          </a:p>
          <a:p>
            <a:pPr marL="0" indent="0" algn="just">
              <a:buNone/>
            </a:pPr>
            <a:r>
              <a:rPr lang="es-PR" sz="3200" dirty="0"/>
              <a:t>	Familiares v. particulares; 	vínculo profesional y sus 	consecuencias </a:t>
            </a:r>
          </a:p>
          <a:p>
            <a:pPr marL="0" indent="0" algn="just">
              <a:buNone/>
            </a:pPr>
            <a:r>
              <a:rPr lang="es-PR" sz="3200" dirty="0"/>
              <a:t>	Persona: capacidad o 	restricciones a la capacidad 	(minoridad; demencia; otras) 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709893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Identificación de:</a:t>
            </a:r>
          </a:p>
          <a:p>
            <a:pPr marL="0" indent="0" algn="just">
              <a:buNone/>
            </a:pPr>
            <a:r>
              <a:rPr lang="es-PR" sz="3200" dirty="0"/>
              <a:t>	Tiempo a invertir</a:t>
            </a:r>
          </a:p>
          <a:p>
            <a:pPr marL="0" indent="0" algn="just">
              <a:buNone/>
            </a:pPr>
            <a:r>
              <a:rPr lang="es-PR" sz="3200" dirty="0"/>
              <a:t>	Familiares v. particulares; 	vínculo profesional y sus 	consecuencias </a:t>
            </a:r>
          </a:p>
          <a:p>
            <a:pPr marL="0" indent="0" algn="just">
              <a:buNone/>
            </a:pPr>
            <a:r>
              <a:rPr lang="es-PR" sz="3200" dirty="0"/>
              <a:t>	Persona: tipo; capacidad; 	restricciones a la capacidad 	(minoridad; demencia; otras) 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916332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Persona: </a:t>
            </a:r>
          </a:p>
          <a:p>
            <a:pPr marL="0" indent="0" algn="just">
              <a:buNone/>
            </a:pPr>
            <a:r>
              <a:rPr lang="es-PR" sz="3200" dirty="0"/>
              <a:t>	Legitimación para la causa de 	acción</a:t>
            </a:r>
          </a:p>
          <a:p>
            <a:pPr marL="0" indent="0" algn="just">
              <a:buNone/>
            </a:pPr>
            <a:r>
              <a:rPr lang="es-PR" sz="3200" dirty="0"/>
              <a:t>	Domicilio y residencia de la 	persona</a:t>
            </a:r>
          </a:p>
          <a:p>
            <a:pPr marL="0" indent="0" algn="just">
              <a:buNone/>
            </a:pPr>
            <a:r>
              <a:rPr lang="es-PR" sz="3200" dirty="0"/>
              <a:t>	Cuando se trata de un 	referido (corroborar)</a:t>
            </a:r>
          </a:p>
          <a:p>
            <a:pPr marL="0" indent="0" algn="just">
              <a:buNone/>
            </a:pPr>
            <a:r>
              <a:rPr lang="es-PR" sz="3200" dirty="0"/>
              <a:t>Asunto o materia específica </a:t>
            </a: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877127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Términos que transcurren </a:t>
            </a:r>
          </a:p>
          <a:p>
            <a:pPr marL="0" indent="0" algn="just">
              <a:buNone/>
            </a:pPr>
            <a:r>
              <a:rPr lang="es-PR" sz="3200" dirty="0"/>
              <a:t>Término de tiempo para atenderlo (credibilidad; diligencia)</a:t>
            </a:r>
          </a:p>
          <a:p>
            <a:pPr marL="0" indent="0" algn="just">
              <a:buNone/>
            </a:pPr>
            <a:r>
              <a:rPr lang="es-PR" sz="3200" dirty="0"/>
              <a:t>Caso o asunto previo (se ampliará durante la entrevista);</a:t>
            </a:r>
          </a:p>
          <a:p>
            <a:pPr marL="0" indent="0" algn="just">
              <a:buNone/>
            </a:pPr>
            <a:r>
              <a:rPr lang="es-PR" sz="3200" dirty="0"/>
              <a:t>Identificar incidentes colaterales que inciden en la causa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552289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Indagar sobre representaciones legales previas; anticipar potencial conflicto ético </a:t>
            </a:r>
          </a:p>
          <a:p>
            <a:pPr marL="0" indent="0" algn="just">
              <a:buNone/>
            </a:pPr>
            <a:r>
              <a:rPr lang="es-PR" sz="3200" dirty="0"/>
              <a:t>Determinar potencial conflicto de interés (personal) 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33534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Citación a la entrevista inicial</a:t>
            </a:r>
          </a:p>
          <a:p>
            <a:pPr marL="0" indent="0" algn="just">
              <a:buNone/>
            </a:pPr>
            <a:r>
              <a:rPr lang="es-PR" sz="3200" dirty="0"/>
              <a:t>	Corroboración del referido; 	análisis del referido </a:t>
            </a:r>
          </a:p>
          <a:p>
            <a:pPr marL="0" indent="0" algn="just">
              <a:buNone/>
            </a:pPr>
            <a:r>
              <a:rPr lang="es-PR" sz="3200" dirty="0"/>
              <a:t>	Fecha de citación; 	Instrucciones generales: hora; 	fecha; temas</a:t>
            </a:r>
          </a:p>
          <a:p>
            <a:pPr marL="0" indent="0" algn="just">
              <a:buNone/>
            </a:pPr>
            <a:r>
              <a:rPr lang="es-PR" sz="3200" dirty="0"/>
              <a:t>	Instrucciones para llegar a la 	oficina</a:t>
            </a:r>
          </a:p>
          <a:p>
            <a:pPr marL="0" indent="0" algn="just">
              <a:buNone/>
            </a:pPr>
            <a:r>
              <a:rPr lang="es-PR" sz="3200" dirty="0"/>
              <a:t>	Documentos requeridos</a:t>
            </a:r>
          </a:p>
          <a:p>
            <a:pPr marL="0" indent="0" algn="just">
              <a:buNone/>
            </a:pPr>
            <a:r>
              <a:rPr lang="es-PR" sz="3200" dirty="0"/>
              <a:t>	Prohibiciones para una 	entrevista efectiva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414435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Durante la entrevista:</a:t>
            </a:r>
          </a:p>
          <a:p>
            <a:pPr marL="0" indent="0" algn="just">
              <a:buNone/>
            </a:pPr>
            <a:r>
              <a:rPr lang="es-PR" sz="3200" dirty="0"/>
              <a:t>	Corroboración de datos 	previos; credibilidad de la 	persona</a:t>
            </a:r>
          </a:p>
          <a:p>
            <a:pPr marL="0" indent="0" algn="just">
              <a:buNone/>
            </a:pPr>
            <a:r>
              <a:rPr lang="es-PR" sz="3200" dirty="0"/>
              <a:t>	Duración del caso; manejo de 	la agenda de forma efectiva </a:t>
            </a:r>
          </a:p>
          <a:p>
            <a:pPr marL="0" indent="0" algn="just">
              <a:buNone/>
            </a:pPr>
            <a:r>
              <a:rPr lang="es-PR" sz="3200" dirty="0"/>
              <a:t>	Costos incidentales</a:t>
            </a:r>
          </a:p>
          <a:p>
            <a:pPr marL="0" indent="0" algn="just">
              <a:buNone/>
            </a:pPr>
            <a:r>
              <a:rPr lang="es-PR" sz="3200" dirty="0"/>
              <a:t> 	Interacción verbal y/o no 	verbal; efectiva o inefectiva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899304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n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5D9D2396-D0F6-4640-BB9A-2E758C7997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2937" r="17729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3D48A-4F79-4E36-81D9-57945CEB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576" y="2841505"/>
            <a:ext cx="4492752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INTRODUCCIÓN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al curso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C2269-8ACC-455E-974D-F4212199F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89"/>
            <a:ext cx="6089904" cy="6857999"/>
          </a:xfrm>
        </p:spPr>
        <p:txBody>
          <a:bodyPr anchor="ctr">
            <a:normAutofit/>
          </a:bodyPr>
          <a:lstStyle/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FRASES SOBRE EL ÉXITO</a:t>
            </a: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“El éxito no se logra solo con cualidades especiales. Es sobre todo un trabajo de constancia, de método y de organización.” 				Víctor Hugo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“No hay secretos para el éxito. Éste se alcanza preparándose, trabajando arduamente y aprendiendo del fracaso.”  				Colin Powell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“He fallado una y otra vez en mi vida, por eso he conseguido el éxito.” 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Michael </a:t>
            </a:r>
            <a:r>
              <a:rPr lang="es-PR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Jordan</a:t>
            </a: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02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Posterior a la entrevista:</a:t>
            </a:r>
          </a:p>
          <a:p>
            <a:pPr marL="0" indent="0" algn="just">
              <a:buNone/>
            </a:pPr>
            <a:r>
              <a:rPr lang="es-PR" sz="3200" dirty="0"/>
              <a:t>	Informar resultado de la 	entrevista (sobre la 	contratación)</a:t>
            </a:r>
          </a:p>
          <a:p>
            <a:pPr marL="0" indent="0" algn="just">
              <a:buNone/>
            </a:pPr>
            <a:r>
              <a:rPr lang="es-PR" sz="3200" dirty="0"/>
              <a:t>	Requiere investigación jurídica – 	término de notificación</a:t>
            </a:r>
          </a:p>
          <a:p>
            <a:pPr marL="0" indent="0" algn="just">
              <a:buNone/>
            </a:pPr>
            <a:r>
              <a:rPr lang="es-PR" sz="3200" dirty="0"/>
              <a:t>	Requiere revisión de 	expedientes previos – término 	de cumplimiento; obligaciones 	extracontractuales</a:t>
            </a:r>
          </a:p>
          <a:p>
            <a:pPr marL="0" indent="0" algn="just">
              <a:buNone/>
            </a:pPr>
            <a:r>
              <a:rPr lang="es-PR" sz="3200" dirty="0"/>
              <a:t>	La no contratación y sus efectos 	(efectos de la diligencia)</a:t>
            </a:r>
          </a:p>
          <a:p>
            <a:pPr marL="0" indent="0" algn="just">
              <a:buNone/>
            </a:pPr>
            <a:r>
              <a:rPr lang="es-PR" sz="3200" dirty="0"/>
              <a:t>	La contratación y sus efectos</a:t>
            </a:r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32765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PRELIMINAR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925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Posterior a la entrevista:</a:t>
            </a:r>
          </a:p>
          <a:p>
            <a:pPr marL="0" indent="0" algn="just">
              <a:buNone/>
            </a:pPr>
            <a:r>
              <a:rPr lang="es-PR" sz="3200" dirty="0"/>
              <a:t>	Contrato de servicios 	profesionales; no contratación 	y sus efectos (verbal v. escrito)</a:t>
            </a:r>
          </a:p>
          <a:p>
            <a:pPr marL="0" indent="0" algn="just">
              <a:buNone/>
            </a:pPr>
            <a:r>
              <a:rPr lang="es-PR" sz="3200" dirty="0"/>
              <a:t>	Términos y condiciones; 	honorarios profesionales; pro-	bono; caso de oficio; gastos del 	litigio; asuntos imprevistos; 	terminación </a:t>
            </a:r>
          </a:p>
          <a:p>
            <a:pPr marL="0" indent="0" algn="just">
              <a:buNone/>
            </a:pPr>
            <a:r>
              <a:rPr lang="es-PR" sz="3200" dirty="0"/>
              <a:t>	Explicación de las obligaciones 	bilaterales; claridad en redacción 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608854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</a:t>
            </a:r>
            <a:r>
              <a:rPr lang="es-PR" sz="2400" dirty="0">
                <a:solidFill>
                  <a:schemeClr val="bg1"/>
                </a:solidFill>
              </a:rPr>
              <a:t> administrativa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Tipo de estrategia que organiza los medios y/o las personas que utilizamos para el óptimo funcionamiento de la oficina. </a:t>
            </a:r>
          </a:p>
          <a:p>
            <a:pPr marL="0" indent="0" algn="just">
              <a:buNone/>
            </a:pPr>
            <a:r>
              <a:rPr lang="es-PR" sz="3200" dirty="0"/>
              <a:t>Nos ayuda a crear hábitos y procesos estandarizados que facilitan el seguimiento al trabajo diario. </a:t>
            </a:r>
          </a:p>
          <a:p>
            <a:pPr marL="0" indent="0" algn="just">
              <a:buNone/>
            </a:pPr>
            <a:r>
              <a:rPr lang="es-PR" sz="3200" b="1" dirty="0"/>
              <a:t>NOTA: </a:t>
            </a:r>
            <a:r>
              <a:rPr lang="es-PR" sz="3200" dirty="0"/>
              <a:t>Advertencias sobre  delegar un deber profesional.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801771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administrativas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92500"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u="sng" dirty="0"/>
              <a:t>Iniciado el vínculo profesional</a:t>
            </a:r>
            <a:r>
              <a:rPr lang="es-PR" sz="3200" dirty="0"/>
              <a:t>, incorporar el caso a los trámites activos en la oficina. </a:t>
            </a:r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lvl="1" algn="just"/>
            <a:r>
              <a:rPr lang="es-PR" sz="3000" dirty="0"/>
              <a:t>Forma de recopilación de datos: presencial; vía electrónica; importante para el relevo ulterior de la representación legal o para la terminación del caso; recibo</a:t>
            </a:r>
          </a:p>
          <a:p>
            <a:pPr lvl="1" algn="just"/>
            <a:r>
              <a:rPr lang="es-PR" sz="3200" dirty="0"/>
              <a:t>Manejo de los datos en la oficina: física; electrónica; personal o delegada, descripción de tareas</a:t>
            </a:r>
          </a:p>
          <a:p>
            <a:pPr lvl="1" algn="just"/>
            <a:r>
              <a:rPr lang="es-PR" sz="3200" dirty="0"/>
              <a:t>Tiempo para el desarrollo de la estrategia del caso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294042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administrativas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lvl="1" algn="just"/>
            <a:r>
              <a:rPr lang="es-PR" sz="3000" dirty="0"/>
              <a:t>Comunicación efectiva</a:t>
            </a:r>
          </a:p>
          <a:p>
            <a:pPr lvl="1" algn="just"/>
            <a:r>
              <a:rPr lang="es-PR" sz="3000" dirty="0"/>
              <a:t>Presentación de estrategias al cliente v. el deber de informar;</a:t>
            </a:r>
          </a:p>
          <a:p>
            <a:pPr lvl="1" algn="just"/>
            <a:r>
              <a:rPr lang="es-PR" sz="3000" dirty="0"/>
              <a:t>Términos para el cumplimiento de las estrategias</a:t>
            </a:r>
          </a:p>
          <a:p>
            <a:pPr lvl="1" algn="just"/>
            <a:r>
              <a:rPr lang="es-PR" sz="3000" dirty="0"/>
              <a:t>Involucrar al cliente; definir deberes del cliente y de la oficina</a:t>
            </a:r>
          </a:p>
          <a:p>
            <a:pPr lvl="1" algn="just"/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768791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 INICIAL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Tipo de estrategia que determina el curso legal a seguir para lograr la causa de acción que interesa el cliente, la cual debe ser cónsona con los términos y requisitos de ley.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Importante: </a:t>
            </a:r>
            <a:r>
              <a:rPr lang="es-PR" sz="3200" dirty="0"/>
              <a:t>que el interés del cliente sea conforme al derecho aplicable.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dirty="0"/>
              <a:t>Consideración de nuestra competencia y diligencia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413436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INICIALES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A. SELECCIÓN DEL FORO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FIN:</a:t>
            </a:r>
            <a:r>
              <a:rPr lang="es-PR" sz="3200" dirty="0"/>
              <a:t> Determinar foro con competencia.</a:t>
            </a:r>
          </a:p>
          <a:p>
            <a:pPr marL="0" indent="0" algn="just">
              <a:buNone/>
            </a:pPr>
            <a:r>
              <a:rPr lang="es-PR" sz="3200" b="1" dirty="0"/>
              <a:t>E</a:t>
            </a:r>
            <a:r>
              <a:rPr lang="es-PR" sz="3600" b="1" dirty="0"/>
              <a:t>jemplos de acciones</a:t>
            </a:r>
            <a:r>
              <a:rPr lang="es-PR" sz="3200" b="1" dirty="0"/>
              <a:t>: </a:t>
            </a:r>
          </a:p>
          <a:p>
            <a:pPr marL="0" indent="0" algn="just">
              <a:buNone/>
            </a:pPr>
            <a:r>
              <a:rPr lang="es-PR" sz="3200" dirty="0"/>
              <a:t>	Ventajas del foro</a:t>
            </a:r>
          </a:p>
          <a:p>
            <a:pPr marL="0" indent="0" algn="just">
              <a:buNone/>
            </a:pPr>
            <a:r>
              <a:rPr lang="es-PR" sz="3200" dirty="0"/>
              <a:t>	Desventajas del foro</a:t>
            </a:r>
          </a:p>
          <a:p>
            <a:pPr marL="0" indent="0" algn="just">
              <a:buNone/>
            </a:pPr>
            <a:r>
              <a:rPr lang="es-PR" sz="3200" dirty="0"/>
              <a:t>	</a:t>
            </a:r>
          </a:p>
          <a:p>
            <a:pPr marL="0" indent="0" algn="just">
              <a:buNone/>
            </a:pPr>
            <a:r>
              <a:rPr lang="es-PR" sz="3200" dirty="0"/>
              <a:t> </a:t>
            </a: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1512628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INICIALES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B. términos de acción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FIN:</a:t>
            </a:r>
            <a:r>
              <a:rPr lang="es-PR" sz="3200" dirty="0"/>
              <a:t> Determinar términos para el cumplimiento específico.</a:t>
            </a:r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	Determinación de fecha de 	inicio </a:t>
            </a:r>
          </a:p>
          <a:p>
            <a:pPr marL="0" indent="0" algn="just">
              <a:buNone/>
            </a:pPr>
            <a:r>
              <a:rPr lang="es-PR" sz="3200" dirty="0"/>
              <a:t>	Agenda y su manejo</a:t>
            </a:r>
          </a:p>
          <a:p>
            <a:pPr marL="0" indent="0" algn="just">
              <a:buNone/>
            </a:pPr>
            <a:r>
              <a:rPr lang="es-PR" sz="3200" dirty="0"/>
              <a:t>	Tracto del caso de forma 	interna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260892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PROCESALES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dirty="0"/>
              <a:t>Tipo de estrategia que permite el </a:t>
            </a:r>
            <a:r>
              <a:rPr lang="es-PR" sz="3200" u="sng" dirty="0"/>
              <a:t>uso óptimo</a:t>
            </a:r>
            <a:r>
              <a:rPr lang="es-PR" sz="3200" dirty="0"/>
              <a:t> de los procedimientos y de las garantías procesales, lo cual redunda en beneficio a la causa de acción del cliente. 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269824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1. el descubrimiento de prueba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925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1. FIN: </a:t>
            </a:r>
            <a:r>
              <a:rPr lang="es-PR" sz="3200" dirty="0"/>
              <a:t>El descubrimiento de prueba y de la verdad</a:t>
            </a:r>
          </a:p>
          <a:p>
            <a:pPr marL="0" indent="0" algn="just">
              <a:buNone/>
            </a:pPr>
            <a:r>
              <a:rPr lang="es-PR" sz="3200" b="1" dirty="0"/>
              <a:t>Ejemplos de acciones: </a:t>
            </a:r>
          </a:p>
          <a:p>
            <a:pPr marL="0" indent="0" algn="just">
              <a:buNone/>
            </a:pPr>
            <a:r>
              <a:rPr lang="es-PR" sz="3200" dirty="0"/>
              <a:t>	Análisis de los mecanismos 	“disponibles”</a:t>
            </a:r>
          </a:p>
          <a:p>
            <a:pPr marL="0" indent="0">
              <a:buNone/>
            </a:pPr>
            <a:r>
              <a:rPr lang="es-PR" sz="3200" dirty="0"/>
              <a:t>	Selección entre opciones; 	determinar el mecanismo 	óptimo; evaluar costo 	efectividad; definir el	propósito; 	analizar la 	capacidad de dar 	seguimiento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02697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n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5D9D2396-D0F6-4640-BB9A-2E758C7997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2937" r="17729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3D48A-4F79-4E36-81D9-57945CEB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576" y="2841505"/>
            <a:ext cx="4492752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INTRODUCCIÓN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al curso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C2269-8ACC-455E-974D-F4212199F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89"/>
            <a:ext cx="6089904" cy="6857999"/>
          </a:xfrm>
        </p:spPr>
        <p:txBody>
          <a:bodyPr anchor="ctr">
            <a:normAutofit/>
          </a:bodyPr>
          <a:lstStyle/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 REFLEXIÓN SOBRE EL ÉXITO:</a:t>
            </a: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s-PR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 años de vida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s-PR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 años de trayectoria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s-PR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</a:t>
            </a:r>
            <a:r>
              <a:rPr lang="es-PR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combinando estrategias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s-PR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año de reflexión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s-PR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Reflexión en conclusión:</a:t>
            </a:r>
            <a:endParaRPr lang="es-PR" sz="3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589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1. el descubrimiento de prueba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dirty="0"/>
              <a:t>	Preparación de documentos; 	efectos de “cortar y pegar”</a:t>
            </a:r>
          </a:p>
          <a:p>
            <a:pPr marL="0" indent="0" algn="just">
              <a:buNone/>
            </a:pPr>
            <a:r>
              <a:rPr lang="es-PR" sz="3200" dirty="0"/>
              <a:t>	Análisis del descubrimiento 	de 	prueba recibido</a:t>
            </a:r>
          </a:p>
          <a:p>
            <a:pPr marL="0" indent="0" algn="just">
              <a:buNone/>
            </a:pPr>
            <a:r>
              <a:rPr lang="es-PR" sz="3200" dirty="0"/>
              <a:t>	Determinar el fin que 	persigue 	la otra parte; 	dilación; 	intimidación; </a:t>
            </a:r>
          </a:p>
          <a:p>
            <a:pPr marL="0" indent="0" algn="just">
              <a:buNone/>
            </a:pPr>
            <a:r>
              <a:rPr lang="es-PR" sz="3200" dirty="0"/>
              <a:t>	Considerar uso de: órdenes 	protectoras y de los cánones 	de ética profesional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237457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1. el descubrimiento de prueba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	Cumplimiento efectivo de los 	términos; diligencia; calendario</a:t>
            </a:r>
          </a:p>
          <a:p>
            <a:pPr marL="0" indent="0" algn="just">
              <a:buNone/>
            </a:pPr>
            <a:r>
              <a:rPr lang="es-PR" sz="3200" dirty="0"/>
              <a:t>	Facilitar al cliente el 	cumplimiento; organización de 	la prueba; revisión de la 	prueba recibida; legalización 	de los documentos; efectos en 	el 	calendario para el 	cumplimiento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490231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1i. Selección de evidencia útil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92500"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	Análisis de las notas en la 	entrevista inicial</a:t>
            </a:r>
          </a:p>
          <a:p>
            <a:pPr marL="0" indent="0" algn="just">
              <a:buNone/>
            </a:pPr>
            <a:r>
              <a:rPr lang="es-PR" sz="3200" dirty="0"/>
              <a:t>	Análisis del contenido de la 	demanda o petición</a:t>
            </a:r>
          </a:p>
          <a:p>
            <a:pPr marL="0" indent="0" algn="just">
              <a:buNone/>
            </a:pPr>
            <a:r>
              <a:rPr lang="es-PR" sz="3200" dirty="0"/>
              <a:t>	Análisis del fin que persigo con 	la causa de acción</a:t>
            </a:r>
          </a:p>
          <a:p>
            <a:pPr marL="0" indent="0" algn="just">
              <a:buNone/>
            </a:pPr>
            <a:r>
              <a:rPr lang="es-PR" sz="3200" dirty="0"/>
              <a:t>	Recopilación de datos; 	organización de la evidencia; 	originales v. copia; documentos 	confidenciales o sensitivos</a:t>
            </a:r>
          </a:p>
          <a:p>
            <a:pPr marL="0" indent="0" algn="just">
              <a:buNone/>
            </a:pPr>
            <a:r>
              <a:rPr lang="es-PR" sz="3200" dirty="0"/>
              <a:t>	Uso de recursos colaborativos 	(paralegal; taquígrafos, asistentes 	administrativos)</a:t>
            </a:r>
            <a:endParaRPr lang="es-PR" sz="3200" b="1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684946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1ii. la prueba pericial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dirty="0"/>
              <a:t>Utilizar evidencia pericial como parte de la prueba del cliente.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Ejemplos de acciones:</a:t>
            </a:r>
          </a:p>
          <a:p>
            <a:pPr marL="0" indent="0" algn="just">
              <a:buNone/>
            </a:pPr>
            <a:r>
              <a:rPr lang="es-PR" sz="3200" b="1" dirty="0"/>
              <a:t>	</a:t>
            </a:r>
            <a:r>
              <a:rPr lang="es-PR" sz="3200" dirty="0"/>
              <a:t>Consideración de este método	</a:t>
            </a:r>
          </a:p>
          <a:p>
            <a:pPr marL="0" indent="0" algn="just">
              <a:buNone/>
            </a:pPr>
            <a:r>
              <a:rPr lang="es-PR" sz="3200" dirty="0"/>
              <a:t>	Análisis de los prospectos; 	</a:t>
            </a:r>
            <a:r>
              <a:rPr lang="es-PR" sz="3200" dirty="0" err="1"/>
              <a:t>curriculum</a:t>
            </a:r>
            <a:r>
              <a:rPr lang="es-PR" sz="3200" dirty="0"/>
              <a:t> vitae; honorarios 	profesionales; el fin que se 	persigue v. el informe pericial; 	selección del perito</a:t>
            </a:r>
          </a:p>
          <a:p>
            <a:pPr marL="0" indent="0" algn="just">
              <a:buNone/>
            </a:pPr>
            <a:r>
              <a:rPr lang="es-PR" sz="3200" dirty="0"/>
              <a:t>	Revisión del informe pericial; 	discusión de puntos esenciales al 	litigio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8069701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1ii. la prueba pericial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	Coordinación para entrevista 	del 	perito; método práctico; 	discusión 	de los objetivos; 	análisis sobre la 	posición de 	la parte adversa; 	anticipar controversias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789715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 err="1">
                <a:solidFill>
                  <a:schemeClr val="bg1"/>
                </a:solidFill>
              </a:rPr>
              <a:t>iv</a:t>
            </a:r>
            <a:r>
              <a:rPr lang="es-PR" sz="2400" dirty="0">
                <a:solidFill>
                  <a:schemeClr val="bg1"/>
                </a:solidFill>
              </a:rPr>
              <a:t>. Las objeciones en el juicio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dirty="0"/>
              <a:t>Evitar que la otra parte incorpore evidencia testifical o documental en el caso 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 de acciones: </a:t>
            </a:r>
          </a:p>
          <a:p>
            <a:pPr marL="457200" lvl="2" indent="0" algn="just">
              <a:buNone/>
            </a:pPr>
            <a:r>
              <a:rPr lang="es-PR" sz="3000" dirty="0"/>
              <a:t>Lista de los fundamentos para objetar que sean más probables en el asunto</a:t>
            </a:r>
          </a:p>
          <a:p>
            <a:pPr marL="457200" lvl="2" indent="0" algn="just">
              <a:buNone/>
            </a:pPr>
            <a:r>
              <a:rPr lang="es-PR" sz="3000" dirty="0"/>
              <a:t>Lista de los fundamentos para objetar menos frecuentes</a:t>
            </a:r>
          </a:p>
          <a:p>
            <a:pPr marL="457200" lvl="2" indent="0" algn="just">
              <a:buNone/>
            </a:pPr>
            <a:r>
              <a:rPr lang="es-PR" sz="3000" dirty="0"/>
              <a:t>Reconocer cuándo no debo objetar; </a:t>
            </a:r>
          </a:p>
          <a:p>
            <a:pPr marL="457200" lvl="2" indent="0" algn="just">
              <a:buNone/>
            </a:pPr>
            <a:r>
              <a:rPr lang="es-PR" sz="3000" dirty="0"/>
              <a:t>Identificar la mejor evidencia</a:t>
            </a:r>
          </a:p>
          <a:p>
            <a:pPr marL="457200" lvl="2" indent="0" algn="just">
              <a:buNone/>
            </a:pPr>
            <a:r>
              <a:rPr lang="es-PR" sz="3000" dirty="0"/>
              <a:t>Reglas de oro: el silencio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 </a:t>
            </a:r>
            <a:r>
              <a:rPr lang="es-PR" sz="3200" dirty="0"/>
              <a:t>	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48916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 err="1">
                <a:solidFill>
                  <a:schemeClr val="bg1"/>
                </a:solidFill>
              </a:rPr>
              <a:t>iv</a:t>
            </a:r>
            <a:r>
              <a:rPr lang="es-PR" sz="2400" dirty="0">
                <a:solidFill>
                  <a:schemeClr val="bg1"/>
                </a:solidFill>
              </a:rPr>
              <a:t>. Las objeciones en el juicio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dirty="0"/>
              <a:t>Evitar que la otra parte incorpore en la vista evidencia testifical o documental. 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Ejemplo de acciones: </a:t>
            </a:r>
          </a:p>
          <a:p>
            <a:pPr marL="457200" lvl="2" indent="0" algn="just">
              <a:buNone/>
            </a:pPr>
            <a:r>
              <a:rPr lang="es-PR" sz="3000" dirty="0"/>
              <a:t>Lista de los fundamentos para objetar que sean más probables en el asunto</a:t>
            </a:r>
          </a:p>
          <a:p>
            <a:pPr marL="457200" lvl="2" indent="0" algn="just">
              <a:buNone/>
            </a:pPr>
            <a:r>
              <a:rPr lang="es-PR" sz="3000" dirty="0"/>
              <a:t>Lista de los fundamentos para objetar menos frecuentes</a:t>
            </a:r>
          </a:p>
          <a:p>
            <a:pPr marL="457200" lvl="2" indent="0" algn="just">
              <a:buNone/>
            </a:pPr>
            <a:r>
              <a:rPr lang="es-PR" sz="3000" dirty="0"/>
              <a:t>Reconocer cuándo no debo objetar; </a:t>
            </a:r>
          </a:p>
          <a:p>
            <a:pPr marL="457200" lvl="2" indent="0" algn="just">
              <a:buNone/>
            </a:pPr>
            <a:r>
              <a:rPr lang="es-PR" sz="3000" dirty="0"/>
              <a:t>Identificar la mejor evidencia</a:t>
            </a:r>
          </a:p>
          <a:p>
            <a:pPr marL="457200" lvl="2" indent="0" algn="just">
              <a:buNone/>
            </a:pPr>
            <a:r>
              <a:rPr lang="es-PR" sz="3000" dirty="0"/>
              <a:t>Reglas de oro: el silencio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 </a:t>
            </a:r>
            <a:r>
              <a:rPr lang="es-PR" sz="3200" dirty="0"/>
              <a:t>	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8972369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v. el interrogatorio directo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b="1" dirty="0"/>
              <a:t>FIN: </a:t>
            </a:r>
            <a:r>
              <a:rPr lang="es-PR" sz="3200" dirty="0"/>
              <a:t>Desfilar toda la prueba esencial sobre la causa de acción</a:t>
            </a:r>
          </a:p>
          <a:p>
            <a:pPr marL="0" indent="0" algn="just">
              <a:buNone/>
            </a:pPr>
            <a:r>
              <a:rPr lang="es-PR" sz="3200" b="1" dirty="0"/>
              <a:t>Ejemplo de acciones: </a:t>
            </a:r>
          </a:p>
          <a:p>
            <a:pPr lvl="1" algn="just"/>
            <a:r>
              <a:rPr lang="es-ES" sz="2400" dirty="0"/>
              <a:t>Preparación anticipada; </a:t>
            </a:r>
          </a:p>
          <a:p>
            <a:pPr lvl="1" algn="just"/>
            <a:r>
              <a:rPr lang="es-ES" sz="2400" dirty="0"/>
              <a:t>Estudio de las</a:t>
            </a:r>
            <a:r>
              <a:rPr lang="es-ES" sz="2400" b="1" dirty="0"/>
              <a:t> </a:t>
            </a:r>
            <a:r>
              <a:rPr lang="es-ES" sz="2400" dirty="0"/>
              <a:t>alegaciones de </a:t>
            </a:r>
            <a:r>
              <a:rPr lang="es-ES" sz="2400" u="sng" dirty="0"/>
              <a:t>ambas partes;</a:t>
            </a:r>
            <a:r>
              <a:rPr lang="es-ES" sz="2400" dirty="0"/>
              <a:t> imaginar la vista en su fondo</a:t>
            </a:r>
            <a:r>
              <a:rPr lang="es-ES" sz="2400" b="1" dirty="0"/>
              <a:t> </a:t>
            </a:r>
            <a:endParaRPr lang="en-US" sz="2400" dirty="0"/>
          </a:p>
          <a:p>
            <a:pPr lvl="1" algn="just"/>
            <a:r>
              <a:rPr lang="es-ES" sz="2400" dirty="0"/>
              <a:t>No confiar en la memoria; importancia de los apuntes esenciales; </a:t>
            </a:r>
          </a:p>
          <a:p>
            <a:pPr lvl="1" algn="just"/>
            <a:r>
              <a:rPr lang="es-ES" sz="2400" dirty="0"/>
              <a:t>Revisión de los apuntes esenciales </a:t>
            </a:r>
            <a:r>
              <a:rPr lang="es-ES" sz="2400" u="sng" dirty="0"/>
              <a:t>al finalizar el interrogatorio</a:t>
            </a:r>
            <a:endParaRPr lang="en-US" sz="2400" u="sng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 </a:t>
            </a:r>
            <a:r>
              <a:rPr lang="es-PR" sz="3200" dirty="0"/>
              <a:t>	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4159029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PROCESALES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 err="1">
                <a:solidFill>
                  <a:schemeClr val="bg1"/>
                </a:solidFill>
              </a:rPr>
              <a:t>vI</a:t>
            </a:r>
            <a:r>
              <a:rPr lang="es-PR" sz="2400" dirty="0">
                <a:solidFill>
                  <a:schemeClr val="bg1"/>
                </a:solidFill>
              </a:rPr>
              <a:t>. Presentación de la evidencia documental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62500" lnSpcReduction="2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800" b="1" dirty="0"/>
              <a:t>FIN: </a:t>
            </a:r>
            <a:r>
              <a:rPr lang="es-PR" sz="3800" dirty="0"/>
              <a:t>Que sea admitida la prueba documental favorable a la causa de acción del cliente.</a:t>
            </a:r>
          </a:p>
          <a:p>
            <a:pPr marL="0" indent="0" algn="just">
              <a:buNone/>
            </a:pPr>
            <a:endParaRPr lang="es-PR" sz="3800" b="1" dirty="0"/>
          </a:p>
          <a:p>
            <a:pPr marL="0" indent="0" algn="just">
              <a:buNone/>
            </a:pPr>
            <a:r>
              <a:rPr lang="es-PR" sz="3800" b="1" dirty="0"/>
              <a:t>Ejemplo de acciones: </a:t>
            </a:r>
          </a:p>
          <a:p>
            <a:pPr marL="685800" lvl="3" indent="0" algn="just">
              <a:buNone/>
            </a:pPr>
            <a:r>
              <a:rPr lang="es-PR" sz="3800" dirty="0"/>
              <a:t>Instrucciones del tribunal</a:t>
            </a:r>
          </a:p>
          <a:p>
            <a:pPr marL="685800" lvl="3" indent="0" algn="just">
              <a:buNone/>
            </a:pPr>
            <a:r>
              <a:rPr lang="es-PR" sz="3800" dirty="0"/>
              <a:t>Manejo de la prueba en sala</a:t>
            </a:r>
          </a:p>
          <a:p>
            <a:pPr marL="685800" lvl="3" indent="0" algn="just">
              <a:buNone/>
            </a:pPr>
            <a:r>
              <a:rPr lang="es-PR" sz="3800" dirty="0"/>
              <a:t>		el </a:t>
            </a:r>
            <a:r>
              <a:rPr lang="es-PR" sz="3800" i="1" dirty="0"/>
              <a:t>solo </a:t>
            </a:r>
            <a:r>
              <a:rPr lang="es-PR" sz="3800" i="1" dirty="0" err="1"/>
              <a:t>practitioner</a:t>
            </a:r>
            <a:r>
              <a:rPr lang="es-PR" sz="3800" i="1" dirty="0"/>
              <a:t> </a:t>
            </a:r>
          </a:p>
          <a:p>
            <a:pPr marL="685800" lvl="3" indent="0" algn="just">
              <a:buNone/>
            </a:pPr>
            <a:r>
              <a:rPr lang="es-PR" sz="3800" dirty="0"/>
              <a:t>Estipulaciones y sus efectos</a:t>
            </a:r>
          </a:p>
          <a:p>
            <a:pPr marL="685800" lvl="3" indent="0" algn="just">
              <a:buNone/>
            </a:pPr>
            <a:r>
              <a:rPr lang="es-PR" sz="3800" dirty="0"/>
              <a:t>Consideraciones electrónicas</a:t>
            </a:r>
          </a:p>
          <a:p>
            <a:pPr marL="685800" lvl="3" indent="0" algn="just">
              <a:buNone/>
            </a:pPr>
            <a:endParaRPr lang="es-PR" sz="3000" dirty="0"/>
          </a:p>
          <a:p>
            <a:pPr marL="685800" lvl="3" indent="0" algn="just">
              <a:buNone/>
            </a:pPr>
            <a:endParaRPr lang="es-PR" sz="30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b="1" dirty="0"/>
              <a:t> </a:t>
            </a:r>
            <a:r>
              <a:rPr lang="es-PR" sz="3200" dirty="0"/>
              <a:t>	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0535687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endParaRPr lang="es-PR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3200" dirty="0"/>
              <a:t>Estrategias que aplican específicamente a una determinada área del derecho de familia. </a:t>
            </a:r>
          </a:p>
          <a:p>
            <a:pPr marL="0" indent="0" algn="just">
              <a:buNone/>
            </a:pPr>
            <a:r>
              <a:rPr lang="es-PR" sz="3200" dirty="0"/>
              <a:t>No se atenderán todas las áreas posibles, sino las más importantes en la litigación de la recurso.</a:t>
            </a:r>
          </a:p>
          <a:p>
            <a:pPr marL="0" indent="0" algn="just">
              <a:buNone/>
            </a:pPr>
            <a:r>
              <a:rPr lang="es-PR" sz="3200" dirty="0"/>
              <a:t>Establecer los linderos de la causa de acción</a:t>
            </a:r>
          </a:p>
          <a:p>
            <a:pPr marL="0" indent="0" algn="just">
              <a:buNone/>
            </a:pPr>
            <a:r>
              <a:rPr lang="es-PR" sz="3200" dirty="0"/>
              <a:t>Determinación de referido a profesionales de la salud.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021569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n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5D9D2396-D0F6-4640-BB9A-2E758C7997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2937" r="17729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3D48A-4F79-4E36-81D9-57945CEB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576" y="2841505"/>
            <a:ext cx="4492752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INTRODUCCIÓN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al curso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C2269-8ACC-455E-974D-F4212199F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89"/>
            <a:ext cx="6089904" cy="6857999"/>
          </a:xfrm>
        </p:spPr>
        <p:txBody>
          <a:bodyPr anchor="ctr">
            <a:normAutofit/>
          </a:bodyPr>
          <a:lstStyle/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 REFLEXIÓN SOBRE EL ÉXITO:</a:t>
            </a: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“Si he logrado alcanzar éxito profesional y no comparto el método que usé para alcanzarlo, ninguna semilla habré sembrado y ningún fruto será cosechado. Forzoso se hace concluir que el fin para el cual existo habrá quedado frustrado, convirtiéndose, entonces, </a:t>
            </a:r>
            <a:r>
              <a:rPr lang="es-PR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 alegado éxito en un verdadero </a:t>
            </a: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fracaso.” 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R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s-PR" sz="280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Milagros Martínez Mercado</a:t>
            </a: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580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A. CUSTODIA y RELACIONES FILIALES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550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6500" b="1" dirty="0"/>
          </a:p>
          <a:p>
            <a:pPr marL="0" indent="0" algn="just">
              <a:buNone/>
            </a:pPr>
            <a:r>
              <a:rPr lang="es-PR" sz="6500" b="1" dirty="0"/>
              <a:t>FIN: </a:t>
            </a:r>
            <a:r>
              <a:rPr lang="es-PR" sz="6500" dirty="0"/>
              <a:t>Determinar quién ostentará la tenencia física del menor</a:t>
            </a:r>
          </a:p>
          <a:p>
            <a:pPr marL="0" indent="0" algn="just">
              <a:buNone/>
            </a:pPr>
            <a:r>
              <a:rPr lang="es-PR" sz="6500" b="1" dirty="0"/>
              <a:t>Ejemplos de acciones:</a:t>
            </a:r>
          </a:p>
          <a:p>
            <a:pPr marL="685800" lvl="3" indent="0" algn="just">
              <a:buNone/>
            </a:pPr>
            <a:r>
              <a:rPr lang="es-PR" sz="6500" dirty="0"/>
              <a:t>Análisis de las alegaciones del cliente</a:t>
            </a:r>
          </a:p>
          <a:p>
            <a:pPr marL="685800" lvl="3" indent="0" algn="just">
              <a:buNone/>
            </a:pPr>
            <a:r>
              <a:rPr lang="es-PR" sz="6500" dirty="0"/>
              <a:t>Corroboración de datos</a:t>
            </a:r>
          </a:p>
          <a:p>
            <a:pPr marL="685800" lvl="3" indent="0" algn="just">
              <a:buNone/>
            </a:pPr>
            <a:r>
              <a:rPr lang="es-PR" sz="6500" dirty="0"/>
              <a:t>Preparación para la entrevista de la División Social</a:t>
            </a:r>
          </a:p>
          <a:p>
            <a:pPr marL="685800" lvl="3" indent="0" algn="just">
              <a:buNone/>
            </a:pPr>
            <a:r>
              <a:rPr lang="es-PR" sz="6500" dirty="0"/>
              <a:t>Medidas cautelares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6676240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b. DIVORCIO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400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6500" b="1" dirty="0"/>
          </a:p>
          <a:p>
            <a:pPr marL="0" indent="0" algn="just">
              <a:buNone/>
            </a:pPr>
            <a:r>
              <a:rPr lang="es-PR" sz="6500" b="1" dirty="0"/>
              <a:t>FIN:  </a:t>
            </a:r>
            <a:r>
              <a:rPr lang="es-PR" sz="6500" dirty="0"/>
              <a:t>Disolver el vínculo matrimonial.</a:t>
            </a:r>
          </a:p>
          <a:p>
            <a:pPr marL="0" indent="0" algn="just">
              <a:buNone/>
            </a:pPr>
            <a:r>
              <a:rPr lang="es-PR" sz="6500" b="1" dirty="0"/>
              <a:t>Ejemplos de acciones:</a:t>
            </a:r>
          </a:p>
          <a:p>
            <a:pPr marL="0" indent="0" algn="just">
              <a:buNone/>
            </a:pPr>
            <a:r>
              <a:rPr lang="es-PR" sz="6500" dirty="0"/>
              <a:t>	Selección de la causa de acción 	efectiva al fin; Código 2020</a:t>
            </a:r>
          </a:p>
          <a:p>
            <a:pPr marL="0" indent="0" algn="just">
              <a:buNone/>
            </a:pPr>
            <a:r>
              <a:rPr lang="es-PR" sz="6500" dirty="0"/>
              <a:t>	Momento adecuado para solicitarlo</a:t>
            </a:r>
          </a:p>
          <a:p>
            <a:pPr marL="0" indent="0" algn="just">
              <a:buNone/>
            </a:pPr>
            <a:r>
              <a:rPr lang="es-PR" sz="6500" dirty="0"/>
              <a:t>	Consideraciones del emplazamiento</a:t>
            </a:r>
          </a:p>
          <a:p>
            <a:pPr marL="0" indent="0" algn="just">
              <a:buNone/>
            </a:pPr>
            <a:r>
              <a:rPr lang="es-PR" sz="6500" dirty="0"/>
              <a:t>	Medidas cautelares provisionales; 	medidas urgentes; tiempo para 	las 	diligencias</a:t>
            </a:r>
          </a:p>
          <a:p>
            <a:pPr marL="0" indent="0" algn="just">
              <a:buNone/>
            </a:pPr>
            <a:r>
              <a:rPr lang="es-PR" sz="6500" dirty="0"/>
              <a:t>	Importancia de las alegaciones y 	repercusiones; </a:t>
            </a:r>
          </a:p>
          <a:p>
            <a:pPr marL="0" indent="0" algn="just">
              <a:buNone/>
            </a:pPr>
            <a:r>
              <a:rPr lang="es-PR" sz="6500" dirty="0"/>
              <a:t>	Las causas de acción relacionadas - 	en toda su extensión</a:t>
            </a:r>
          </a:p>
          <a:p>
            <a:pPr marL="0" indent="0" algn="just">
              <a:buNone/>
            </a:pPr>
            <a:r>
              <a:rPr lang="es-PR" sz="6500" dirty="0"/>
              <a:t>	 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2332731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 err="1">
                <a:solidFill>
                  <a:schemeClr val="bg1"/>
                </a:solidFill>
              </a:rPr>
              <a:t>ESTRATEGIAs</a:t>
            </a:r>
            <a:r>
              <a:rPr lang="es-PR" sz="2400" dirty="0">
                <a:solidFill>
                  <a:schemeClr val="bg1"/>
                </a:solidFill>
              </a:rPr>
              <a:t>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C. LIQUIDACIÓN DE BIENES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475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6500" b="1" dirty="0"/>
          </a:p>
          <a:p>
            <a:pPr marL="0" indent="0" algn="just">
              <a:buNone/>
            </a:pPr>
            <a:r>
              <a:rPr lang="es-PR" sz="6500" b="1" dirty="0"/>
              <a:t>FIN: </a:t>
            </a:r>
            <a:r>
              <a:rPr lang="es-PR" sz="6500" dirty="0"/>
              <a:t> Liquidación final de los bienes entre las partes</a:t>
            </a:r>
          </a:p>
          <a:p>
            <a:pPr marL="0" indent="0" algn="just">
              <a:buNone/>
            </a:pPr>
            <a:r>
              <a:rPr lang="es-PR" sz="6500" b="1" dirty="0"/>
              <a:t>Ejemplo de acciones:</a:t>
            </a:r>
          </a:p>
          <a:p>
            <a:pPr marL="228600" lvl="1" indent="0" algn="just">
              <a:buNone/>
            </a:pPr>
            <a:r>
              <a:rPr lang="es-PR" sz="6300" dirty="0"/>
              <a:t>Revisión absoluta del caso de divorcio – las alegaciones previas</a:t>
            </a:r>
          </a:p>
          <a:p>
            <a:pPr marL="228600" lvl="1" indent="0" algn="just">
              <a:buNone/>
            </a:pPr>
            <a:r>
              <a:rPr lang="es-PR" sz="6300" dirty="0"/>
              <a:t>Revisión absoluta del régimen económico del matrimonio – controversias relacionadas – análisis de forma amplia  </a:t>
            </a:r>
          </a:p>
          <a:p>
            <a:pPr marL="228600" lvl="1" indent="0" algn="just">
              <a:buNone/>
            </a:pPr>
            <a:r>
              <a:rPr lang="es-PR" sz="6300" dirty="0"/>
              <a:t>Inventario de bienes y avalúo de bienes; contratación de peritos </a:t>
            </a:r>
          </a:p>
          <a:p>
            <a:pPr marL="228600" lvl="1" indent="0" algn="just">
              <a:buNone/>
            </a:pPr>
            <a:r>
              <a:rPr lang="es-PR" sz="6300" dirty="0"/>
              <a:t>Contratación de peritos v. el trabajo de mesa; costos; personal de apoyo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545997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d. alimentos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475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6500" b="1" dirty="0"/>
          </a:p>
          <a:p>
            <a:pPr marL="0" indent="0" algn="just">
              <a:buNone/>
            </a:pPr>
            <a:r>
              <a:rPr lang="es-PR" sz="6500" b="1" dirty="0"/>
              <a:t>FIN: </a:t>
            </a:r>
            <a:r>
              <a:rPr lang="es-PR" sz="6500" dirty="0"/>
              <a:t>Fijación de la pensión alimentaria a beneficio del menor de edad y en el mejor interés del menor de edad</a:t>
            </a:r>
          </a:p>
          <a:p>
            <a:pPr marL="0" indent="0" algn="just">
              <a:buNone/>
            </a:pPr>
            <a:r>
              <a:rPr lang="es-PR" sz="6500" b="1" dirty="0"/>
              <a:t>Ejemplo de acciones: </a:t>
            </a:r>
          </a:p>
          <a:p>
            <a:pPr marL="457200" lvl="2" indent="0" algn="just">
              <a:buNone/>
            </a:pPr>
            <a:r>
              <a:rPr lang="es-PR" sz="6300" dirty="0"/>
              <a:t>Concentración en el fin de la causa de acción; asesoramiento al cliente; </a:t>
            </a:r>
          </a:p>
          <a:p>
            <a:pPr marL="457200" lvl="2" indent="0" algn="just">
              <a:buNone/>
            </a:pPr>
            <a:r>
              <a:rPr lang="es-PR" sz="6300" dirty="0"/>
              <a:t>Legitimación activa o pasiva</a:t>
            </a:r>
          </a:p>
          <a:p>
            <a:pPr marL="457200" lvl="2" indent="0" algn="just">
              <a:buNone/>
            </a:pPr>
            <a:r>
              <a:rPr lang="es-PR" sz="6300" dirty="0"/>
              <a:t>Emplazamiento</a:t>
            </a:r>
          </a:p>
          <a:p>
            <a:pPr marL="457200" lvl="2" indent="0" algn="just">
              <a:buNone/>
            </a:pPr>
            <a:r>
              <a:rPr lang="es-PR" sz="6300" dirty="0"/>
              <a:t>La Planilla de Información Personal y Económica; instrucciones para completarla; efectos en el descubrimiento de prueba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1580739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d. alimentos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400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6500" b="1" dirty="0"/>
              <a:t>Ejemplo de acciones:</a:t>
            </a:r>
          </a:p>
          <a:p>
            <a:pPr marL="228600" lvl="1" indent="0" algn="just">
              <a:buNone/>
            </a:pPr>
            <a:r>
              <a:rPr lang="es-PR" sz="6300" dirty="0"/>
              <a:t>Descubrimiento de prueba efectivo</a:t>
            </a:r>
          </a:p>
          <a:p>
            <a:pPr marL="228600" lvl="1" indent="0" algn="just">
              <a:buNone/>
            </a:pPr>
            <a:r>
              <a:rPr lang="es-PR" sz="6300" dirty="0"/>
              <a:t>La verdad v. la falsedad</a:t>
            </a:r>
          </a:p>
          <a:p>
            <a:pPr marL="228600" lvl="1" indent="0" algn="just">
              <a:buNone/>
            </a:pPr>
            <a:r>
              <a:rPr lang="es-PR" sz="6300" dirty="0"/>
              <a:t>La antítesis a la suspensión de vistas; causas expeditas; el debido proceso de ley del alimentante</a:t>
            </a:r>
          </a:p>
          <a:p>
            <a:pPr marL="228600" lvl="1" indent="0" algn="just">
              <a:buNone/>
            </a:pPr>
            <a:r>
              <a:rPr lang="es-PR" sz="6300" dirty="0"/>
              <a:t>Requerimiento de órdenes y los deberes ministeriales de las agencias; términos para cumplimiento</a:t>
            </a:r>
          </a:p>
          <a:p>
            <a:pPr marL="228600" lvl="1" indent="0" algn="just">
              <a:buNone/>
            </a:pPr>
            <a:r>
              <a:rPr lang="es-PR" sz="6300" dirty="0"/>
              <a:t>Límites de las funciones del(de la) Examinador de Pensiones Alimentarias; remedios legales; límites de la otra parte</a:t>
            </a:r>
          </a:p>
          <a:p>
            <a:pPr marL="228600" lvl="1" indent="0" algn="just">
              <a:buNone/>
            </a:pPr>
            <a:r>
              <a:rPr lang="es-PR" sz="6300" dirty="0"/>
              <a:t>Las estipulaciones; implicaciones de estar bajo juramento; </a:t>
            </a:r>
          </a:p>
          <a:p>
            <a:pPr marL="228600" lvl="1" indent="0" algn="just">
              <a:buNone/>
            </a:pPr>
            <a:r>
              <a:rPr lang="es-PR" sz="6300" dirty="0"/>
              <a:t>La capacidad económica de las partes;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6833423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d. alimentos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40000" lnSpcReduction="20000"/>
          </a:bodyPr>
          <a:lstStyle/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r>
              <a:rPr lang="es-PR" sz="6500" b="1" dirty="0"/>
              <a:t>Ejemplo de acciones:</a:t>
            </a:r>
          </a:p>
          <a:p>
            <a:pPr marL="228600" lvl="1" indent="0" algn="just">
              <a:buNone/>
            </a:pPr>
            <a:r>
              <a:rPr lang="es-PR" sz="6300" dirty="0"/>
              <a:t>Consideración de órdenes protectoras </a:t>
            </a:r>
          </a:p>
          <a:p>
            <a:pPr marL="228600" lvl="1" indent="0" algn="just">
              <a:buNone/>
            </a:pPr>
            <a:r>
              <a:rPr lang="es-PR" sz="6300" dirty="0"/>
              <a:t>La antítesis a la suspensión de vistas; causas expeditas. </a:t>
            </a:r>
          </a:p>
          <a:p>
            <a:pPr marL="228600" lvl="1" indent="0" algn="just">
              <a:buNone/>
            </a:pPr>
            <a:r>
              <a:rPr lang="es-PR" sz="6300" dirty="0"/>
              <a:t>El debido proceso de ley del alimentante.</a:t>
            </a:r>
          </a:p>
          <a:p>
            <a:pPr marL="228600" lvl="1" indent="0" algn="just">
              <a:buNone/>
            </a:pPr>
            <a:r>
              <a:rPr lang="es-PR" sz="6300" dirty="0"/>
              <a:t>Requerimiento de órdenes y los deberes ministeriales de las agencias; términos para cumplimiento.</a:t>
            </a:r>
          </a:p>
          <a:p>
            <a:pPr marL="228600" lvl="1" indent="0" algn="just">
              <a:buNone/>
            </a:pPr>
            <a:r>
              <a:rPr lang="es-PR" sz="6300" dirty="0"/>
              <a:t>Límites de las funciones del(de la) Examinador de Pensiones Alimentarias.</a:t>
            </a:r>
          </a:p>
          <a:p>
            <a:pPr marL="228600" lvl="1" indent="0" algn="just">
              <a:buNone/>
            </a:pPr>
            <a:r>
              <a:rPr lang="es-PR" sz="6300" dirty="0"/>
              <a:t>Las estipulaciones; implicaciones de estar bajo juramento.</a:t>
            </a:r>
          </a:p>
          <a:p>
            <a:pPr marL="228600" lvl="1" indent="0" algn="just">
              <a:buNone/>
            </a:pPr>
            <a:r>
              <a:rPr lang="es-PR" sz="6300" dirty="0"/>
              <a:t>La capacidad económica de las partes.</a:t>
            </a:r>
          </a:p>
          <a:p>
            <a:pPr marL="228600" lvl="1" indent="0" algn="just">
              <a:buNone/>
            </a:pPr>
            <a:r>
              <a:rPr lang="es-PR" sz="6300" dirty="0"/>
              <a:t>La consideración de la videoconferencia.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3428124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e. alimentos entre parientes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62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</a:t>
            </a:r>
            <a:r>
              <a:rPr lang="es-PR" sz="4600" dirty="0"/>
              <a:t> Solicitud de la pensión alimentaria a un pariente</a:t>
            </a:r>
          </a:p>
          <a:p>
            <a:pPr marL="0" indent="0" algn="just">
              <a:buNone/>
            </a:pPr>
            <a:r>
              <a:rPr lang="es-PR" sz="4600" b="1" dirty="0"/>
              <a:t>Ejemplo de acciones:</a:t>
            </a:r>
          </a:p>
          <a:p>
            <a:pPr marL="0" indent="0" algn="just">
              <a:buNone/>
            </a:pPr>
            <a:r>
              <a:rPr lang="es-PR" sz="4600" dirty="0"/>
              <a:t>	Análisis de los 	requisitos 	sustantivos </a:t>
            </a:r>
          </a:p>
          <a:p>
            <a:pPr marL="0" indent="0" algn="just">
              <a:buNone/>
            </a:pPr>
            <a:r>
              <a:rPr lang="es-PR" sz="4600" dirty="0"/>
              <a:t>	Consideración de las 	necesidades del 	alimentista; 	evidencia relacionada</a:t>
            </a:r>
          </a:p>
          <a:p>
            <a:pPr marL="0" indent="0" algn="just">
              <a:buNone/>
            </a:pPr>
            <a:r>
              <a:rPr lang="es-PR" sz="4600" dirty="0"/>
              <a:t>	Consideración de la capacidad 	del alimentante; evidencia 	relacionada</a:t>
            </a:r>
          </a:p>
          <a:p>
            <a:pPr marL="0" indent="0" algn="just">
              <a:buNone/>
            </a:pPr>
            <a:r>
              <a:rPr lang="es-PR" sz="4600" dirty="0"/>
              <a:t>	Evaluación de evidencia a 	presentar</a:t>
            </a:r>
          </a:p>
          <a:p>
            <a:pPr marL="0" indent="0" algn="just">
              <a:buNone/>
            </a:pPr>
            <a:r>
              <a:rPr lang="es-PR" sz="4600" dirty="0"/>
              <a:t> 	</a:t>
            </a:r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6380780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f. emancipación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</a:t>
            </a:r>
            <a:r>
              <a:rPr lang="es-PR" sz="4600" dirty="0"/>
              <a:t> Obtención de la mayoría de edad. </a:t>
            </a:r>
          </a:p>
          <a:p>
            <a:pPr marL="0" indent="0" algn="just">
              <a:buNone/>
            </a:pPr>
            <a:r>
              <a:rPr lang="es-PR" sz="4600" b="1" dirty="0"/>
              <a:t>Ejemplos de acciones:</a:t>
            </a:r>
          </a:p>
          <a:p>
            <a:pPr marL="0" indent="0" algn="just">
              <a:buNone/>
            </a:pPr>
            <a:r>
              <a:rPr lang="es-PR" sz="4600" dirty="0"/>
              <a:t>	De proceder, seleccionar 	con efectividad la vía 	correspondiente.  </a:t>
            </a:r>
          </a:p>
          <a:p>
            <a:pPr marL="0" indent="0" algn="just">
              <a:buNone/>
            </a:pPr>
            <a:r>
              <a:rPr lang="es-PR" sz="4600" dirty="0"/>
              <a:t>	Selección de la vía óptima </a:t>
            </a:r>
          </a:p>
          <a:p>
            <a:pPr marL="0" indent="0" algn="just">
              <a:buNone/>
            </a:pPr>
            <a:r>
              <a:rPr lang="es-PR" sz="4600" dirty="0"/>
              <a:t>	Contratación; deberes</a:t>
            </a:r>
          </a:p>
          <a:p>
            <a:pPr marL="0" indent="0" algn="just">
              <a:buNone/>
            </a:pPr>
            <a:r>
              <a:rPr lang="es-PR" sz="4600" dirty="0"/>
              <a:t>	Discusión adecuada sobre 	los efectos legales; 	irrevocabilidad</a:t>
            </a:r>
          </a:p>
          <a:p>
            <a:pPr marL="0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7905012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f. AUTORIZACIÓN JUDICIAL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00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 </a:t>
            </a:r>
            <a:r>
              <a:rPr lang="es-PR" sz="4600" dirty="0"/>
              <a:t>La autorización para poder realizar actos determinados </a:t>
            </a:r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 de acciones:</a:t>
            </a:r>
          </a:p>
          <a:p>
            <a:pPr marL="457200" lvl="2" indent="0" algn="just">
              <a:buNone/>
            </a:pPr>
            <a:r>
              <a:rPr lang="es-PR" sz="4400" dirty="0"/>
              <a:t>Especificidad del acto </a:t>
            </a:r>
          </a:p>
          <a:p>
            <a:pPr marL="457200" lvl="2" indent="0" algn="just">
              <a:buNone/>
            </a:pPr>
            <a:r>
              <a:rPr lang="es-PR" sz="4400" dirty="0"/>
              <a:t>El conflicto de interés</a:t>
            </a:r>
          </a:p>
          <a:p>
            <a:pPr marL="457200" lvl="2" indent="0" algn="just">
              <a:buNone/>
            </a:pPr>
            <a:r>
              <a:rPr lang="es-PR" sz="4600" dirty="0"/>
              <a:t>Petición minuciosa</a:t>
            </a:r>
          </a:p>
          <a:p>
            <a:pPr marL="457200" lvl="2" indent="0" algn="just">
              <a:buNone/>
            </a:pPr>
            <a:r>
              <a:rPr lang="es-PR" sz="4600" dirty="0"/>
              <a:t>Evidencia completa v. evidencia insuficiente</a:t>
            </a:r>
          </a:p>
          <a:p>
            <a:pPr marL="457200" lvl="2" indent="0" algn="just">
              <a:buNone/>
            </a:pPr>
            <a:r>
              <a:rPr lang="es-PR" sz="4600" dirty="0"/>
              <a:t>El ministerio público y sus deberes ministeriales</a:t>
            </a:r>
          </a:p>
          <a:p>
            <a:pPr marL="0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5983938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g. DESIGNACIÓN DE DEFENSOR JUDICIAL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62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 </a:t>
            </a:r>
            <a:r>
              <a:rPr lang="es-PR" sz="4600" dirty="0"/>
              <a:t>La autorización para poder realizar actos determinados </a:t>
            </a:r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 de acciones:</a:t>
            </a:r>
          </a:p>
          <a:p>
            <a:pPr marL="457200" lvl="2" indent="0" algn="just">
              <a:buNone/>
            </a:pPr>
            <a:r>
              <a:rPr lang="es-PR" sz="4400" dirty="0"/>
              <a:t>Verificar las instrucciones impartidas</a:t>
            </a:r>
          </a:p>
          <a:p>
            <a:pPr marL="457200" lvl="2" indent="0" algn="just">
              <a:buNone/>
            </a:pPr>
            <a:r>
              <a:rPr lang="es-PR" sz="4400" dirty="0"/>
              <a:t>Importancia del poder </a:t>
            </a:r>
            <a:r>
              <a:rPr lang="es-PR" sz="4400" i="1" dirty="0" err="1"/>
              <a:t>parens</a:t>
            </a:r>
            <a:r>
              <a:rPr lang="es-PR" sz="4400" i="1" dirty="0"/>
              <a:t> </a:t>
            </a:r>
            <a:r>
              <a:rPr lang="es-PR" sz="4400" i="1" dirty="0" err="1"/>
              <a:t>patriae</a:t>
            </a:r>
            <a:r>
              <a:rPr lang="es-PR" sz="4400" i="1" dirty="0"/>
              <a:t> </a:t>
            </a:r>
            <a:r>
              <a:rPr lang="es-PR" sz="4400" dirty="0"/>
              <a:t>del Estado; reconocimiento de ello</a:t>
            </a:r>
          </a:p>
          <a:p>
            <a:pPr marL="457200" lvl="2" indent="0" algn="just">
              <a:buNone/>
            </a:pPr>
            <a:r>
              <a:rPr lang="es-PR" sz="4400" dirty="0"/>
              <a:t>No perder el único y principal objetivo: asegurar el bienestar de los menores e incapaces ante un interés opuesto; </a:t>
            </a:r>
          </a:p>
          <a:p>
            <a:pPr marL="457200" lvl="2" indent="0" algn="just">
              <a:buNone/>
            </a:pPr>
            <a:r>
              <a:rPr lang="es-PR" sz="4400" dirty="0"/>
              <a:t>Verificar delegación innecesaria</a:t>
            </a:r>
          </a:p>
          <a:p>
            <a:pPr marL="457200" lvl="2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090916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a. OBJTIVO general 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del curso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s-ES" sz="3200" dirty="0"/>
              <a:t>Compartir con mis colegas el </a:t>
            </a:r>
            <a:r>
              <a:rPr lang="es-ES" sz="3200" b="1" dirty="0"/>
              <a:t>método M-M-M </a:t>
            </a:r>
            <a:r>
              <a:rPr lang="es-ES" sz="3200" dirty="0"/>
              <a:t>mediante el cual he desarrollado estrategias efectivas para ejercer el ministerio de la justicia durante los pasados 23 años en el ámbito del derecho de familia específicamente.  </a:t>
            </a:r>
            <a:endParaRPr lang="en-US" sz="3200" dirty="0"/>
          </a:p>
          <a:p>
            <a:pPr marL="0" indent="0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0855738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g. DESIGNACIÓN DE DEFENSOR JUDICIAL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00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 </a:t>
            </a:r>
            <a:r>
              <a:rPr lang="es-PR" sz="4600" dirty="0"/>
              <a:t>La autorización para poder realizar actos determinados </a:t>
            </a:r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 de acciones:</a:t>
            </a:r>
          </a:p>
          <a:p>
            <a:pPr marL="457200" lvl="2" indent="0" algn="just">
              <a:buNone/>
            </a:pPr>
            <a:r>
              <a:rPr lang="es-PR" sz="4400" dirty="0"/>
              <a:t>En el juicio;  fuera del juicio</a:t>
            </a:r>
          </a:p>
          <a:p>
            <a:pPr marL="457200" lvl="2" indent="0" algn="just">
              <a:buNone/>
            </a:pPr>
            <a:r>
              <a:rPr lang="es-PR" sz="4400" dirty="0"/>
              <a:t>Obligación continua de notificar al tribunal cuando exista fundamento </a:t>
            </a:r>
          </a:p>
          <a:p>
            <a:pPr marL="457200" lvl="2" indent="0" algn="just">
              <a:buNone/>
            </a:pPr>
            <a:r>
              <a:rPr lang="es-PR" sz="4400" dirty="0"/>
              <a:t>Bitácora de asuntos atendidos bajo la designación; honorarios</a:t>
            </a:r>
          </a:p>
          <a:p>
            <a:pPr marL="457200" lvl="2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1496946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h. tutela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 </a:t>
            </a:r>
            <a:r>
              <a:rPr lang="es-PR" sz="4600" dirty="0"/>
              <a:t>Lograr o impedir la determinación de incapacidad y el nombramiento de un tutor.</a:t>
            </a:r>
          </a:p>
          <a:p>
            <a:pPr marL="0" indent="0" algn="just">
              <a:buNone/>
            </a:pPr>
            <a:r>
              <a:rPr lang="es-PR" sz="4600" b="1" dirty="0"/>
              <a:t>Ejemplos de acciones: </a:t>
            </a:r>
          </a:p>
          <a:p>
            <a:pPr marL="457200" lvl="2" indent="0" algn="just">
              <a:buNone/>
            </a:pPr>
            <a:r>
              <a:rPr lang="es-PR" sz="4400" dirty="0"/>
              <a:t>Orientación del proceso al cliente:</a:t>
            </a:r>
          </a:p>
          <a:p>
            <a:pPr marL="457200" lvl="2" indent="0" algn="just">
              <a:buNone/>
            </a:pPr>
            <a:r>
              <a:rPr lang="es-PR" sz="4400" dirty="0"/>
              <a:t>Legitimación v. nombramiento; </a:t>
            </a:r>
          </a:p>
          <a:p>
            <a:pPr marL="457200" lvl="2" indent="0" algn="just">
              <a:buNone/>
            </a:pPr>
            <a:r>
              <a:rPr lang="es-PR" sz="4400" dirty="0"/>
              <a:t>Análisis del incapaz y sus condiciones reales</a:t>
            </a:r>
          </a:p>
          <a:p>
            <a:pPr marL="457200" lvl="2" indent="0" algn="just">
              <a:buNone/>
            </a:pPr>
            <a:r>
              <a:rPr lang="es-PR" sz="4400" dirty="0"/>
              <a:t>Revisión del informe pericial</a:t>
            </a:r>
          </a:p>
          <a:p>
            <a:pPr marL="457200" lvl="2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6780540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h. tutela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 de acciones:</a:t>
            </a:r>
          </a:p>
          <a:p>
            <a:pPr marL="457200" lvl="2" indent="0" algn="just">
              <a:buNone/>
            </a:pPr>
            <a:r>
              <a:rPr lang="es-PR" sz="4400" dirty="0"/>
              <a:t>Discusión sobre las consecuencias legales de la designación; discusión de las prohibiciones</a:t>
            </a:r>
          </a:p>
          <a:p>
            <a:pPr marL="457200" lvl="2" indent="0" algn="just">
              <a:buNone/>
            </a:pPr>
            <a:r>
              <a:rPr lang="es-PR" sz="4400" dirty="0"/>
              <a:t>Requerimiento y análisis de la evidencia;</a:t>
            </a:r>
          </a:p>
          <a:p>
            <a:pPr marL="457200" lvl="2" indent="0" algn="just">
              <a:buNone/>
            </a:pPr>
            <a:r>
              <a:rPr lang="es-PR" sz="4400" dirty="0"/>
              <a:t>Entrevista previa a los testigos periciales; asesoramiento</a:t>
            </a:r>
          </a:p>
          <a:p>
            <a:pPr marL="457200" lvl="2" indent="0" algn="just">
              <a:buNone/>
            </a:pPr>
            <a:r>
              <a:rPr lang="es-PR" sz="4400" dirty="0"/>
              <a:t>Asuntos sobre la tutela voluntaria (escritura pública); términos y condiciones</a:t>
            </a:r>
          </a:p>
          <a:p>
            <a:pPr marL="914400" lvl="4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8868758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i. asuntos apelativos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FIN: </a:t>
            </a:r>
            <a:r>
              <a:rPr lang="es-PR" sz="4600" dirty="0"/>
              <a:t>Efectividad del escrito a presentarse: claro, preciso y conciso; persuadir al foro </a:t>
            </a:r>
          </a:p>
          <a:p>
            <a:pPr marL="0" indent="0" algn="just">
              <a:buNone/>
            </a:pPr>
            <a:r>
              <a:rPr lang="es-PR" sz="4600" b="1" dirty="0"/>
              <a:t>Ejemplos de acciones: </a:t>
            </a:r>
          </a:p>
          <a:p>
            <a:pPr marL="457200" lvl="2" indent="0" algn="just">
              <a:buNone/>
            </a:pPr>
            <a:r>
              <a:rPr lang="es-PR" sz="4400" dirty="0"/>
              <a:t>Investigación legal: sustantiva y procesal</a:t>
            </a:r>
          </a:p>
          <a:p>
            <a:pPr marL="457200" lvl="2" indent="0" algn="just">
              <a:buNone/>
            </a:pPr>
            <a:r>
              <a:rPr lang="es-PR" sz="4400" dirty="0"/>
              <a:t>Discusión con el cliente </a:t>
            </a:r>
          </a:p>
          <a:p>
            <a:pPr marL="457200" lvl="2" indent="0" algn="just">
              <a:buNone/>
            </a:pPr>
            <a:r>
              <a:rPr lang="es-PR" sz="4400" dirty="0"/>
              <a:t>Términos y márgenes de error</a:t>
            </a:r>
          </a:p>
          <a:p>
            <a:pPr marL="457200" lvl="2" indent="0" algn="just">
              <a:buNone/>
            </a:pPr>
            <a:r>
              <a:rPr lang="es-PR" sz="4400" dirty="0"/>
              <a:t>Consideración de imprevistos</a:t>
            </a:r>
          </a:p>
          <a:p>
            <a:pPr marL="914400" lvl="4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6192365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i. asuntos apelativos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850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Ejemplos de acciones: </a:t>
            </a:r>
          </a:p>
          <a:p>
            <a:pPr marL="457200" lvl="2" indent="0" algn="just">
              <a:buNone/>
            </a:pPr>
            <a:r>
              <a:rPr lang="es-PR" sz="4400" dirty="0"/>
              <a:t>Precedentes relevantes: beneficiosos v. perjudiciales</a:t>
            </a:r>
          </a:p>
          <a:p>
            <a:pPr marL="457200" lvl="2" indent="0" algn="just">
              <a:buNone/>
            </a:pPr>
            <a:r>
              <a:rPr lang="es-PR" sz="4400" dirty="0"/>
              <a:t>Beneficiosos – destacar; resaltar</a:t>
            </a:r>
          </a:p>
          <a:p>
            <a:pPr marL="457200" lvl="2" indent="0" algn="just">
              <a:buNone/>
            </a:pPr>
            <a:r>
              <a:rPr lang="es-PR" sz="4400" dirty="0"/>
              <a:t>Perjudiciales – diferenciar; revocación del precedente; inoperante; ineficacia en la actualidad; cambios en la sociedad moderna </a:t>
            </a:r>
          </a:p>
          <a:p>
            <a:pPr marL="914400" lvl="4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3732932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i. asuntos apelativos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77500" lnSpcReduction="20000"/>
          </a:bodyPr>
          <a:lstStyle/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endParaRPr lang="es-PR" sz="4600" b="1" dirty="0"/>
          </a:p>
          <a:p>
            <a:pPr marL="0" indent="0" algn="just">
              <a:buNone/>
            </a:pPr>
            <a:r>
              <a:rPr lang="es-PR" sz="4600" b="1" dirty="0"/>
              <a:t>Ejemplos de acciones: </a:t>
            </a:r>
          </a:p>
          <a:p>
            <a:pPr marL="457200" lvl="2" indent="0" algn="just">
              <a:buNone/>
            </a:pPr>
            <a:r>
              <a:rPr lang="es-PR" sz="4400" dirty="0"/>
              <a:t>Desarrollar la argumentación concisa y precisa</a:t>
            </a:r>
          </a:p>
          <a:p>
            <a:pPr marL="457200" lvl="2" indent="0" algn="just">
              <a:buNone/>
            </a:pPr>
            <a:r>
              <a:rPr lang="es-PR" sz="4400" dirty="0"/>
              <a:t>organización de los señalamientos de errores; persuasión;   </a:t>
            </a:r>
          </a:p>
          <a:p>
            <a:pPr marL="457200" lvl="2" indent="0" algn="just">
              <a:buNone/>
            </a:pPr>
            <a:r>
              <a:rPr lang="es-PR" sz="4400" dirty="0"/>
              <a:t>de mayor a menor fuerza</a:t>
            </a:r>
          </a:p>
          <a:p>
            <a:pPr marL="457200" lvl="2" indent="0" algn="just">
              <a:buNone/>
            </a:pPr>
            <a:r>
              <a:rPr lang="es-PR" sz="4400" dirty="0"/>
              <a:t>menos es más – capacidad de síntesis´</a:t>
            </a:r>
          </a:p>
          <a:p>
            <a:pPr marL="457200" lvl="2" indent="0" algn="just">
              <a:buNone/>
            </a:pPr>
            <a:r>
              <a:rPr lang="es-PR" sz="4400" dirty="0"/>
              <a:t>omisión v. discusión  v. justicia </a:t>
            </a:r>
          </a:p>
          <a:p>
            <a:pPr marL="457200" lvl="2" indent="0" algn="just">
              <a:buNone/>
            </a:pPr>
            <a:r>
              <a:rPr lang="es-PR" sz="4400" dirty="0"/>
              <a:t>uso del lenguaje jurídico</a:t>
            </a:r>
          </a:p>
          <a:p>
            <a:pPr marL="914400" lvl="4" indent="0" algn="just">
              <a:buNone/>
            </a:pPr>
            <a:endParaRPr lang="es-PR" sz="4600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b="1" dirty="0"/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6080741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Estrategias PARA EL DERECHO DE FAMILIA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i. asuntos apelativos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PR" sz="4600" b="1" dirty="0"/>
              <a:t>Ejemplos de acciones: </a:t>
            </a:r>
          </a:p>
          <a:p>
            <a:pPr marL="457200" lvl="2" indent="0" algn="just">
              <a:buNone/>
            </a:pPr>
            <a:r>
              <a:rPr lang="es-PR" sz="5100" dirty="0"/>
              <a:t>hechos materiales y procesales – relevancia; coherencia; captar la atención; sostener o adelantar los argumentos</a:t>
            </a:r>
          </a:p>
          <a:p>
            <a:pPr marL="457200" lvl="2" indent="0" algn="just">
              <a:buNone/>
            </a:pPr>
            <a:r>
              <a:rPr lang="es-PR" sz="5100" dirty="0"/>
              <a:t>lectura del “cuento”; aburrido v. interesante; no omitir lo perjudicial-relevante </a:t>
            </a:r>
          </a:p>
          <a:p>
            <a:pPr marL="457200" lvl="2" indent="0" algn="just">
              <a:buNone/>
            </a:pPr>
            <a:r>
              <a:rPr lang="es-PR" sz="5100" dirty="0"/>
              <a:t>rebatir los argumentos de la parte adversa</a:t>
            </a:r>
          </a:p>
          <a:p>
            <a:pPr marL="457200" lvl="2" indent="0" algn="just">
              <a:buNone/>
            </a:pPr>
            <a:r>
              <a:rPr lang="es-PR" sz="5100" dirty="0"/>
              <a:t>uso de mecanismos visuales</a:t>
            </a:r>
          </a:p>
          <a:p>
            <a:pPr marL="457200" lvl="2" indent="0" algn="just">
              <a:buNone/>
            </a:pPr>
            <a:r>
              <a:rPr lang="es-PR" sz="5100" dirty="0"/>
              <a:t>eliminar los excesos (enfriamiento del escrito)</a:t>
            </a:r>
          </a:p>
          <a:p>
            <a:pPr marL="457200" lvl="2" indent="0" algn="just">
              <a:buNone/>
            </a:pPr>
            <a:r>
              <a:rPr lang="es-PR" sz="5100" dirty="0"/>
              <a:t>Preparación del apéndice</a:t>
            </a:r>
          </a:p>
          <a:p>
            <a:pPr marL="457200" lvl="2" indent="0" algn="just">
              <a:buNone/>
            </a:pPr>
            <a:r>
              <a:rPr lang="es-PR" sz="5100" dirty="0"/>
              <a:t>Radicación y su seguimiento</a:t>
            </a:r>
          </a:p>
          <a:p>
            <a:pPr marL="457200" lvl="2" indent="0" algn="just">
              <a:buNone/>
            </a:pPr>
            <a:r>
              <a:rPr lang="es-PR" sz="5100" dirty="0"/>
              <a:t>Efectos de la delegación de tareas</a:t>
            </a:r>
          </a:p>
          <a:p>
            <a:pPr marL="457200" lvl="2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2361303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CONSIDERACIONES 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FINALES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s-PR" sz="4600" dirty="0"/>
              <a:t>1. El ejercicio de </a:t>
            </a:r>
            <a:r>
              <a:rPr lang="es-PR" sz="4600"/>
              <a:t>nuestro ministerio</a:t>
            </a:r>
            <a:endParaRPr lang="es-PR" sz="4600" dirty="0"/>
          </a:p>
          <a:p>
            <a:pPr marL="0" indent="0">
              <a:buNone/>
            </a:pPr>
            <a:r>
              <a:rPr lang="es-PR" sz="4600" dirty="0"/>
              <a:t>2. Los profesionales del derecho de la otra parte</a:t>
            </a:r>
          </a:p>
          <a:p>
            <a:pPr marL="0" indent="0">
              <a:buNone/>
            </a:pPr>
            <a:r>
              <a:rPr lang="es-PR" sz="4600" dirty="0"/>
              <a:t>3. La verdad como atributo inseparable del profesional del derecho</a:t>
            </a:r>
          </a:p>
          <a:p>
            <a:pPr marL="0" indent="0">
              <a:buNone/>
            </a:pPr>
            <a:r>
              <a:rPr lang="es-PR" sz="4600" dirty="0"/>
              <a:t>4. Orgullo profesional</a:t>
            </a:r>
          </a:p>
          <a:p>
            <a:pPr marL="457200" lvl="2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0919874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interior, tabla, pequeño, hecho de madera&#10;&#10;Descripción generada automáticamente">
            <a:extLst>
              <a:ext uri="{FF2B5EF4-FFF2-40B4-BE49-F238E27FC236}">
                <a16:creationId xmlns:a16="http://schemas.microsoft.com/office/drawing/2014/main" id="{846B819E-82F0-4B11-B9A0-BA71A5F04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2237" r="-1" b="4735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2665270-7D39-49A6-82BD-5EADD1EE2367}"/>
              </a:ext>
            </a:extLst>
          </p:cNvPr>
          <p:cNvSpPr/>
          <p:nvPr/>
        </p:nvSpPr>
        <p:spPr>
          <a:xfrm>
            <a:off x="4976636" y="992221"/>
            <a:ext cx="6247308" cy="4873558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spc="0" dirty="0">
                <a:ln w="0"/>
                <a:latin typeface="+mj-lt"/>
                <a:ea typeface="+mj-ea"/>
                <a:cs typeface="+mj-cs"/>
              </a:rPr>
              <a:t>¡GRACIAS POR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spc="0" dirty="0">
                <a:ln w="0"/>
                <a:latin typeface="+mj-lt"/>
                <a:ea typeface="+mj-ea"/>
                <a:cs typeface="+mj-cs"/>
              </a:rPr>
              <a:t>SU RESPALDO Y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spc="0" dirty="0">
                <a:ln w="0"/>
                <a:latin typeface="+mj-lt"/>
                <a:ea typeface="+mj-ea"/>
                <a:cs typeface="+mj-cs"/>
              </a:rPr>
              <a:t>POR SU ATENCIÓN!</a:t>
            </a:r>
          </a:p>
        </p:txBody>
      </p:sp>
    </p:spTree>
    <p:extLst>
      <p:ext uri="{BB962C8B-B14F-4D97-AF65-F5344CB8AC3E}">
        <p14:creationId xmlns:p14="http://schemas.microsoft.com/office/powerpoint/2010/main" val="1552974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B. OBJTIVOS ESPECÍFICOS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DEL CURSO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Finalizado el curso, los profesionales del Derecho participantes de esta  actividad de educación jurídica continua podrán:</a:t>
            </a:r>
          </a:p>
          <a:p>
            <a:pPr marL="0" indent="0" algn="just">
              <a:buNone/>
            </a:pPr>
            <a:r>
              <a:rPr lang="es-PR" sz="3200" dirty="0"/>
              <a:t>1. Entender el método M-M-M- utilizado por la recurso para litigar con éxito asuntos de derecho de familia.</a:t>
            </a:r>
          </a:p>
          <a:p>
            <a:pPr marL="0" indent="0" algn="just">
              <a:buNone/>
            </a:pPr>
            <a:r>
              <a:rPr lang="es-PR" sz="3200" dirty="0"/>
              <a:t>2. Entender lo que constituye una estrategia y cómo se puede aplicar al ejercicio del ministerio de la justicia.</a:t>
            </a:r>
          </a:p>
          <a:p>
            <a:pPr marL="0" indent="0" algn="just">
              <a:buNone/>
            </a:pPr>
            <a:endParaRPr lang="es-PR" sz="2400" dirty="0"/>
          </a:p>
          <a:p>
            <a:pPr algn="just"/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950906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B. OBJTIVOS ESPECÍFICOS</a:t>
            </a:r>
            <a:br>
              <a:rPr lang="es-PR" sz="2400" dirty="0">
                <a:solidFill>
                  <a:schemeClr val="bg1"/>
                </a:solidFill>
              </a:rPr>
            </a:br>
            <a:r>
              <a:rPr lang="es-PR" sz="2400" dirty="0">
                <a:solidFill>
                  <a:schemeClr val="bg1"/>
                </a:solidFill>
              </a:rPr>
              <a:t>DEL CURSO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s-PR" sz="3200" dirty="0"/>
              <a:t>3. Adquirir y aplicar nuevas estrategias en su práctica profesional.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4. Aprender a desarrollar estrategias propias.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5. Aprender a descartar estrategias inefectivas. </a:t>
            </a:r>
          </a:p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6. Aplicar las destrezas aprendidas en su práctica profesional.</a:t>
            </a:r>
          </a:p>
          <a:p>
            <a:pPr algn="just"/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836999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3200" dirty="0">
                <a:solidFill>
                  <a:schemeClr val="bg1"/>
                </a:solidFill>
              </a:rPr>
              <a:t>MÉTODO M-M-M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s-PR" sz="3200" b="1" dirty="0"/>
              <a:t>Consiste en:</a:t>
            </a:r>
          </a:p>
          <a:p>
            <a:pPr marL="0" indent="0">
              <a:buNone/>
            </a:pPr>
            <a:r>
              <a:rPr lang="es-PR" sz="2800" b="1" dirty="0"/>
              <a:t>M</a:t>
            </a:r>
            <a:r>
              <a:rPr lang="es-PR" sz="2800" dirty="0"/>
              <a:t>AXIMIZAR EL TIEMPO CREANDO ESTRATEGIAS</a:t>
            </a:r>
          </a:p>
          <a:p>
            <a:pPr marL="0" indent="0" algn="just">
              <a:buNone/>
            </a:pPr>
            <a:endParaRPr lang="es-PR" sz="2800" dirty="0"/>
          </a:p>
          <a:p>
            <a:pPr marL="0" indent="0">
              <a:buNone/>
            </a:pPr>
            <a:r>
              <a:rPr lang="es-PR" sz="2800" b="1" dirty="0"/>
              <a:t>M</a:t>
            </a:r>
            <a:r>
              <a:rPr lang="es-PR" sz="2800" dirty="0"/>
              <a:t>ONITOREAR LAS ESTRATEGIAS</a:t>
            </a:r>
          </a:p>
          <a:p>
            <a:pPr marL="0" indent="0" algn="just">
              <a:buNone/>
            </a:pPr>
            <a:endParaRPr lang="es-PR" sz="2800" dirty="0"/>
          </a:p>
          <a:p>
            <a:pPr marL="0" indent="0">
              <a:buNone/>
            </a:pPr>
            <a:r>
              <a:rPr lang="es-PR" sz="2800" b="1" dirty="0"/>
              <a:t>M</a:t>
            </a:r>
            <a:r>
              <a:rPr lang="es-PR" sz="2800" dirty="0"/>
              <a:t>ANTENER, MEJORAR O DESCARTAR LAS ESTRATEGIAS UTILIZADAS</a:t>
            </a:r>
          </a:p>
        </p:txBody>
      </p:sp>
    </p:spTree>
    <p:extLst>
      <p:ext uri="{BB962C8B-B14F-4D97-AF65-F5344CB8AC3E}">
        <p14:creationId xmlns:p14="http://schemas.microsoft.com/office/powerpoint/2010/main" val="227122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F7C9C8-F15E-4606-A23B-B2771FFF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51" r="27782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EDB03E-5EC6-40C1-8558-1C760F008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903445"/>
            <a:ext cx="4905663" cy="1455575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PR" sz="2400" dirty="0">
                <a:solidFill>
                  <a:schemeClr val="bg1"/>
                </a:solidFill>
              </a:rPr>
              <a:t>ESTRATEGIA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DE66-D9C9-44E0-A85C-59FB1F6D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5357" cy="6857990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endParaRPr lang="es-PR" sz="3200" dirty="0"/>
          </a:p>
          <a:p>
            <a:pPr marL="0" indent="0" algn="just">
              <a:buNone/>
            </a:pPr>
            <a:r>
              <a:rPr lang="es-PR" sz="3200" dirty="0"/>
              <a:t>Una </a:t>
            </a:r>
            <a:r>
              <a:rPr lang="es-PR" sz="3200" b="1" dirty="0"/>
              <a:t>serie de acciones </a:t>
            </a:r>
            <a:r>
              <a:rPr lang="es-PR" sz="3200" b="1" u="sng" dirty="0"/>
              <a:t>anticipadamente calculadas</a:t>
            </a:r>
            <a:r>
              <a:rPr lang="es-PR" sz="3200" dirty="0"/>
              <a:t> y </a:t>
            </a:r>
            <a:r>
              <a:rPr lang="es-PR" sz="3200" b="1" dirty="0"/>
              <a:t>encaminadas hacia un </a:t>
            </a:r>
            <a:r>
              <a:rPr lang="es-PR" sz="3200" b="1" u="sng" dirty="0"/>
              <a:t>fin determinado</a:t>
            </a:r>
            <a:r>
              <a:rPr lang="es-PR" sz="3200" u="sng" dirty="0"/>
              <a:t>.</a:t>
            </a:r>
            <a:r>
              <a:rPr lang="es-PR" sz="3200" dirty="0"/>
              <a:t> </a:t>
            </a:r>
          </a:p>
          <a:p>
            <a:pPr marL="0" indent="0" algn="just">
              <a:buNone/>
            </a:pPr>
            <a:r>
              <a:rPr lang="es-PR" sz="3200" dirty="0"/>
              <a:t>El concepto se origina en el campo militar.  La RAE la define como el arte de dirigir las operaciones militares. </a:t>
            </a:r>
          </a:p>
          <a:p>
            <a:pPr marL="0" indent="0" algn="just">
              <a:buNone/>
            </a:pPr>
            <a:r>
              <a:rPr lang="es-PR" sz="3200" dirty="0"/>
              <a:t>En tiempos recientes se aplica a otras actividades humanas.</a:t>
            </a:r>
          </a:p>
          <a:p>
            <a:pPr marL="0" indent="0" algn="just">
              <a:buNone/>
            </a:pPr>
            <a:r>
              <a:rPr lang="es-PR" sz="3200" dirty="0"/>
              <a:t>Hace dos décadas comencé a aplicar este concepto al ejercicio de la profesión.</a:t>
            </a:r>
          </a:p>
          <a:p>
            <a:pPr marL="0" indent="0" algn="just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779685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806</TotalTime>
  <Words>3148</Words>
  <Application>Microsoft Office PowerPoint</Application>
  <PresentationFormat>Widescreen</PresentationFormat>
  <Paragraphs>547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5" baseType="lpstr">
      <vt:lpstr>Arial</vt:lpstr>
      <vt:lpstr>Calibri</vt:lpstr>
      <vt:lpstr>Garamond</vt:lpstr>
      <vt:lpstr>Gill Sans MT</vt:lpstr>
      <vt:lpstr>Monotype Corsiva</vt:lpstr>
      <vt:lpstr>Organic</vt:lpstr>
      <vt:lpstr>Parcel</vt:lpstr>
      <vt:lpstr> COMPARTIENDO MIS ESTRATEGIAS  EN CASOS DE FAMILIA   Lcda. Milagros Martínez Mercado </vt:lpstr>
      <vt:lpstr>INTRODUCCIÓN al curso</vt:lpstr>
      <vt:lpstr>INTRODUCCIÓN al curso</vt:lpstr>
      <vt:lpstr>INTRODUCCIÓN al curso</vt:lpstr>
      <vt:lpstr>a. OBJTIVO general  del curso </vt:lpstr>
      <vt:lpstr>B. OBJTIVOS ESPECÍFICOS DEL CURSO</vt:lpstr>
      <vt:lpstr>B. OBJTIVOS ESPECÍFICOS DEL CURSO</vt:lpstr>
      <vt:lpstr>MÉTODO M-M-M</vt:lpstr>
      <vt:lpstr>ESTRATEGIA</vt:lpstr>
      <vt:lpstr>TIPOS DE ESTRATEGIAS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PRELIMINAR</vt:lpstr>
      <vt:lpstr>ESTRATEGIa administrativa</vt:lpstr>
      <vt:lpstr>ESTRATEGIAs administrativas</vt:lpstr>
      <vt:lpstr>ESTRATEGIAs administrativas</vt:lpstr>
      <vt:lpstr>Estrategia INICIAL</vt:lpstr>
      <vt:lpstr>Estrategias INICIALES A. SELECCIÓN DEL FORO</vt:lpstr>
      <vt:lpstr>Estrategias INICIALES B. términos de acción</vt:lpstr>
      <vt:lpstr>Estrategias PROCESALES</vt:lpstr>
      <vt:lpstr>Estrategias PROCESALES 1. el descubrimiento de prueba</vt:lpstr>
      <vt:lpstr>ESTRATEGIAs PROCESALES 1. el descubrimiento de prueba</vt:lpstr>
      <vt:lpstr>ESTRATEGIAs PROCESALES 1. el descubrimiento de prueba</vt:lpstr>
      <vt:lpstr>ESTRATEGIAs PROCESALES 1i. Selección de evidencia útil</vt:lpstr>
      <vt:lpstr>ESTRATEGIAs PROCESALES 1ii. la prueba pericial</vt:lpstr>
      <vt:lpstr>ESTRATEGIAs PROCESALES 1ii. la prueba pericial</vt:lpstr>
      <vt:lpstr>ESTRATEGIAs PROCESALES iv. Las objeciones en el juicio</vt:lpstr>
      <vt:lpstr>ESTRATEGIAs PROCESALES iv. Las objeciones en el juicio</vt:lpstr>
      <vt:lpstr>ESTRATEGIAs PROCESALES v. el interrogatorio directo</vt:lpstr>
      <vt:lpstr>Estrategias PROCESALES vI. Presentación de la evidencia documental</vt:lpstr>
      <vt:lpstr>Estrategias PARA EL DERECHO DE FAMILIA </vt:lpstr>
      <vt:lpstr>Estrategias PARA EL DERECHO DE FAMILIA A. CUSTODIA y RELACIONES FILIALES</vt:lpstr>
      <vt:lpstr>ESTRATEGIAs PARA EL DERECHO DE FAMILIA b. DIVORCIO</vt:lpstr>
      <vt:lpstr>ESTRATEGIAs PARA EL DERECHO DE FAMILIA C. LIQUIDACIÓN DE BIENES</vt:lpstr>
      <vt:lpstr>Estrategias PARA EL DERECHO DE FAMILIA d. alimentos</vt:lpstr>
      <vt:lpstr>Estrategias PARA EL DERECHO DE FAMILIA d. alimentos</vt:lpstr>
      <vt:lpstr>Estrategias PARA EL DERECHO DE FAMILIA d. alimentos</vt:lpstr>
      <vt:lpstr>Estrategias PARA EL DERECHO DE FAMILIA e. alimentos entre parientes</vt:lpstr>
      <vt:lpstr>Estrategias PARA EL DERECHO DE FAMILIA f. emancipación</vt:lpstr>
      <vt:lpstr>Estrategias PARA EL DERECHO DE FAMILIA f. AUTORIZACIÓN JUDICIAL</vt:lpstr>
      <vt:lpstr>Estrategias PARA EL DERECHO DE FAMILIA g. DESIGNACIÓN DE DEFENSOR JUDICIAL</vt:lpstr>
      <vt:lpstr>Estrategias PARA EL DERECHO DE FAMILIA g. DESIGNACIÓN DE DEFENSOR JUDICIAL</vt:lpstr>
      <vt:lpstr>Estrategias PARA EL DERECHO DE FAMILIA h. tutela</vt:lpstr>
      <vt:lpstr>Estrategias PARA EL DERECHO DE FAMILIA h. tutela</vt:lpstr>
      <vt:lpstr>Estrategias PARA EL DERECHO DE FAMILIA i. asuntos apelativos</vt:lpstr>
      <vt:lpstr>Estrategias PARA EL DERECHO DE FAMILIA i. asuntos apelativos</vt:lpstr>
      <vt:lpstr>Estrategias PARA EL DERECHO DE FAMILIA i. asuntos apelativos</vt:lpstr>
      <vt:lpstr>Estrategias PARA EL DERECHO DE FAMILIA i. asuntos apelativos</vt:lpstr>
      <vt:lpstr>CONSIDERACIONES  FINALES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COMPARTIENDO ESTRATEGIAS PRÁCTICAS DE LITIGACIÓN  EN CASOS DE FAMILIA</dc:title>
  <dc:creator>zuleyka torres</dc:creator>
  <cp:lastModifiedBy>Jaime Velazquez</cp:lastModifiedBy>
  <cp:revision>102</cp:revision>
  <dcterms:created xsi:type="dcterms:W3CDTF">2020-03-10T16:21:30Z</dcterms:created>
  <dcterms:modified xsi:type="dcterms:W3CDTF">2021-02-01T03:02:35Z</dcterms:modified>
</cp:coreProperties>
</file>