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9"/>
  </p:notesMasterIdLst>
  <p:sldIdLst>
    <p:sldId id="256" r:id="rId2"/>
    <p:sldId id="292" r:id="rId3"/>
    <p:sldId id="293" r:id="rId4"/>
    <p:sldId id="294" r:id="rId5"/>
    <p:sldId id="295" r:id="rId6"/>
    <p:sldId id="257" r:id="rId7"/>
    <p:sldId id="258" r:id="rId8"/>
    <p:sldId id="259" r:id="rId9"/>
    <p:sldId id="260" r:id="rId10"/>
    <p:sldId id="271" r:id="rId11"/>
    <p:sldId id="272" r:id="rId12"/>
    <p:sldId id="273" r:id="rId13"/>
    <p:sldId id="261" r:id="rId14"/>
    <p:sldId id="262" r:id="rId15"/>
    <p:sldId id="266" r:id="rId16"/>
    <p:sldId id="296" r:id="rId17"/>
    <p:sldId id="297" r:id="rId18"/>
    <p:sldId id="298" r:id="rId19"/>
    <p:sldId id="299" r:id="rId20"/>
    <p:sldId id="274" r:id="rId21"/>
    <p:sldId id="276" r:id="rId22"/>
    <p:sldId id="275" r:id="rId23"/>
    <p:sldId id="277" r:id="rId24"/>
    <p:sldId id="300" r:id="rId25"/>
    <p:sldId id="263" r:id="rId26"/>
    <p:sldId id="267" r:id="rId27"/>
    <p:sldId id="264" r:id="rId28"/>
    <p:sldId id="281" r:id="rId29"/>
    <p:sldId id="304" r:id="rId30"/>
    <p:sldId id="265" r:id="rId31"/>
    <p:sldId id="301" r:id="rId32"/>
    <p:sldId id="302" r:id="rId33"/>
    <p:sldId id="268" r:id="rId34"/>
    <p:sldId id="269" r:id="rId35"/>
    <p:sldId id="270" r:id="rId36"/>
    <p:sldId id="303" r:id="rId37"/>
    <p:sldId id="305" r:id="rId38"/>
    <p:sldId id="306" r:id="rId39"/>
    <p:sldId id="307" r:id="rId40"/>
    <p:sldId id="308" r:id="rId41"/>
    <p:sldId id="309" r:id="rId42"/>
    <p:sldId id="310" r:id="rId43"/>
    <p:sldId id="311" r:id="rId44"/>
    <p:sldId id="278" r:id="rId45"/>
    <p:sldId id="279" r:id="rId46"/>
    <p:sldId id="280" r:id="rId47"/>
    <p:sldId id="312" r:id="rId48"/>
    <p:sldId id="313" r:id="rId49"/>
    <p:sldId id="314" r:id="rId50"/>
    <p:sldId id="315" r:id="rId51"/>
    <p:sldId id="316" r:id="rId52"/>
    <p:sldId id="317" r:id="rId53"/>
    <p:sldId id="318" r:id="rId54"/>
    <p:sldId id="319" r:id="rId55"/>
    <p:sldId id="282" r:id="rId56"/>
    <p:sldId id="283" r:id="rId57"/>
    <p:sldId id="284" r:id="rId58"/>
  </p:sldIdLst>
  <p:sldSz cx="9144000" cy="6858000" type="screen4x3"/>
  <p:notesSz cx="6858000" cy="9144000"/>
  <p:defaultTextStyle>
    <a:defPPr>
      <a:defRPr lang="es-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5" d="100"/>
          <a:sy n="85" d="100"/>
        </p:scale>
        <p:origin x="-152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5ED7F8B-DC69-4A07-8F3C-3654B5CD0706}" type="datetimeFigureOut">
              <a:rPr lang="es-PR" smtClean="0"/>
              <a:pPr/>
              <a:t>11/08/2022</a:t>
            </a:fld>
            <a:endParaRPr lang="es-P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P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B8E71F4-5B75-46B2-8B04-F96438266E4B}" type="slidenum">
              <a:rPr lang="es-PR" smtClean="0"/>
              <a:pPr/>
              <a:t>‹#›</a:t>
            </a:fld>
            <a:endParaRPr lang="es-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1E6822-C6B3-4A0A-8FFE-624C6524A5BA}" type="slidenum">
              <a:rPr lang="es-ES"/>
              <a:pPr/>
              <a:t>2</a:t>
            </a:fld>
            <a:endParaRPr lang="es-ES"/>
          </a:p>
        </p:txBody>
      </p:sp>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560DB71-1255-4E6C-B32F-B33069C7AAF7}" type="slidenum">
              <a:rPr lang="es-ES"/>
              <a:pPr/>
              <a:t>3</a:t>
            </a:fld>
            <a:endParaRPr lang="es-ES"/>
          </a:p>
        </p:txBody>
      </p:sp>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182DB4-4CE3-4D06-87A1-867778C54B0A}" type="slidenum">
              <a:rPr lang="es-ES"/>
              <a:pPr/>
              <a:t>4</a:t>
            </a:fld>
            <a:endParaRPr lang="es-ES"/>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81351FA-91A0-4A9F-A4A9-59AF7607C97E}" type="slidenum">
              <a:rPr lang="es-ES"/>
              <a:pPr/>
              <a:t>5</a:t>
            </a:fld>
            <a:endParaRPr lang="es-ES"/>
          </a:p>
        </p:txBody>
      </p:sp>
      <p:sp>
        <p:nvSpPr>
          <p:cNvPr id="67586" name="Rectangle 2"/>
          <p:cNvSpPr>
            <a:spLocks noGrp="1" noRot="1" noChangeAspect="1" noChangeArrowheads="1" noTextEdit="1"/>
          </p:cNvSpPr>
          <p:nvPr>
            <p:ph type="sldImg"/>
          </p:nvPr>
        </p:nvSpPr>
        <p:spPr>
          <a:ln/>
        </p:spPr>
      </p:sp>
      <p:sp>
        <p:nvSpPr>
          <p:cNvPr id="67587" name="Rectangle 3"/>
          <p:cNvSpPr>
            <a:spLocks noGrp="1" noChangeArrowheads="1"/>
          </p:cNvSpPr>
          <p:nvPr>
            <p:ph type="body" idx="1"/>
          </p:nvPr>
        </p:nvSpPr>
        <p:spPr/>
        <p:txBody>
          <a:bodyPr/>
          <a:lstStyle/>
          <a:p>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s-P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s-PR"/>
          </a:p>
        </p:txBody>
      </p:sp>
      <p:sp>
        <p:nvSpPr>
          <p:cNvPr id="4" name="Date Placeholder 3"/>
          <p:cNvSpPr>
            <a:spLocks noGrp="1"/>
          </p:cNvSpPr>
          <p:nvPr>
            <p:ph type="dt" sz="half" idx="10"/>
          </p:nvPr>
        </p:nvSpPr>
        <p:spPr/>
        <p:txBody>
          <a:bodyPr/>
          <a:lstStyle/>
          <a:p>
            <a:fld id="{FAD14B91-00E1-4CF0-B2EC-E3C7B4210D03}" type="datetimeFigureOut">
              <a:rPr lang="es-PR" smtClean="0"/>
              <a:pPr/>
              <a:t>11/08/2022</a:t>
            </a:fld>
            <a:endParaRPr lang="es-PR"/>
          </a:p>
        </p:txBody>
      </p:sp>
      <p:sp>
        <p:nvSpPr>
          <p:cNvPr id="5" name="Footer Placeholder 4"/>
          <p:cNvSpPr>
            <a:spLocks noGrp="1"/>
          </p:cNvSpPr>
          <p:nvPr>
            <p:ph type="ftr" sz="quarter" idx="11"/>
          </p:nvPr>
        </p:nvSpPr>
        <p:spPr/>
        <p:txBody>
          <a:bodyPr/>
          <a:lstStyle/>
          <a:p>
            <a:endParaRPr lang="es-PR"/>
          </a:p>
        </p:txBody>
      </p:sp>
      <p:sp>
        <p:nvSpPr>
          <p:cNvPr id="6" name="Slide Number Placeholder 5"/>
          <p:cNvSpPr>
            <a:spLocks noGrp="1"/>
          </p:cNvSpPr>
          <p:nvPr>
            <p:ph type="sldNum" sz="quarter" idx="12"/>
          </p:nvPr>
        </p:nvSpPr>
        <p:spPr/>
        <p:txBody>
          <a:bodyPr/>
          <a:lstStyle/>
          <a:p>
            <a:fld id="{08F9F2B2-57B8-4E95-9199-B4EB8B9D5E5C}" type="slidenum">
              <a:rPr lang="es-PR" smtClean="0"/>
              <a:pPr/>
              <a:t>‹#›</a:t>
            </a:fld>
            <a:endParaRPr lang="es-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PR"/>
          </a:p>
        </p:txBody>
      </p:sp>
      <p:sp>
        <p:nvSpPr>
          <p:cNvPr id="4" name="Date Placeholder 3"/>
          <p:cNvSpPr>
            <a:spLocks noGrp="1"/>
          </p:cNvSpPr>
          <p:nvPr>
            <p:ph type="dt" sz="half" idx="10"/>
          </p:nvPr>
        </p:nvSpPr>
        <p:spPr/>
        <p:txBody>
          <a:bodyPr/>
          <a:lstStyle/>
          <a:p>
            <a:fld id="{FAD14B91-00E1-4CF0-B2EC-E3C7B4210D03}" type="datetimeFigureOut">
              <a:rPr lang="es-PR" smtClean="0"/>
              <a:pPr/>
              <a:t>11/08/2022</a:t>
            </a:fld>
            <a:endParaRPr lang="es-PR"/>
          </a:p>
        </p:txBody>
      </p:sp>
      <p:sp>
        <p:nvSpPr>
          <p:cNvPr id="5" name="Footer Placeholder 4"/>
          <p:cNvSpPr>
            <a:spLocks noGrp="1"/>
          </p:cNvSpPr>
          <p:nvPr>
            <p:ph type="ftr" sz="quarter" idx="11"/>
          </p:nvPr>
        </p:nvSpPr>
        <p:spPr/>
        <p:txBody>
          <a:bodyPr/>
          <a:lstStyle/>
          <a:p>
            <a:endParaRPr lang="es-PR"/>
          </a:p>
        </p:txBody>
      </p:sp>
      <p:sp>
        <p:nvSpPr>
          <p:cNvPr id="6" name="Slide Number Placeholder 5"/>
          <p:cNvSpPr>
            <a:spLocks noGrp="1"/>
          </p:cNvSpPr>
          <p:nvPr>
            <p:ph type="sldNum" sz="quarter" idx="12"/>
          </p:nvPr>
        </p:nvSpPr>
        <p:spPr/>
        <p:txBody>
          <a:bodyPr/>
          <a:lstStyle/>
          <a:p>
            <a:fld id="{08F9F2B2-57B8-4E95-9199-B4EB8B9D5E5C}" type="slidenum">
              <a:rPr lang="es-PR" smtClean="0"/>
              <a:pPr/>
              <a:t>‹#›</a:t>
            </a:fld>
            <a:endParaRPr lang="es-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s-P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PR"/>
          </a:p>
        </p:txBody>
      </p:sp>
      <p:sp>
        <p:nvSpPr>
          <p:cNvPr id="4" name="Date Placeholder 3"/>
          <p:cNvSpPr>
            <a:spLocks noGrp="1"/>
          </p:cNvSpPr>
          <p:nvPr>
            <p:ph type="dt" sz="half" idx="10"/>
          </p:nvPr>
        </p:nvSpPr>
        <p:spPr/>
        <p:txBody>
          <a:bodyPr/>
          <a:lstStyle/>
          <a:p>
            <a:fld id="{FAD14B91-00E1-4CF0-B2EC-E3C7B4210D03}" type="datetimeFigureOut">
              <a:rPr lang="es-PR" smtClean="0"/>
              <a:pPr/>
              <a:t>11/08/2022</a:t>
            </a:fld>
            <a:endParaRPr lang="es-PR"/>
          </a:p>
        </p:txBody>
      </p:sp>
      <p:sp>
        <p:nvSpPr>
          <p:cNvPr id="5" name="Footer Placeholder 4"/>
          <p:cNvSpPr>
            <a:spLocks noGrp="1"/>
          </p:cNvSpPr>
          <p:nvPr>
            <p:ph type="ftr" sz="quarter" idx="11"/>
          </p:nvPr>
        </p:nvSpPr>
        <p:spPr/>
        <p:txBody>
          <a:bodyPr/>
          <a:lstStyle/>
          <a:p>
            <a:endParaRPr lang="es-PR"/>
          </a:p>
        </p:txBody>
      </p:sp>
      <p:sp>
        <p:nvSpPr>
          <p:cNvPr id="6" name="Slide Number Placeholder 5"/>
          <p:cNvSpPr>
            <a:spLocks noGrp="1"/>
          </p:cNvSpPr>
          <p:nvPr>
            <p:ph type="sldNum" sz="quarter" idx="12"/>
          </p:nvPr>
        </p:nvSpPr>
        <p:spPr/>
        <p:txBody>
          <a:bodyPr/>
          <a:lstStyle/>
          <a:p>
            <a:fld id="{08F9F2B2-57B8-4E95-9199-B4EB8B9D5E5C}" type="slidenum">
              <a:rPr lang="es-PR" smtClean="0"/>
              <a:pPr/>
              <a:t>‹#›</a:t>
            </a:fld>
            <a:endParaRPr lang="es-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PR"/>
          </a:p>
        </p:txBody>
      </p:sp>
      <p:sp>
        <p:nvSpPr>
          <p:cNvPr id="4" name="Date Placeholder 3"/>
          <p:cNvSpPr>
            <a:spLocks noGrp="1"/>
          </p:cNvSpPr>
          <p:nvPr>
            <p:ph type="dt" sz="half" idx="10"/>
          </p:nvPr>
        </p:nvSpPr>
        <p:spPr/>
        <p:txBody>
          <a:bodyPr/>
          <a:lstStyle/>
          <a:p>
            <a:fld id="{FAD14B91-00E1-4CF0-B2EC-E3C7B4210D03}" type="datetimeFigureOut">
              <a:rPr lang="es-PR" smtClean="0"/>
              <a:pPr/>
              <a:t>11/08/2022</a:t>
            </a:fld>
            <a:endParaRPr lang="es-PR"/>
          </a:p>
        </p:txBody>
      </p:sp>
      <p:sp>
        <p:nvSpPr>
          <p:cNvPr id="5" name="Footer Placeholder 4"/>
          <p:cNvSpPr>
            <a:spLocks noGrp="1"/>
          </p:cNvSpPr>
          <p:nvPr>
            <p:ph type="ftr" sz="quarter" idx="11"/>
          </p:nvPr>
        </p:nvSpPr>
        <p:spPr/>
        <p:txBody>
          <a:bodyPr/>
          <a:lstStyle/>
          <a:p>
            <a:endParaRPr lang="es-PR"/>
          </a:p>
        </p:txBody>
      </p:sp>
      <p:sp>
        <p:nvSpPr>
          <p:cNvPr id="6" name="Slide Number Placeholder 5"/>
          <p:cNvSpPr>
            <a:spLocks noGrp="1"/>
          </p:cNvSpPr>
          <p:nvPr>
            <p:ph type="sldNum" sz="quarter" idx="12"/>
          </p:nvPr>
        </p:nvSpPr>
        <p:spPr/>
        <p:txBody>
          <a:bodyPr/>
          <a:lstStyle/>
          <a:p>
            <a:fld id="{08F9F2B2-57B8-4E95-9199-B4EB8B9D5E5C}" type="slidenum">
              <a:rPr lang="es-PR" smtClean="0"/>
              <a:pPr/>
              <a:t>‹#›</a:t>
            </a:fld>
            <a:endParaRPr lang="es-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s-P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AD14B91-00E1-4CF0-B2EC-E3C7B4210D03}" type="datetimeFigureOut">
              <a:rPr lang="es-PR" smtClean="0"/>
              <a:pPr/>
              <a:t>11/08/2022</a:t>
            </a:fld>
            <a:endParaRPr lang="es-PR"/>
          </a:p>
        </p:txBody>
      </p:sp>
      <p:sp>
        <p:nvSpPr>
          <p:cNvPr id="5" name="Footer Placeholder 4"/>
          <p:cNvSpPr>
            <a:spLocks noGrp="1"/>
          </p:cNvSpPr>
          <p:nvPr>
            <p:ph type="ftr" sz="quarter" idx="11"/>
          </p:nvPr>
        </p:nvSpPr>
        <p:spPr/>
        <p:txBody>
          <a:bodyPr/>
          <a:lstStyle/>
          <a:p>
            <a:endParaRPr lang="es-PR"/>
          </a:p>
        </p:txBody>
      </p:sp>
      <p:sp>
        <p:nvSpPr>
          <p:cNvPr id="6" name="Slide Number Placeholder 5"/>
          <p:cNvSpPr>
            <a:spLocks noGrp="1"/>
          </p:cNvSpPr>
          <p:nvPr>
            <p:ph type="sldNum" sz="quarter" idx="12"/>
          </p:nvPr>
        </p:nvSpPr>
        <p:spPr/>
        <p:txBody>
          <a:bodyPr/>
          <a:lstStyle/>
          <a:p>
            <a:fld id="{08F9F2B2-57B8-4E95-9199-B4EB8B9D5E5C}" type="slidenum">
              <a:rPr lang="es-PR" smtClean="0"/>
              <a:pPr/>
              <a:t>‹#›</a:t>
            </a:fld>
            <a:endParaRPr lang="es-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P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P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PR"/>
          </a:p>
        </p:txBody>
      </p:sp>
      <p:sp>
        <p:nvSpPr>
          <p:cNvPr id="5" name="Date Placeholder 4"/>
          <p:cNvSpPr>
            <a:spLocks noGrp="1"/>
          </p:cNvSpPr>
          <p:nvPr>
            <p:ph type="dt" sz="half" idx="10"/>
          </p:nvPr>
        </p:nvSpPr>
        <p:spPr/>
        <p:txBody>
          <a:bodyPr/>
          <a:lstStyle/>
          <a:p>
            <a:fld id="{FAD14B91-00E1-4CF0-B2EC-E3C7B4210D03}" type="datetimeFigureOut">
              <a:rPr lang="es-PR" smtClean="0"/>
              <a:pPr/>
              <a:t>11/08/2022</a:t>
            </a:fld>
            <a:endParaRPr lang="es-PR"/>
          </a:p>
        </p:txBody>
      </p:sp>
      <p:sp>
        <p:nvSpPr>
          <p:cNvPr id="6" name="Footer Placeholder 5"/>
          <p:cNvSpPr>
            <a:spLocks noGrp="1"/>
          </p:cNvSpPr>
          <p:nvPr>
            <p:ph type="ftr" sz="quarter" idx="11"/>
          </p:nvPr>
        </p:nvSpPr>
        <p:spPr/>
        <p:txBody>
          <a:bodyPr/>
          <a:lstStyle/>
          <a:p>
            <a:endParaRPr lang="es-PR"/>
          </a:p>
        </p:txBody>
      </p:sp>
      <p:sp>
        <p:nvSpPr>
          <p:cNvPr id="7" name="Slide Number Placeholder 6"/>
          <p:cNvSpPr>
            <a:spLocks noGrp="1"/>
          </p:cNvSpPr>
          <p:nvPr>
            <p:ph type="sldNum" sz="quarter" idx="12"/>
          </p:nvPr>
        </p:nvSpPr>
        <p:spPr/>
        <p:txBody>
          <a:bodyPr/>
          <a:lstStyle/>
          <a:p>
            <a:fld id="{08F9F2B2-57B8-4E95-9199-B4EB8B9D5E5C}" type="slidenum">
              <a:rPr lang="es-PR" smtClean="0"/>
              <a:pPr/>
              <a:t>‹#›</a:t>
            </a:fld>
            <a:endParaRPr lang="es-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s-P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P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PR"/>
          </a:p>
        </p:txBody>
      </p:sp>
      <p:sp>
        <p:nvSpPr>
          <p:cNvPr id="7" name="Date Placeholder 6"/>
          <p:cNvSpPr>
            <a:spLocks noGrp="1"/>
          </p:cNvSpPr>
          <p:nvPr>
            <p:ph type="dt" sz="half" idx="10"/>
          </p:nvPr>
        </p:nvSpPr>
        <p:spPr/>
        <p:txBody>
          <a:bodyPr/>
          <a:lstStyle/>
          <a:p>
            <a:fld id="{FAD14B91-00E1-4CF0-B2EC-E3C7B4210D03}" type="datetimeFigureOut">
              <a:rPr lang="es-PR" smtClean="0"/>
              <a:pPr/>
              <a:t>11/08/2022</a:t>
            </a:fld>
            <a:endParaRPr lang="es-PR"/>
          </a:p>
        </p:txBody>
      </p:sp>
      <p:sp>
        <p:nvSpPr>
          <p:cNvPr id="8" name="Footer Placeholder 7"/>
          <p:cNvSpPr>
            <a:spLocks noGrp="1"/>
          </p:cNvSpPr>
          <p:nvPr>
            <p:ph type="ftr" sz="quarter" idx="11"/>
          </p:nvPr>
        </p:nvSpPr>
        <p:spPr/>
        <p:txBody>
          <a:bodyPr/>
          <a:lstStyle/>
          <a:p>
            <a:endParaRPr lang="es-PR"/>
          </a:p>
        </p:txBody>
      </p:sp>
      <p:sp>
        <p:nvSpPr>
          <p:cNvPr id="9" name="Slide Number Placeholder 8"/>
          <p:cNvSpPr>
            <a:spLocks noGrp="1"/>
          </p:cNvSpPr>
          <p:nvPr>
            <p:ph type="sldNum" sz="quarter" idx="12"/>
          </p:nvPr>
        </p:nvSpPr>
        <p:spPr/>
        <p:txBody>
          <a:bodyPr/>
          <a:lstStyle/>
          <a:p>
            <a:fld id="{08F9F2B2-57B8-4E95-9199-B4EB8B9D5E5C}" type="slidenum">
              <a:rPr lang="es-PR" smtClean="0"/>
              <a:pPr/>
              <a:t>‹#›</a:t>
            </a:fld>
            <a:endParaRPr lang="es-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PR"/>
          </a:p>
        </p:txBody>
      </p:sp>
      <p:sp>
        <p:nvSpPr>
          <p:cNvPr id="3" name="Date Placeholder 2"/>
          <p:cNvSpPr>
            <a:spLocks noGrp="1"/>
          </p:cNvSpPr>
          <p:nvPr>
            <p:ph type="dt" sz="half" idx="10"/>
          </p:nvPr>
        </p:nvSpPr>
        <p:spPr/>
        <p:txBody>
          <a:bodyPr/>
          <a:lstStyle/>
          <a:p>
            <a:fld id="{FAD14B91-00E1-4CF0-B2EC-E3C7B4210D03}" type="datetimeFigureOut">
              <a:rPr lang="es-PR" smtClean="0"/>
              <a:pPr/>
              <a:t>11/08/2022</a:t>
            </a:fld>
            <a:endParaRPr lang="es-PR"/>
          </a:p>
        </p:txBody>
      </p:sp>
      <p:sp>
        <p:nvSpPr>
          <p:cNvPr id="4" name="Footer Placeholder 3"/>
          <p:cNvSpPr>
            <a:spLocks noGrp="1"/>
          </p:cNvSpPr>
          <p:nvPr>
            <p:ph type="ftr" sz="quarter" idx="11"/>
          </p:nvPr>
        </p:nvSpPr>
        <p:spPr/>
        <p:txBody>
          <a:bodyPr/>
          <a:lstStyle/>
          <a:p>
            <a:endParaRPr lang="es-PR"/>
          </a:p>
        </p:txBody>
      </p:sp>
      <p:sp>
        <p:nvSpPr>
          <p:cNvPr id="5" name="Slide Number Placeholder 4"/>
          <p:cNvSpPr>
            <a:spLocks noGrp="1"/>
          </p:cNvSpPr>
          <p:nvPr>
            <p:ph type="sldNum" sz="quarter" idx="12"/>
          </p:nvPr>
        </p:nvSpPr>
        <p:spPr/>
        <p:txBody>
          <a:bodyPr/>
          <a:lstStyle/>
          <a:p>
            <a:fld id="{08F9F2B2-57B8-4E95-9199-B4EB8B9D5E5C}" type="slidenum">
              <a:rPr lang="es-PR" smtClean="0"/>
              <a:pPr/>
              <a:t>‹#›</a:t>
            </a:fld>
            <a:endParaRPr lang="es-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D14B91-00E1-4CF0-B2EC-E3C7B4210D03}" type="datetimeFigureOut">
              <a:rPr lang="es-PR" smtClean="0"/>
              <a:pPr/>
              <a:t>11/08/2022</a:t>
            </a:fld>
            <a:endParaRPr lang="es-PR"/>
          </a:p>
        </p:txBody>
      </p:sp>
      <p:sp>
        <p:nvSpPr>
          <p:cNvPr id="3" name="Footer Placeholder 2"/>
          <p:cNvSpPr>
            <a:spLocks noGrp="1"/>
          </p:cNvSpPr>
          <p:nvPr>
            <p:ph type="ftr" sz="quarter" idx="11"/>
          </p:nvPr>
        </p:nvSpPr>
        <p:spPr/>
        <p:txBody>
          <a:bodyPr/>
          <a:lstStyle/>
          <a:p>
            <a:endParaRPr lang="es-PR"/>
          </a:p>
        </p:txBody>
      </p:sp>
      <p:sp>
        <p:nvSpPr>
          <p:cNvPr id="4" name="Slide Number Placeholder 3"/>
          <p:cNvSpPr>
            <a:spLocks noGrp="1"/>
          </p:cNvSpPr>
          <p:nvPr>
            <p:ph type="sldNum" sz="quarter" idx="12"/>
          </p:nvPr>
        </p:nvSpPr>
        <p:spPr/>
        <p:txBody>
          <a:bodyPr/>
          <a:lstStyle/>
          <a:p>
            <a:fld id="{08F9F2B2-57B8-4E95-9199-B4EB8B9D5E5C}" type="slidenum">
              <a:rPr lang="es-PR" smtClean="0"/>
              <a:pPr/>
              <a:t>‹#›</a:t>
            </a:fld>
            <a:endParaRPr lang="es-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s-P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P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D14B91-00E1-4CF0-B2EC-E3C7B4210D03}" type="datetimeFigureOut">
              <a:rPr lang="es-PR" smtClean="0"/>
              <a:pPr/>
              <a:t>11/08/2022</a:t>
            </a:fld>
            <a:endParaRPr lang="es-PR"/>
          </a:p>
        </p:txBody>
      </p:sp>
      <p:sp>
        <p:nvSpPr>
          <p:cNvPr id="6" name="Footer Placeholder 5"/>
          <p:cNvSpPr>
            <a:spLocks noGrp="1"/>
          </p:cNvSpPr>
          <p:nvPr>
            <p:ph type="ftr" sz="quarter" idx="11"/>
          </p:nvPr>
        </p:nvSpPr>
        <p:spPr/>
        <p:txBody>
          <a:bodyPr/>
          <a:lstStyle/>
          <a:p>
            <a:endParaRPr lang="es-PR"/>
          </a:p>
        </p:txBody>
      </p:sp>
      <p:sp>
        <p:nvSpPr>
          <p:cNvPr id="7" name="Slide Number Placeholder 6"/>
          <p:cNvSpPr>
            <a:spLocks noGrp="1"/>
          </p:cNvSpPr>
          <p:nvPr>
            <p:ph type="sldNum" sz="quarter" idx="12"/>
          </p:nvPr>
        </p:nvSpPr>
        <p:spPr/>
        <p:txBody>
          <a:bodyPr/>
          <a:lstStyle/>
          <a:p>
            <a:fld id="{08F9F2B2-57B8-4E95-9199-B4EB8B9D5E5C}" type="slidenum">
              <a:rPr lang="es-PR" smtClean="0"/>
              <a:pPr/>
              <a:t>‹#›</a:t>
            </a:fld>
            <a:endParaRPr lang="es-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s-P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D14B91-00E1-4CF0-B2EC-E3C7B4210D03}" type="datetimeFigureOut">
              <a:rPr lang="es-PR" smtClean="0"/>
              <a:pPr/>
              <a:t>11/08/2022</a:t>
            </a:fld>
            <a:endParaRPr lang="es-PR"/>
          </a:p>
        </p:txBody>
      </p:sp>
      <p:sp>
        <p:nvSpPr>
          <p:cNvPr id="6" name="Footer Placeholder 5"/>
          <p:cNvSpPr>
            <a:spLocks noGrp="1"/>
          </p:cNvSpPr>
          <p:nvPr>
            <p:ph type="ftr" sz="quarter" idx="11"/>
          </p:nvPr>
        </p:nvSpPr>
        <p:spPr/>
        <p:txBody>
          <a:bodyPr/>
          <a:lstStyle/>
          <a:p>
            <a:endParaRPr lang="es-PR"/>
          </a:p>
        </p:txBody>
      </p:sp>
      <p:sp>
        <p:nvSpPr>
          <p:cNvPr id="7" name="Slide Number Placeholder 6"/>
          <p:cNvSpPr>
            <a:spLocks noGrp="1"/>
          </p:cNvSpPr>
          <p:nvPr>
            <p:ph type="sldNum" sz="quarter" idx="12"/>
          </p:nvPr>
        </p:nvSpPr>
        <p:spPr/>
        <p:txBody>
          <a:bodyPr/>
          <a:lstStyle/>
          <a:p>
            <a:fld id="{08F9F2B2-57B8-4E95-9199-B4EB8B9D5E5C}" type="slidenum">
              <a:rPr lang="es-PR" smtClean="0"/>
              <a:pPr/>
              <a:t>‹#›</a:t>
            </a:fld>
            <a:endParaRPr lang="es-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s-P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P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D14B91-00E1-4CF0-B2EC-E3C7B4210D03}" type="datetimeFigureOut">
              <a:rPr lang="es-PR" smtClean="0"/>
              <a:pPr/>
              <a:t>11/08/2022</a:t>
            </a:fld>
            <a:endParaRPr lang="es-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F9F2B2-57B8-4E95-9199-B4EB8B9D5E5C}" type="slidenum">
              <a:rPr lang="es-PR" smtClean="0"/>
              <a:pPr/>
              <a:t>‹#›</a:t>
            </a:fld>
            <a:endParaRPr lang="es-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124744"/>
            <a:ext cx="7772400" cy="1470025"/>
          </a:xfrm>
        </p:spPr>
        <p:txBody>
          <a:bodyPr>
            <a:normAutofit fontScale="90000"/>
          </a:bodyPr>
          <a:lstStyle/>
          <a:p>
            <a:r>
              <a:rPr lang="es-ES_tradnl" b="1" dirty="0"/>
              <a:t>LEY NUM. 246 DE 16 DE DICIEMBRE DE 2011</a:t>
            </a:r>
            <a:r>
              <a:rPr lang="es-PR" dirty="0"/>
              <a:t/>
            </a:r>
            <a:br>
              <a:rPr lang="es-PR" dirty="0"/>
            </a:br>
            <a:endParaRPr lang="es-PR" dirty="0"/>
          </a:p>
        </p:txBody>
      </p:sp>
      <p:sp>
        <p:nvSpPr>
          <p:cNvPr id="3" name="Subtitle 2"/>
          <p:cNvSpPr>
            <a:spLocks noGrp="1"/>
          </p:cNvSpPr>
          <p:nvPr>
            <p:ph type="subTitle" idx="1"/>
          </p:nvPr>
        </p:nvSpPr>
        <p:spPr>
          <a:xfrm>
            <a:off x="1259632" y="2348880"/>
            <a:ext cx="6400800" cy="3384376"/>
          </a:xfrm>
        </p:spPr>
        <p:txBody>
          <a:bodyPr>
            <a:normAutofit/>
          </a:bodyPr>
          <a:lstStyle/>
          <a:p>
            <a:endParaRPr lang="es-ES_tradnl" b="1" dirty="0" smtClean="0">
              <a:solidFill>
                <a:schemeClr val="tx1"/>
              </a:solidFill>
            </a:endParaRPr>
          </a:p>
          <a:p>
            <a:endParaRPr lang="es-ES_tradnl" b="1" dirty="0" smtClean="0">
              <a:solidFill>
                <a:schemeClr val="tx1"/>
              </a:solidFill>
            </a:endParaRPr>
          </a:p>
          <a:p>
            <a:r>
              <a:rPr lang="es-ES_tradnl" b="1" dirty="0" smtClean="0">
                <a:solidFill>
                  <a:schemeClr val="tx1"/>
                </a:solidFill>
              </a:rPr>
              <a:t>Ley </a:t>
            </a:r>
            <a:r>
              <a:rPr lang="es-ES_tradnl" b="1" dirty="0">
                <a:solidFill>
                  <a:schemeClr val="tx1"/>
                </a:solidFill>
              </a:rPr>
              <a:t>para la Seguridad, Bienestar y Protección de </a:t>
            </a:r>
            <a:r>
              <a:rPr lang="es-ES_tradnl" b="1" dirty="0" smtClean="0">
                <a:solidFill>
                  <a:schemeClr val="tx1"/>
                </a:solidFill>
              </a:rPr>
              <a:t>Menores</a:t>
            </a:r>
          </a:p>
          <a:p>
            <a:r>
              <a:rPr lang="es-ES_tradnl" sz="2400" b="1" dirty="0" smtClean="0">
                <a:solidFill>
                  <a:schemeClr val="tx1"/>
                </a:solidFill>
              </a:rPr>
              <a:t>Lcdo. Manuel A. Rivera Lugo</a:t>
            </a:r>
          </a:p>
          <a:p>
            <a:endParaRPr lang="es-ES_tradnl" sz="2400" b="1" dirty="0" smtClean="0">
              <a:solidFill>
                <a:schemeClr val="tx1"/>
              </a:solidFill>
            </a:endParaRPr>
          </a:p>
          <a:p>
            <a:endParaRPr lang="es-ES_tradnl" sz="2400" b="1" dirty="0">
              <a:solidFill>
                <a:schemeClr val="tx1"/>
              </a:solidFill>
            </a:endParaRPr>
          </a:p>
          <a:p>
            <a:endParaRPr lang="es-PR"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PRIMERA LEY PROTECTORA DE LOS MENORES EN PUERTO RICO</a:t>
            </a:r>
            <a:endParaRPr lang="es-PR" dirty="0"/>
          </a:p>
        </p:txBody>
      </p:sp>
      <p:sp>
        <p:nvSpPr>
          <p:cNvPr id="3" name="Content Placeholder 2"/>
          <p:cNvSpPr>
            <a:spLocks noGrp="1"/>
          </p:cNvSpPr>
          <p:nvPr>
            <p:ph idx="1"/>
          </p:nvPr>
        </p:nvSpPr>
        <p:spPr/>
        <p:txBody>
          <a:bodyPr/>
          <a:lstStyle/>
          <a:p>
            <a:pPr algn="just"/>
            <a:r>
              <a:rPr lang="es-PR" dirty="0" smtClean="0"/>
              <a:t>Ley # 75 de 28 de mayo de 1980, según enmendada, conocida como "Ley de Protección a Menores.</a:t>
            </a:r>
          </a:p>
          <a:p>
            <a:pPr algn="just"/>
            <a:r>
              <a:rPr lang="en-US" dirty="0" smtClean="0"/>
              <a:t>No </a:t>
            </a:r>
            <a:r>
              <a:rPr lang="en-US" dirty="0" err="1" smtClean="0"/>
              <a:t>es</a:t>
            </a:r>
            <a:r>
              <a:rPr lang="en-US" dirty="0" smtClean="0"/>
              <a:t> </a:t>
            </a:r>
            <a:r>
              <a:rPr lang="en-US" dirty="0" err="1" smtClean="0"/>
              <a:t>sino</a:t>
            </a:r>
            <a:r>
              <a:rPr lang="en-US" dirty="0" smtClean="0"/>
              <a:t> </a:t>
            </a:r>
            <a:r>
              <a:rPr lang="en-US" dirty="0" err="1" smtClean="0"/>
              <a:t>hasta</a:t>
            </a:r>
            <a:r>
              <a:rPr lang="en-US" dirty="0" smtClean="0"/>
              <a:t> el 1980 </a:t>
            </a:r>
            <a:r>
              <a:rPr lang="en-US" dirty="0" err="1" smtClean="0"/>
              <a:t>que</a:t>
            </a:r>
            <a:r>
              <a:rPr lang="en-US" dirty="0" smtClean="0"/>
              <a:t> se </a:t>
            </a:r>
            <a:r>
              <a:rPr lang="en-US" dirty="0" err="1" smtClean="0"/>
              <a:t>legisla</a:t>
            </a:r>
            <a:r>
              <a:rPr lang="en-US" dirty="0" smtClean="0"/>
              <a:t> </a:t>
            </a:r>
            <a:r>
              <a:rPr lang="en-US" dirty="0" err="1" smtClean="0"/>
              <a:t>para</a:t>
            </a:r>
            <a:r>
              <a:rPr lang="en-US" dirty="0" smtClean="0"/>
              <a:t> </a:t>
            </a:r>
            <a:r>
              <a:rPr lang="en-US" dirty="0" err="1" smtClean="0"/>
              <a:t>proteger</a:t>
            </a:r>
            <a:r>
              <a:rPr lang="en-US" dirty="0" smtClean="0"/>
              <a:t> a los </a:t>
            </a:r>
            <a:r>
              <a:rPr lang="en-US" dirty="0" err="1" smtClean="0"/>
              <a:t>menores</a:t>
            </a:r>
            <a:r>
              <a:rPr lang="en-US" dirty="0" smtClean="0"/>
              <a:t> de </a:t>
            </a:r>
            <a:r>
              <a:rPr lang="en-US" dirty="0" err="1" smtClean="0"/>
              <a:t>edad</a:t>
            </a:r>
            <a:r>
              <a:rPr lang="en-US" dirty="0" smtClean="0"/>
              <a:t> del </a:t>
            </a:r>
            <a:r>
              <a:rPr lang="en-US" dirty="0" err="1" smtClean="0"/>
              <a:t>maltrato</a:t>
            </a:r>
            <a:r>
              <a:rPr lang="en-US" dirty="0" smtClean="0"/>
              <a:t> </a:t>
            </a:r>
            <a:r>
              <a:rPr lang="en-US" dirty="0" err="1" smtClean="0"/>
              <a:t>por</a:t>
            </a:r>
            <a:r>
              <a:rPr lang="en-US" dirty="0" smtClean="0"/>
              <a:t> parte de </a:t>
            </a:r>
            <a:r>
              <a:rPr lang="en-US" dirty="0" err="1" smtClean="0"/>
              <a:t>sus</a:t>
            </a:r>
            <a:r>
              <a:rPr lang="en-US" dirty="0" smtClean="0"/>
              <a:t> padres, maestros, etc.</a:t>
            </a:r>
            <a:endParaRPr lang="es-PR" dirty="0" smtClean="0"/>
          </a:p>
          <a:p>
            <a:endParaRPr lang="es-PR"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INVENTARIO DE CONDUCTAS MALTRATANTES</a:t>
            </a:r>
            <a:endParaRPr lang="es-PR" dirty="0"/>
          </a:p>
        </p:txBody>
      </p:sp>
      <p:sp>
        <p:nvSpPr>
          <p:cNvPr id="3" name="Content Placeholder 2"/>
          <p:cNvSpPr>
            <a:spLocks noGrp="1"/>
          </p:cNvSpPr>
          <p:nvPr>
            <p:ph idx="1"/>
          </p:nvPr>
        </p:nvSpPr>
        <p:spPr/>
        <p:txBody>
          <a:bodyPr/>
          <a:lstStyle/>
          <a:p>
            <a:r>
              <a:rPr lang="en-US" dirty="0" err="1" smtClean="0"/>
              <a:t>Refranero</a:t>
            </a:r>
            <a:r>
              <a:rPr lang="en-US" dirty="0" smtClean="0"/>
              <a:t> Popular;</a:t>
            </a:r>
          </a:p>
          <a:p>
            <a:pPr marL="540000">
              <a:buFont typeface="Wingdings" pitchFamily="2" charset="2"/>
              <a:buChar char="ü"/>
            </a:pPr>
            <a:r>
              <a:rPr lang="en-US" i="1" dirty="0" smtClean="0"/>
              <a:t>“Los </a:t>
            </a:r>
            <a:r>
              <a:rPr lang="en-US" i="1" dirty="0" err="1" smtClean="0"/>
              <a:t>ninos</a:t>
            </a:r>
            <a:r>
              <a:rPr lang="en-US" i="1" dirty="0" smtClean="0"/>
              <a:t> </a:t>
            </a:r>
            <a:r>
              <a:rPr lang="en-US" i="1" dirty="0" err="1" smtClean="0"/>
              <a:t>hablan</a:t>
            </a:r>
            <a:r>
              <a:rPr lang="en-US" i="1" dirty="0" smtClean="0"/>
              <a:t> </a:t>
            </a:r>
            <a:r>
              <a:rPr lang="en-US" i="1" dirty="0" err="1" smtClean="0"/>
              <a:t>cuando</a:t>
            </a:r>
            <a:r>
              <a:rPr lang="en-US" i="1" dirty="0" smtClean="0"/>
              <a:t> </a:t>
            </a:r>
            <a:r>
              <a:rPr lang="en-US" i="1" dirty="0" err="1" smtClean="0"/>
              <a:t>las</a:t>
            </a:r>
            <a:r>
              <a:rPr lang="en-US" i="1" dirty="0" smtClean="0"/>
              <a:t> </a:t>
            </a:r>
            <a:r>
              <a:rPr lang="en-US" i="1" dirty="0" err="1" smtClean="0"/>
              <a:t>gallinas</a:t>
            </a:r>
            <a:r>
              <a:rPr lang="en-US" i="1" dirty="0" smtClean="0"/>
              <a:t> mean”</a:t>
            </a:r>
          </a:p>
          <a:p>
            <a:pPr marL="540000">
              <a:buFont typeface="Wingdings" pitchFamily="2" charset="2"/>
              <a:buChar char="ü"/>
            </a:pPr>
            <a:r>
              <a:rPr lang="en-US" i="1" dirty="0" smtClean="0"/>
              <a:t>“</a:t>
            </a:r>
            <a:r>
              <a:rPr lang="en-US" i="1" dirty="0" err="1" smtClean="0"/>
              <a:t>Tú</a:t>
            </a:r>
            <a:r>
              <a:rPr lang="en-US" i="1" dirty="0" smtClean="0"/>
              <a:t> </a:t>
            </a:r>
            <a:r>
              <a:rPr lang="en-US" i="1" dirty="0" err="1" smtClean="0"/>
              <a:t>eres</a:t>
            </a:r>
            <a:r>
              <a:rPr lang="en-US" i="1" dirty="0" smtClean="0"/>
              <a:t> </a:t>
            </a:r>
            <a:r>
              <a:rPr lang="en-US" i="1" dirty="0" err="1" smtClean="0"/>
              <a:t>una</a:t>
            </a:r>
            <a:r>
              <a:rPr lang="en-US" i="1" dirty="0" smtClean="0"/>
              <a:t> </a:t>
            </a:r>
            <a:r>
              <a:rPr lang="en-US" i="1" dirty="0" err="1" smtClean="0"/>
              <a:t>pila</a:t>
            </a:r>
            <a:r>
              <a:rPr lang="en-US" i="1" dirty="0" smtClean="0"/>
              <a:t> de </a:t>
            </a:r>
            <a:r>
              <a:rPr lang="en-US" i="1" dirty="0" err="1"/>
              <a:t>m</a:t>
            </a:r>
            <a:r>
              <a:rPr lang="en-US" i="1" dirty="0" err="1" smtClean="0"/>
              <a:t>ier</a:t>
            </a:r>
            <a:r>
              <a:rPr lang="en-US" i="1" dirty="0" smtClean="0"/>
              <a:t>…”</a:t>
            </a:r>
          </a:p>
          <a:p>
            <a:pPr marL="540000">
              <a:buFont typeface="Wingdings" pitchFamily="2" charset="2"/>
              <a:buChar char="ü"/>
            </a:pPr>
            <a:r>
              <a:rPr lang="en-US" i="1" dirty="0" smtClean="0"/>
              <a:t>“</a:t>
            </a:r>
            <a:r>
              <a:rPr lang="en-US" i="1" dirty="0" err="1" smtClean="0"/>
              <a:t>pero</a:t>
            </a:r>
            <a:r>
              <a:rPr lang="en-US" i="1" dirty="0" smtClean="0"/>
              <a:t> </a:t>
            </a:r>
            <a:r>
              <a:rPr lang="en-US" i="1" dirty="0" err="1" smtClean="0"/>
              <a:t>mira</a:t>
            </a:r>
            <a:r>
              <a:rPr lang="en-US" i="1" dirty="0" smtClean="0"/>
              <a:t> </a:t>
            </a:r>
            <a:r>
              <a:rPr lang="en-US" i="1" dirty="0" err="1" smtClean="0"/>
              <a:t>ese</a:t>
            </a:r>
            <a:r>
              <a:rPr lang="en-US" i="1" dirty="0" smtClean="0"/>
              <a:t> </a:t>
            </a:r>
            <a:r>
              <a:rPr lang="en-US" i="1" dirty="0" err="1" smtClean="0"/>
              <a:t>pila</a:t>
            </a:r>
            <a:r>
              <a:rPr lang="en-US" i="1" dirty="0" smtClean="0"/>
              <a:t> de </a:t>
            </a:r>
            <a:r>
              <a:rPr lang="en-US" i="1" dirty="0" err="1" smtClean="0"/>
              <a:t>mier</a:t>
            </a:r>
            <a:r>
              <a:rPr lang="en-US" i="1" dirty="0" smtClean="0"/>
              <a:t>… se </a:t>
            </a:r>
            <a:r>
              <a:rPr lang="en-US" i="1" dirty="0" err="1" smtClean="0"/>
              <a:t>cree</a:t>
            </a:r>
            <a:r>
              <a:rPr lang="en-US" i="1" dirty="0" smtClean="0"/>
              <a:t> </a:t>
            </a:r>
            <a:r>
              <a:rPr lang="en-US" i="1" dirty="0" err="1" smtClean="0"/>
              <a:t>que</a:t>
            </a:r>
            <a:r>
              <a:rPr lang="en-US" i="1" dirty="0" smtClean="0"/>
              <a:t> </a:t>
            </a:r>
            <a:r>
              <a:rPr lang="en-US" i="1" dirty="0" err="1" smtClean="0"/>
              <a:t>es</a:t>
            </a:r>
            <a:r>
              <a:rPr lang="en-US" i="1" dirty="0" smtClean="0"/>
              <a:t> </a:t>
            </a:r>
            <a:r>
              <a:rPr lang="en-US" i="1" dirty="0" err="1" smtClean="0"/>
              <a:t>grande</a:t>
            </a:r>
            <a:r>
              <a:rPr lang="en-US" i="1" dirty="0" smtClean="0"/>
              <a:t>”</a:t>
            </a:r>
          </a:p>
          <a:p>
            <a:pPr marL="540000">
              <a:buFont typeface="Wingdings" pitchFamily="2" charset="2"/>
              <a:buChar char="ü"/>
            </a:pPr>
            <a:r>
              <a:rPr lang="en-US" dirty="0" err="1" smtClean="0"/>
              <a:t>Llamamos</a:t>
            </a:r>
            <a:r>
              <a:rPr lang="en-US" dirty="0" smtClean="0"/>
              <a:t> </a:t>
            </a:r>
            <a:r>
              <a:rPr lang="en-US" i="1" dirty="0" smtClean="0"/>
              <a:t>“corral” </a:t>
            </a:r>
            <a:r>
              <a:rPr lang="en-US" dirty="0" smtClean="0"/>
              <a:t>el </a:t>
            </a:r>
            <a:r>
              <a:rPr lang="en-US" i="1" dirty="0" smtClean="0"/>
              <a:t>“play yard” </a:t>
            </a:r>
            <a:r>
              <a:rPr lang="en-US" dirty="0" smtClean="0"/>
              <a:t>de los </a:t>
            </a:r>
            <a:r>
              <a:rPr lang="en-US" dirty="0" err="1" smtClean="0"/>
              <a:t>bebés</a:t>
            </a:r>
            <a:r>
              <a:rPr lang="en-US" dirty="0"/>
              <a:t>.</a:t>
            </a:r>
            <a:endParaRPr lang="es-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linds(horizont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linds(horizontal)">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linds(horizontal)">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linds(horizontal)">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INVENTARIO DE CONDUCTAS MALTRATANTES</a:t>
            </a:r>
            <a:endParaRPr lang="es-PR" dirty="0"/>
          </a:p>
        </p:txBody>
      </p:sp>
      <p:sp>
        <p:nvSpPr>
          <p:cNvPr id="3" name="Content Placeholder 2"/>
          <p:cNvSpPr>
            <a:spLocks noGrp="1"/>
          </p:cNvSpPr>
          <p:nvPr>
            <p:ph idx="1"/>
          </p:nvPr>
        </p:nvSpPr>
        <p:spPr/>
        <p:txBody>
          <a:bodyPr>
            <a:normAutofit fontScale="92500" lnSpcReduction="20000"/>
          </a:bodyPr>
          <a:lstStyle/>
          <a:p>
            <a:r>
              <a:rPr lang="en-US" dirty="0" smtClean="0"/>
              <a:t>Para </a:t>
            </a:r>
            <a:r>
              <a:rPr lang="en-US" dirty="0" err="1" smtClean="0"/>
              <a:t>definir</a:t>
            </a:r>
            <a:r>
              <a:rPr lang="en-US" dirty="0" smtClean="0"/>
              <a:t>:</a:t>
            </a:r>
          </a:p>
          <a:p>
            <a:pPr>
              <a:buFont typeface="Wingdings" pitchFamily="2" charset="2"/>
              <a:buChar char="Ø"/>
            </a:pPr>
            <a:r>
              <a:rPr lang="en-US" dirty="0" err="1" smtClean="0"/>
              <a:t>Sopapo</a:t>
            </a:r>
            <a:endParaRPr lang="en-US" dirty="0" smtClean="0"/>
          </a:p>
          <a:p>
            <a:pPr>
              <a:buFont typeface="Wingdings" pitchFamily="2" charset="2"/>
              <a:buChar char="Ø"/>
            </a:pPr>
            <a:r>
              <a:rPr lang="en-US" dirty="0" err="1" smtClean="0"/>
              <a:t>Jinquetazo</a:t>
            </a:r>
            <a:endParaRPr lang="en-US" dirty="0" smtClean="0"/>
          </a:p>
          <a:p>
            <a:pPr>
              <a:buFont typeface="Wingdings" pitchFamily="2" charset="2"/>
              <a:buChar char="Ø"/>
            </a:pPr>
            <a:r>
              <a:rPr lang="en-US" dirty="0" err="1" smtClean="0"/>
              <a:t>Bofetás</a:t>
            </a:r>
            <a:endParaRPr lang="en-US" dirty="0" smtClean="0"/>
          </a:p>
          <a:p>
            <a:pPr>
              <a:buFont typeface="Wingdings" pitchFamily="2" charset="2"/>
              <a:buChar char="Ø"/>
            </a:pPr>
            <a:r>
              <a:rPr lang="en-US" dirty="0" err="1" smtClean="0"/>
              <a:t>Burrunazo</a:t>
            </a:r>
            <a:endParaRPr lang="en-US" dirty="0"/>
          </a:p>
          <a:p>
            <a:pPr>
              <a:buFont typeface="Wingdings" pitchFamily="2" charset="2"/>
              <a:buChar char="Ø"/>
            </a:pPr>
            <a:r>
              <a:rPr lang="en-US" dirty="0" err="1" smtClean="0"/>
              <a:t>Barrecampo</a:t>
            </a:r>
            <a:endParaRPr lang="en-US" dirty="0" smtClean="0"/>
          </a:p>
          <a:p>
            <a:pPr>
              <a:buFont typeface="Wingdings" pitchFamily="2" charset="2"/>
              <a:buChar char="Ø"/>
            </a:pPr>
            <a:r>
              <a:rPr lang="en-US" dirty="0" err="1" smtClean="0"/>
              <a:t>Cocotazo</a:t>
            </a:r>
            <a:endParaRPr lang="en-US" dirty="0" smtClean="0"/>
          </a:p>
          <a:p>
            <a:pPr>
              <a:buFont typeface="Wingdings" pitchFamily="2" charset="2"/>
              <a:buChar char="Ø"/>
            </a:pPr>
            <a:r>
              <a:rPr lang="en-US" dirty="0" err="1" smtClean="0"/>
              <a:t>Pellizcos</a:t>
            </a:r>
            <a:endParaRPr lang="en-US" dirty="0" smtClean="0"/>
          </a:p>
          <a:p>
            <a:pPr>
              <a:buFont typeface="Wingdings" pitchFamily="2" charset="2"/>
              <a:buChar char="Ø"/>
            </a:pPr>
            <a:r>
              <a:rPr lang="en-US" dirty="0" err="1" smtClean="0"/>
              <a:t>otros</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additive="base">
                                        <p:cTn id="3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additive="base">
                                        <p:cTn id="4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3">
                                            <p:txEl>
                                              <p:pRg st="6" end="6"/>
                                            </p:txEl>
                                          </p:spTgt>
                                        </p:tgtEl>
                                        <p:attrNameLst>
                                          <p:attrName>style.visibility</p:attrName>
                                        </p:attrNameLst>
                                      </p:cBhvr>
                                      <p:to>
                                        <p:strVal val="visible"/>
                                      </p:to>
                                    </p:set>
                                    <p:anim calcmode="lin" valueType="num">
                                      <p:cBhvr additive="base">
                                        <p:cTn id="48"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3">
                                            <p:txEl>
                                              <p:pRg st="7" end="7"/>
                                            </p:txEl>
                                          </p:spTgt>
                                        </p:tgtEl>
                                        <p:attrNameLst>
                                          <p:attrName>style.visibility</p:attrName>
                                        </p:attrNameLst>
                                      </p:cBhvr>
                                      <p:to>
                                        <p:strVal val="visible"/>
                                      </p:to>
                                    </p:set>
                                    <p:anim calcmode="lin" valueType="num">
                                      <p:cBhvr additive="base">
                                        <p:cTn id="54"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3">
                                            <p:txEl>
                                              <p:pRg st="8" end="8"/>
                                            </p:txEl>
                                          </p:spTgt>
                                        </p:tgtEl>
                                        <p:attrNameLst>
                                          <p:attrName>style.visibility</p:attrName>
                                        </p:attrNameLst>
                                      </p:cBhvr>
                                      <p:to>
                                        <p:strVal val="visible"/>
                                      </p:to>
                                    </p:set>
                                    <p:anim calcmode="lin" valueType="num">
                                      <p:cBhvr additive="base">
                                        <p:cTn id="60"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Ley</a:t>
            </a:r>
            <a:r>
              <a:rPr lang="en-US" dirty="0" smtClean="0"/>
              <a:t> 246, art. 3(f)</a:t>
            </a:r>
            <a:endParaRPr lang="es-PR" dirty="0"/>
          </a:p>
        </p:txBody>
      </p:sp>
      <p:sp>
        <p:nvSpPr>
          <p:cNvPr id="3" name="Content Placeholder 2"/>
          <p:cNvSpPr>
            <a:spLocks noGrp="1"/>
          </p:cNvSpPr>
          <p:nvPr>
            <p:ph idx="1"/>
          </p:nvPr>
        </p:nvSpPr>
        <p:spPr/>
        <p:txBody>
          <a:bodyPr/>
          <a:lstStyle/>
          <a:p>
            <a:pPr algn="just"/>
            <a:r>
              <a:rPr lang="es-PR" dirty="0"/>
              <a:t>“Corresponsabilidad” - </a:t>
            </a:r>
            <a:r>
              <a:rPr lang="es-PR" b="1" u="sng" dirty="0"/>
              <a:t>concurrencia</a:t>
            </a:r>
            <a:r>
              <a:rPr lang="es-PR" dirty="0"/>
              <a:t> de actores y acciones conducentes a garantizar el ejercicio de los derechos de los menores. La familia, la sociedad y el Estado son </a:t>
            </a:r>
            <a:r>
              <a:rPr lang="es-PR" b="1" u="sng" dirty="0"/>
              <a:t>corresponsables</a:t>
            </a:r>
            <a:r>
              <a:rPr lang="es-PR" dirty="0"/>
              <a:t> en su atención, seguridad, cuidado y protección</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Ley</a:t>
            </a:r>
            <a:r>
              <a:rPr lang="en-US" dirty="0" smtClean="0"/>
              <a:t> 246, art. 3(f)</a:t>
            </a:r>
            <a:endParaRPr lang="es-PR" dirty="0"/>
          </a:p>
        </p:txBody>
      </p:sp>
      <p:sp>
        <p:nvSpPr>
          <p:cNvPr id="3" name="Content Placeholder 2"/>
          <p:cNvSpPr>
            <a:spLocks noGrp="1"/>
          </p:cNvSpPr>
          <p:nvPr>
            <p:ph idx="1"/>
          </p:nvPr>
        </p:nvSpPr>
        <p:spPr/>
        <p:txBody>
          <a:bodyPr>
            <a:normAutofit fontScale="92500"/>
          </a:bodyPr>
          <a:lstStyle/>
          <a:p>
            <a:pPr algn="just"/>
            <a:r>
              <a:rPr lang="es-PR" dirty="0"/>
              <a:t>La corresponsabilidad y la concurrencia aplican en la relación que se establece entre todos los sectores e instituciones del Estado.</a:t>
            </a:r>
          </a:p>
          <a:p>
            <a:pPr algn="just"/>
            <a:r>
              <a:rPr lang="es-PR" dirty="0"/>
              <a:t> </a:t>
            </a:r>
            <a:r>
              <a:rPr lang="es-PR" dirty="0" smtClean="0"/>
              <a:t>No </a:t>
            </a:r>
            <a:r>
              <a:rPr lang="es-PR" dirty="0"/>
              <a:t>obstante lo anterior, instituciones públicas o privadas obligadas a la prestación de servicios sociales, no podrán invocar el principio de la corresponsabilidad para negar la atención que demande la satisfacción de los derechos fundamentales de los niños, niñas y adolescentes.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ARTICULO 2; DEFINICION MALTRATO</a:t>
            </a:r>
            <a:endParaRPr lang="es-PR" dirty="0"/>
          </a:p>
        </p:txBody>
      </p:sp>
      <p:sp>
        <p:nvSpPr>
          <p:cNvPr id="3" name="Content Placeholder 2"/>
          <p:cNvSpPr>
            <a:spLocks noGrp="1"/>
          </p:cNvSpPr>
          <p:nvPr>
            <p:ph idx="1"/>
          </p:nvPr>
        </p:nvSpPr>
        <p:spPr/>
        <p:txBody>
          <a:bodyPr>
            <a:normAutofit lnSpcReduction="10000"/>
          </a:bodyPr>
          <a:lstStyle/>
          <a:p>
            <a:pPr algn="just"/>
            <a:r>
              <a:rPr lang="es-PR" dirty="0" smtClean="0"/>
              <a:t>Para </a:t>
            </a:r>
            <a:r>
              <a:rPr lang="es-PR" dirty="0"/>
              <a:t>los efectos de este Ley, se entiende por maltrato de menores toda forma de perjuicio, humillación o abuso físico o psicológico, descuido, omisión o trato negligente, malos tratos o explotación sexual, incluidos las agresiones sexuales y la conducta obscena y toda forma de violencia o agresión sobre el niño, la niña o el adolescente por parte de sus padres, representantes legales o cualquier otra persona.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Artículo</a:t>
            </a:r>
            <a:r>
              <a:rPr lang="en-US" dirty="0" smtClean="0"/>
              <a:t> 3 (</a:t>
            </a:r>
            <a:r>
              <a:rPr lang="en-US" dirty="0" err="1" smtClean="0"/>
              <a:t>hh</a:t>
            </a:r>
            <a:r>
              <a:rPr lang="en-US" dirty="0" smtClean="0"/>
              <a:t>)</a:t>
            </a:r>
            <a:endParaRPr lang="es-PR" dirty="0"/>
          </a:p>
        </p:txBody>
      </p:sp>
      <p:sp>
        <p:nvSpPr>
          <p:cNvPr id="3" name="Content Placeholder 2"/>
          <p:cNvSpPr>
            <a:spLocks noGrp="1"/>
          </p:cNvSpPr>
          <p:nvPr>
            <p:ph idx="1"/>
          </p:nvPr>
        </p:nvSpPr>
        <p:spPr/>
        <p:txBody>
          <a:bodyPr>
            <a:normAutofit fontScale="85000" lnSpcReduction="10000"/>
          </a:bodyPr>
          <a:lstStyle/>
          <a:p>
            <a:pPr algn="just"/>
            <a:r>
              <a:rPr lang="es-PR" dirty="0" smtClean="0"/>
              <a:t>“Prevalencia de los derechos” - todo acto, decisión o medida administrativa, judicial o de cualquier naturaleza que deba adoptarse con relación a los menores, prevalecerán los derechos de estos, en especial si existe conflicto entre sus derechos fundamentales con los de cualquier otra persona. </a:t>
            </a:r>
          </a:p>
          <a:p>
            <a:pPr algn="just"/>
            <a:r>
              <a:rPr lang="es-PR" dirty="0" smtClean="0"/>
              <a:t>En caso de conflicto entre dos o más disposiciones legales, administrativas o disciplinarias, se aplicará la norma más favorable al mejor bienestar del menor, según lo determine el foro administrativo o judicial. </a:t>
            </a:r>
          </a:p>
          <a:p>
            <a:pPr algn="just"/>
            <a:endParaRPr lang="es-PR" dirty="0" smtClean="0"/>
          </a:p>
          <a:p>
            <a:endParaRPr lang="es-P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PR" dirty="0" smtClean="0"/>
              <a:t/>
            </a:r>
            <a:br>
              <a:rPr lang="es-PR" dirty="0" smtClean="0"/>
            </a:br>
            <a:r>
              <a:rPr lang="es-PR" b="1" dirty="0" smtClean="0"/>
              <a:t>Artículo 5.-Obligaciones de la familia</a:t>
            </a:r>
            <a:r>
              <a:rPr lang="es-PR" dirty="0" smtClean="0"/>
              <a:t> </a:t>
            </a:r>
            <a:endParaRPr lang="es-PR" dirty="0"/>
          </a:p>
        </p:txBody>
      </p:sp>
      <p:sp>
        <p:nvSpPr>
          <p:cNvPr id="3" name="Content Placeholder 2"/>
          <p:cNvSpPr>
            <a:spLocks noGrp="1"/>
          </p:cNvSpPr>
          <p:nvPr>
            <p:ph idx="1"/>
          </p:nvPr>
        </p:nvSpPr>
        <p:spPr/>
        <p:txBody>
          <a:bodyPr/>
          <a:lstStyle/>
          <a:p>
            <a:r>
              <a:rPr lang="es-PR" dirty="0" smtClean="0"/>
              <a:t>La familia tendrá la obligación de promover la igualdad de derechos, el afecto, la solidaridad y el respeto recíproco entre todos sus integrantes. Cualquier forma de violencia en la familia se considera destructiva para su armonía y unidad y debe ser sancionada</a:t>
            </a:r>
            <a:endParaRPr lang="es-P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PR" sz="4000" b="1" dirty="0" smtClean="0"/>
              <a:t>Artículo 6.-Obligaciones de la sociedad</a:t>
            </a:r>
            <a:r>
              <a:rPr lang="es-PR" dirty="0" smtClean="0"/>
              <a:t/>
            </a:r>
            <a:br>
              <a:rPr lang="es-PR" dirty="0" smtClean="0"/>
            </a:br>
            <a:endParaRPr lang="es-PR" dirty="0"/>
          </a:p>
        </p:txBody>
      </p:sp>
      <p:sp>
        <p:nvSpPr>
          <p:cNvPr id="3" name="Content Placeholder 2"/>
          <p:cNvSpPr>
            <a:spLocks noGrp="1"/>
          </p:cNvSpPr>
          <p:nvPr>
            <p:ph idx="1"/>
          </p:nvPr>
        </p:nvSpPr>
        <p:spPr/>
        <p:txBody>
          <a:bodyPr/>
          <a:lstStyle/>
          <a:p>
            <a:pPr algn="just"/>
            <a:r>
              <a:rPr lang="es-PR" dirty="0" smtClean="0"/>
              <a:t>En cumplimiento de los principios de corresponsabilidad y solidaridad, las organizaciones, las asociaciones, las empresas, el comercio y demás personas jurídicas, así como las personas naturales, tienen la obligación y la responsabilidad de tomar parte activa en el logro efectivo de los derechos y garantías de los menores</a:t>
            </a:r>
            <a:endParaRPr lang="es-P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PR" b="1" dirty="0" smtClean="0"/>
              <a:t>Artículo 7.-Obligaciones del Estado</a:t>
            </a:r>
            <a:r>
              <a:rPr lang="es-PR" dirty="0" smtClean="0"/>
              <a:t/>
            </a:r>
            <a:br>
              <a:rPr lang="es-PR" dirty="0" smtClean="0"/>
            </a:br>
            <a:endParaRPr lang="es-PR" dirty="0"/>
          </a:p>
        </p:txBody>
      </p:sp>
      <p:sp>
        <p:nvSpPr>
          <p:cNvPr id="3" name="Content Placeholder 2"/>
          <p:cNvSpPr>
            <a:spLocks noGrp="1"/>
          </p:cNvSpPr>
          <p:nvPr>
            <p:ph idx="1"/>
          </p:nvPr>
        </p:nvSpPr>
        <p:spPr/>
        <p:txBody>
          <a:bodyPr>
            <a:normAutofit fontScale="47500" lnSpcReduction="20000"/>
          </a:bodyPr>
          <a:lstStyle/>
          <a:p>
            <a:r>
              <a:rPr lang="es-PR" dirty="0" smtClean="0"/>
              <a:t>1. 	Garantizar el ejercicio de todos los derechos de los menores.</a:t>
            </a:r>
          </a:p>
          <a:p>
            <a:r>
              <a:rPr lang="es-PR" dirty="0" smtClean="0"/>
              <a:t> </a:t>
            </a:r>
          </a:p>
          <a:p>
            <a:r>
              <a:rPr lang="es-PR" dirty="0" smtClean="0"/>
              <a:t>2. 	Asegurar las condiciones para el ejercicio de los derechos y prevenir su amenaza o que se afecten a través del diseño y la ejecución de políticas públicas sobre infancia y adolescencia. </a:t>
            </a:r>
          </a:p>
          <a:p>
            <a:r>
              <a:rPr lang="es-PR" dirty="0" smtClean="0"/>
              <a:t> </a:t>
            </a:r>
          </a:p>
          <a:p>
            <a:r>
              <a:rPr lang="es-PR" dirty="0" smtClean="0"/>
              <a:t>3. 	Garantizar la asignación de los recursos necesarios para el cumplimiento de las políticas públicas de niñez y adolescencia para asegurar que prevalezcan sus derechos. </a:t>
            </a:r>
          </a:p>
          <a:p>
            <a:r>
              <a:rPr lang="es-PR" dirty="0" smtClean="0"/>
              <a:t> </a:t>
            </a:r>
          </a:p>
          <a:p>
            <a:r>
              <a:rPr lang="es-PR" dirty="0" smtClean="0"/>
              <a:t>4. 	Asegurar la protección y el efectivo restablecimiento de los derechos que han sido vulnerados. </a:t>
            </a:r>
          </a:p>
          <a:p>
            <a:r>
              <a:rPr lang="es-PR" dirty="0" smtClean="0"/>
              <a:t> </a:t>
            </a:r>
          </a:p>
          <a:p>
            <a:r>
              <a:rPr lang="es-PR" dirty="0" smtClean="0"/>
              <a:t>5. 	Promover la convivencia pacífica en el orden familiar y social. </a:t>
            </a:r>
          </a:p>
          <a:p>
            <a:r>
              <a:rPr lang="es-PR" dirty="0" smtClean="0"/>
              <a:t> </a:t>
            </a:r>
          </a:p>
          <a:p>
            <a:r>
              <a:rPr lang="es-PR" dirty="0" smtClean="0"/>
              <a:t>6. 	Resolver con carácter prevalente los recursos, peticiones o acciones judiciales que involucren a menores de edad.</a:t>
            </a:r>
          </a:p>
          <a:p>
            <a:r>
              <a:rPr lang="es-PR" dirty="0" smtClean="0"/>
              <a:t> </a:t>
            </a:r>
          </a:p>
          <a:p>
            <a:r>
              <a:rPr lang="es-PR" dirty="0" smtClean="0"/>
              <a:t>7. 	Promover en todos los sectores de la sociedad, el respeto a la integridad física, psíquica e intelectual y el ejercicio de los derechos de los menores y la forma de hacerlos efectivos. </a:t>
            </a:r>
          </a:p>
          <a:p>
            <a:r>
              <a:rPr lang="en-US" dirty="0" err="1" smtClean="0"/>
              <a:t>otros</a:t>
            </a:r>
            <a:endParaRPr lang="es-PR" dirty="0" smtClean="0"/>
          </a:p>
          <a:p>
            <a:endParaRPr lang="es-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150938" y="1030288"/>
            <a:ext cx="7793037" cy="730250"/>
          </a:xfrm>
        </p:spPr>
        <p:txBody>
          <a:bodyPr>
            <a:normAutofit fontScale="90000"/>
          </a:bodyPr>
          <a:lstStyle/>
          <a:p>
            <a:r>
              <a:rPr lang="en-US" sz="5400" dirty="0">
                <a:latin typeface="Rage Italic" pitchFamily="66" charset="0"/>
                <a:cs typeface="Courier New" pitchFamily="49" charset="0"/>
              </a:rPr>
              <a:t>Origen de </a:t>
            </a:r>
            <a:r>
              <a:rPr lang="en-US" sz="5400" dirty="0" err="1">
                <a:latin typeface="Rage Italic" pitchFamily="66" charset="0"/>
                <a:cs typeface="Courier New" pitchFamily="49" charset="0"/>
              </a:rPr>
              <a:t>esta</a:t>
            </a:r>
            <a:r>
              <a:rPr lang="en-US" sz="5400">
                <a:latin typeface="Rage Italic" pitchFamily="66" charset="0"/>
                <a:cs typeface="Courier New" pitchFamily="49" charset="0"/>
              </a:rPr>
              <a:t> legislación:</a:t>
            </a:r>
          </a:p>
        </p:txBody>
      </p:sp>
      <p:sp>
        <p:nvSpPr>
          <p:cNvPr id="19459" name="Rectangle 3"/>
          <p:cNvSpPr>
            <a:spLocks noGrp="1" noChangeArrowheads="1"/>
          </p:cNvSpPr>
          <p:nvPr>
            <p:ph type="body" idx="1"/>
          </p:nvPr>
        </p:nvSpPr>
        <p:spPr>
          <a:ln>
            <a:solidFill>
              <a:schemeClr val="tx1"/>
            </a:solidFill>
          </a:ln>
        </p:spPr>
        <p:txBody>
          <a:bodyPr/>
          <a:lstStyle/>
          <a:p>
            <a:r>
              <a:rPr lang="en-US" sz="2000" dirty="0" smtClean="0">
                <a:cs typeface="Courier New" pitchFamily="49" charset="0"/>
              </a:rPr>
              <a:t>Adoption </a:t>
            </a:r>
            <a:r>
              <a:rPr lang="en-US" sz="2000" dirty="0">
                <a:cs typeface="Courier New" pitchFamily="49" charset="0"/>
              </a:rPr>
              <a:t>Assistance and Child Welfare Act, 1980 </a:t>
            </a:r>
          </a:p>
          <a:p>
            <a:r>
              <a:rPr lang="en-US" sz="2000" dirty="0">
                <a:cs typeface="Courier New" pitchFamily="49" charset="0"/>
              </a:rPr>
              <a:t> 26 USC § 50B; 42 USC § 602 et seq.</a:t>
            </a:r>
            <a:r>
              <a:rPr lang="en-US" dirty="0">
                <a:cs typeface="Courier New" pitchFamily="49" charset="0"/>
              </a:rPr>
              <a:t> </a:t>
            </a:r>
            <a:endParaRPr lang="en-US" dirty="0">
              <a:latin typeface="Courier New" pitchFamily="49" charset="0"/>
              <a:cs typeface="Courier New" pitchFamily="49" charset="0"/>
            </a:endParaRPr>
          </a:p>
          <a:p>
            <a:r>
              <a:rPr lang="en-US" dirty="0">
                <a:solidFill>
                  <a:srgbClr val="FF0066"/>
                </a:solidFill>
                <a:cs typeface="Courier New" pitchFamily="49" charset="0"/>
              </a:rPr>
              <a:t>Adoption and Safe Families Act, Nov. 1997 </a:t>
            </a:r>
            <a:endParaRPr lang="en-US" dirty="0">
              <a:solidFill>
                <a:srgbClr val="FF0066"/>
              </a:solidFill>
              <a:latin typeface="Courier New" pitchFamily="49" charset="0"/>
              <a:cs typeface="Courier New" pitchFamily="49" charset="0"/>
            </a:endParaRPr>
          </a:p>
          <a:p>
            <a:r>
              <a:rPr lang="en-US" dirty="0">
                <a:cs typeface="Times New Roman" pitchFamily="18" charset="0"/>
              </a:rPr>
              <a:t> </a:t>
            </a:r>
            <a:r>
              <a:rPr lang="en-US" sz="2000" dirty="0">
                <a:cs typeface="Times New Roman" pitchFamily="18" charset="0"/>
              </a:rPr>
              <a:t>2 USC § 645, 901; 42 USC § 602 et seq.</a:t>
            </a:r>
            <a:r>
              <a:rPr lang="en-US" sz="2000" dirty="0">
                <a:cs typeface="Courier New" pitchFamily="49" charset="0"/>
              </a:rPr>
              <a:t> </a:t>
            </a:r>
            <a:endParaRPr lang="en-US" sz="2000" dirty="0">
              <a:latin typeface="Courier New" pitchFamily="49" charset="0"/>
              <a:cs typeface="Courier New" pitchFamily="49" charset="0"/>
            </a:endParaRPr>
          </a:p>
          <a:p>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9458"/>
                                        </p:tgtEl>
                                        <p:attrNameLst>
                                          <p:attrName>style.visibility</p:attrName>
                                        </p:attrNameLst>
                                      </p:cBhvr>
                                      <p:to>
                                        <p:strVal val="visible"/>
                                      </p:to>
                                    </p:set>
                                    <p:animEffect transition="in" filter="checkerboard(across)">
                                      <p:cBhvr>
                                        <p:cTn id="7" dur="500"/>
                                        <p:tgtEl>
                                          <p:spTgt spid="1945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9459">
                                            <p:txEl>
                                              <p:pRg st="0" end="0"/>
                                            </p:txEl>
                                          </p:spTgt>
                                        </p:tgtEl>
                                        <p:attrNameLst>
                                          <p:attrName>style.visibility</p:attrName>
                                        </p:attrNameLst>
                                      </p:cBhvr>
                                      <p:to>
                                        <p:strVal val="visible"/>
                                      </p:to>
                                    </p:set>
                                    <p:anim calcmode="lin" valueType="num">
                                      <p:cBhvr additive="base">
                                        <p:cTn id="12" dur="500" fill="hold"/>
                                        <p:tgtEl>
                                          <p:spTgt spid="19459">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945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9459">
                                            <p:txEl>
                                              <p:pRg st="1" end="1"/>
                                            </p:txEl>
                                          </p:spTgt>
                                        </p:tgtEl>
                                        <p:attrNameLst>
                                          <p:attrName>style.visibility</p:attrName>
                                        </p:attrNameLst>
                                      </p:cBhvr>
                                      <p:to>
                                        <p:strVal val="visible"/>
                                      </p:to>
                                    </p:set>
                                    <p:anim calcmode="lin" valueType="num">
                                      <p:cBhvr additive="base">
                                        <p:cTn id="18" dur="500" fill="hold"/>
                                        <p:tgtEl>
                                          <p:spTgt spid="19459">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1945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9459">
                                            <p:txEl>
                                              <p:pRg st="2" end="2"/>
                                            </p:txEl>
                                          </p:spTgt>
                                        </p:tgtEl>
                                        <p:attrNameLst>
                                          <p:attrName>style.visibility</p:attrName>
                                        </p:attrNameLst>
                                      </p:cBhvr>
                                      <p:to>
                                        <p:strVal val="visible"/>
                                      </p:to>
                                    </p:set>
                                    <p:anim calcmode="lin" valueType="num">
                                      <p:cBhvr additive="base">
                                        <p:cTn id="24" dur="500" fill="hold"/>
                                        <p:tgtEl>
                                          <p:spTgt spid="19459">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1945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9459">
                                            <p:txEl>
                                              <p:pRg st="3" end="3"/>
                                            </p:txEl>
                                          </p:spTgt>
                                        </p:tgtEl>
                                        <p:attrNameLst>
                                          <p:attrName>style.visibility</p:attrName>
                                        </p:attrNameLst>
                                      </p:cBhvr>
                                      <p:to>
                                        <p:strVal val="visible"/>
                                      </p:to>
                                    </p:set>
                                    <p:anim calcmode="lin" valueType="num">
                                      <p:cBhvr additive="base">
                                        <p:cTn id="30" dur="500" fill="hold"/>
                                        <p:tgtEl>
                                          <p:spTgt spid="19459">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19459">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autoUpdateAnimBg="0"/>
      <p:bldP spid="19459"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Obligaciones</a:t>
            </a:r>
            <a:r>
              <a:rPr lang="en-US" dirty="0" smtClean="0"/>
              <a:t> del </a:t>
            </a:r>
            <a:r>
              <a:rPr lang="en-US" dirty="0" err="1" smtClean="0"/>
              <a:t>Departamento</a:t>
            </a:r>
            <a:r>
              <a:rPr lang="en-US" dirty="0" smtClean="0"/>
              <a:t> de </a:t>
            </a:r>
            <a:r>
              <a:rPr lang="en-US" dirty="0" err="1" smtClean="0"/>
              <a:t>Educacion</a:t>
            </a:r>
            <a:r>
              <a:rPr lang="en-US" dirty="0" smtClean="0"/>
              <a:t> art. 7 (a) (1-7)</a:t>
            </a:r>
            <a:endParaRPr lang="es-PR" dirty="0"/>
          </a:p>
        </p:txBody>
      </p:sp>
      <p:sp>
        <p:nvSpPr>
          <p:cNvPr id="3" name="Content Placeholder 2"/>
          <p:cNvSpPr>
            <a:spLocks noGrp="1"/>
          </p:cNvSpPr>
          <p:nvPr>
            <p:ph idx="1"/>
          </p:nvPr>
        </p:nvSpPr>
        <p:spPr/>
        <p:txBody>
          <a:bodyPr/>
          <a:lstStyle/>
          <a:p>
            <a:r>
              <a:rPr lang="es-PR" dirty="0"/>
              <a:t>(1)     </a:t>
            </a:r>
            <a:r>
              <a:rPr lang="es-PR" dirty="0" smtClean="0"/>
              <a:t>Desarrollar </a:t>
            </a:r>
            <a:r>
              <a:rPr lang="es-PR" dirty="0"/>
              <a:t>políticas y protocolos escolares para </a:t>
            </a:r>
            <a:r>
              <a:rPr lang="es-PR" b="1" u="sng" dirty="0">
                <a:solidFill>
                  <a:srgbClr val="FF0000"/>
                </a:solidFill>
              </a:rPr>
              <a:t>informar</a:t>
            </a:r>
            <a:r>
              <a:rPr lang="es-PR" dirty="0"/>
              <a:t> situaciones de maltrato, maltrato institucional, negligencia y/o negligencia </a:t>
            </a:r>
            <a:r>
              <a:rPr lang="es-PR" dirty="0" smtClean="0"/>
              <a:t>institucional</a:t>
            </a:r>
          </a:p>
          <a:p>
            <a:endParaRPr lang="es-PR"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Obligaciones</a:t>
            </a:r>
            <a:r>
              <a:rPr lang="en-US" dirty="0" smtClean="0"/>
              <a:t> del </a:t>
            </a:r>
            <a:r>
              <a:rPr lang="en-US" dirty="0" err="1" smtClean="0"/>
              <a:t>Departamento</a:t>
            </a:r>
            <a:r>
              <a:rPr lang="en-US" dirty="0" smtClean="0"/>
              <a:t> de </a:t>
            </a:r>
            <a:r>
              <a:rPr lang="en-US" dirty="0" err="1" smtClean="0"/>
              <a:t>Educacion</a:t>
            </a:r>
            <a:r>
              <a:rPr lang="en-US" dirty="0" smtClean="0"/>
              <a:t> art. 7 (a) (1-7)</a:t>
            </a:r>
            <a:endParaRPr lang="es-PR" dirty="0"/>
          </a:p>
        </p:txBody>
      </p:sp>
      <p:sp>
        <p:nvSpPr>
          <p:cNvPr id="3" name="Content Placeholder 2"/>
          <p:cNvSpPr>
            <a:spLocks noGrp="1"/>
          </p:cNvSpPr>
          <p:nvPr>
            <p:ph idx="1"/>
          </p:nvPr>
        </p:nvSpPr>
        <p:spPr/>
        <p:txBody>
          <a:bodyPr>
            <a:normAutofit fontScale="70000" lnSpcReduction="20000"/>
          </a:bodyPr>
          <a:lstStyle/>
          <a:p>
            <a:pPr algn="just"/>
            <a:r>
              <a:rPr lang="es-PR" dirty="0" smtClean="0"/>
              <a:t>(5) Facilitar </a:t>
            </a:r>
            <a:r>
              <a:rPr lang="es-PR" dirty="0"/>
              <a:t>y garantizar la ubicación escolar y la transportación para los menores que están bajo la custodia del Departamento, en un término no mayor de setenta y dos (72) horas, de modo que no se interrumpan los servicios escolares de los menores. En los casos de menores de edad con impedimentos, cuya ubicación de emergencia en una escuela requiera de la continuación del programa especial de estudios que haya sido diseñado para estos, la Directora Escolar, la Maestra de Educación Especial que le presta los servicios, así como la Trabajadora Social Escolar</a:t>
            </a:r>
            <a:r>
              <a:rPr lang="es-PR" b="1" dirty="0"/>
              <a:t> </a:t>
            </a:r>
            <a:r>
              <a:rPr lang="es-PR" dirty="0"/>
              <a:t>se reunirán y en forma coordinada trabajarán en la ubicación del menor en el tiempo estipulado en este inciso. A estos efectos, todas las escuelas, públicas o privadas, mantendrán actualizado un directorio o catálogo de recursos y facilidades especializadas que faciliten y agilicen la ubicación del menor con impedimentos;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Obligaciones</a:t>
            </a:r>
            <a:r>
              <a:rPr lang="en-US" dirty="0" smtClean="0"/>
              <a:t> del </a:t>
            </a:r>
            <a:r>
              <a:rPr lang="en-US" dirty="0" err="1" smtClean="0"/>
              <a:t>Departamento</a:t>
            </a:r>
            <a:r>
              <a:rPr lang="en-US" dirty="0" smtClean="0"/>
              <a:t> de </a:t>
            </a:r>
            <a:r>
              <a:rPr lang="en-US" dirty="0" err="1" smtClean="0"/>
              <a:t>Educacion</a:t>
            </a:r>
            <a:r>
              <a:rPr lang="en-US" dirty="0" smtClean="0"/>
              <a:t> art. 7 (a) (1-7)</a:t>
            </a:r>
            <a:endParaRPr lang="es-PR" dirty="0"/>
          </a:p>
        </p:txBody>
      </p:sp>
      <p:sp>
        <p:nvSpPr>
          <p:cNvPr id="3" name="Content Placeholder 2"/>
          <p:cNvSpPr>
            <a:spLocks noGrp="1"/>
          </p:cNvSpPr>
          <p:nvPr>
            <p:ph idx="1"/>
          </p:nvPr>
        </p:nvSpPr>
        <p:spPr/>
        <p:txBody>
          <a:bodyPr>
            <a:normAutofit fontScale="92500" lnSpcReduction="20000"/>
          </a:bodyPr>
          <a:lstStyle/>
          <a:p>
            <a:r>
              <a:rPr lang="es-PR" dirty="0"/>
              <a:t>2)     </a:t>
            </a:r>
            <a:r>
              <a:rPr lang="es-PR" dirty="0" smtClean="0"/>
              <a:t>Realizar </a:t>
            </a:r>
            <a:r>
              <a:rPr lang="es-PR" dirty="0"/>
              <a:t>evaluaciones educativas, psicológicas y/o psiquiátricas; ofrecer servicios de apoyo y seguimiento en las situaciones de maltrato, maltrato institucional, negligencia y/o negligencia </a:t>
            </a:r>
            <a:r>
              <a:rPr lang="es-PR"/>
              <a:t>institucional</a:t>
            </a:r>
            <a:r>
              <a:rPr lang="es-PR" smtClean="0"/>
              <a:t>;</a:t>
            </a:r>
            <a:endParaRPr lang="es-PR" dirty="0"/>
          </a:p>
          <a:p>
            <a:r>
              <a:rPr lang="es-PR" dirty="0"/>
              <a:t>(3)  </a:t>
            </a:r>
            <a:r>
              <a:rPr lang="es-PR" dirty="0" smtClean="0"/>
              <a:t> </a:t>
            </a:r>
            <a:r>
              <a:rPr lang="es-PR" dirty="0"/>
              <a:t>Intervenir y ofrecer servicios relacionados con situaciones de negligencia escolar</a:t>
            </a:r>
            <a:r>
              <a:rPr lang="es-PR" dirty="0" smtClean="0"/>
              <a:t>;</a:t>
            </a:r>
            <a:endParaRPr lang="es-PR" dirty="0"/>
          </a:p>
          <a:p>
            <a:r>
              <a:rPr lang="es-PR" dirty="0"/>
              <a:t>(4)   </a:t>
            </a:r>
            <a:r>
              <a:rPr lang="es-PR" dirty="0" smtClean="0"/>
              <a:t>Ofrecer </a:t>
            </a:r>
            <a:r>
              <a:rPr lang="es-PR" dirty="0"/>
              <a:t>ayuda a los padres y madres a través de programas auspiciados por las escuelas, según las obligaciones y deberes que impone la Ley Orgánica del Departamento de Educación;</a:t>
            </a:r>
          </a:p>
          <a:p>
            <a:endParaRPr lang="es-PR"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Obligaciones</a:t>
            </a:r>
            <a:r>
              <a:rPr lang="en-US" dirty="0" smtClean="0"/>
              <a:t> del </a:t>
            </a:r>
            <a:r>
              <a:rPr lang="en-US" dirty="0" err="1" smtClean="0"/>
              <a:t>Departamento</a:t>
            </a:r>
            <a:r>
              <a:rPr lang="en-US" dirty="0" smtClean="0"/>
              <a:t> de </a:t>
            </a:r>
            <a:r>
              <a:rPr lang="en-US" dirty="0" err="1" smtClean="0"/>
              <a:t>Educacion</a:t>
            </a:r>
            <a:r>
              <a:rPr lang="en-US" dirty="0" smtClean="0"/>
              <a:t> art. 7 (a) (1-7)</a:t>
            </a:r>
            <a:endParaRPr lang="es-PR" dirty="0"/>
          </a:p>
        </p:txBody>
      </p:sp>
      <p:sp>
        <p:nvSpPr>
          <p:cNvPr id="3" name="Content Placeholder 2"/>
          <p:cNvSpPr>
            <a:spLocks noGrp="1"/>
          </p:cNvSpPr>
          <p:nvPr>
            <p:ph idx="1"/>
          </p:nvPr>
        </p:nvSpPr>
        <p:spPr/>
        <p:txBody>
          <a:bodyPr>
            <a:normAutofit fontScale="70000" lnSpcReduction="20000"/>
          </a:bodyPr>
          <a:lstStyle/>
          <a:p>
            <a:r>
              <a:rPr lang="es-PR" dirty="0" smtClean="0"/>
              <a:t>(</a:t>
            </a:r>
            <a:r>
              <a:rPr lang="es-PR" dirty="0"/>
              <a:t>6)     </a:t>
            </a:r>
            <a:r>
              <a:rPr lang="es-PR" dirty="0" smtClean="0"/>
              <a:t>Ofrecer </a:t>
            </a:r>
            <a:r>
              <a:rPr lang="es-PR" dirty="0"/>
              <a:t>asesoramiento pericial en aspectos educativos y su experiencia en situaciones de maltrato institucional y/o negligencia institucional en instituciones educativas</a:t>
            </a:r>
            <a:r>
              <a:rPr lang="es-PR" dirty="0" smtClean="0"/>
              <a:t>;</a:t>
            </a:r>
            <a:endParaRPr lang="es-PR" dirty="0"/>
          </a:p>
          <a:p>
            <a:r>
              <a:rPr lang="es-PR" dirty="0"/>
              <a:t>(7)     </a:t>
            </a:r>
            <a:r>
              <a:rPr lang="es-PR" dirty="0" smtClean="0"/>
              <a:t>Facilitar </a:t>
            </a:r>
            <a:r>
              <a:rPr lang="es-PR" dirty="0"/>
              <a:t>la investigación e intervención en los referidos y casos  de maltrato institucional y negligencia institucional. El Trabajador Social Escolar que atienda casos de maltrato referidos por los maestros, mantendrá comunicación periódica con los Trabajadores Sociales del Departamento de la Familia de manera que participe activamente en el protocolo de intervención que se haya diseñado para el menor referido, así como para su familia, incluyendo al </a:t>
            </a:r>
            <a:r>
              <a:rPr lang="es-PR" dirty="0" err="1"/>
              <a:t>maltratante</a:t>
            </a:r>
            <a:r>
              <a:rPr lang="es-PR" dirty="0" smtClean="0"/>
              <a:t>;</a:t>
            </a:r>
            <a:endParaRPr lang="es-PR" dirty="0"/>
          </a:p>
          <a:p>
            <a:r>
              <a:rPr lang="es-PR" dirty="0"/>
              <a:t>(8)     </a:t>
            </a:r>
            <a:r>
              <a:rPr lang="es-PR" dirty="0" smtClean="0"/>
              <a:t>Solicitar </a:t>
            </a:r>
            <a:r>
              <a:rPr lang="es-PR" dirty="0"/>
              <a:t>órdenes de protección a favor de los menores.</a:t>
            </a:r>
          </a:p>
          <a:p>
            <a:pPr>
              <a:buNone/>
            </a:pPr>
            <a:endParaRPr lang="es-PR" dirty="0"/>
          </a:p>
          <a:p>
            <a:endParaRPr lang="es-PR"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PR" dirty="0" smtClean="0"/>
              <a:t> Departamento de la Vivienda</a:t>
            </a:r>
            <a:endParaRPr lang="es-PR" dirty="0"/>
          </a:p>
        </p:txBody>
      </p:sp>
      <p:sp>
        <p:nvSpPr>
          <p:cNvPr id="3" name="Content Placeholder 2"/>
          <p:cNvSpPr>
            <a:spLocks noGrp="1"/>
          </p:cNvSpPr>
          <p:nvPr>
            <p:ph idx="1"/>
          </p:nvPr>
        </p:nvSpPr>
        <p:spPr/>
        <p:txBody>
          <a:bodyPr>
            <a:normAutofit fontScale="85000" lnSpcReduction="20000"/>
          </a:bodyPr>
          <a:lstStyle/>
          <a:p>
            <a:pPr>
              <a:buNone/>
            </a:pPr>
            <a:endParaRPr lang="es-PR" dirty="0" smtClean="0"/>
          </a:p>
          <a:p>
            <a:r>
              <a:rPr lang="es-PR" dirty="0" smtClean="0"/>
              <a:t>(1)    	Ofrecer atención inmediata, como medida de protección, a las solicitudes donde exista una situación de maltrato, los menores estén bajo la custodia del Departamento y el padre, madre o persona responsable del menor pueda evidenciar cumplimiento con el Plan de Servicios;</a:t>
            </a:r>
          </a:p>
          <a:p>
            <a:pPr>
              <a:buNone/>
            </a:pPr>
            <a:endParaRPr lang="es-PR" dirty="0" smtClean="0"/>
          </a:p>
          <a:p>
            <a:r>
              <a:rPr lang="es-PR" dirty="0" smtClean="0"/>
              <a:t>(2)   	Ofrecer atención inmediata, como medida de protección, a solicitudes de vivienda en situaciones donde coexisten la violencia doméstica y el maltrato de menores;</a:t>
            </a:r>
          </a:p>
          <a:p>
            <a:endParaRPr lang="es-PR"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PR" sz="4000" b="1" dirty="0"/>
              <a:t>Artículo 21.-Obligación Ciudadana de Informar</a:t>
            </a:r>
            <a:r>
              <a:rPr lang="es-PR" dirty="0"/>
              <a:t/>
            </a:r>
            <a:br>
              <a:rPr lang="es-PR" dirty="0"/>
            </a:br>
            <a:endParaRPr lang="es-PR" dirty="0"/>
          </a:p>
        </p:txBody>
      </p:sp>
      <p:sp>
        <p:nvSpPr>
          <p:cNvPr id="3" name="Content Placeholder 2"/>
          <p:cNvSpPr>
            <a:spLocks noGrp="1"/>
          </p:cNvSpPr>
          <p:nvPr>
            <p:ph idx="1"/>
          </p:nvPr>
        </p:nvSpPr>
        <p:spPr>
          <a:xfrm>
            <a:off x="457200" y="1340768"/>
            <a:ext cx="8229600" cy="4785395"/>
          </a:xfrm>
        </p:spPr>
        <p:txBody>
          <a:bodyPr>
            <a:normAutofit fontScale="92500" lnSpcReduction="20000"/>
          </a:bodyPr>
          <a:lstStyle/>
          <a:p>
            <a:endParaRPr lang="es-PR" dirty="0"/>
          </a:p>
          <a:p>
            <a:r>
              <a:rPr lang="es-PR" b="1" u="sng" dirty="0" smtClean="0"/>
              <a:t>Toda </a:t>
            </a:r>
            <a:r>
              <a:rPr lang="es-PR" b="1" u="sng" dirty="0"/>
              <a:t>persona </a:t>
            </a:r>
            <a:r>
              <a:rPr lang="es-PR" dirty="0"/>
              <a:t>estará </a:t>
            </a:r>
            <a:r>
              <a:rPr lang="es-PR" b="1" u="sng" dirty="0"/>
              <a:t>obligada</a:t>
            </a:r>
            <a:r>
              <a:rPr lang="es-PR" dirty="0"/>
              <a:t> a informar inmediatamente aquellos casos donde exista o se sospeche que existe una situación de maltrato, maltrato institucional, negligencia y/o negligencia institucional hacia un menor o que existe el riesgo de que un menor sea víctima de dicha situación. </a:t>
            </a:r>
            <a:endParaRPr lang="es-PR" dirty="0" smtClean="0"/>
          </a:p>
          <a:p>
            <a:r>
              <a:rPr lang="en-US" dirty="0" smtClean="0"/>
              <a:t>Bien </a:t>
            </a:r>
            <a:r>
              <a:rPr lang="en-US" dirty="0" err="1" smtClean="0"/>
              <a:t>importante</a:t>
            </a:r>
            <a:r>
              <a:rPr lang="en-US" dirty="0" smtClean="0"/>
              <a:t>:  No distingue entre la </a:t>
            </a:r>
            <a:r>
              <a:rPr lang="en-US" dirty="0" err="1" smtClean="0"/>
              <a:t>obligación</a:t>
            </a:r>
            <a:r>
              <a:rPr lang="en-US" dirty="0" smtClean="0"/>
              <a:t> de </a:t>
            </a:r>
            <a:r>
              <a:rPr lang="en-US" dirty="0" err="1" smtClean="0"/>
              <a:t>profesionales</a:t>
            </a:r>
            <a:r>
              <a:rPr lang="en-US" dirty="0" smtClean="0"/>
              <a:t> y </a:t>
            </a:r>
            <a:r>
              <a:rPr lang="en-US" dirty="0" err="1" smtClean="0"/>
              <a:t>otros</a:t>
            </a:r>
            <a:r>
              <a:rPr lang="en-US" dirty="0" smtClean="0"/>
              <a:t> </a:t>
            </a:r>
            <a:r>
              <a:rPr lang="en-US" dirty="0" err="1" smtClean="0"/>
              <a:t>ciudadanos</a:t>
            </a:r>
            <a:r>
              <a:rPr lang="en-US" dirty="0" smtClean="0"/>
              <a:t> </a:t>
            </a:r>
            <a:r>
              <a:rPr lang="en-US" dirty="0" err="1" smtClean="0"/>
              <a:t>sino</a:t>
            </a:r>
            <a:r>
              <a:rPr lang="en-US" dirty="0" smtClean="0"/>
              <a:t> </a:t>
            </a:r>
            <a:r>
              <a:rPr lang="en-US" dirty="0" err="1" smtClean="0"/>
              <a:t>que</a:t>
            </a:r>
            <a:r>
              <a:rPr lang="en-US" dirty="0" smtClean="0"/>
              <a:t> </a:t>
            </a:r>
            <a:r>
              <a:rPr lang="en-US" dirty="0" err="1" smtClean="0"/>
              <a:t>obliga</a:t>
            </a:r>
            <a:r>
              <a:rPr lang="en-US" dirty="0" smtClean="0"/>
              <a:t> a </a:t>
            </a:r>
            <a:r>
              <a:rPr lang="en-US" dirty="0" err="1" smtClean="0"/>
              <a:t>todos</a:t>
            </a:r>
            <a:r>
              <a:rPr lang="en-US" dirty="0" smtClean="0"/>
              <a:t>.</a:t>
            </a:r>
            <a:endParaRPr lang="es-PR"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CONTINUACION ART. 21</a:t>
            </a:r>
            <a:endParaRPr lang="es-PR" dirty="0"/>
          </a:p>
        </p:txBody>
      </p:sp>
      <p:sp>
        <p:nvSpPr>
          <p:cNvPr id="3" name="Content Placeholder 2"/>
          <p:cNvSpPr>
            <a:spLocks noGrp="1"/>
          </p:cNvSpPr>
          <p:nvPr>
            <p:ph idx="1"/>
          </p:nvPr>
        </p:nvSpPr>
        <p:spPr/>
        <p:txBody>
          <a:bodyPr>
            <a:normAutofit lnSpcReduction="10000"/>
          </a:bodyPr>
          <a:lstStyle/>
          <a:p>
            <a:r>
              <a:rPr lang="es-PR" dirty="0"/>
              <a:t>La información ofrecida de buena fe por cualquier persona, funcionario o institución de las obligadas a suministrar información sobre situaciones de maltrato, maltrato institucional, negligencia y/o negligencia institucional hacia menores, según dispuesto en esta Ley, </a:t>
            </a:r>
            <a:r>
              <a:rPr lang="es-PR" b="1" u="sng" dirty="0"/>
              <a:t>no podrá ser utilizada en su contra en ninguna acción civil o criminal que pudiera ser promovida a consecuencia de dicho acto</a:t>
            </a:r>
            <a:r>
              <a:rPr lang="es-PR" dirty="0"/>
              <a:t>.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Pena </a:t>
            </a:r>
            <a:r>
              <a:rPr lang="en-US" dirty="0" err="1" smtClean="0"/>
              <a:t>por</a:t>
            </a:r>
            <a:r>
              <a:rPr lang="en-US" dirty="0" smtClean="0"/>
              <a:t> no </a:t>
            </a:r>
            <a:r>
              <a:rPr lang="en-US" dirty="0" err="1" smtClean="0"/>
              <a:t>informar</a:t>
            </a:r>
            <a:endParaRPr lang="es-PR" dirty="0"/>
          </a:p>
        </p:txBody>
      </p:sp>
      <p:sp>
        <p:nvSpPr>
          <p:cNvPr id="3" name="Content Placeholder 2"/>
          <p:cNvSpPr>
            <a:spLocks noGrp="1"/>
          </p:cNvSpPr>
          <p:nvPr>
            <p:ph idx="1"/>
          </p:nvPr>
        </p:nvSpPr>
        <p:spPr/>
        <p:txBody>
          <a:bodyPr>
            <a:normAutofit fontScale="85000" lnSpcReduction="20000"/>
          </a:bodyPr>
          <a:lstStyle/>
          <a:p>
            <a:r>
              <a:rPr lang="en-US" dirty="0" smtClean="0"/>
              <a:t>NO INFORMAR ES DELITO Y SERA PROCESADO CRIMINALMENTE.</a:t>
            </a:r>
          </a:p>
          <a:p>
            <a:r>
              <a:rPr lang="es-PR" dirty="0"/>
              <a:t>Cualquier persona, funcionario o institución pública o privada obligada a suministrar información y que voluntariamente y a sabiendas deje de cumplir dicha obligación o deje de realizar algún otro acto requerido por esta Ley, o que a sabiendas impida que otra persona actuando en forma razonable lo haga, o que a sabiendas suministre información falsa o aconseje a otra persona para que lo haga, incurrirá en delito grave de cuarto grado y cuando fuere convicta será sancionada con la pena dispuesta para este delito en el código penal. </a:t>
            </a:r>
            <a:r>
              <a:rPr lang="es-PR" dirty="0" smtClean="0"/>
              <a:t> (ART. 56)</a:t>
            </a:r>
            <a:endParaRPr lang="es-PR"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548680"/>
            <a:ext cx="8229600" cy="1498178"/>
          </a:xfrm>
        </p:spPr>
        <p:txBody>
          <a:bodyPr>
            <a:normAutofit fontScale="90000"/>
          </a:bodyPr>
          <a:lstStyle/>
          <a:p>
            <a:r>
              <a:rPr lang="es-PR" b="1" dirty="0" smtClean="0"/>
              <a:t>Artículo 34.-Comunicaciones Privilegiadas</a:t>
            </a:r>
            <a:r>
              <a:rPr lang="es-PR" dirty="0" smtClean="0"/>
              <a:t/>
            </a:r>
            <a:br>
              <a:rPr lang="es-PR" dirty="0" smtClean="0"/>
            </a:br>
            <a:endParaRPr lang="es-PR" dirty="0"/>
          </a:p>
        </p:txBody>
      </p:sp>
      <p:sp>
        <p:nvSpPr>
          <p:cNvPr id="3" name="Content Placeholder 2"/>
          <p:cNvSpPr>
            <a:spLocks noGrp="1"/>
          </p:cNvSpPr>
          <p:nvPr>
            <p:ph idx="1"/>
          </p:nvPr>
        </p:nvSpPr>
        <p:spPr/>
        <p:txBody>
          <a:bodyPr>
            <a:normAutofit fontScale="70000" lnSpcReduction="20000"/>
          </a:bodyPr>
          <a:lstStyle/>
          <a:p>
            <a:pPr>
              <a:buNone/>
            </a:pPr>
            <a:endParaRPr lang="es-PR" dirty="0"/>
          </a:p>
          <a:p>
            <a:pPr algn="just"/>
            <a:r>
              <a:rPr lang="es-PR" sz="3400" dirty="0"/>
              <a:t>En los procedimientos por maltrato, maltrato institucional, negligencia y/o negligencia institucional de un menor al amparo de esta Ley, </a:t>
            </a:r>
            <a:r>
              <a:rPr lang="es-PR" sz="3400" b="1" u="sng" dirty="0"/>
              <a:t>no existirá privilegio en las comunicaciones</a:t>
            </a:r>
            <a:r>
              <a:rPr lang="es-PR" sz="3400" dirty="0"/>
              <a:t>, según se dispone en las Reglas de Evidencia de Puerto Rico, excepto las de abogado-cliente. Dicha comunicación privilegiada, excluyendo las de abogado-cliente, no constituirá razón para dejar de ofrecer informes como los que requiere o permite esta Ley, para cooperar con el servicio de protección al menor en las actividades que contempla esta Ley o para poder aceptar u ofrecer evidencia en cualquier procedimiento judicial relacionado con el maltrato, maltrato institucional, maltrato por negligencia y/o maltrato por negligencia institucional hacia un menor.</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PR" sz="3600" b="1" dirty="0" smtClean="0"/>
              <a:t>Artículo 37.-Procedimientos de emergencia­</a:t>
            </a:r>
            <a:r>
              <a:rPr lang="es-PR" dirty="0" smtClean="0"/>
              <a:t/>
            </a:r>
            <a:br>
              <a:rPr lang="es-PR" dirty="0" smtClean="0"/>
            </a:br>
            <a:endParaRPr lang="es-PR" dirty="0"/>
          </a:p>
        </p:txBody>
      </p:sp>
      <p:sp>
        <p:nvSpPr>
          <p:cNvPr id="3" name="Content Placeholder 2"/>
          <p:cNvSpPr>
            <a:spLocks noGrp="1"/>
          </p:cNvSpPr>
          <p:nvPr>
            <p:ph idx="1"/>
          </p:nvPr>
        </p:nvSpPr>
        <p:spPr/>
        <p:txBody>
          <a:bodyPr>
            <a:normAutofit fontScale="85000" lnSpcReduction="20000"/>
          </a:bodyPr>
          <a:lstStyle/>
          <a:p>
            <a:pPr algn="just"/>
            <a:r>
              <a:rPr lang="es-PR" dirty="0" smtClean="0"/>
              <a:t>El Tribunal tomará la determinación que considere más adecuada para el mejor interés del menor, incluyendo una orden concediendo custodia de emergencia para que inmediatamente se ponga al menor bajo la custodia del Departamento, que se efectúe el tratamiento médico necesario, </a:t>
            </a:r>
            <a:r>
              <a:rPr lang="es-PR" b="1" u="sng" dirty="0" smtClean="0"/>
              <a:t>que se asigne una pensión provisional</a:t>
            </a:r>
            <a:r>
              <a:rPr lang="es-PR" dirty="0" smtClean="0"/>
              <a:t> alimentaria en beneficio del menor y cualquier otra orden que el juzgador considere que asegurará el mejor bienestar del menor.  El menor no será sacado de la jurisdicción de Puerto Rico, excepto que medie una orden del Tribunal al respecto</a:t>
            </a:r>
            <a:endParaRPr lang="es-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143000" y="-160338"/>
            <a:ext cx="7772400" cy="1736726"/>
          </a:xfrm>
        </p:spPr>
        <p:txBody>
          <a:bodyPr>
            <a:normAutofit fontScale="90000"/>
          </a:bodyPr>
          <a:lstStyle/>
          <a:p>
            <a:r>
              <a:rPr lang="en-US" sz="5400" dirty="0">
                <a:latin typeface="FlamencoD" pitchFamily="82" charset="0"/>
                <a:cs typeface="Courier New" pitchFamily="49" charset="0"/>
              </a:rPr>
              <a:t>ADOPTION AND SAFE FAMILIES ACT</a:t>
            </a:r>
          </a:p>
        </p:txBody>
      </p:sp>
      <p:sp>
        <p:nvSpPr>
          <p:cNvPr id="20483" name="Rectangle 3"/>
          <p:cNvSpPr>
            <a:spLocks noGrp="1" noChangeArrowheads="1"/>
          </p:cNvSpPr>
          <p:nvPr>
            <p:ph type="body" idx="1"/>
          </p:nvPr>
        </p:nvSpPr>
        <p:spPr>
          <a:ln>
            <a:solidFill>
              <a:srgbClr val="FF0066"/>
            </a:solidFill>
          </a:ln>
        </p:spPr>
        <p:txBody>
          <a:bodyPr/>
          <a:lstStyle/>
          <a:p>
            <a:r>
              <a:rPr lang="en-US">
                <a:cs typeface="Courier New" pitchFamily="49" charset="0"/>
              </a:rPr>
              <a:t>La salud y la seguridad: propósito principal en remoción o regreso al hogar</a:t>
            </a:r>
            <a:endParaRPr lang="en-US">
              <a:latin typeface="Courier New" pitchFamily="49" charset="0"/>
              <a:cs typeface="Courier New" pitchFamily="49" charset="0"/>
            </a:endParaRPr>
          </a:p>
          <a:p>
            <a:pPr algn="just"/>
            <a:r>
              <a:rPr lang="en-US">
                <a:cs typeface="Courier New" pitchFamily="49" charset="0"/>
              </a:rPr>
              <a:t>Servicios para prevenir abuso y maltrato</a:t>
            </a:r>
            <a:endParaRPr lang="en-US">
              <a:latin typeface="Courier New" pitchFamily="49" charset="0"/>
              <a:cs typeface="Courier New" pitchFamily="49" charset="0"/>
            </a:endParaRPr>
          </a:p>
          <a:p>
            <a:pPr algn="just"/>
            <a:r>
              <a:rPr lang="en-US">
                <a:cs typeface="Courier New" pitchFamily="49" charset="0"/>
              </a:rPr>
              <a:t>Esfuerzos oportunos dirigidos a adoptar o ubicar</a:t>
            </a:r>
            <a:endParaRPr lang="en-US">
              <a:latin typeface="Courier New" pitchFamily="49" charset="0"/>
              <a:cs typeface="Courier New" pitchFamily="49" charset="0"/>
            </a:endParaRPr>
          </a:p>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0482"/>
                                        </p:tgtEl>
                                        <p:attrNameLst>
                                          <p:attrName>style.visibility</p:attrName>
                                        </p:attrNameLst>
                                      </p:cBhvr>
                                      <p:to>
                                        <p:strVal val="visible"/>
                                      </p:to>
                                    </p:set>
                                    <p:animEffect transition="in" filter="dissolve">
                                      <p:cBhvr>
                                        <p:cTn id="7" dur="500"/>
                                        <p:tgtEl>
                                          <p:spTgt spid="20482"/>
                                        </p:tgtEl>
                                      </p:cBhvr>
                                    </p:animEffect>
                                  </p:childTnLst>
                                </p:cTn>
                              </p:par>
                            </p:childTnLst>
                          </p:cTn>
                        </p:par>
                      </p:childTnLst>
                    </p:cTn>
                  </p:par>
                  <p:par>
                    <p:cTn id="8" fill="hold">
                      <p:stCondLst>
                        <p:cond delay="indefinite"/>
                      </p:stCondLst>
                      <p:childTnLst>
                        <p:par>
                          <p:cTn id="9" fill="hold">
                            <p:stCondLst>
                              <p:cond delay="0"/>
                            </p:stCondLst>
                            <p:childTnLst>
                              <p:par>
                                <p:cTn id="10" presetID="15" presetClass="entr" presetSubtype="0" fill="hold" grpId="0" nodeType="clickEffect">
                                  <p:stCondLst>
                                    <p:cond delay="0"/>
                                  </p:stCondLst>
                                  <p:childTnLst>
                                    <p:set>
                                      <p:cBhvr>
                                        <p:cTn id="11" dur="1" fill="hold">
                                          <p:stCondLst>
                                            <p:cond delay="0"/>
                                          </p:stCondLst>
                                        </p:cTn>
                                        <p:tgtEl>
                                          <p:spTgt spid="20483">
                                            <p:txEl>
                                              <p:pRg st="0" end="0"/>
                                            </p:txEl>
                                          </p:spTgt>
                                        </p:tgtEl>
                                        <p:attrNameLst>
                                          <p:attrName>style.visibility</p:attrName>
                                        </p:attrNameLst>
                                      </p:cBhvr>
                                      <p:to>
                                        <p:strVal val="visible"/>
                                      </p:to>
                                    </p:set>
                                    <p:anim calcmode="lin" valueType="num">
                                      <p:cBhvr>
                                        <p:cTn id="12" dur="1000" fill="hold"/>
                                        <p:tgtEl>
                                          <p:spTgt spid="20483">
                                            <p:txEl>
                                              <p:pRg st="0" end="0"/>
                                            </p:txEl>
                                          </p:spTgt>
                                        </p:tgtEl>
                                        <p:attrNameLst>
                                          <p:attrName>ppt_w</p:attrName>
                                        </p:attrNameLst>
                                      </p:cBhvr>
                                      <p:tavLst>
                                        <p:tav tm="0">
                                          <p:val>
                                            <p:fltVal val="0"/>
                                          </p:val>
                                        </p:tav>
                                        <p:tav tm="100000">
                                          <p:val>
                                            <p:strVal val="#ppt_w"/>
                                          </p:val>
                                        </p:tav>
                                      </p:tavLst>
                                    </p:anim>
                                    <p:anim calcmode="lin" valueType="num">
                                      <p:cBhvr>
                                        <p:cTn id="13" dur="1000" fill="hold"/>
                                        <p:tgtEl>
                                          <p:spTgt spid="20483">
                                            <p:txEl>
                                              <p:pRg st="0" end="0"/>
                                            </p:txEl>
                                          </p:spTgt>
                                        </p:tgtEl>
                                        <p:attrNameLst>
                                          <p:attrName>ppt_h</p:attrName>
                                        </p:attrNameLst>
                                      </p:cBhvr>
                                      <p:tavLst>
                                        <p:tav tm="0">
                                          <p:val>
                                            <p:fltVal val="0"/>
                                          </p:val>
                                        </p:tav>
                                        <p:tav tm="100000">
                                          <p:val>
                                            <p:strVal val="#ppt_h"/>
                                          </p:val>
                                        </p:tav>
                                      </p:tavLst>
                                    </p:anim>
                                    <p:anim calcmode="lin" valueType="num">
                                      <p:cBhvr>
                                        <p:cTn id="14" dur="1000" fill="hold"/>
                                        <p:tgtEl>
                                          <p:spTgt spid="2048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2048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6" fill="hold">
                      <p:stCondLst>
                        <p:cond delay="indefinite"/>
                      </p:stCondLst>
                      <p:childTnLst>
                        <p:par>
                          <p:cTn id="17" fill="hold">
                            <p:stCondLst>
                              <p:cond delay="0"/>
                            </p:stCondLst>
                            <p:childTnLst>
                              <p:par>
                                <p:cTn id="18" presetID="15" presetClass="entr" presetSubtype="0" fill="hold" grpId="0" nodeType="clickEffect">
                                  <p:stCondLst>
                                    <p:cond delay="0"/>
                                  </p:stCondLst>
                                  <p:childTnLst>
                                    <p:set>
                                      <p:cBhvr>
                                        <p:cTn id="19" dur="1" fill="hold">
                                          <p:stCondLst>
                                            <p:cond delay="0"/>
                                          </p:stCondLst>
                                        </p:cTn>
                                        <p:tgtEl>
                                          <p:spTgt spid="20483">
                                            <p:txEl>
                                              <p:pRg st="1" end="1"/>
                                            </p:txEl>
                                          </p:spTgt>
                                        </p:tgtEl>
                                        <p:attrNameLst>
                                          <p:attrName>style.visibility</p:attrName>
                                        </p:attrNameLst>
                                      </p:cBhvr>
                                      <p:to>
                                        <p:strVal val="visible"/>
                                      </p:to>
                                    </p:set>
                                    <p:anim calcmode="lin" valueType="num">
                                      <p:cBhvr>
                                        <p:cTn id="20" dur="1000" fill="hold"/>
                                        <p:tgtEl>
                                          <p:spTgt spid="20483">
                                            <p:txEl>
                                              <p:pRg st="1" end="1"/>
                                            </p:txEl>
                                          </p:spTgt>
                                        </p:tgtEl>
                                        <p:attrNameLst>
                                          <p:attrName>ppt_w</p:attrName>
                                        </p:attrNameLst>
                                      </p:cBhvr>
                                      <p:tavLst>
                                        <p:tav tm="0">
                                          <p:val>
                                            <p:fltVal val="0"/>
                                          </p:val>
                                        </p:tav>
                                        <p:tav tm="100000">
                                          <p:val>
                                            <p:strVal val="#ppt_w"/>
                                          </p:val>
                                        </p:tav>
                                      </p:tavLst>
                                    </p:anim>
                                    <p:anim calcmode="lin" valueType="num">
                                      <p:cBhvr>
                                        <p:cTn id="21" dur="1000" fill="hold"/>
                                        <p:tgtEl>
                                          <p:spTgt spid="20483">
                                            <p:txEl>
                                              <p:pRg st="1" end="1"/>
                                            </p:txEl>
                                          </p:spTgt>
                                        </p:tgtEl>
                                        <p:attrNameLst>
                                          <p:attrName>ppt_h</p:attrName>
                                        </p:attrNameLst>
                                      </p:cBhvr>
                                      <p:tavLst>
                                        <p:tav tm="0">
                                          <p:val>
                                            <p:fltVal val="0"/>
                                          </p:val>
                                        </p:tav>
                                        <p:tav tm="100000">
                                          <p:val>
                                            <p:strVal val="#ppt_h"/>
                                          </p:val>
                                        </p:tav>
                                      </p:tavLst>
                                    </p:anim>
                                    <p:anim calcmode="lin" valueType="num">
                                      <p:cBhvr>
                                        <p:cTn id="22" dur="1000" fill="hold"/>
                                        <p:tgtEl>
                                          <p:spTgt spid="20483">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23" dur="1000" fill="hold"/>
                                        <p:tgtEl>
                                          <p:spTgt spid="20483">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4" fill="hold">
                      <p:stCondLst>
                        <p:cond delay="indefinite"/>
                      </p:stCondLst>
                      <p:childTnLst>
                        <p:par>
                          <p:cTn id="25" fill="hold">
                            <p:stCondLst>
                              <p:cond delay="0"/>
                            </p:stCondLst>
                            <p:childTnLst>
                              <p:par>
                                <p:cTn id="26" presetID="15" presetClass="entr" presetSubtype="0" fill="hold" grpId="0" nodeType="clickEffect">
                                  <p:stCondLst>
                                    <p:cond delay="0"/>
                                  </p:stCondLst>
                                  <p:childTnLst>
                                    <p:set>
                                      <p:cBhvr>
                                        <p:cTn id="27" dur="1" fill="hold">
                                          <p:stCondLst>
                                            <p:cond delay="0"/>
                                          </p:stCondLst>
                                        </p:cTn>
                                        <p:tgtEl>
                                          <p:spTgt spid="20483">
                                            <p:txEl>
                                              <p:pRg st="2" end="2"/>
                                            </p:txEl>
                                          </p:spTgt>
                                        </p:tgtEl>
                                        <p:attrNameLst>
                                          <p:attrName>style.visibility</p:attrName>
                                        </p:attrNameLst>
                                      </p:cBhvr>
                                      <p:to>
                                        <p:strVal val="visible"/>
                                      </p:to>
                                    </p:set>
                                    <p:anim calcmode="lin" valueType="num">
                                      <p:cBhvr>
                                        <p:cTn id="28" dur="1000" fill="hold"/>
                                        <p:tgtEl>
                                          <p:spTgt spid="20483">
                                            <p:txEl>
                                              <p:pRg st="2" end="2"/>
                                            </p:txEl>
                                          </p:spTgt>
                                        </p:tgtEl>
                                        <p:attrNameLst>
                                          <p:attrName>ppt_w</p:attrName>
                                        </p:attrNameLst>
                                      </p:cBhvr>
                                      <p:tavLst>
                                        <p:tav tm="0">
                                          <p:val>
                                            <p:fltVal val="0"/>
                                          </p:val>
                                        </p:tav>
                                        <p:tav tm="100000">
                                          <p:val>
                                            <p:strVal val="#ppt_w"/>
                                          </p:val>
                                        </p:tav>
                                      </p:tavLst>
                                    </p:anim>
                                    <p:anim calcmode="lin" valueType="num">
                                      <p:cBhvr>
                                        <p:cTn id="29" dur="1000" fill="hold"/>
                                        <p:tgtEl>
                                          <p:spTgt spid="20483">
                                            <p:txEl>
                                              <p:pRg st="2" end="2"/>
                                            </p:txEl>
                                          </p:spTgt>
                                        </p:tgtEl>
                                        <p:attrNameLst>
                                          <p:attrName>ppt_h</p:attrName>
                                        </p:attrNameLst>
                                      </p:cBhvr>
                                      <p:tavLst>
                                        <p:tav tm="0">
                                          <p:val>
                                            <p:fltVal val="0"/>
                                          </p:val>
                                        </p:tav>
                                        <p:tav tm="100000">
                                          <p:val>
                                            <p:strVal val="#ppt_h"/>
                                          </p:val>
                                        </p:tav>
                                      </p:tavLst>
                                    </p:anim>
                                    <p:anim calcmode="lin" valueType="num">
                                      <p:cBhvr>
                                        <p:cTn id="30" dur="1000" fill="hold"/>
                                        <p:tgtEl>
                                          <p:spTgt spid="2048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20483">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autoUpdateAnimBg="0"/>
      <p:bldP spid="20483" grpId="0"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CONTINUACION ART 56</a:t>
            </a:r>
            <a:endParaRPr lang="es-PR" dirty="0"/>
          </a:p>
        </p:txBody>
      </p:sp>
      <p:sp>
        <p:nvSpPr>
          <p:cNvPr id="3" name="Content Placeholder 2"/>
          <p:cNvSpPr>
            <a:spLocks noGrp="1"/>
          </p:cNvSpPr>
          <p:nvPr>
            <p:ph idx="1"/>
          </p:nvPr>
        </p:nvSpPr>
        <p:spPr/>
        <p:txBody>
          <a:bodyPr/>
          <a:lstStyle/>
          <a:p>
            <a:r>
              <a:rPr lang="es-PR" dirty="0"/>
              <a:t>Aquella información suministrada que se determine es infundada y cuya consecuencia natural o probable se estime ha sido interferir con el ejercicio legítimo de la custodia, relaciones paterno/materno filiales y de la patria potestad, será referida por la autoridad competente al Departamento de Justicia para su evaluación y el procesamiento ulterior que corresponda.</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PR" b="1" dirty="0" smtClean="0"/>
              <a:t>Artículo 16.-Plan de Seguridad</a:t>
            </a:r>
            <a:r>
              <a:rPr lang="es-PR" dirty="0" smtClean="0"/>
              <a:t/>
            </a:r>
            <a:br>
              <a:rPr lang="es-PR" dirty="0" smtClean="0"/>
            </a:br>
            <a:endParaRPr lang="es-PR" dirty="0"/>
          </a:p>
        </p:txBody>
      </p:sp>
      <p:sp>
        <p:nvSpPr>
          <p:cNvPr id="3" name="Content Placeholder 2"/>
          <p:cNvSpPr>
            <a:spLocks noGrp="1"/>
          </p:cNvSpPr>
          <p:nvPr>
            <p:ph idx="1"/>
          </p:nvPr>
        </p:nvSpPr>
        <p:spPr/>
        <p:txBody>
          <a:bodyPr>
            <a:normAutofit/>
          </a:bodyPr>
          <a:lstStyle/>
          <a:p>
            <a:pPr algn="just">
              <a:buNone/>
            </a:pPr>
            <a:r>
              <a:rPr lang="es-PR" b="1" dirty="0" smtClean="0"/>
              <a:t>    </a:t>
            </a:r>
            <a:r>
              <a:rPr lang="es-PR" dirty="0" smtClean="0"/>
              <a:t>Si el Departamento ofrece un plan de seguridad y el padre, madre o encargado no acepta el mismo, el o los menores serán removidos de inmediato y el Trabajador Social deberá llevar el caso ante un Juez dentro de las próximas </a:t>
            </a:r>
            <a:r>
              <a:rPr lang="es-PR" b="1" dirty="0" smtClean="0"/>
              <a:t>72 horas</a:t>
            </a:r>
            <a:r>
              <a:rPr lang="es-PR" dirty="0" smtClean="0"/>
              <a:t> a partir de que los menores fueron removidos. Durante ese tiempo, las relaciones filiales quedarán suspendidas. </a:t>
            </a:r>
            <a:endParaRPr lang="es-PR"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PR" sz="3600" b="1" dirty="0" smtClean="0"/>
              <a:t>Artículo 17.-Ubicación con recurso familiar</a:t>
            </a:r>
            <a:r>
              <a:rPr lang="es-PR" sz="3600" dirty="0" smtClean="0"/>
              <a:t/>
            </a:r>
            <a:br>
              <a:rPr lang="es-PR" sz="3600" dirty="0" smtClean="0"/>
            </a:br>
            <a:endParaRPr lang="es-PR" sz="3600" dirty="0"/>
          </a:p>
        </p:txBody>
      </p:sp>
      <p:sp>
        <p:nvSpPr>
          <p:cNvPr id="3" name="Content Placeholder 2"/>
          <p:cNvSpPr>
            <a:spLocks noGrp="1"/>
          </p:cNvSpPr>
          <p:nvPr>
            <p:ph idx="1"/>
          </p:nvPr>
        </p:nvSpPr>
        <p:spPr/>
        <p:txBody>
          <a:bodyPr>
            <a:normAutofit/>
          </a:bodyPr>
          <a:lstStyle/>
          <a:p>
            <a:pPr algn="just"/>
            <a:r>
              <a:rPr lang="es-PR" dirty="0" smtClean="0"/>
              <a:t>Cuando un menor sea removido, podrá ser ubicado con un recurso familiar sólo si el hogar puede garantizar la seguridad y el bienestar del menor, siempre y cuando estos recursos familiares no tengan antecedentes sociales de maltrato y no estén relacionados con las alegaciones, hechos o situaciones que promueven la acción gubernamental de protección. </a:t>
            </a:r>
            <a:endParaRPr lang="es-PR"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ARTICULO 23; CUSTODIA EMERGENCIA</a:t>
            </a:r>
            <a:endParaRPr lang="es-PR" dirty="0"/>
          </a:p>
        </p:txBody>
      </p:sp>
      <p:sp>
        <p:nvSpPr>
          <p:cNvPr id="3" name="Content Placeholder 2"/>
          <p:cNvSpPr>
            <a:spLocks noGrp="1"/>
          </p:cNvSpPr>
          <p:nvPr>
            <p:ph idx="1"/>
          </p:nvPr>
        </p:nvSpPr>
        <p:spPr/>
        <p:txBody>
          <a:bodyPr>
            <a:normAutofit fontScale="77500" lnSpcReduction="20000"/>
          </a:bodyPr>
          <a:lstStyle/>
          <a:p>
            <a:r>
              <a:rPr lang="es-PR" dirty="0"/>
              <a:t>Cualquier policía estatal o municipal, técnico o trabajador social especialmente designado por el Departamento, </a:t>
            </a:r>
            <a:r>
              <a:rPr lang="es-PR" b="1" u="sng" dirty="0"/>
              <a:t>director escolar, maestro, trabajador social escolar</a:t>
            </a:r>
            <a:r>
              <a:rPr lang="es-PR" dirty="0"/>
              <a:t>, profesional de la conducta, cualquier médico, funcionario de la Agencia Estatal para el Manejo de Emergencias, profesionales de la salud, incluyendo la salud mental que tenga a un menor bajo tratamiento, </a:t>
            </a:r>
            <a:r>
              <a:rPr lang="es-PR" b="1" u="sng" dirty="0"/>
              <a:t>ejercerá custodia </a:t>
            </a:r>
            <a:r>
              <a:rPr lang="es-PR" dirty="0"/>
              <a:t>de emergencia sin el consentimiento del padre, madre o de la persona responsable del menor cuando tuviere conocimiento o sospecha de que existe un riesgo para la seguridad, salud e integridad física, mental, emocional del menor y cuando ocurran al menos una de las siguientes circunstancias: </a:t>
            </a:r>
          </a:p>
          <a:p>
            <a:endParaRPr lang="es-PR"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ARTICULO 23; CUSTODIA EMERGENCIA</a:t>
            </a:r>
            <a:endParaRPr lang="es-PR" dirty="0"/>
          </a:p>
        </p:txBody>
      </p:sp>
      <p:sp>
        <p:nvSpPr>
          <p:cNvPr id="3" name="Content Placeholder 2"/>
          <p:cNvSpPr>
            <a:spLocks noGrp="1"/>
          </p:cNvSpPr>
          <p:nvPr>
            <p:ph idx="1"/>
          </p:nvPr>
        </p:nvSpPr>
        <p:spPr/>
        <p:txBody>
          <a:bodyPr>
            <a:normAutofit fontScale="92500" lnSpcReduction="10000"/>
          </a:bodyPr>
          <a:lstStyle/>
          <a:p>
            <a:r>
              <a:rPr lang="es-PR" dirty="0" smtClean="0"/>
              <a:t>(</a:t>
            </a:r>
            <a:r>
              <a:rPr lang="es-PR" dirty="0"/>
              <a:t>a) 	el padre, la madre o persona responsable del menor no estén accesibles, a pesar de los esfuerzos realizados para localizarlos, o no consientan a que se les remueva el menor; </a:t>
            </a:r>
          </a:p>
          <a:p>
            <a:r>
              <a:rPr lang="es-PR" dirty="0"/>
              <a:t>(b)  </a:t>
            </a:r>
            <a:r>
              <a:rPr lang="es-PR" dirty="0" smtClean="0"/>
              <a:t>cuando </a:t>
            </a:r>
            <a:r>
              <a:rPr lang="es-PR" dirty="0"/>
              <a:t>notificar al padre, a la madre o a la persona responsable del menor aumentaría el riesgo inminente de grave daño al menor o a otra persona</a:t>
            </a:r>
            <a:r>
              <a:rPr lang="es-PR" dirty="0" smtClean="0"/>
              <a:t>;</a:t>
            </a:r>
            <a:endParaRPr lang="es-PR" dirty="0"/>
          </a:p>
          <a:p>
            <a:r>
              <a:rPr lang="es-PR" dirty="0"/>
              <a:t>(c)   </a:t>
            </a:r>
            <a:r>
              <a:rPr lang="es-PR" dirty="0" smtClean="0"/>
              <a:t>el </a:t>
            </a:r>
            <a:r>
              <a:rPr lang="es-PR" dirty="0"/>
              <a:t>riesgo es de tal naturaleza que no haya tiempo para solicitar la custodia al Tribunal.</a:t>
            </a:r>
          </a:p>
          <a:p>
            <a:endParaRPr lang="es-PR" dirty="0"/>
          </a:p>
          <a:p>
            <a:endParaRPr lang="es-PR"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ARTICULO 23; CUSTODIA EMERGENCIA</a:t>
            </a:r>
            <a:endParaRPr lang="es-PR" dirty="0"/>
          </a:p>
        </p:txBody>
      </p:sp>
      <p:sp>
        <p:nvSpPr>
          <p:cNvPr id="3" name="Content Placeholder 2"/>
          <p:cNvSpPr>
            <a:spLocks noGrp="1"/>
          </p:cNvSpPr>
          <p:nvPr>
            <p:ph idx="1"/>
          </p:nvPr>
        </p:nvSpPr>
        <p:spPr/>
        <p:txBody>
          <a:bodyPr>
            <a:normAutofit lnSpcReduction="10000"/>
          </a:bodyPr>
          <a:lstStyle/>
          <a:p>
            <a:r>
              <a:rPr lang="es-PR" dirty="0"/>
              <a:t>Cualquier persona que ejerza custodia de emergencia de un menor informará tal hecho de inmediato a la Línea Directa de Maltrato del Departamento en la forma que se dispone en esta Ley. El Departamento tomará las medidas protectoras para el menor y atenderá la necesidad de ubicación. La custodia de emergencia no se ejercerá en una cárcel, ni institución juvenil u otro lugar para la detención de criminales u ofensores juveniles.</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PR" b="1" dirty="0" smtClean="0"/>
              <a:t>Artículo 32.-Representación Legal</a:t>
            </a:r>
            <a:r>
              <a:rPr lang="es-PR" dirty="0" smtClean="0"/>
              <a:t/>
            </a:r>
            <a:br>
              <a:rPr lang="es-PR" dirty="0" smtClean="0"/>
            </a:br>
            <a:endParaRPr lang="es-PR" dirty="0"/>
          </a:p>
        </p:txBody>
      </p:sp>
      <p:sp>
        <p:nvSpPr>
          <p:cNvPr id="3" name="Content Placeholder 2"/>
          <p:cNvSpPr>
            <a:spLocks noGrp="1"/>
          </p:cNvSpPr>
          <p:nvPr>
            <p:ph idx="1"/>
          </p:nvPr>
        </p:nvSpPr>
        <p:spPr/>
        <p:txBody>
          <a:bodyPr>
            <a:normAutofit lnSpcReduction="10000"/>
          </a:bodyPr>
          <a:lstStyle/>
          <a:p>
            <a:pPr algn="just"/>
            <a:r>
              <a:rPr lang="es-PR" dirty="0" smtClean="0"/>
              <a:t>Durante el procedimiento judicial de los casos de maltrato, maltrato institucional, negligencia y/o negligencia institucional hacia un menor, la parte demandada podrá comparecer asistida de abogado. </a:t>
            </a:r>
            <a:r>
              <a:rPr lang="es-PR" b="1" u="sng" dirty="0" smtClean="0"/>
              <a:t>No obstante, la asistencia de abogado no será compulsoria</a:t>
            </a:r>
            <a:r>
              <a:rPr lang="es-PR" dirty="0" smtClean="0"/>
              <a:t>. </a:t>
            </a:r>
            <a:r>
              <a:rPr lang="es-PR" b="1" u="sng" dirty="0" smtClean="0"/>
              <a:t>Los demandados podrán renunciar a su derecho a estar asistidos de abogado en todo momento, incluyendo renuncia de custodia y patria potestad</a:t>
            </a:r>
            <a:endParaRPr lang="es-PR"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88640"/>
            <a:ext cx="8229600" cy="1143000"/>
          </a:xfrm>
        </p:spPr>
        <p:txBody>
          <a:bodyPr>
            <a:normAutofit fontScale="90000"/>
          </a:bodyPr>
          <a:lstStyle/>
          <a:p>
            <a:r>
              <a:rPr lang="es-PR" sz="3600" b="1" dirty="0" smtClean="0"/>
              <a:t>Artículo 37.-Procedimientos de emergencia­</a:t>
            </a:r>
            <a:r>
              <a:rPr lang="es-PR" dirty="0" smtClean="0"/>
              <a:t/>
            </a:r>
            <a:br>
              <a:rPr lang="es-PR" dirty="0" smtClean="0"/>
            </a:br>
            <a:endParaRPr lang="es-PR" dirty="0"/>
          </a:p>
        </p:txBody>
      </p:sp>
      <p:sp>
        <p:nvSpPr>
          <p:cNvPr id="3" name="Content Placeholder 2"/>
          <p:cNvSpPr>
            <a:spLocks noGrp="1"/>
          </p:cNvSpPr>
          <p:nvPr>
            <p:ph idx="1"/>
          </p:nvPr>
        </p:nvSpPr>
        <p:spPr/>
        <p:txBody>
          <a:bodyPr>
            <a:normAutofit/>
          </a:bodyPr>
          <a:lstStyle/>
          <a:p>
            <a:r>
              <a:rPr lang="es-PR" dirty="0" smtClean="0"/>
              <a:t>En los casos de denegatoria de custodia provisional de emergencia resueltos por un Juez Municipal, la parte interesada podrá acudir al Tribunal de Primera Instancia, Sala Superior, Relaciones de Familia, para solicitar una vista ordinaria de custodia de menores dentro de los próximos </a:t>
            </a:r>
            <a:r>
              <a:rPr lang="es-PR" b="1" u="sng" dirty="0" smtClean="0"/>
              <a:t>veinte (20) días</a:t>
            </a:r>
            <a:r>
              <a:rPr lang="es-PR" dirty="0" smtClean="0"/>
              <a:t> contados a partir de la determinación. </a:t>
            </a:r>
            <a:endParaRPr lang="es-PR"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PR" sz="3600" b="1" dirty="0" smtClean="0"/>
              <a:t>Artículo 39.-Vista de Ratificación de Custodia</a:t>
            </a:r>
            <a:r>
              <a:rPr lang="es-PR" sz="3600" dirty="0" smtClean="0"/>
              <a:t/>
            </a:r>
            <a:br>
              <a:rPr lang="es-PR" sz="3600" dirty="0" smtClean="0"/>
            </a:br>
            <a:endParaRPr lang="es-PR" sz="3600" dirty="0"/>
          </a:p>
        </p:txBody>
      </p:sp>
      <p:sp>
        <p:nvSpPr>
          <p:cNvPr id="3" name="Content Placeholder 2"/>
          <p:cNvSpPr>
            <a:spLocks noGrp="1"/>
          </p:cNvSpPr>
          <p:nvPr>
            <p:ph idx="1"/>
          </p:nvPr>
        </p:nvSpPr>
        <p:spPr/>
        <p:txBody>
          <a:bodyPr>
            <a:normAutofit fontScale="92500" lnSpcReduction="20000"/>
          </a:bodyPr>
          <a:lstStyle/>
          <a:p>
            <a:r>
              <a:rPr lang="es-PR" dirty="0" smtClean="0"/>
              <a:t>Vista en alzada ante juez superior</a:t>
            </a:r>
          </a:p>
          <a:p>
            <a:r>
              <a:rPr lang="es-PR" dirty="0" smtClean="0"/>
              <a:t>Dentro de los quince (15) días contados a partir de que el Tribunal Municipal otorgó la custodia de emergencia al Departamento de la Familia, el Tribunal de Primera Instancia, Sala de Relaciones de Familia, celebrará una vista de Ratificación.   </a:t>
            </a:r>
          </a:p>
          <a:p>
            <a:r>
              <a:rPr lang="es-PR" b="1" u="sng" dirty="0" smtClean="0"/>
              <a:t>En los casos donde se denegó la petición de custodia, la vista de ratificación se señalará dentro de los próximos cinco (5) días a partir de la fecha en que la parte interesada solicite la vista. </a:t>
            </a:r>
            <a:endParaRPr lang="es-PR" dirty="0" smtClean="0"/>
          </a:p>
          <a:p>
            <a:endParaRPr lang="es-PR"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PR" sz="3200" b="1" dirty="0" smtClean="0"/>
              <a:t>Artículo 40.-Tratamiento Médico y otros asuntos</a:t>
            </a:r>
            <a:r>
              <a:rPr lang="es-PR" sz="3200" dirty="0" smtClean="0"/>
              <a:t/>
            </a:r>
            <a:br>
              <a:rPr lang="es-PR" sz="3200" dirty="0" smtClean="0"/>
            </a:br>
            <a:endParaRPr lang="es-PR" sz="3200" dirty="0"/>
          </a:p>
        </p:txBody>
      </p:sp>
      <p:sp>
        <p:nvSpPr>
          <p:cNvPr id="3" name="Content Placeholder 2"/>
          <p:cNvSpPr>
            <a:spLocks noGrp="1"/>
          </p:cNvSpPr>
          <p:nvPr>
            <p:ph idx="1"/>
          </p:nvPr>
        </p:nvSpPr>
        <p:spPr/>
        <p:txBody>
          <a:bodyPr>
            <a:normAutofit/>
          </a:bodyPr>
          <a:lstStyle/>
          <a:p>
            <a:r>
              <a:rPr lang="es-PR" b="1" u="sng" dirty="0" smtClean="0"/>
              <a:t>Para brindar cualquier tratamiento médico, excepto intervención quirúrgica,  a un menor, no será necesaria la autorización de los padres</a:t>
            </a:r>
            <a:r>
              <a:rPr lang="es-PR" dirty="0" smtClean="0"/>
              <a:t>.  Cuando se requiera una intervención quirúrgica o cirugía, será suficiente la autorización de uno de los padres con patria potestad del menor. </a:t>
            </a:r>
            <a:endParaRPr lang="es-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143000" y="320675"/>
            <a:ext cx="7772400" cy="1431925"/>
          </a:xfrm>
        </p:spPr>
        <p:txBody>
          <a:bodyPr>
            <a:normAutofit fontScale="90000"/>
          </a:bodyPr>
          <a:lstStyle/>
          <a:p>
            <a:r>
              <a:rPr lang="en-US" b="1">
                <a:latin typeface="Lucida Handwriting" pitchFamily="66" charset="0"/>
                <a:cs typeface="Courier New" pitchFamily="49" charset="0"/>
              </a:rPr>
              <a:t>POLITICA PUBLICA</a:t>
            </a:r>
            <a:br>
              <a:rPr lang="en-US" b="1">
                <a:latin typeface="Lucida Handwriting" pitchFamily="66" charset="0"/>
                <a:cs typeface="Courier New" pitchFamily="49" charset="0"/>
              </a:rPr>
            </a:br>
            <a:endParaRPr lang="en-US" b="1">
              <a:latin typeface="Lucida Handwriting" pitchFamily="66" charset="0"/>
              <a:cs typeface="Courier New" pitchFamily="49" charset="0"/>
            </a:endParaRPr>
          </a:p>
        </p:txBody>
      </p:sp>
      <p:sp>
        <p:nvSpPr>
          <p:cNvPr id="21507" name="Rectangle 3"/>
          <p:cNvSpPr>
            <a:spLocks noGrp="1" noChangeArrowheads="1"/>
          </p:cNvSpPr>
          <p:nvPr>
            <p:ph type="body" idx="1"/>
          </p:nvPr>
        </p:nvSpPr>
        <p:spPr/>
        <p:txBody>
          <a:bodyPr/>
          <a:lstStyle/>
          <a:p>
            <a:pPr>
              <a:lnSpc>
                <a:spcPct val="90000"/>
              </a:lnSpc>
            </a:pPr>
            <a:r>
              <a:rPr lang="en-US">
                <a:cs typeface="Courier New" pitchFamily="49" charset="0"/>
              </a:rPr>
              <a:t>Mantener a los niños seguros en familias permanentes</a:t>
            </a:r>
            <a:endParaRPr lang="en-US">
              <a:latin typeface="Courier New" pitchFamily="49" charset="0"/>
              <a:cs typeface="Courier New" pitchFamily="49" charset="0"/>
            </a:endParaRPr>
          </a:p>
          <a:p>
            <a:pPr algn="just">
              <a:lnSpc>
                <a:spcPct val="90000"/>
              </a:lnSpc>
            </a:pPr>
            <a:r>
              <a:rPr lang="en-US">
                <a:solidFill>
                  <a:srgbClr val="FF66FF"/>
                </a:solidFill>
                <a:latin typeface="Gill Sans Ultra Bold" pitchFamily="34" charset="0"/>
                <a:cs typeface="Courier New" pitchFamily="49" charset="0"/>
              </a:rPr>
              <a:t>¿COMO SE LOGRARA?</a:t>
            </a:r>
            <a:endParaRPr lang="en-US">
              <a:solidFill>
                <a:srgbClr val="FF66FF"/>
              </a:solidFill>
              <a:latin typeface="Courier New" pitchFamily="49" charset="0"/>
              <a:cs typeface="Courier New" pitchFamily="49" charset="0"/>
            </a:endParaRPr>
          </a:p>
          <a:p>
            <a:pPr algn="just">
              <a:lnSpc>
                <a:spcPct val="90000"/>
              </a:lnSpc>
            </a:pPr>
            <a:r>
              <a:rPr lang="en-US">
                <a:cs typeface="Courier New" pitchFamily="49" charset="0"/>
              </a:rPr>
              <a:t>Prestando servicios preventivos</a:t>
            </a:r>
            <a:endParaRPr lang="en-US">
              <a:latin typeface="Courier New" pitchFamily="49" charset="0"/>
              <a:cs typeface="Courier New" pitchFamily="49" charset="0"/>
            </a:endParaRPr>
          </a:p>
          <a:p>
            <a:pPr algn="just">
              <a:lnSpc>
                <a:spcPct val="90000"/>
              </a:lnSpc>
            </a:pPr>
            <a:r>
              <a:rPr lang="en-US">
                <a:cs typeface="Courier New" pitchFamily="49" charset="0"/>
              </a:rPr>
              <a:t>Evitando prolongada estadía en hogares de crianza ("Foster Homes")</a:t>
            </a:r>
            <a:endParaRPr lang="en-US">
              <a:latin typeface="Courier New" pitchFamily="49" charset="0"/>
              <a:cs typeface="Courier New" pitchFamily="49" charset="0"/>
            </a:endParaRPr>
          </a:p>
          <a:p>
            <a:pPr algn="just">
              <a:lnSpc>
                <a:spcPct val="90000"/>
              </a:lnSpc>
            </a:pPr>
            <a:r>
              <a:rPr lang="en-US">
                <a:cs typeface="Courier New" pitchFamily="49" charset="0"/>
              </a:rPr>
              <a:t>Acelerando procesos de terminación de derechos paternos y de adopción</a:t>
            </a:r>
            <a:endParaRPr lang="en-US">
              <a:latin typeface="Courier New" pitchFamily="49" charset="0"/>
              <a:cs typeface="Courier New" pitchFamily="49"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506"/>
                                        </p:tgtEl>
                                        <p:attrNameLst>
                                          <p:attrName>style.visibility</p:attrName>
                                        </p:attrNameLst>
                                      </p:cBhvr>
                                      <p:to>
                                        <p:strVal val="visible"/>
                                      </p:to>
                                    </p:set>
                                    <p:anim calcmode="lin" valueType="num">
                                      <p:cBhvr additive="base">
                                        <p:cTn id="7" dur="500" fill="hold"/>
                                        <p:tgtEl>
                                          <p:spTgt spid="21506"/>
                                        </p:tgtEl>
                                        <p:attrNameLst>
                                          <p:attrName>ppt_x</p:attrName>
                                        </p:attrNameLst>
                                      </p:cBhvr>
                                      <p:tavLst>
                                        <p:tav tm="0">
                                          <p:val>
                                            <p:strVal val="0-#ppt_w/2"/>
                                          </p:val>
                                        </p:tav>
                                        <p:tav tm="100000">
                                          <p:val>
                                            <p:strVal val="#ppt_x"/>
                                          </p:val>
                                        </p:tav>
                                      </p:tavLst>
                                    </p:anim>
                                    <p:anim calcmode="lin" valueType="num">
                                      <p:cBhvr additive="base">
                                        <p:cTn id="8" dur="500" fill="hold"/>
                                        <p:tgtEl>
                                          <p:spTgt spid="2150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1507">
                                            <p:txEl>
                                              <p:pRg st="0" end="0"/>
                                            </p:txEl>
                                          </p:spTgt>
                                        </p:tgtEl>
                                        <p:attrNameLst>
                                          <p:attrName>style.visibility</p:attrName>
                                        </p:attrNameLst>
                                      </p:cBhvr>
                                      <p:to>
                                        <p:strVal val="visible"/>
                                      </p:to>
                                    </p:set>
                                    <p:anim calcmode="lin" valueType="num">
                                      <p:cBhvr additive="base">
                                        <p:cTn id="13" dur="500" fill="hold"/>
                                        <p:tgtEl>
                                          <p:spTgt spid="21507">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150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1507">
                                            <p:txEl>
                                              <p:pRg st="1" end="1"/>
                                            </p:txEl>
                                          </p:spTgt>
                                        </p:tgtEl>
                                        <p:attrNameLst>
                                          <p:attrName>style.visibility</p:attrName>
                                        </p:attrNameLst>
                                      </p:cBhvr>
                                      <p:to>
                                        <p:strVal val="visible"/>
                                      </p:to>
                                    </p:set>
                                    <p:anim calcmode="lin" valueType="num">
                                      <p:cBhvr additive="base">
                                        <p:cTn id="19" dur="500" fill="hold"/>
                                        <p:tgtEl>
                                          <p:spTgt spid="21507">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150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1507">
                                            <p:txEl>
                                              <p:pRg st="2" end="2"/>
                                            </p:txEl>
                                          </p:spTgt>
                                        </p:tgtEl>
                                        <p:attrNameLst>
                                          <p:attrName>style.visibility</p:attrName>
                                        </p:attrNameLst>
                                      </p:cBhvr>
                                      <p:to>
                                        <p:strVal val="visible"/>
                                      </p:to>
                                    </p:set>
                                    <p:anim calcmode="lin" valueType="num">
                                      <p:cBhvr additive="base">
                                        <p:cTn id="25" dur="500" fill="hold"/>
                                        <p:tgtEl>
                                          <p:spTgt spid="21507">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150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1507">
                                            <p:txEl>
                                              <p:pRg st="3" end="3"/>
                                            </p:txEl>
                                          </p:spTgt>
                                        </p:tgtEl>
                                        <p:attrNameLst>
                                          <p:attrName>style.visibility</p:attrName>
                                        </p:attrNameLst>
                                      </p:cBhvr>
                                      <p:to>
                                        <p:strVal val="visible"/>
                                      </p:to>
                                    </p:set>
                                    <p:anim calcmode="lin" valueType="num">
                                      <p:cBhvr additive="base">
                                        <p:cTn id="31" dur="500" fill="hold"/>
                                        <p:tgtEl>
                                          <p:spTgt spid="21507">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150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1507">
                                            <p:txEl>
                                              <p:pRg st="4" end="4"/>
                                            </p:txEl>
                                          </p:spTgt>
                                        </p:tgtEl>
                                        <p:attrNameLst>
                                          <p:attrName>style.visibility</p:attrName>
                                        </p:attrNameLst>
                                      </p:cBhvr>
                                      <p:to>
                                        <p:strVal val="visible"/>
                                      </p:to>
                                    </p:set>
                                    <p:anim calcmode="lin" valueType="num">
                                      <p:cBhvr additive="base">
                                        <p:cTn id="37" dur="500" fill="hold"/>
                                        <p:tgtEl>
                                          <p:spTgt spid="21507">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1507">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autoUpdateAnimBg="0"/>
      <p:bldP spid="21507" grpId="0" build="p"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PR" b="1" dirty="0" smtClean="0"/>
              <a:t>Artículo 42.-Vista Final</a:t>
            </a:r>
            <a:r>
              <a:rPr lang="es-PR" dirty="0" smtClean="0"/>
              <a:t/>
            </a:r>
            <a:br>
              <a:rPr lang="es-PR" dirty="0" smtClean="0"/>
            </a:br>
            <a:endParaRPr lang="es-PR" dirty="0"/>
          </a:p>
        </p:txBody>
      </p:sp>
      <p:sp>
        <p:nvSpPr>
          <p:cNvPr id="3" name="Content Placeholder 2"/>
          <p:cNvSpPr>
            <a:spLocks noGrp="1"/>
          </p:cNvSpPr>
          <p:nvPr>
            <p:ph idx="1"/>
          </p:nvPr>
        </p:nvSpPr>
        <p:spPr/>
        <p:txBody>
          <a:bodyPr>
            <a:normAutofit lnSpcReduction="10000"/>
          </a:bodyPr>
          <a:lstStyle/>
          <a:p>
            <a:pPr algn="just"/>
            <a:r>
              <a:rPr lang="es-PR" b="1" u="sng" dirty="0" smtClean="0"/>
              <a:t>El tribunal deberá celebrar una vista de disposición dentro de un período que no exceda de seis (6) meses</a:t>
            </a:r>
            <a:r>
              <a:rPr lang="es-PR" dirty="0" smtClean="0"/>
              <a:t>, a contarse desde que se otorgó la custodia provisional del menor. </a:t>
            </a:r>
          </a:p>
          <a:p>
            <a:pPr algn="just"/>
            <a:r>
              <a:rPr lang="es-PR" dirty="0" smtClean="0"/>
              <a:t>El término solo podrá ser prorrogado una sola vez por 6 meses adicionales cuando existan causas que así lo justifiquen y sea en el mejor interés y bienestar del menor.</a:t>
            </a:r>
          </a:p>
          <a:p>
            <a:endParaRPr lang="es-PR"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PR" b="1" dirty="0" smtClean="0"/>
              <a:t>Artículo 44.-Derechos de los Abuelos y Hermanos mayores de edad</a:t>
            </a:r>
            <a:endParaRPr lang="es-PR" dirty="0"/>
          </a:p>
        </p:txBody>
      </p:sp>
      <p:sp>
        <p:nvSpPr>
          <p:cNvPr id="3" name="Content Placeholder 2"/>
          <p:cNvSpPr>
            <a:spLocks noGrp="1"/>
          </p:cNvSpPr>
          <p:nvPr>
            <p:ph idx="1"/>
          </p:nvPr>
        </p:nvSpPr>
        <p:spPr/>
        <p:txBody>
          <a:bodyPr>
            <a:normAutofit fontScale="92500" lnSpcReduction="10000"/>
          </a:bodyPr>
          <a:lstStyle/>
          <a:p>
            <a:r>
              <a:rPr lang="es-PR" u="sng" dirty="0" smtClean="0"/>
              <a:t>El tribunal concederá el derecho a ser escuchado cuando determine que los abuelos mantienen una relación con el menor o han hecho suficientes esfuerzos para establecer la misma con éste y que escucharlos es conforme a los propósitos de esta Ley de buscar el mejor interés del menor</a:t>
            </a:r>
            <a:r>
              <a:rPr lang="es-PR" dirty="0" smtClean="0"/>
              <a:t>.  </a:t>
            </a:r>
          </a:p>
          <a:p>
            <a:r>
              <a:rPr lang="es-PR" dirty="0" smtClean="0"/>
              <a:t>No obstante, los abuelos </a:t>
            </a:r>
            <a:r>
              <a:rPr lang="es-PR" b="1" u="sng" dirty="0" smtClean="0"/>
              <a:t>no tendrán derecho a intervenir</a:t>
            </a:r>
            <a:r>
              <a:rPr lang="es-PR" dirty="0" smtClean="0"/>
              <a:t> o a ser parte interventora en el procedimiento Se les quita el derecho a intervenir</a:t>
            </a:r>
          </a:p>
          <a:p>
            <a:endParaRPr lang="es-PR"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PR" sz="2700" b="1" dirty="0" smtClean="0"/>
              <a:t/>
            </a:r>
            <a:br>
              <a:rPr lang="es-PR" sz="2700" b="1" dirty="0" smtClean="0"/>
            </a:br>
            <a:r>
              <a:rPr lang="es-PR" sz="2700" b="1" dirty="0" smtClean="0"/>
              <a:t>Artículo 45.-Derecho de los Hogares temporeros a solicitar ser Escuchados en Procedimientos de Protección a Menores</a:t>
            </a:r>
            <a:r>
              <a:rPr lang="es-PR" dirty="0" smtClean="0"/>
              <a:t/>
            </a:r>
            <a:br>
              <a:rPr lang="es-PR" dirty="0" smtClean="0"/>
            </a:br>
            <a:endParaRPr lang="es-PR" dirty="0"/>
          </a:p>
        </p:txBody>
      </p:sp>
      <p:sp>
        <p:nvSpPr>
          <p:cNvPr id="3" name="Content Placeholder 2"/>
          <p:cNvSpPr>
            <a:spLocks noGrp="1"/>
          </p:cNvSpPr>
          <p:nvPr>
            <p:ph idx="1"/>
          </p:nvPr>
        </p:nvSpPr>
        <p:spPr/>
        <p:txBody>
          <a:bodyPr>
            <a:normAutofit fontScale="92500" lnSpcReduction="20000"/>
          </a:bodyPr>
          <a:lstStyle/>
          <a:p>
            <a:pPr algn="just"/>
            <a:r>
              <a:rPr lang="es-PR" u="sng" dirty="0" smtClean="0"/>
              <a:t>Las personas que tengan a su cargo un hogar temporero o que tengan bajo su cuido a un menor por un término mayor de </a:t>
            </a:r>
            <a:r>
              <a:rPr lang="es-PR" b="1" u="sng" dirty="0" smtClean="0"/>
              <a:t>seis (6) meses</a:t>
            </a:r>
            <a:r>
              <a:rPr lang="es-PR" u="sng" dirty="0" smtClean="0"/>
              <a:t>, podrán ser escuchados, a discreción del Tribunal,</a:t>
            </a:r>
            <a:r>
              <a:rPr lang="es-PR" dirty="0" smtClean="0"/>
              <a:t> en cualquier procedimiento de protección a un menor que vive o vivió en su hogar, con el propósito que aporten evidencia sobre el estado físico, emocional, mental o sexual del menor, durante el período en que estuvo bajo su cuidado, pero </a:t>
            </a:r>
            <a:r>
              <a:rPr lang="es-PR" u="sng" dirty="0" smtClean="0"/>
              <a:t>no serán considerados parte del mismo</a:t>
            </a:r>
            <a:r>
              <a:rPr lang="es-PR" dirty="0" smtClean="0"/>
              <a:t>. </a:t>
            </a:r>
            <a:endParaRPr lang="es-PR"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PR" b="1" dirty="0" smtClean="0"/>
              <a:t>Artículo 48.-Informes</a:t>
            </a:r>
            <a:r>
              <a:rPr lang="es-PR" dirty="0" smtClean="0"/>
              <a:t/>
            </a:r>
            <a:br>
              <a:rPr lang="es-PR" dirty="0" smtClean="0"/>
            </a:br>
            <a:endParaRPr lang="es-PR" dirty="0"/>
          </a:p>
        </p:txBody>
      </p:sp>
      <p:sp>
        <p:nvSpPr>
          <p:cNvPr id="3" name="Content Placeholder 2"/>
          <p:cNvSpPr>
            <a:spLocks noGrp="1"/>
          </p:cNvSpPr>
          <p:nvPr>
            <p:ph idx="1"/>
          </p:nvPr>
        </p:nvSpPr>
        <p:spPr/>
        <p:txBody>
          <a:bodyPr/>
          <a:lstStyle/>
          <a:p>
            <a:pPr algn="just"/>
            <a:r>
              <a:rPr lang="es-PR" u="sng" dirty="0" smtClean="0"/>
              <a:t>Los Técnicos de Servicios a las Familias y Trabajadores Sociales del Departamento, peritos y/o médicos que hayan tratado o evaluado a un menor radicarán los informes en el tribunal y ante el Procurador de Asuntos de Familia dentro de un plazo no menor de diez (10) días con antelación a la celebración de cualquier vista</a:t>
            </a:r>
            <a:r>
              <a:rPr lang="es-PR" dirty="0" smtClean="0"/>
              <a:t>.</a:t>
            </a:r>
            <a:endParaRPr lang="es-PR"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PR" dirty="0"/>
              <a:t>Ley Núm. 25 del 25 de septiembre de 1983 </a:t>
            </a:r>
            <a:r>
              <a:rPr lang="es-PR" dirty="0" smtClean="0"/>
              <a:t>(Inmunizaciones)</a:t>
            </a:r>
            <a:endParaRPr lang="es-PR" dirty="0"/>
          </a:p>
        </p:txBody>
      </p:sp>
      <p:sp>
        <p:nvSpPr>
          <p:cNvPr id="3" name="Content Placeholder 2"/>
          <p:cNvSpPr>
            <a:spLocks noGrp="1"/>
          </p:cNvSpPr>
          <p:nvPr>
            <p:ph idx="1"/>
          </p:nvPr>
        </p:nvSpPr>
        <p:spPr/>
        <p:txBody>
          <a:bodyPr>
            <a:normAutofit fontScale="77500" lnSpcReduction="20000"/>
          </a:bodyPr>
          <a:lstStyle/>
          <a:p>
            <a:r>
              <a:rPr lang="es-PR" dirty="0"/>
              <a:t>Artículo 2.-A partir de la vigencia de esta ley, ningún estudiante o niño pre-escolar podrá ser admitido o matriculado en una escuela, centro de cuidado diurno, o centro de tratamiento social, si no está debidamente inmunizado. Será responsabilidad del registrador o de los directores de los centros de cuidado diurno o centros de tratamiento social requerir del estudiante o niño preescolar el certificado de inmunización. Será responsabilidad del estudiante, niño pre-escolar o de sus padres o tutores, someter certificado de inmunización para poder ser aceptado a la escuela, centro de cuidado diurno, o centro de tratamiento social. </a:t>
            </a:r>
            <a:r>
              <a:rPr lang="es-PR" b="1" u="sng" dirty="0">
                <a:solidFill>
                  <a:srgbClr val="FF0000"/>
                </a:solidFill>
              </a:rPr>
              <a:t>Esta disposición no aplicará a aquellos menores cuyo ingreso sea ordenado por el Tribunal </a:t>
            </a:r>
            <a:r>
              <a:rPr lang="es-PR" b="1" u="sng" dirty="0" smtClean="0">
                <a:solidFill>
                  <a:srgbClr val="FF0000"/>
                </a:solidFill>
              </a:rPr>
              <a:t>Superior</a:t>
            </a:r>
            <a:r>
              <a:rPr lang="es-PR" dirty="0" smtClean="0"/>
              <a:t>, Asuntos </a:t>
            </a:r>
            <a:r>
              <a:rPr lang="es-PR" dirty="0"/>
              <a:t>de Menores.</a:t>
            </a:r>
          </a:p>
          <a:p>
            <a:endParaRPr lang="es-PR"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PR" dirty="0" smtClean="0"/>
              <a:t>Ley Núm. 25 del 25 de septiembre de 1983 (Inmunizaciones)</a:t>
            </a:r>
            <a:endParaRPr lang="es-PR" dirty="0"/>
          </a:p>
        </p:txBody>
      </p:sp>
      <p:sp>
        <p:nvSpPr>
          <p:cNvPr id="3" name="Content Placeholder 2"/>
          <p:cNvSpPr>
            <a:spLocks noGrp="1"/>
          </p:cNvSpPr>
          <p:nvPr>
            <p:ph idx="1"/>
          </p:nvPr>
        </p:nvSpPr>
        <p:spPr/>
        <p:txBody>
          <a:bodyPr/>
          <a:lstStyle/>
          <a:p>
            <a:r>
              <a:rPr lang="es-PR" dirty="0"/>
              <a:t>Artículo 4.-Cualquier estudiante o niño pre-escolar podrá ser provisionalmente matriculado en una escuela, centro de cuidado diurno, o centro de tratamiento social si el estudiante o niño preescolar ha recibido </a:t>
            </a:r>
            <a:r>
              <a:rPr lang="es-PR" b="1" u="sng" dirty="0"/>
              <a:t>por lo menos una dosis</a:t>
            </a:r>
            <a:r>
              <a:rPr lang="es-PR" dirty="0"/>
              <a:t> de cada una de las inmunizaciones requeridas por el Secretario de Salud, según se establece en el Artículo 10 de esta ley. </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PR" dirty="0" smtClean="0"/>
              <a:t>Ley Núm. 25 del 25 de septiembre de 1983 (Inmunizaciones)</a:t>
            </a:r>
            <a:endParaRPr lang="es-PR" dirty="0"/>
          </a:p>
        </p:txBody>
      </p:sp>
      <p:sp>
        <p:nvSpPr>
          <p:cNvPr id="3" name="Content Placeholder 2"/>
          <p:cNvSpPr>
            <a:spLocks noGrp="1"/>
          </p:cNvSpPr>
          <p:nvPr>
            <p:ph idx="1"/>
          </p:nvPr>
        </p:nvSpPr>
        <p:spPr/>
        <p:txBody>
          <a:bodyPr>
            <a:normAutofit fontScale="77500" lnSpcReduction="20000"/>
          </a:bodyPr>
          <a:lstStyle/>
          <a:p>
            <a:r>
              <a:rPr lang="es-PR" dirty="0" smtClean="0"/>
              <a:t>Continuación Art. 4;   En </a:t>
            </a:r>
            <a:r>
              <a:rPr lang="es-PR" dirty="0"/>
              <a:t>aquellos casos de </a:t>
            </a:r>
            <a:r>
              <a:rPr lang="es-PR" b="1" u="sng" dirty="0"/>
              <a:t>ingresos de emergencia</a:t>
            </a:r>
            <a:r>
              <a:rPr lang="es-PR" dirty="0"/>
              <a:t> a un centro de cuidado diurno, centro de tratamiento social, o casos de protección de niños pre-escolares, que no han recibido ninguna dosis de las requeridas por esta ley, podrán ser admitidos provisionalmente.  </a:t>
            </a:r>
            <a:r>
              <a:rPr lang="es-PR" b="1" u="sng" dirty="0"/>
              <a:t>Será responsabilidad del Director del Centro de Cuidado Diurno o Centro de Tratamiento Social</a:t>
            </a:r>
            <a:r>
              <a:rPr lang="es-PR" dirty="0"/>
              <a:t> de velar porque inmediatamente o dentro de un término no mayor de dos semanas empiece a recibir las dosis correspondientes y que cumpla con las demás disposiciones de este Artículo. Esto incluye a menores cuyo ingreso sea ordenado por el Tribunal Superior, Asuntos de Menores. </a:t>
            </a:r>
            <a:br>
              <a:rPr lang="es-PR" dirty="0"/>
            </a:br>
            <a:endParaRPr lang="es-PR"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PR" b="1" dirty="0" smtClean="0"/>
              <a:t>Artículo 49.-Esfuerzos Razonables </a:t>
            </a:r>
            <a:r>
              <a:rPr lang="es-PR" dirty="0" smtClean="0"/>
              <a:t/>
            </a:r>
            <a:br>
              <a:rPr lang="es-PR" dirty="0" smtClean="0"/>
            </a:br>
            <a:endParaRPr lang="es-PR" dirty="0"/>
          </a:p>
        </p:txBody>
      </p:sp>
      <p:sp>
        <p:nvSpPr>
          <p:cNvPr id="3" name="Content Placeholder 2"/>
          <p:cNvSpPr>
            <a:spLocks noGrp="1"/>
          </p:cNvSpPr>
          <p:nvPr>
            <p:ph idx="1"/>
          </p:nvPr>
        </p:nvSpPr>
        <p:spPr/>
        <p:txBody>
          <a:bodyPr/>
          <a:lstStyle/>
          <a:p>
            <a:pPr algn="just"/>
            <a:r>
              <a:rPr lang="es-PR" b="1" u="sng" dirty="0" smtClean="0"/>
              <a:t>Luego de que un menor haya sido removido de su hogar, se realizarán esfuerzos razonables para reunificar al menor con su familia por un período que no excederá de los seis (6) meses</a:t>
            </a:r>
            <a:r>
              <a:rPr lang="es-PR" dirty="0" smtClean="0"/>
              <a:t>. </a:t>
            </a:r>
            <a:endParaRPr lang="es-PR"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PR" b="1" dirty="0" smtClean="0"/>
              <a:t>Artículo 49.-Esfuerzos Razonables </a:t>
            </a:r>
            <a:r>
              <a:rPr lang="es-PR" dirty="0" smtClean="0"/>
              <a:t/>
            </a:r>
            <a:br>
              <a:rPr lang="es-PR" dirty="0" smtClean="0"/>
            </a:br>
            <a:endParaRPr lang="es-PR" dirty="0"/>
          </a:p>
        </p:txBody>
      </p:sp>
      <p:sp>
        <p:nvSpPr>
          <p:cNvPr id="3" name="Content Placeholder 2"/>
          <p:cNvSpPr>
            <a:spLocks noGrp="1"/>
          </p:cNvSpPr>
          <p:nvPr>
            <p:ph idx="1"/>
          </p:nvPr>
        </p:nvSpPr>
        <p:spPr/>
        <p:txBody>
          <a:bodyPr>
            <a:normAutofit fontScale="85000" lnSpcReduction="10000"/>
          </a:bodyPr>
          <a:lstStyle/>
          <a:p>
            <a:r>
              <a:rPr lang="es-PR" dirty="0" smtClean="0"/>
              <a:t>No se harán esfuerzos razonables para reunir a un menor con su padre, madre o persona responsable de éste en las siguientes circunstancias: </a:t>
            </a:r>
          </a:p>
          <a:p>
            <a:r>
              <a:rPr lang="es-PR" dirty="0" smtClean="0"/>
              <a:t>a) 	Los esfuerzos para cambiar el comportamiento del padre, de la madre o persona responsable del menor no han sido exitosos luego de seis (6) meses de haberse iniciado el plan de servicios, según la evidencia presentada en el caso. </a:t>
            </a:r>
          </a:p>
          <a:p>
            <a:r>
              <a:rPr lang="es-PR" dirty="0" smtClean="0"/>
              <a:t>(b)   Cuando un padre, una madre o persona responsable del menor ha manifestado no tener interés en la reunificación con el menor</a:t>
            </a:r>
          </a:p>
          <a:p>
            <a:endParaRPr lang="es-PR"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229600" cy="5721499"/>
          </a:xfrm>
        </p:spPr>
        <p:txBody>
          <a:bodyPr>
            <a:normAutofit fontScale="77500" lnSpcReduction="20000"/>
          </a:bodyPr>
          <a:lstStyle/>
          <a:p>
            <a:pPr algn="just">
              <a:buNone/>
            </a:pPr>
            <a:r>
              <a:rPr lang="es-PR" dirty="0" smtClean="0"/>
              <a:t>(c)   	Cuando se certifique, por un profesional de la salud, que el padre, la madre o persona responsable del menor sufre de una incapacidad o deficiencia mental de tal magnitud que le impide beneficiarse de los servicios de reunificación y no será capaz de atender adecuadamente el cuido del menor. </a:t>
            </a:r>
          </a:p>
          <a:p>
            <a:pPr algn="just">
              <a:buNone/>
            </a:pPr>
            <a:r>
              <a:rPr lang="es-PR" dirty="0" smtClean="0"/>
              <a:t>(d)   	El menor ha sido removido del hogar con anterioridad y luego de haberse adjudicado la custodia del menor al padre, a la madre o persona responsable de éste, el menor, un hermano/a o cualquier otro miembro del núcleo familiar es nuevamente removido por haber sido víctima de maltrato y/o por negligencia. </a:t>
            </a:r>
          </a:p>
          <a:p>
            <a:pPr algn="just">
              <a:buNone/>
            </a:pPr>
            <a:r>
              <a:rPr lang="es-PR" dirty="0" smtClean="0"/>
              <a:t>(e)   	El padre y la madre han sido privados de la patria potestad respecto a otros de sus hijos y no han podido resolver los problemas que causaron la pérdida de la patria potestad. </a:t>
            </a:r>
          </a:p>
          <a:p>
            <a:pPr>
              <a:buNone/>
            </a:pPr>
            <a:endParaRPr lang="es-PR" dirty="0" smtClean="0"/>
          </a:p>
          <a:p>
            <a:endParaRPr lang="es-P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normAutofit fontScale="90000"/>
          </a:bodyPr>
          <a:lstStyle/>
          <a:p>
            <a:r>
              <a:rPr lang="en-US" b="1" dirty="0">
                <a:latin typeface="Gill Sans Ultra Bold" pitchFamily="34" charset="0"/>
                <a:cs typeface="Courier New" pitchFamily="49" charset="0"/>
              </a:rPr>
              <a:t>REQUISITOS:</a:t>
            </a:r>
            <a:br>
              <a:rPr lang="en-US" b="1" dirty="0">
                <a:latin typeface="Gill Sans Ultra Bold" pitchFamily="34" charset="0"/>
                <a:cs typeface="Courier New" pitchFamily="49" charset="0"/>
              </a:rPr>
            </a:br>
            <a:endParaRPr lang="en-US" b="1" dirty="0">
              <a:latin typeface="Gill Sans Ultra Bold" pitchFamily="34" charset="0"/>
              <a:cs typeface="Courier New" pitchFamily="49" charset="0"/>
            </a:endParaRPr>
          </a:p>
        </p:txBody>
      </p:sp>
      <p:sp>
        <p:nvSpPr>
          <p:cNvPr id="22531" name="Rectangle 3"/>
          <p:cNvSpPr>
            <a:spLocks noGrp="1" noChangeArrowheads="1"/>
          </p:cNvSpPr>
          <p:nvPr>
            <p:ph type="body" idx="1"/>
          </p:nvPr>
        </p:nvSpPr>
        <p:spPr/>
        <p:txBody>
          <a:bodyPr/>
          <a:lstStyle/>
          <a:p>
            <a:pPr algn="just">
              <a:lnSpc>
                <a:spcPct val="90000"/>
              </a:lnSpc>
            </a:pPr>
            <a:r>
              <a:rPr lang="en-US" sz="2000" dirty="0" err="1">
                <a:cs typeface="Courier New" pitchFamily="49" charset="0"/>
              </a:rPr>
              <a:t>Estados</a:t>
            </a:r>
            <a:r>
              <a:rPr lang="en-US" sz="2000" dirty="0">
                <a:cs typeface="Courier New" pitchFamily="49" charset="0"/>
              </a:rPr>
              <a:t> </a:t>
            </a:r>
            <a:r>
              <a:rPr lang="en-US" sz="2000" dirty="0" err="1">
                <a:cs typeface="Courier New" pitchFamily="49" charset="0"/>
              </a:rPr>
              <a:t>preparen</a:t>
            </a:r>
            <a:r>
              <a:rPr lang="en-US" sz="2000" dirty="0">
                <a:cs typeface="Courier New" pitchFamily="49" charset="0"/>
              </a:rPr>
              <a:t> un plan</a:t>
            </a:r>
            <a:endParaRPr lang="en-US" sz="2000" dirty="0">
              <a:latin typeface="Courier New" pitchFamily="49" charset="0"/>
              <a:cs typeface="Courier New" pitchFamily="49" charset="0"/>
            </a:endParaRPr>
          </a:p>
          <a:p>
            <a:pPr algn="just">
              <a:lnSpc>
                <a:spcPct val="90000"/>
              </a:lnSpc>
            </a:pPr>
            <a:r>
              <a:rPr lang="en-US" sz="2000" dirty="0" err="1">
                <a:cs typeface="Courier New" pitchFamily="49" charset="0"/>
              </a:rPr>
              <a:t>Revisión</a:t>
            </a:r>
            <a:r>
              <a:rPr lang="en-US" sz="2000" dirty="0">
                <a:cs typeface="Courier New" pitchFamily="49" charset="0"/>
              </a:rPr>
              <a:t> del </a:t>
            </a:r>
            <a:r>
              <a:rPr lang="en-US" sz="2000" dirty="0" err="1">
                <a:cs typeface="Courier New" pitchFamily="49" charset="0"/>
              </a:rPr>
              <a:t>concepto</a:t>
            </a:r>
            <a:r>
              <a:rPr lang="en-US" sz="2000" dirty="0">
                <a:cs typeface="Courier New" pitchFamily="49" charset="0"/>
              </a:rPr>
              <a:t> "</a:t>
            </a:r>
            <a:r>
              <a:rPr lang="en-US" sz="2000" dirty="0" err="1">
                <a:cs typeface="Courier New" pitchFamily="49" charset="0"/>
              </a:rPr>
              <a:t>esfuerzos</a:t>
            </a:r>
            <a:r>
              <a:rPr lang="en-US" sz="2000" dirty="0">
                <a:cs typeface="Courier New" pitchFamily="49" charset="0"/>
              </a:rPr>
              <a:t> </a:t>
            </a:r>
            <a:r>
              <a:rPr lang="en-US" sz="2000" dirty="0" err="1">
                <a:cs typeface="Courier New" pitchFamily="49" charset="0"/>
              </a:rPr>
              <a:t>razonables</a:t>
            </a:r>
            <a:r>
              <a:rPr lang="en-US" sz="2000" dirty="0">
                <a:cs typeface="Courier New" pitchFamily="49" charset="0"/>
              </a:rPr>
              <a:t>"</a:t>
            </a:r>
            <a:endParaRPr lang="en-US" sz="2000" dirty="0">
              <a:latin typeface="Courier New" pitchFamily="49" charset="0"/>
              <a:cs typeface="Courier New" pitchFamily="49" charset="0"/>
            </a:endParaRPr>
          </a:p>
          <a:p>
            <a:pPr algn="just">
              <a:lnSpc>
                <a:spcPct val="90000"/>
              </a:lnSpc>
            </a:pPr>
            <a:r>
              <a:rPr lang="en-US" sz="2000" dirty="0" err="1">
                <a:cs typeface="Courier New" pitchFamily="49" charset="0"/>
              </a:rPr>
              <a:t>Limitación</a:t>
            </a:r>
            <a:r>
              <a:rPr lang="en-US" sz="2000" dirty="0">
                <a:cs typeface="Courier New" pitchFamily="49" charset="0"/>
              </a:rPr>
              <a:t> del </a:t>
            </a:r>
            <a:r>
              <a:rPr lang="en-US" sz="2000" dirty="0" err="1">
                <a:cs typeface="Courier New" pitchFamily="49" charset="0"/>
              </a:rPr>
              <a:t>tiempo</a:t>
            </a:r>
            <a:r>
              <a:rPr lang="en-US" sz="2000" dirty="0">
                <a:cs typeface="Courier New" pitchFamily="49" charset="0"/>
              </a:rPr>
              <a:t> de </a:t>
            </a:r>
            <a:r>
              <a:rPr lang="en-US" sz="2000" dirty="0" err="1">
                <a:cs typeface="Courier New" pitchFamily="49" charset="0"/>
              </a:rPr>
              <a:t>reunificación</a:t>
            </a:r>
            <a:r>
              <a:rPr lang="en-US" sz="2000" dirty="0">
                <a:cs typeface="Courier New" pitchFamily="49" charset="0"/>
              </a:rPr>
              <a:t> y de </a:t>
            </a:r>
            <a:r>
              <a:rPr lang="en-US" sz="2000" dirty="0" err="1">
                <a:cs typeface="Courier New" pitchFamily="49" charset="0"/>
              </a:rPr>
              <a:t>terminación</a:t>
            </a:r>
            <a:r>
              <a:rPr lang="en-US" sz="2000" dirty="0">
                <a:cs typeface="Courier New" pitchFamily="49" charset="0"/>
              </a:rPr>
              <a:t> de </a:t>
            </a:r>
            <a:r>
              <a:rPr lang="en-US" sz="2000" dirty="0" err="1">
                <a:cs typeface="Courier New" pitchFamily="49" charset="0"/>
              </a:rPr>
              <a:t>derechos</a:t>
            </a:r>
            <a:r>
              <a:rPr lang="en-US" sz="2000" dirty="0">
                <a:cs typeface="Courier New" pitchFamily="49" charset="0"/>
              </a:rPr>
              <a:t> </a:t>
            </a:r>
            <a:r>
              <a:rPr lang="en-US" sz="2000" dirty="0" err="1">
                <a:cs typeface="Courier New" pitchFamily="49" charset="0"/>
              </a:rPr>
              <a:t>paternos</a:t>
            </a:r>
            <a:endParaRPr lang="en-US" sz="2000" dirty="0">
              <a:latin typeface="Courier New" pitchFamily="49" charset="0"/>
              <a:cs typeface="Courier New" pitchFamily="49" charset="0"/>
            </a:endParaRPr>
          </a:p>
          <a:p>
            <a:pPr algn="just">
              <a:lnSpc>
                <a:spcPct val="90000"/>
              </a:lnSpc>
            </a:pPr>
            <a:r>
              <a:rPr lang="en-US" sz="2000" dirty="0" err="1">
                <a:cs typeface="Courier New" pitchFamily="49" charset="0"/>
              </a:rPr>
              <a:t>Infraestructura</a:t>
            </a:r>
            <a:r>
              <a:rPr lang="en-US" sz="2000" dirty="0">
                <a:cs typeface="Courier New" pitchFamily="49" charset="0"/>
              </a:rPr>
              <a:t> </a:t>
            </a:r>
            <a:r>
              <a:rPr lang="en-US" sz="2000" dirty="0" err="1">
                <a:cs typeface="Courier New" pitchFamily="49" charset="0"/>
              </a:rPr>
              <a:t>para</a:t>
            </a:r>
            <a:r>
              <a:rPr lang="en-US" sz="2000" dirty="0">
                <a:cs typeface="Courier New" pitchFamily="49" charset="0"/>
              </a:rPr>
              <a:t> </a:t>
            </a:r>
            <a:r>
              <a:rPr lang="en-US" sz="2000" dirty="0" err="1">
                <a:cs typeface="Courier New" pitchFamily="49" charset="0"/>
              </a:rPr>
              <a:t>integración</a:t>
            </a:r>
            <a:r>
              <a:rPr lang="en-US" sz="2000" dirty="0">
                <a:cs typeface="Courier New" pitchFamily="49" charset="0"/>
              </a:rPr>
              <a:t> de </a:t>
            </a:r>
            <a:r>
              <a:rPr lang="en-US" sz="2000" dirty="0" err="1">
                <a:cs typeface="Courier New" pitchFamily="49" charset="0"/>
              </a:rPr>
              <a:t>servicios</a:t>
            </a:r>
            <a:r>
              <a:rPr lang="en-US" sz="2000" dirty="0">
                <a:cs typeface="Courier New" pitchFamily="49" charset="0"/>
              </a:rPr>
              <a:t> con </a:t>
            </a:r>
            <a:r>
              <a:rPr lang="en-US" sz="2000" dirty="0" err="1">
                <a:cs typeface="Courier New" pitchFamily="49" charset="0"/>
              </a:rPr>
              <a:t>apoyo</a:t>
            </a:r>
            <a:r>
              <a:rPr lang="en-US" sz="2000" dirty="0">
                <a:cs typeface="Courier New" pitchFamily="49" charset="0"/>
              </a:rPr>
              <a:t> en </a:t>
            </a:r>
            <a:r>
              <a:rPr lang="en-US" sz="2000" dirty="0" err="1">
                <a:cs typeface="Courier New" pitchFamily="49" charset="0"/>
              </a:rPr>
              <a:t>las</a:t>
            </a:r>
            <a:r>
              <a:rPr lang="en-US" sz="2000" dirty="0">
                <a:cs typeface="Courier New" pitchFamily="49" charset="0"/>
              </a:rPr>
              <a:t> </a:t>
            </a:r>
            <a:r>
              <a:rPr lang="en-US" sz="2000" dirty="0" err="1">
                <a:cs typeface="Courier New" pitchFamily="49" charset="0"/>
              </a:rPr>
              <a:t>comunidades</a:t>
            </a:r>
            <a:endParaRPr lang="en-US" sz="2000" dirty="0">
              <a:latin typeface="Courier New" pitchFamily="49" charset="0"/>
              <a:cs typeface="Courier New" pitchFamily="49" charset="0"/>
            </a:endParaRPr>
          </a:p>
          <a:p>
            <a:pPr algn="just">
              <a:lnSpc>
                <a:spcPct val="90000"/>
              </a:lnSpc>
            </a:pPr>
            <a:r>
              <a:rPr lang="en-US" sz="2000" dirty="0" err="1" smtClean="0">
                <a:cs typeface="Courier New" pitchFamily="49" charset="0"/>
              </a:rPr>
              <a:t>Aceleración</a:t>
            </a:r>
            <a:r>
              <a:rPr lang="en-US" sz="2000" dirty="0" smtClean="0">
                <a:cs typeface="Courier New" pitchFamily="49" charset="0"/>
              </a:rPr>
              <a:t> </a:t>
            </a:r>
            <a:r>
              <a:rPr lang="en-US" sz="2000" dirty="0">
                <a:cs typeface="Courier New" pitchFamily="49" charset="0"/>
              </a:rPr>
              <a:t>del </a:t>
            </a:r>
            <a:r>
              <a:rPr lang="en-US" sz="2000" dirty="0" err="1">
                <a:cs typeface="Courier New" pitchFamily="49" charset="0"/>
              </a:rPr>
              <a:t>proceso</a:t>
            </a:r>
            <a:r>
              <a:rPr lang="en-US" sz="2000" dirty="0">
                <a:cs typeface="Courier New" pitchFamily="49" charset="0"/>
              </a:rPr>
              <a:t> de </a:t>
            </a:r>
            <a:r>
              <a:rPr lang="en-US" sz="2000" dirty="0" err="1">
                <a:cs typeface="Courier New" pitchFamily="49" charset="0"/>
              </a:rPr>
              <a:t>adopción</a:t>
            </a:r>
            <a:endParaRPr lang="en-US" sz="2000" dirty="0">
              <a:latin typeface="Courier New" pitchFamily="49" charset="0"/>
              <a:cs typeface="Courier New" pitchFamily="49" charset="0"/>
            </a:endParaRPr>
          </a:p>
          <a:p>
            <a:pPr algn="just">
              <a:lnSpc>
                <a:spcPct val="90000"/>
              </a:lnSpc>
            </a:pPr>
            <a:r>
              <a:rPr lang="en-US" sz="2000" dirty="0" err="1">
                <a:cs typeface="Courier New" pitchFamily="49" charset="0"/>
              </a:rPr>
              <a:t>Requisitos</a:t>
            </a:r>
            <a:r>
              <a:rPr lang="en-US" sz="2000" dirty="0">
                <a:cs typeface="Courier New" pitchFamily="49" charset="0"/>
              </a:rPr>
              <a:t> </a:t>
            </a:r>
            <a:r>
              <a:rPr lang="en-US" sz="2000" dirty="0" err="1">
                <a:cs typeface="Courier New" pitchFamily="49" charset="0"/>
              </a:rPr>
              <a:t>procesales</a:t>
            </a:r>
            <a:r>
              <a:rPr lang="en-US" sz="2000" dirty="0">
                <a:cs typeface="Courier New" pitchFamily="49" charset="0"/>
              </a:rPr>
              <a:t> - Vista de </a:t>
            </a:r>
            <a:r>
              <a:rPr lang="en-US" sz="2000" dirty="0" err="1">
                <a:cs typeface="Courier New" pitchFamily="49" charset="0"/>
              </a:rPr>
              <a:t>Permanencia</a:t>
            </a:r>
            <a:endParaRPr lang="en-US" sz="2000" dirty="0">
              <a:latin typeface="Courier New" pitchFamily="49" charset="0"/>
              <a:cs typeface="Courier New" pitchFamily="49" charset="0"/>
            </a:endParaRPr>
          </a:p>
          <a:p>
            <a:pPr algn="just">
              <a:lnSpc>
                <a:spcPct val="90000"/>
              </a:lnSpc>
            </a:pPr>
            <a:r>
              <a:rPr lang="en-US" sz="2000" dirty="0">
                <a:cs typeface="Courier New" pitchFamily="49" charset="0"/>
              </a:rPr>
              <a:t>Mercado </a:t>
            </a:r>
            <a:r>
              <a:rPr lang="en-US" sz="2000" dirty="0" err="1">
                <a:cs typeface="Courier New" pitchFamily="49" charset="0"/>
              </a:rPr>
              <a:t>interestatal</a:t>
            </a:r>
            <a:r>
              <a:rPr lang="en-US" sz="2000" dirty="0">
                <a:cs typeface="Courier New" pitchFamily="49" charset="0"/>
              </a:rPr>
              <a:t> de </a:t>
            </a:r>
            <a:r>
              <a:rPr lang="en-US" sz="2000" dirty="0" err="1">
                <a:cs typeface="Courier New" pitchFamily="49" charset="0"/>
              </a:rPr>
              <a:t>adopción</a:t>
            </a:r>
            <a:endParaRPr lang="en-US" sz="2000" dirty="0">
              <a:latin typeface="Courier New" pitchFamily="49" charset="0"/>
              <a:cs typeface="Courier New" pitchFamily="49" charset="0"/>
            </a:endParaRPr>
          </a:p>
          <a:p>
            <a:pPr algn="just">
              <a:lnSpc>
                <a:spcPct val="90000"/>
              </a:lnSpc>
            </a:pPr>
            <a:r>
              <a:rPr lang="en-US" sz="2000" dirty="0" err="1">
                <a:cs typeface="Courier New" pitchFamily="49" charset="0"/>
              </a:rPr>
              <a:t>Incentivos</a:t>
            </a:r>
            <a:r>
              <a:rPr lang="en-US" sz="2000" dirty="0">
                <a:cs typeface="Courier New" pitchFamily="49" charset="0"/>
              </a:rPr>
              <a:t> </a:t>
            </a:r>
            <a:r>
              <a:rPr lang="en-US" sz="2000" dirty="0" err="1">
                <a:cs typeface="Courier New" pitchFamily="49" charset="0"/>
              </a:rPr>
              <a:t>económicos</a:t>
            </a:r>
            <a:r>
              <a:rPr lang="en-US" sz="2000" dirty="0">
                <a:cs typeface="Courier New" pitchFamily="49" charset="0"/>
              </a:rPr>
              <a:t>:</a:t>
            </a:r>
            <a:endParaRPr lang="en-US" sz="2000" dirty="0">
              <a:latin typeface="Courier New" pitchFamily="49" charset="0"/>
              <a:cs typeface="Courier New" pitchFamily="49" charset="0"/>
            </a:endParaRPr>
          </a:p>
          <a:p>
            <a:pPr algn="just">
              <a:lnSpc>
                <a:spcPct val="90000"/>
              </a:lnSpc>
            </a:pPr>
            <a:r>
              <a:rPr lang="en-US" sz="2000" dirty="0" err="1">
                <a:cs typeface="Courier New" pitchFamily="49" charset="0"/>
              </a:rPr>
              <a:t>estados</a:t>
            </a:r>
            <a:r>
              <a:rPr lang="en-US" sz="2000" dirty="0">
                <a:cs typeface="Courier New" pitchFamily="49" charset="0"/>
              </a:rPr>
              <a:t> - $2,000 a $4,000 </a:t>
            </a:r>
            <a:r>
              <a:rPr lang="en-US" sz="2000" dirty="0" err="1">
                <a:cs typeface="Courier New" pitchFamily="49" charset="0"/>
              </a:rPr>
              <a:t>por</a:t>
            </a:r>
            <a:r>
              <a:rPr lang="en-US" sz="2000" dirty="0">
                <a:cs typeface="Courier New" pitchFamily="49" charset="0"/>
              </a:rPr>
              <a:t> </a:t>
            </a:r>
            <a:r>
              <a:rPr lang="en-US" sz="2000" dirty="0" err="1">
                <a:cs typeface="Courier New" pitchFamily="49" charset="0"/>
              </a:rPr>
              <a:t>adopción</a:t>
            </a:r>
            <a:endParaRPr lang="en-US" sz="2000" dirty="0">
              <a:cs typeface="Courier New" pitchFamily="49" charset="0"/>
            </a:endParaRPr>
          </a:p>
          <a:p>
            <a:pPr algn="just">
              <a:lnSpc>
                <a:spcPct val="90000"/>
              </a:lnSpc>
            </a:pPr>
            <a:r>
              <a:rPr lang="en-US" sz="2000" dirty="0" err="1">
                <a:cs typeface="Courier New" pitchFamily="49" charset="0"/>
              </a:rPr>
              <a:t>adoptantes</a:t>
            </a:r>
            <a:r>
              <a:rPr lang="en-US" sz="2000" dirty="0">
                <a:cs typeface="Courier New" pitchFamily="49" charset="0"/>
              </a:rPr>
              <a:t> - </a:t>
            </a:r>
            <a:r>
              <a:rPr lang="en-US" sz="2000" dirty="0" err="1">
                <a:cs typeface="Courier New" pitchFamily="49" charset="0"/>
              </a:rPr>
              <a:t>beneficios</a:t>
            </a:r>
            <a:r>
              <a:rPr lang="en-US" sz="2000" dirty="0">
                <a:cs typeface="Courier New" pitchFamily="49" charset="0"/>
              </a:rPr>
              <a:t> </a:t>
            </a:r>
            <a:r>
              <a:rPr lang="en-US" sz="2000" dirty="0" err="1">
                <a:cs typeface="Courier New" pitchFamily="49" charset="0"/>
              </a:rPr>
              <a:t>contributivos</a:t>
            </a: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barn(inHorizontal)">
                                      <p:cBhvr>
                                        <p:cTn id="7" dur="500"/>
                                        <p:tgtEl>
                                          <p:spTgt spid="22530"/>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32" fill="hold" grpId="0" nodeType="clickEffect">
                                  <p:stCondLst>
                                    <p:cond delay="0"/>
                                  </p:stCondLst>
                                  <p:childTnLst>
                                    <p:set>
                                      <p:cBhvr>
                                        <p:cTn id="11" dur="1" fill="hold">
                                          <p:stCondLst>
                                            <p:cond delay="0"/>
                                          </p:stCondLst>
                                        </p:cTn>
                                        <p:tgtEl>
                                          <p:spTgt spid="22531">
                                            <p:txEl>
                                              <p:pRg st="0" end="0"/>
                                            </p:txEl>
                                          </p:spTgt>
                                        </p:tgtEl>
                                        <p:attrNameLst>
                                          <p:attrName>style.visibility</p:attrName>
                                        </p:attrNameLst>
                                      </p:cBhvr>
                                      <p:to>
                                        <p:strVal val="visible"/>
                                      </p:to>
                                    </p:set>
                                    <p:anim calcmode="lin" valueType="num">
                                      <p:cBhvr>
                                        <p:cTn id="12" dur="500" fill="hold"/>
                                        <p:tgtEl>
                                          <p:spTgt spid="22531">
                                            <p:txEl>
                                              <p:pRg st="0" end="0"/>
                                            </p:txEl>
                                          </p:spTgt>
                                        </p:tgtEl>
                                        <p:attrNameLst>
                                          <p:attrName>ppt_w</p:attrName>
                                        </p:attrNameLst>
                                      </p:cBhvr>
                                      <p:tavLst>
                                        <p:tav tm="0">
                                          <p:val>
                                            <p:strVal val="4*#ppt_w"/>
                                          </p:val>
                                        </p:tav>
                                        <p:tav tm="100000">
                                          <p:val>
                                            <p:strVal val="#ppt_w"/>
                                          </p:val>
                                        </p:tav>
                                      </p:tavLst>
                                    </p:anim>
                                    <p:anim calcmode="lin" valueType="num">
                                      <p:cBhvr>
                                        <p:cTn id="13" dur="500" fill="hold"/>
                                        <p:tgtEl>
                                          <p:spTgt spid="22531">
                                            <p:txEl>
                                              <p:pRg st="0" end="0"/>
                                            </p:txEl>
                                          </p:spTgt>
                                        </p:tgtEl>
                                        <p:attrNameLst>
                                          <p:attrName>ppt_h</p:attrName>
                                        </p:attrNameLst>
                                      </p:cBhvr>
                                      <p:tavLst>
                                        <p:tav tm="0">
                                          <p:val>
                                            <p:strVal val="4*#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32" fill="hold" grpId="0" nodeType="clickEffect">
                                  <p:stCondLst>
                                    <p:cond delay="0"/>
                                  </p:stCondLst>
                                  <p:childTnLst>
                                    <p:set>
                                      <p:cBhvr>
                                        <p:cTn id="17" dur="1" fill="hold">
                                          <p:stCondLst>
                                            <p:cond delay="0"/>
                                          </p:stCondLst>
                                        </p:cTn>
                                        <p:tgtEl>
                                          <p:spTgt spid="22531">
                                            <p:txEl>
                                              <p:pRg st="1" end="1"/>
                                            </p:txEl>
                                          </p:spTgt>
                                        </p:tgtEl>
                                        <p:attrNameLst>
                                          <p:attrName>style.visibility</p:attrName>
                                        </p:attrNameLst>
                                      </p:cBhvr>
                                      <p:to>
                                        <p:strVal val="visible"/>
                                      </p:to>
                                    </p:set>
                                    <p:anim calcmode="lin" valueType="num">
                                      <p:cBhvr>
                                        <p:cTn id="18" dur="500" fill="hold"/>
                                        <p:tgtEl>
                                          <p:spTgt spid="22531">
                                            <p:txEl>
                                              <p:pRg st="1" end="1"/>
                                            </p:txEl>
                                          </p:spTgt>
                                        </p:tgtEl>
                                        <p:attrNameLst>
                                          <p:attrName>ppt_w</p:attrName>
                                        </p:attrNameLst>
                                      </p:cBhvr>
                                      <p:tavLst>
                                        <p:tav tm="0">
                                          <p:val>
                                            <p:strVal val="4*#ppt_w"/>
                                          </p:val>
                                        </p:tav>
                                        <p:tav tm="100000">
                                          <p:val>
                                            <p:strVal val="#ppt_w"/>
                                          </p:val>
                                        </p:tav>
                                      </p:tavLst>
                                    </p:anim>
                                    <p:anim calcmode="lin" valueType="num">
                                      <p:cBhvr>
                                        <p:cTn id="19" dur="500" fill="hold"/>
                                        <p:tgtEl>
                                          <p:spTgt spid="22531">
                                            <p:txEl>
                                              <p:pRg st="1" end="1"/>
                                            </p:txEl>
                                          </p:spTgt>
                                        </p:tgtEl>
                                        <p:attrNameLst>
                                          <p:attrName>ppt_h</p:attrName>
                                        </p:attrNameLst>
                                      </p:cBhvr>
                                      <p:tavLst>
                                        <p:tav tm="0">
                                          <p:val>
                                            <p:strVal val="4*#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23" presetClass="entr" presetSubtype="32" fill="hold" grpId="0" nodeType="clickEffect">
                                  <p:stCondLst>
                                    <p:cond delay="0"/>
                                  </p:stCondLst>
                                  <p:childTnLst>
                                    <p:set>
                                      <p:cBhvr>
                                        <p:cTn id="23" dur="1" fill="hold">
                                          <p:stCondLst>
                                            <p:cond delay="0"/>
                                          </p:stCondLst>
                                        </p:cTn>
                                        <p:tgtEl>
                                          <p:spTgt spid="22531">
                                            <p:txEl>
                                              <p:pRg st="2" end="2"/>
                                            </p:txEl>
                                          </p:spTgt>
                                        </p:tgtEl>
                                        <p:attrNameLst>
                                          <p:attrName>style.visibility</p:attrName>
                                        </p:attrNameLst>
                                      </p:cBhvr>
                                      <p:to>
                                        <p:strVal val="visible"/>
                                      </p:to>
                                    </p:set>
                                    <p:anim calcmode="lin" valueType="num">
                                      <p:cBhvr>
                                        <p:cTn id="24" dur="500" fill="hold"/>
                                        <p:tgtEl>
                                          <p:spTgt spid="22531">
                                            <p:txEl>
                                              <p:pRg st="2" end="2"/>
                                            </p:txEl>
                                          </p:spTgt>
                                        </p:tgtEl>
                                        <p:attrNameLst>
                                          <p:attrName>ppt_w</p:attrName>
                                        </p:attrNameLst>
                                      </p:cBhvr>
                                      <p:tavLst>
                                        <p:tav tm="0">
                                          <p:val>
                                            <p:strVal val="4*#ppt_w"/>
                                          </p:val>
                                        </p:tav>
                                        <p:tav tm="100000">
                                          <p:val>
                                            <p:strVal val="#ppt_w"/>
                                          </p:val>
                                        </p:tav>
                                      </p:tavLst>
                                    </p:anim>
                                    <p:anim calcmode="lin" valueType="num">
                                      <p:cBhvr>
                                        <p:cTn id="25" dur="500" fill="hold"/>
                                        <p:tgtEl>
                                          <p:spTgt spid="22531">
                                            <p:txEl>
                                              <p:pRg st="2" end="2"/>
                                            </p:txEl>
                                          </p:spTgt>
                                        </p:tgtEl>
                                        <p:attrNameLst>
                                          <p:attrName>ppt_h</p:attrName>
                                        </p:attrNameLst>
                                      </p:cBhvr>
                                      <p:tavLst>
                                        <p:tav tm="0">
                                          <p:val>
                                            <p:strVal val="4*#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23" presetClass="entr" presetSubtype="32" fill="hold" grpId="0" nodeType="clickEffect">
                                  <p:stCondLst>
                                    <p:cond delay="0"/>
                                  </p:stCondLst>
                                  <p:childTnLst>
                                    <p:set>
                                      <p:cBhvr>
                                        <p:cTn id="29" dur="1" fill="hold">
                                          <p:stCondLst>
                                            <p:cond delay="0"/>
                                          </p:stCondLst>
                                        </p:cTn>
                                        <p:tgtEl>
                                          <p:spTgt spid="22531">
                                            <p:txEl>
                                              <p:pRg st="3" end="3"/>
                                            </p:txEl>
                                          </p:spTgt>
                                        </p:tgtEl>
                                        <p:attrNameLst>
                                          <p:attrName>style.visibility</p:attrName>
                                        </p:attrNameLst>
                                      </p:cBhvr>
                                      <p:to>
                                        <p:strVal val="visible"/>
                                      </p:to>
                                    </p:set>
                                    <p:anim calcmode="lin" valueType="num">
                                      <p:cBhvr>
                                        <p:cTn id="30" dur="500" fill="hold"/>
                                        <p:tgtEl>
                                          <p:spTgt spid="22531">
                                            <p:txEl>
                                              <p:pRg st="3" end="3"/>
                                            </p:txEl>
                                          </p:spTgt>
                                        </p:tgtEl>
                                        <p:attrNameLst>
                                          <p:attrName>ppt_w</p:attrName>
                                        </p:attrNameLst>
                                      </p:cBhvr>
                                      <p:tavLst>
                                        <p:tav tm="0">
                                          <p:val>
                                            <p:strVal val="4*#ppt_w"/>
                                          </p:val>
                                        </p:tav>
                                        <p:tav tm="100000">
                                          <p:val>
                                            <p:strVal val="#ppt_w"/>
                                          </p:val>
                                        </p:tav>
                                      </p:tavLst>
                                    </p:anim>
                                    <p:anim calcmode="lin" valueType="num">
                                      <p:cBhvr>
                                        <p:cTn id="31" dur="500" fill="hold"/>
                                        <p:tgtEl>
                                          <p:spTgt spid="22531">
                                            <p:txEl>
                                              <p:pRg st="3" end="3"/>
                                            </p:txEl>
                                          </p:spTgt>
                                        </p:tgtEl>
                                        <p:attrNameLst>
                                          <p:attrName>ppt_h</p:attrName>
                                        </p:attrNameLst>
                                      </p:cBhvr>
                                      <p:tavLst>
                                        <p:tav tm="0">
                                          <p:val>
                                            <p:strVal val="4*#ppt_h"/>
                                          </p:val>
                                        </p:tav>
                                        <p:tav tm="100000">
                                          <p:val>
                                            <p:strVal val="#ppt_h"/>
                                          </p:val>
                                        </p:tav>
                                      </p:tavLst>
                                    </p:anim>
                                  </p:childTnLst>
                                </p:cTn>
                              </p:par>
                            </p:childTnLst>
                          </p:cTn>
                        </p:par>
                      </p:childTnLst>
                    </p:cTn>
                  </p:par>
                  <p:par>
                    <p:cTn id="32" fill="hold">
                      <p:stCondLst>
                        <p:cond delay="indefinite"/>
                      </p:stCondLst>
                      <p:childTnLst>
                        <p:par>
                          <p:cTn id="33" fill="hold">
                            <p:stCondLst>
                              <p:cond delay="0"/>
                            </p:stCondLst>
                            <p:childTnLst>
                              <p:par>
                                <p:cTn id="34" presetID="23" presetClass="entr" presetSubtype="32" fill="hold" grpId="0" nodeType="clickEffect">
                                  <p:stCondLst>
                                    <p:cond delay="0"/>
                                  </p:stCondLst>
                                  <p:childTnLst>
                                    <p:set>
                                      <p:cBhvr>
                                        <p:cTn id="35" dur="1" fill="hold">
                                          <p:stCondLst>
                                            <p:cond delay="0"/>
                                          </p:stCondLst>
                                        </p:cTn>
                                        <p:tgtEl>
                                          <p:spTgt spid="22531">
                                            <p:txEl>
                                              <p:pRg st="4" end="4"/>
                                            </p:txEl>
                                          </p:spTgt>
                                        </p:tgtEl>
                                        <p:attrNameLst>
                                          <p:attrName>style.visibility</p:attrName>
                                        </p:attrNameLst>
                                      </p:cBhvr>
                                      <p:to>
                                        <p:strVal val="visible"/>
                                      </p:to>
                                    </p:set>
                                    <p:anim calcmode="lin" valueType="num">
                                      <p:cBhvr>
                                        <p:cTn id="36" dur="500" fill="hold"/>
                                        <p:tgtEl>
                                          <p:spTgt spid="22531">
                                            <p:txEl>
                                              <p:pRg st="4" end="4"/>
                                            </p:txEl>
                                          </p:spTgt>
                                        </p:tgtEl>
                                        <p:attrNameLst>
                                          <p:attrName>ppt_w</p:attrName>
                                        </p:attrNameLst>
                                      </p:cBhvr>
                                      <p:tavLst>
                                        <p:tav tm="0">
                                          <p:val>
                                            <p:strVal val="4*#ppt_w"/>
                                          </p:val>
                                        </p:tav>
                                        <p:tav tm="100000">
                                          <p:val>
                                            <p:strVal val="#ppt_w"/>
                                          </p:val>
                                        </p:tav>
                                      </p:tavLst>
                                    </p:anim>
                                    <p:anim calcmode="lin" valueType="num">
                                      <p:cBhvr>
                                        <p:cTn id="37" dur="500" fill="hold"/>
                                        <p:tgtEl>
                                          <p:spTgt spid="22531">
                                            <p:txEl>
                                              <p:pRg st="4" end="4"/>
                                            </p:txEl>
                                          </p:spTgt>
                                        </p:tgtEl>
                                        <p:attrNameLst>
                                          <p:attrName>ppt_h</p:attrName>
                                        </p:attrNameLst>
                                      </p:cBhvr>
                                      <p:tavLst>
                                        <p:tav tm="0">
                                          <p:val>
                                            <p:strVal val="4*#ppt_h"/>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23" presetClass="entr" presetSubtype="32" fill="hold" grpId="0" nodeType="clickEffect">
                                  <p:stCondLst>
                                    <p:cond delay="0"/>
                                  </p:stCondLst>
                                  <p:childTnLst>
                                    <p:set>
                                      <p:cBhvr>
                                        <p:cTn id="41" dur="1" fill="hold">
                                          <p:stCondLst>
                                            <p:cond delay="0"/>
                                          </p:stCondLst>
                                        </p:cTn>
                                        <p:tgtEl>
                                          <p:spTgt spid="22531">
                                            <p:txEl>
                                              <p:pRg st="5" end="5"/>
                                            </p:txEl>
                                          </p:spTgt>
                                        </p:tgtEl>
                                        <p:attrNameLst>
                                          <p:attrName>style.visibility</p:attrName>
                                        </p:attrNameLst>
                                      </p:cBhvr>
                                      <p:to>
                                        <p:strVal val="visible"/>
                                      </p:to>
                                    </p:set>
                                    <p:anim calcmode="lin" valueType="num">
                                      <p:cBhvr>
                                        <p:cTn id="42" dur="500" fill="hold"/>
                                        <p:tgtEl>
                                          <p:spTgt spid="22531">
                                            <p:txEl>
                                              <p:pRg st="5" end="5"/>
                                            </p:txEl>
                                          </p:spTgt>
                                        </p:tgtEl>
                                        <p:attrNameLst>
                                          <p:attrName>ppt_w</p:attrName>
                                        </p:attrNameLst>
                                      </p:cBhvr>
                                      <p:tavLst>
                                        <p:tav tm="0">
                                          <p:val>
                                            <p:strVal val="4*#ppt_w"/>
                                          </p:val>
                                        </p:tav>
                                        <p:tav tm="100000">
                                          <p:val>
                                            <p:strVal val="#ppt_w"/>
                                          </p:val>
                                        </p:tav>
                                      </p:tavLst>
                                    </p:anim>
                                    <p:anim calcmode="lin" valueType="num">
                                      <p:cBhvr>
                                        <p:cTn id="43" dur="500" fill="hold"/>
                                        <p:tgtEl>
                                          <p:spTgt spid="22531">
                                            <p:txEl>
                                              <p:pRg st="5" end="5"/>
                                            </p:txEl>
                                          </p:spTgt>
                                        </p:tgtEl>
                                        <p:attrNameLst>
                                          <p:attrName>ppt_h</p:attrName>
                                        </p:attrNameLst>
                                      </p:cBhvr>
                                      <p:tavLst>
                                        <p:tav tm="0">
                                          <p:val>
                                            <p:strVal val="4*#ppt_h"/>
                                          </p:val>
                                        </p:tav>
                                        <p:tav tm="100000">
                                          <p:val>
                                            <p:strVal val="#ppt_h"/>
                                          </p:val>
                                        </p:tav>
                                      </p:tavLst>
                                    </p:anim>
                                  </p:childTnLst>
                                </p:cTn>
                              </p:par>
                            </p:childTnLst>
                          </p:cTn>
                        </p:par>
                      </p:childTnLst>
                    </p:cTn>
                  </p:par>
                  <p:par>
                    <p:cTn id="44" fill="hold">
                      <p:stCondLst>
                        <p:cond delay="indefinite"/>
                      </p:stCondLst>
                      <p:childTnLst>
                        <p:par>
                          <p:cTn id="45" fill="hold">
                            <p:stCondLst>
                              <p:cond delay="0"/>
                            </p:stCondLst>
                            <p:childTnLst>
                              <p:par>
                                <p:cTn id="46" presetID="23" presetClass="entr" presetSubtype="32" fill="hold" grpId="0" nodeType="clickEffect">
                                  <p:stCondLst>
                                    <p:cond delay="0"/>
                                  </p:stCondLst>
                                  <p:childTnLst>
                                    <p:set>
                                      <p:cBhvr>
                                        <p:cTn id="47" dur="1" fill="hold">
                                          <p:stCondLst>
                                            <p:cond delay="0"/>
                                          </p:stCondLst>
                                        </p:cTn>
                                        <p:tgtEl>
                                          <p:spTgt spid="22531">
                                            <p:txEl>
                                              <p:pRg st="6" end="6"/>
                                            </p:txEl>
                                          </p:spTgt>
                                        </p:tgtEl>
                                        <p:attrNameLst>
                                          <p:attrName>style.visibility</p:attrName>
                                        </p:attrNameLst>
                                      </p:cBhvr>
                                      <p:to>
                                        <p:strVal val="visible"/>
                                      </p:to>
                                    </p:set>
                                    <p:anim calcmode="lin" valueType="num">
                                      <p:cBhvr>
                                        <p:cTn id="48" dur="500" fill="hold"/>
                                        <p:tgtEl>
                                          <p:spTgt spid="22531">
                                            <p:txEl>
                                              <p:pRg st="6" end="6"/>
                                            </p:txEl>
                                          </p:spTgt>
                                        </p:tgtEl>
                                        <p:attrNameLst>
                                          <p:attrName>ppt_w</p:attrName>
                                        </p:attrNameLst>
                                      </p:cBhvr>
                                      <p:tavLst>
                                        <p:tav tm="0">
                                          <p:val>
                                            <p:strVal val="4*#ppt_w"/>
                                          </p:val>
                                        </p:tav>
                                        <p:tav tm="100000">
                                          <p:val>
                                            <p:strVal val="#ppt_w"/>
                                          </p:val>
                                        </p:tav>
                                      </p:tavLst>
                                    </p:anim>
                                    <p:anim calcmode="lin" valueType="num">
                                      <p:cBhvr>
                                        <p:cTn id="49" dur="500" fill="hold"/>
                                        <p:tgtEl>
                                          <p:spTgt spid="22531">
                                            <p:txEl>
                                              <p:pRg st="6" end="6"/>
                                            </p:txEl>
                                          </p:spTgt>
                                        </p:tgtEl>
                                        <p:attrNameLst>
                                          <p:attrName>ppt_h</p:attrName>
                                        </p:attrNameLst>
                                      </p:cBhvr>
                                      <p:tavLst>
                                        <p:tav tm="0">
                                          <p:val>
                                            <p:strVal val="4*#ppt_h"/>
                                          </p:val>
                                        </p:tav>
                                        <p:tav tm="100000">
                                          <p:val>
                                            <p:strVal val="#ppt_h"/>
                                          </p:val>
                                        </p:tav>
                                      </p:tavLst>
                                    </p:anim>
                                  </p:childTnLst>
                                </p:cTn>
                              </p:par>
                            </p:childTnLst>
                          </p:cTn>
                        </p:par>
                      </p:childTnLst>
                    </p:cTn>
                  </p:par>
                  <p:par>
                    <p:cTn id="50" fill="hold">
                      <p:stCondLst>
                        <p:cond delay="indefinite"/>
                      </p:stCondLst>
                      <p:childTnLst>
                        <p:par>
                          <p:cTn id="51" fill="hold">
                            <p:stCondLst>
                              <p:cond delay="0"/>
                            </p:stCondLst>
                            <p:childTnLst>
                              <p:par>
                                <p:cTn id="52" presetID="23" presetClass="entr" presetSubtype="32" fill="hold" grpId="0" nodeType="clickEffect">
                                  <p:stCondLst>
                                    <p:cond delay="0"/>
                                  </p:stCondLst>
                                  <p:childTnLst>
                                    <p:set>
                                      <p:cBhvr>
                                        <p:cTn id="53" dur="1" fill="hold">
                                          <p:stCondLst>
                                            <p:cond delay="0"/>
                                          </p:stCondLst>
                                        </p:cTn>
                                        <p:tgtEl>
                                          <p:spTgt spid="22531">
                                            <p:txEl>
                                              <p:pRg st="7" end="7"/>
                                            </p:txEl>
                                          </p:spTgt>
                                        </p:tgtEl>
                                        <p:attrNameLst>
                                          <p:attrName>style.visibility</p:attrName>
                                        </p:attrNameLst>
                                      </p:cBhvr>
                                      <p:to>
                                        <p:strVal val="visible"/>
                                      </p:to>
                                    </p:set>
                                    <p:anim calcmode="lin" valueType="num">
                                      <p:cBhvr>
                                        <p:cTn id="54" dur="500" fill="hold"/>
                                        <p:tgtEl>
                                          <p:spTgt spid="22531">
                                            <p:txEl>
                                              <p:pRg st="7" end="7"/>
                                            </p:txEl>
                                          </p:spTgt>
                                        </p:tgtEl>
                                        <p:attrNameLst>
                                          <p:attrName>ppt_w</p:attrName>
                                        </p:attrNameLst>
                                      </p:cBhvr>
                                      <p:tavLst>
                                        <p:tav tm="0">
                                          <p:val>
                                            <p:strVal val="4*#ppt_w"/>
                                          </p:val>
                                        </p:tav>
                                        <p:tav tm="100000">
                                          <p:val>
                                            <p:strVal val="#ppt_w"/>
                                          </p:val>
                                        </p:tav>
                                      </p:tavLst>
                                    </p:anim>
                                    <p:anim calcmode="lin" valueType="num">
                                      <p:cBhvr>
                                        <p:cTn id="55" dur="500" fill="hold"/>
                                        <p:tgtEl>
                                          <p:spTgt spid="22531">
                                            <p:txEl>
                                              <p:pRg st="7" end="7"/>
                                            </p:txEl>
                                          </p:spTgt>
                                        </p:tgtEl>
                                        <p:attrNameLst>
                                          <p:attrName>ppt_h</p:attrName>
                                        </p:attrNameLst>
                                      </p:cBhvr>
                                      <p:tavLst>
                                        <p:tav tm="0">
                                          <p:val>
                                            <p:strVal val="4*#ppt_h"/>
                                          </p:val>
                                        </p:tav>
                                        <p:tav tm="100000">
                                          <p:val>
                                            <p:strVal val="#ppt_h"/>
                                          </p:val>
                                        </p:tav>
                                      </p:tavLst>
                                    </p:anim>
                                  </p:childTnLst>
                                </p:cTn>
                              </p:par>
                            </p:childTnLst>
                          </p:cTn>
                        </p:par>
                      </p:childTnLst>
                    </p:cTn>
                  </p:par>
                  <p:par>
                    <p:cTn id="56" fill="hold">
                      <p:stCondLst>
                        <p:cond delay="indefinite"/>
                      </p:stCondLst>
                      <p:childTnLst>
                        <p:par>
                          <p:cTn id="57" fill="hold">
                            <p:stCondLst>
                              <p:cond delay="0"/>
                            </p:stCondLst>
                            <p:childTnLst>
                              <p:par>
                                <p:cTn id="58" presetID="23" presetClass="entr" presetSubtype="32" fill="hold" grpId="0" nodeType="clickEffect">
                                  <p:stCondLst>
                                    <p:cond delay="0"/>
                                  </p:stCondLst>
                                  <p:childTnLst>
                                    <p:set>
                                      <p:cBhvr>
                                        <p:cTn id="59" dur="1" fill="hold">
                                          <p:stCondLst>
                                            <p:cond delay="0"/>
                                          </p:stCondLst>
                                        </p:cTn>
                                        <p:tgtEl>
                                          <p:spTgt spid="22531">
                                            <p:txEl>
                                              <p:pRg st="8" end="8"/>
                                            </p:txEl>
                                          </p:spTgt>
                                        </p:tgtEl>
                                        <p:attrNameLst>
                                          <p:attrName>style.visibility</p:attrName>
                                        </p:attrNameLst>
                                      </p:cBhvr>
                                      <p:to>
                                        <p:strVal val="visible"/>
                                      </p:to>
                                    </p:set>
                                    <p:anim calcmode="lin" valueType="num">
                                      <p:cBhvr>
                                        <p:cTn id="60" dur="500" fill="hold"/>
                                        <p:tgtEl>
                                          <p:spTgt spid="22531">
                                            <p:txEl>
                                              <p:pRg st="8" end="8"/>
                                            </p:txEl>
                                          </p:spTgt>
                                        </p:tgtEl>
                                        <p:attrNameLst>
                                          <p:attrName>ppt_w</p:attrName>
                                        </p:attrNameLst>
                                      </p:cBhvr>
                                      <p:tavLst>
                                        <p:tav tm="0">
                                          <p:val>
                                            <p:strVal val="4*#ppt_w"/>
                                          </p:val>
                                        </p:tav>
                                        <p:tav tm="100000">
                                          <p:val>
                                            <p:strVal val="#ppt_w"/>
                                          </p:val>
                                        </p:tav>
                                      </p:tavLst>
                                    </p:anim>
                                    <p:anim calcmode="lin" valueType="num">
                                      <p:cBhvr>
                                        <p:cTn id="61" dur="500" fill="hold"/>
                                        <p:tgtEl>
                                          <p:spTgt spid="22531">
                                            <p:txEl>
                                              <p:pRg st="8" end="8"/>
                                            </p:txEl>
                                          </p:spTgt>
                                        </p:tgtEl>
                                        <p:attrNameLst>
                                          <p:attrName>ppt_h</p:attrName>
                                        </p:attrNameLst>
                                      </p:cBhvr>
                                      <p:tavLst>
                                        <p:tav tm="0">
                                          <p:val>
                                            <p:strVal val="4*#ppt_h"/>
                                          </p:val>
                                        </p:tav>
                                        <p:tav tm="100000">
                                          <p:val>
                                            <p:strVal val="#ppt_h"/>
                                          </p:val>
                                        </p:tav>
                                      </p:tavLst>
                                    </p:anim>
                                  </p:childTnLst>
                                </p:cTn>
                              </p:par>
                            </p:childTnLst>
                          </p:cTn>
                        </p:par>
                      </p:childTnLst>
                    </p:cTn>
                  </p:par>
                  <p:par>
                    <p:cTn id="62" fill="hold">
                      <p:stCondLst>
                        <p:cond delay="indefinite"/>
                      </p:stCondLst>
                      <p:childTnLst>
                        <p:par>
                          <p:cTn id="63" fill="hold">
                            <p:stCondLst>
                              <p:cond delay="0"/>
                            </p:stCondLst>
                            <p:childTnLst>
                              <p:par>
                                <p:cTn id="64" presetID="23" presetClass="entr" presetSubtype="32" fill="hold" grpId="0" nodeType="clickEffect">
                                  <p:stCondLst>
                                    <p:cond delay="0"/>
                                  </p:stCondLst>
                                  <p:childTnLst>
                                    <p:set>
                                      <p:cBhvr>
                                        <p:cTn id="65" dur="1" fill="hold">
                                          <p:stCondLst>
                                            <p:cond delay="0"/>
                                          </p:stCondLst>
                                        </p:cTn>
                                        <p:tgtEl>
                                          <p:spTgt spid="22531">
                                            <p:txEl>
                                              <p:pRg st="9" end="9"/>
                                            </p:txEl>
                                          </p:spTgt>
                                        </p:tgtEl>
                                        <p:attrNameLst>
                                          <p:attrName>style.visibility</p:attrName>
                                        </p:attrNameLst>
                                      </p:cBhvr>
                                      <p:to>
                                        <p:strVal val="visible"/>
                                      </p:to>
                                    </p:set>
                                    <p:anim calcmode="lin" valueType="num">
                                      <p:cBhvr>
                                        <p:cTn id="66" dur="500" fill="hold"/>
                                        <p:tgtEl>
                                          <p:spTgt spid="22531">
                                            <p:txEl>
                                              <p:pRg st="9" end="9"/>
                                            </p:txEl>
                                          </p:spTgt>
                                        </p:tgtEl>
                                        <p:attrNameLst>
                                          <p:attrName>ppt_w</p:attrName>
                                        </p:attrNameLst>
                                      </p:cBhvr>
                                      <p:tavLst>
                                        <p:tav tm="0">
                                          <p:val>
                                            <p:strVal val="4*#ppt_w"/>
                                          </p:val>
                                        </p:tav>
                                        <p:tav tm="100000">
                                          <p:val>
                                            <p:strVal val="#ppt_w"/>
                                          </p:val>
                                        </p:tav>
                                      </p:tavLst>
                                    </p:anim>
                                    <p:anim calcmode="lin" valueType="num">
                                      <p:cBhvr>
                                        <p:cTn id="67" dur="500" fill="hold"/>
                                        <p:tgtEl>
                                          <p:spTgt spid="22531">
                                            <p:txEl>
                                              <p:pRg st="9" end="9"/>
                                            </p:txEl>
                                          </p:spTgt>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autoUpdateAnimBg="0"/>
      <p:bldP spid="22531" grpId="0" build="p" autoUpdateAnimBg="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32656"/>
            <a:ext cx="8229600" cy="5793507"/>
          </a:xfrm>
        </p:spPr>
        <p:txBody>
          <a:bodyPr>
            <a:normAutofit fontScale="70000" lnSpcReduction="20000"/>
          </a:bodyPr>
          <a:lstStyle/>
          <a:p>
            <a:pPr algn="just">
              <a:buNone/>
            </a:pPr>
            <a:r>
              <a:rPr lang="es-PR" dirty="0" smtClean="0"/>
              <a:t>(f)   	El padre, la madre o persona responsable del menor que incurre en la conducta de la utilización de un menor para la comisión del delito o en conducta o conductas que, de procesarse por la vía criminal, configuraría cualesquiera de los siguientes delitos: asesinato en primer grado o segundo grado, agresión grave o agresión grave atenuada, agresión sexual, actos lascivos, comercio de personas para actos sexuales, producción de pornografía infantil, posesión y distribución de pornografía infantil, utilización de un menor para pornografía infantil, envío, transportación, venta, distribución, publicación, exhibición o posesión de material obsceno, espectáculos obscenos y exposición a menores de estos delitos, secuestro y secuestro agravado, abandono de menores, secuestro de menores, o corrupción de menores, según tipificados en el Código Penal de Puerto Rico.</a:t>
            </a:r>
          </a:p>
          <a:p>
            <a:pPr algn="just">
              <a:buNone/>
            </a:pPr>
            <a:r>
              <a:rPr lang="es-PR" dirty="0" smtClean="0"/>
              <a:t>(g) 	El padre, la madre o persona responsable del menor que fuera coautor, encubriere o conspirare para cometer uno o varios de los delitos enumerados en el inciso (f) anterior, según tipificados en el Código Penal de Puerto Rico. </a:t>
            </a:r>
          </a:p>
          <a:p>
            <a:endParaRPr lang="es-PR"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32656"/>
            <a:ext cx="8229600" cy="5793507"/>
          </a:xfrm>
        </p:spPr>
        <p:txBody>
          <a:bodyPr>
            <a:normAutofit fontScale="62500" lnSpcReduction="20000"/>
          </a:bodyPr>
          <a:lstStyle/>
          <a:p>
            <a:pPr algn="just">
              <a:buNone/>
            </a:pPr>
            <a:r>
              <a:rPr lang="es-PR" dirty="0" smtClean="0"/>
              <a:t> (h) </a:t>
            </a:r>
            <a:r>
              <a:rPr lang="es-PR" sz="4000" dirty="0" smtClean="0"/>
              <a:t>	El padre, la madre o persona responsable del menor incurre en conducta que, de procesarse por la vía criminal, constituiría delito al ayudar, intentar, conspirar, solicitar o aconsejar a la comisión de delitos que atentan contra la salud e integridad física, mental, emocional del menor, según se dispone en el Código Penal de Puerto Rico.</a:t>
            </a:r>
          </a:p>
          <a:p>
            <a:pPr algn="just">
              <a:buNone/>
            </a:pPr>
            <a:r>
              <a:rPr lang="es-PR" sz="4000" dirty="0" smtClean="0"/>
              <a:t>(i) 	El padre, la madre o persona responsable del menor utiliza o insta al niño, niña o adolescente para que incurra en conducta que, de procesarse por la vía criminal, constituiría delito al ayudar, intentar, conspirar, encubrir, solicitar o aconsejar a la comisión de los delitos establecidos en los inciso (f) y (h) del presente artículo.  </a:t>
            </a:r>
          </a:p>
          <a:p>
            <a:pPr algn="just">
              <a:buNone/>
            </a:pPr>
            <a:r>
              <a:rPr lang="es-PR" sz="4000" dirty="0" smtClean="0"/>
              <a:t>(j) 	El padre, la madre o persona responsable del menor incurre en conducta obscena según definida en el Código Penal de Puerto Rico. </a:t>
            </a:r>
          </a:p>
          <a:p>
            <a:pPr>
              <a:buNone/>
            </a:pPr>
            <a:endParaRPr lang="es-PR" dirty="0" smtClean="0"/>
          </a:p>
          <a:p>
            <a:endParaRPr lang="es-PR"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60648"/>
            <a:ext cx="8229600" cy="5865515"/>
          </a:xfrm>
        </p:spPr>
        <p:txBody>
          <a:bodyPr>
            <a:normAutofit fontScale="85000" lnSpcReduction="20000"/>
          </a:bodyPr>
          <a:lstStyle/>
          <a:p>
            <a:pPr>
              <a:buNone/>
            </a:pPr>
            <a:r>
              <a:rPr lang="es-PR" dirty="0" smtClean="0"/>
              <a:t>k)  Cuando se certifique por un profesional de la salud que el padre y/o la madre o persona responsable del menor padece de un problema crónico de abuso de sustancias controladas que impide que se pueda regresar la custodia del menor a uno de estos dentro de un período de seis (6) meses de haberse iniciado los procedimientos.</a:t>
            </a:r>
          </a:p>
          <a:p>
            <a:pPr>
              <a:buNone/>
            </a:pPr>
            <a:r>
              <a:rPr lang="es-PR" dirty="0" smtClean="0"/>
              <a:t>(l) 	Cuando se determine que regresar al hogar no constituye el mejor bienestar del niño, niña o adolescente, o cuando los hechos demuestran que el hogar no puede garantizar su seguridad y protección, o su estabilidad emocional.  </a:t>
            </a:r>
          </a:p>
          <a:p>
            <a:pPr>
              <a:buNone/>
            </a:pPr>
            <a:r>
              <a:rPr lang="es-PR" dirty="0" smtClean="0"/>
              <a:t>(m) 	Cuando a la luz de la totalidad de las circunstancias, el Tribunal determine que la reunificación familiar no resultará en el mejor bienestar para el menor.</a:t>
            </a:r>
          </a:p>
          <a:p>
            <a:endParaRPr lang="es-PR"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229600" cy="5649491"/>
          </a:xfrm>
        </p:spPr>
        <p:txBody>
          <a:bodyPr/>
          <a:lstStyle/>
          <a:p>
            <a:pPr algn="just"/>
            <a:r>
              <a:rPr lang="es-PR" sz="4800" b="1" u="sng" dirty="0" smtClean="0"/>
              <a:t>En los casos de los incisos (d) al (m), una vez probado los hechos, el tribunal no tendrá discreción y deberá relevar de esfuerzos al Departamento. </a:t>
            </a:r>
            <a:endParaRPr lang="es-PR" sz="4800" dirty="0" smtClean="0"/>
          </a:p>
          <a:p>
            <a:endParaRPr lang="es-PR"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PR" sz="3100" b="1" dirty="0" smtClean="0"/>
              <a:t>Artículo 51.-Privación, Restricción o Suspensión de la Patria Potestad</a:t>
            </a:r>
            <a:r>
              <a:rPr lang="es-PR" dirty="0" smtClean="0"/>
              <a:t/>
            </a:r>
            <a:br>
              <a:rPr lang="es-PR" dirty="0" smtClean="0"/>
            </a:br>
            <a:endParaRPr lang="es-PR" dirty="0"/>
          </a:p>
        </p:txBody>
      </p:sp>
      <p:sp>
        <p:nvSpPr>
          <p:cNvPr id="3" name="Content Placeholder 2"/>
          <p:cNvSpPr>
            <a:spLocks noGrp="1"/>
          </p:cNvSpPr>
          <p:nvPr>
            <p:ph idx="1"/>
          </p:nvPr>
        </p:nvSpPr>
        <p:spPr/>
        <p:txBody>
          <a:bodyPr>
            <a:normAutofit fontScale="85000" lnSpcReduction="10000"/>
          </a:bodyPr>
          <a:lstStyle/>
          <a:p>
            <a:pPr algn="just"/>
            <a:r>
              <a:rPr lang="en-US" dirty="0" err="1" smtClean="0"/>
              <a:t>Petición</a:t>
            </a:r>
            <a:r>
              <a:rPr lang="en-US" dirty="0" smtClean="0"/>
              <a:t> de </a:t>
            </a:r>
            <a:r>
              <a:rPr lang="en-US" dirty="0" err="1" smtClean="0"/>
              <a:t>Privación</a:t>
            </a:r>
            <a:endParaRPr lang="en-US" dirty="0" smtClean="0"/>
          </a:p>
          <a:p>
            <a:pPr algn="just"/>
            <a:r>
              <a:rPr lang="en-US" dirty="0" smtClean="0"/>
              <a:t>Vista de </a:t>
            </a:r>
            <a:r>
              <a:rPr lang="en-US" dirty="0" err="1" smtClean="0"/>
              <a:t>Privación</a:t>
            </a:r>
            <a:r>
              <a:rPr lang="en-US" dirty="0" smtClean="0"/>
              <a:t> en 15 </a:t>
            </a:r>
            <a:r>
              <a:rPr lang="en-US" dirty="0" err="1" smtClean="0"/>
              <a:t>días</a:t>
            </a:r>
            <a:r>
              <a:rPr lang="en-US" dirty="0" smtClean="0"/>
              <a:t> a </a:t>
            </a:r>
            <a:r>
              <a:rPr lang="en-US" dirty="0" err="1" smtClean="0"/>
              <a:t>partir</a:t>
            </a:r>
            <a:r>
              <a:rPr lang="en-US" dirty="0" smtClean="0"/>
              <a:t> de la </a:t>
            </a:r>
            <a:r>
              <a:rPr lang="en-US" dirty="0" err="1" smtClean="0"/>
              <a:t>petición</a:t>
            </a:r>
            <a:endParaRPr lang="en-US" dirty="0" smtClean="0"/>
          </a:p>
          <a:p>
            <a:pPr algn="just"/>
            <a:r>
              <a:rPr lang="es-PR" dirty="0" smtClean="0"/>
              <a:t>El padre y/o la madre podrán renunciar a la patria potestad sin necesidad de estar asistidos por un abogado</a:t>
            </a:r>
          </a:p>
          <a:p>
            <a:pPr algn="just"/>
            <a:r>
              <a:rPr lang="es-PR" dirty="0" smtClean="0"/>
              <a:t>No será necesario para la privación, restricción o suspensión de la patria potestad, cuando la solicitud se presente en el procedimiento de maltrato o negligencia incoado al amparo de esta Ley, cumplir con el requisito de emplazamiento de conformidad con lo dispuesto en las Reglas de Procedimiento Civil de Puerto Rico</a:t>
            </a:r>
            <a:endParaRPr lang="es-PR"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836712"/>
            <a:ext cx="8229600" cy="1143000"/>
          </a:xfrm>
        </p:spPr>
        <p:txBody>
          <a:bodyPr>
            <a:normAutofit fontScale="90000"/>
          </a:bodyPr>
          <a:lstStyle/>
          <a:p>
            <a:r>
              <a:rPr lang="es-PR" sz="3600" b="1" dirty="0" smtClean="0"/>
              <a:t>Artículo 63.-Personas autorizadas a solicitar órdenes de protección a menores</a:t>
            </a:r>
            <a:r>
              <a:rPr lang="es-PR" sz="3600" dirty="0" smtClean="0"/>
              <a:t/>
            </a:r>
            <a:br>
              <a:rPr lang="es-PR" sz="3600" dirty="0" smtClean="0"/>
            </a:br>
            <a:r>
              <a:rPr lang="es-PR" sz="3600" b="1" dirty="0" smtClean="0"/>
              <a:t> </a:t>
            </a:r>
            <a:r>
              <a:rPr lang="es-PR" sz="3600" dirty="0" smtClean="0"/>
              <a:t/>
            </a:r>
            <a:br>
              <a:rPr lang="es-PR" sz="3600" dirty="0" smtClean="0"/>
            </a:br>
            <a:endParaRPr lang="es-PR" sz="3600" dirty="0"/>
          </a:p>
        </p:txBody>
      </p:sp>
      <p:sp>
        <p:nvSpPr>
          <p:cNvPr id="3" name="Content Placeholder 2"/>
          <p:cNvSpPr>
            <a:spLocks noGrp="1"/>
          </p:cNvSpPr>
          <p:nvPr>
            <p:ph idx="1"/>
          </p:nvPr>
        </p:nvSpPr>
        <p:spPr/>
        <p:txBody>
          <a:bodyPr>
            <a:normAutofit fontScale="92500" lnSpcReduction="20000"/>
          </a:bodyPr>
          <a:lstStyle/>
          <a:p>
            <a:r>
              <a:rPr lang="es-PR" dirty="0" smtClean="0"/>
              <a:t>El </a:t>
            </a:r>
            <a:r>
              <a:rPr lang="es-PR" dirty="0"/>
              <a:t>padre o la madre, director escolar, maestro o un oficial del orden público o el Procurador de Menores o el Procurador de Asuntos de Familia, o cualquier fiscal o funcionario autorizado por el/la Secretario (a) del Departamento de la Familia, el trabajador social escolar o cualquier familiar o la persona responsable del menor, podrá solicitar al tribunal que expida una orden de protección a menores en contra de la persona que maltrata o se sospecha que maltrata o es negligente hacia un menor o cuando existe riesgo inminente de que un menor sea maltratado.</a:t>
            </a:r>
          </a:p>
          <a:p>
            <a:endParaRPr lang="es-PR"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08720"/>
            <a:ext cx="8229600" cy="1143000"/>
          </a:xfrm>
        </p:spPr>
        <p:txBody>
          <a:bodyPr>
            <a:normAutofit fontScale="90000"/>
          </a:bodyPr>
          <a:lstStyle/>
          <a:p>
            <a:r>
              <a:rPr lang="es-PR" b="1" dirty="0" smtClean="0"/>
              <a:t>Artículo 69.-Incumplimiento de Ordenes de Protección.</a:t>
            </a:r>
            <a:r>
              <a:rPr lang="es-PR" dirty="0" smtClean="0"/>
              <a:t/>
            </a:r>
            <a:br>
              <a:rPr lang="es-PR" dirty="0" smtClean="0"/>
            </a:br>
            <a:endParaRPr lang="es-PR" dirty="0"/>
          </a:p>
        </p:txBody>
      </p:sp>
      <p:sp>
        <p:nvSpPr>
          <p:cNvPr id="3" name="Content Placeholder 2"/>
          <p:cNvSpPr>
            <a:spLocks noGrp="1"/>
          </p:cNvSpPr>
          <p:nvPr>
            <p:ph idx="1"/>
          </p:nvPr>
        </p:nvSpPr>
        <p:spPr/>
        <p:txBody>
          <a:bodyPr/>
          <a:lstStyle/>
          <a:p>
            <a:r>
              <a:rPr lang="es-PR" dirty="0" smtClean="0"/>
              <a:t>El </a:t>
            </a:r>
            <a:r>
              <a:rPr lang="es-PR" dirty="0"/>
              <a:t>incumplimiento de una Orden de Protección expedida de conformidad con esta Ley, constituirá delito </a:t>
            </a:r>
            <a:r>
              <a:rPr lang="es-PR" u="sng" dirty="0"/>
              <a:t>grave de cuarto grado</a:t>
            </a:r>
            <a:r>
              <a:rPr lang="es-PR" dirty="0"/>
              <a:t> y será castigada de conformidad. </a:t>
            </a:r>
          </a:p>
          <a:p>
            <a:r>
              <a:rPr lang="en-US" dirty="0" smtClean="0"/>
              <a:t>Pena de 6 </a:t>
            </a:r>
            <a:r>
              <a:rPr lang="en-US" dirty="0" err="1" smtClean="0"/>
              <a:t>meses</a:t>
            </a:r>
            <a:r>
              <a:rPr lang="en-US" dirty="0" smtClean="0"/>
              <a:t> y 1 </a:t>
            </a:r>
            <a:r>
              <a:rPr lang="en-US" dirty="0" err="1" smtClean="0"/>
              <a:t>día</a:t>
            </a:r>
            <a:r>
              <a:rPr lang="en-US" dirty="0" smtClean="0"/>
              <a:t> </a:t>
            </a:r>
            <a:r>
              <a:rPr lang="en-US" dirty="0" err="1" smtClean="0"/>
              <a:t>hasta</a:t>
            </a:r>
            <a:r>
              <a:rPr lang="en-US" dirty="0" smtClean="0"/>
              <a:t> </a:t>
            </a:r>
            <a:r>
              <a:rPr lang="en-US" dirty="0" err="1" smtClean="0"/>
              <a:t>tres</a:t>
            </a:r>
            <a:r>
              <a:rPr lang="en-US" dirty="0" smtClean="0"/>
              <a:t> </a:t>
            </a:r>
            <a:r>
              <a:rPr lang="en-US" dirty="0" err="1" smtClean="0"/>
              <a:t>años</a:t>
            </a:r>
            <a:r>
              <a:rPr lang="en-US" dirty="0" smtClean="0"/>
              <a:t> y </a:t>
            </a:r>
            <a:r>
              <a:rPr lang="en-US" dirty="0" err="1" smtClean="0"/>
              <a:t>otras</a:t>
            </a:r>
            <a:r>
              <a:rPr lang="en-US" dirty="0" smtClean="0"/>
              <a:t> </a:t>
            </a:r>
            <a:r>
              <a:rPr lang="en-US" dirty="0" err="1" smtClean="0"/>
              <a:t>penas</a:t>
            </a:r>
            <a:r>
              <a:rPr lang="en-US" dirty="0" smtClean="0"/>
              <a:t> a </a:t>
            </a:r>
            <a:r>
              <a:rPr lang="en-US" dirty="0" err="1" smtClean="0"/>
              <a:t>discrecion</a:t>
            </a:r>
            <a:r>
              <a:rPr lang="en-US" dirty="0" smtClean="0"/>
              <a:t> del tribunal.</a:t>
            </a:r>
            <a:r>
              <a:rPr lang="en-US" dirty="0"/>
              <a:t> </a:t>
            </a:r>
            <a:r>
              <a:rPr lang="en-US" dirty="0" smtClean="0"/>
              <a:t>(ART. 16 </a:t>
            </a:r>
            <a:r>
              <a:rPr lang="en-US" dirty="0" err="1" smtClean="0"/>
              <a:t>Código</a:t>
            </a:r>
            <a:r>
              <a:rPr lang="en-US" dirty="0" smtClean="0"/>
              <a:t> Penal de 2004)</a:t>
            </a:r>
            <a:endParaRPr lang="es-PR" dirty="0"/>
          </a:p>
          <a:p>
            <a:endParaRPr lang="es-PR"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2492896"/>
            <a:ext cx="8229600" cy="1789659"/>
          </a:xfrm>
        </p:spPr>
        <p:txBody>
          <a:bodyPr>
            <a:normAutofit/>
          </a:bodyPr>
          <a:lstStyle/>
          <a:p>
            <a:pPr algn="ctr">
              <a:buNone/>
            </a:pPr>
            <a:r>
              <a:rPr lang="en-US" sz="9600" dirty="0" smtClean="0"/>
              <a:t>PREGUNTAS</a:t>
            </a:r>
            <a:endParaRPr lang="es-PR" sz="96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Trasfondo</a:t>
            </a:r>
            <a:r>
              <a:rPr lang="en-US" dirty="0" smtClean="0"/>
              <a:t> </a:t>
            </a:r>
            <a:r>
              <a:rPr lang="en-US" dirty="0" err="1" smtClean="0"/>
              <a:t>Histórico</a:t>
            </a:r>
            <a:endParaRPr lang="es-PR" dirty="0"/>
          </a:p>
        </p:txBody>
      </p:sp>
      <p:sp>
        <p:nvSpPr>
          <p:cNvPr id="3" name="Content Placeholder 2"/>
          <p:cNvSpPr>
            <a:spLocks noGrp="1"/>
          </p:cNvSpPr>
          <p:nvPr>
            <p:ph idx="1"/>
          </p:nvPr>
        </p:nvSpPr>
        <p:spPr/>
        <p:txBody>
          <a:bodyPr>
            <a:normAutofit fontScale="92500" lnSpcReduction="20000"/>
          </a:bodyPr>
          <a:lstStyle/>
          <a:p>
            <a:pPr algn="just">
              <a:buFont typeface="Wingdings" pitchFamily="2" charset="2"/>
              <a:buNone/>
            </a:pPr>
            <a:r>
              <a:rPr lang="en-US" dirty="0" smtClean="0"/>
              <a:t>	Durante </a:t>
            </a:r>
            <a:r>
              <a:rPr lang="en-US" dirty="0" err="1" smtClean="0"/>
              <a:t>siglos</a:t>
            </a:r>
            <a:r>
              <a:rPr lang="en-US" dirty="0" smtClean="0"/>
              <a:t> los </a:t>
            </a:r>
            <a:r>
              <a:rPr lang="en-US" dirty="0" err="1" smtClean="0"/>
              <a:t>niños</a:t>
            </a:r>
            <a:r>
              <a:rPr lang="en-US" dirty="0" smtClean="0"/>
              <a:t>(as) </a:t>
            </a:r>
            <a:r>
              <a:rPr lang="en-US" dirty="0" err="1" smtClean="0"/>
              <a:t>han</a:t>
            </a:r>
            <a:r>
              <a:rPr lang="en-US" dirty="0" smtClean="0"/>
              <a:t> </a:t>
            </a:r>
            <a:r>
              <a:rPr lang="en-US" dirty="0" err="1" smtClean="0"/>
              <a:t>sido</a:t>
            </a:r>
            <a:r>
              <a:rPr lang="en-US" dirty="0" smtClean="0"/>
              <a:t> </a:t>
            </a:r>
            <a:r>
              <a:rPr lang="en-US" dirty="0" err="1" smtClean="0"/>
              <a:t>considerados</a:t>
            </a:r>
            <a:r>
              <a:rPr lang="en-US" dirty="0" smtClean="0"/>
              <a:t>(as) </a:t>
            </a:r>
            <a:r>
              <a:rPr lang="en-US" dirty="0" err="1" smtClean="0"/>
              <a:t>propiedad</a:t>
            </a:r>
            <a:r>
              <a:rPr lang="en-US" dirty="0" smtClean="0"/>
              <a:t> de los padres </a:t>
            </a:r>
            <a:r>
              <a:rPr lang="en-US" dirty="0" err="1" smtClean="0"/>
              <a:t>para</a:t>
            </a:r>
            <a:r>
              <a:rPr lang="en-US" dirty="0" smtClean="0"/>
              <a:t> </a:t>
            </a:r>
            <a:r>
              <a:rPr lang="en-US" dirty="0" err="1" smtClean="0"/>
              <a:t>hacerlos</a:t>
            </a:r>
            <a:r>
              <a:rPr lang="en-US" dirty="0" smtClean="0"/>
              <a:t> </a:t>
            </a:r>
            <a:r>
              <a:rPr lang="en-US" dirty="0" err="1" smtClean="0"/>
              <a:t>trabajar</a:t>
            </a:r>
            <a:r>
              <a:rPr lang="en-US" dirty="0" smtClean="0"/>
              <a:t>, </a:t>
            </a:r>
            <a:r>
              <a:rPr lang="en-US" dirty="0" err="1" smtClean="0"/>
              <a:t>venderlos</a:t>
            </a:r>
            <a:r>
              <a:rPr lang="en-US" dirty="0" smtClean="0"/>
              <a:t>, </a:t>
            </a:r>
            <a:r>
              <a:rPr lang="en-US" dirty="0" err="1" smtClean="0"/>
              <a:t>amarlos</a:t>
            </a:r>
            <a:r>
              <a:rPr lang="en-US" dirty="0" smtClean="0"/>
              <a:t> o </a:t>
            </a:r>
            <a:r>
              <a:rPr lang="en-US" dirty="0" err="1" smtClean="0"/>
              <a:t>matarlos</a:t>
            </a:r>
            <a:r>
              <a:rPr lang="en-US" dirty="0" smtClean="0"/>
              <a:t> </a:t>
            </a:r>
            <a:r>
              <a:rPr lang="en-US" dirty="0" err="1" smtClean="0"/>
              <a:t>según</a:t>
            </a:r>
            <a:r>
              <a:rPr lang="en-US" dirty="0" smtClean="0"/>
              <a:t> </a:t>
            </a:r>
            <a:r>
              <a:rPr lang="en-US" dirty="0" err="1" smtClean="0"/>
              <a:t>prefieran</a:t>
            </a:r>
            <a:r>
              <a:rPr lang="en-US" dirty="0" smtClean="0"/>
              <a:t> los padres.  Los </a:t>
            </a:r>
            <a:r>
              <a:rPr lang="en-US" dirty="0" err="1" smtClean="0"/>
              <a:t>niños</a:t>
            </a:r>
            <a:r>
              <a:rPr lang="en-US" dirty="0" smtClean="0"/>
              <a:t>(as) no </a:t>
            </a:r>
            <a:r>
              <a:rPr lang="en-US" dirty="0" err="1" smtClean="0"/>
              <a:t>tenían</a:t>
            </a:r>
            <a:r>
              <a:rPr lang="en-US" dirty="0" smtClean="0"/>
              <a:t> </a:t>
            </a:r>
            <a:r>
              <a:rPr lang="en-US" dirty="0" err="1" smtClean="0"/>
              <a:t>derecho</a:t>
            </a:r>
            <a:r>
              <a:rPr lang="en-US" dirty="0" smtClean="0"/>
              <a:t> </a:t>
            </a:r>
            <a:r>
              <a:rPr lang="en-US" dirty="0" err="1" smtClean="0"/>
              <a:t>alguno</a:t>
            </a:r>
            <a:r>
              <a:rPr lang="en-US" dirty="0" smtClean="0"/>
              <a:t>.  </a:t>
            </a:r>
            <a:r>
              <a:rPr lang="en-US" dirty="0" err="1" smtClean="0"/>
              <a:t>Muchas</a:t>
            </a:r>
            <a:r>
              <a:rPr lang="en-US" dirty="0" smtClean="0"/>
              <a:t> </a:t>
            </a:r>
            <a:r>
              <a:rPr lang="en-US" dirty="0" err="1" smtClean="0"/>
              <a:t>acciones</a:t>
            </a:r>
            <a:r>
              <a:rPr lang="en-US" dirty="0" smtClean="0"/>
              <a:t> </a:t>
            </a:r>
            <a:r>
              <a:rPr lang="en-US" dirty="0" err="1" smtClean="0"/>
              <a:t>que</a:t>
            </a:r>
            <a:r>
              <a:rPr lang="en-US" dirty="0" smtClean="0"/>
              <a:t> </a:t>
            </a:r>
            <a:r>
              <a:rPr lang="en-US" dirty="0" err="1" smtClean="0"/>
              <a:t>hoy</a:t>
            </a:r>
            <a:r>
              <a:rPr lang="en-US" dirty="0" smtClean="0"/>
              <a:t> son </a:t>
            </a:r>
            <a:r>
              <a:rPr lang="en-US" dirty="0" err="1" smtClean="0"/>
              <a:t>consideradas</a:t>
            </a:r>
            <a:r>
              <a:rPr lang="en-US" dirty="0" smtClean="0"/>
              <a:t> </a:t>
            </a:r>
            <a:r>
              <a:rPr lang="en-US" dirty="0" err="1" smtClean="0"/>
              <a:t>maltrato</a:t>
            </a:r>
            <a:r>
              <a:rPr lang="en-US" dirty="0" smtClean="0"/>
              <a:t> </a:t>
            </a:r>
            <a:r>
              <a:rPr lang="en-US" dirty="0" err="1" smtClean="0"/>
              <a:t>eran</a:t>
            </a:r>
            <a:r>
              <a:rPr lang="en-US" dirty="0" smtClean="0"/>
              <a:t> parte del </a:t>
            </a:r>
            <a:r>
              <a:rPr lang="en-US" dirty="0" err="1" smtClean="0"/>
              <a:t>derecho</a:t>
            </a:r>
            <a:r>
              <a:rPr lang="en-US" dirty="0" smtClean="0"/>
              <a:t> de los padres a </a:t>
            </a:r>
            <a:r>
              <a:rPr lang="en-US" dirty="0" err="1" smtClean="0"/>
              <a:t>disciplinar</a:t>
            </a:r>
            <a:r>
              <a:rPr lang="en-US" dirty="0" smtClean="0"/>
              <a:t>.</a:t>
            </a:r>
          </a:p>
          <a:p>
            <a:pPr algn="just">
              <a:buFont typeface="Wingdings" pitchFamily="2" charset="2"/>
              <a:buNone/>
            </a:pPr>
            <a:r>
              <a:rPr lang="en-US" dirty="0" smtClean="0"/>
              <a:t>	En el </a:t>
            </a:r>
            <a:r>
              <a:rPr lang="en-US" dirty="0" err="1" smtClean="0"/>
              <a:t>siglo</a:t>
            </a:r>
            <a:r>
              <a:rPr lang="en-US" dirty="0" smtClean="0"/>
              <a:t> 19 era </a:t>
            </a:r>
            <a:r>
              <a:rPr lang="en-US" dirty="0" err="1" smtClean="0"/>
              <a:t>común</a:t>
            </a:r>
            <a:r>
              <a:rPr lang="en-US" dirty="0" smtClean="0"/>
              <a:t> </a:t>
            </a:r>
            <a:r>
              <a:rPr lang="en-US" dirty="0" err="1" smtClean="0"/>
              <a:t>que</a:t>
            </a:r>
            <a:r>
              <a:rPr lang="en-US" dirty="0" smtClean="0"/>
              <a:t> los </a:t>
            </a:r>
            <a:r>
              <a:rPr lang="en-US" dirty="0" err="1" smtClean="0"/>
              <a:t>niños</a:t>
            </a:r>
            <a:r>
              <a:rPr lang="en-US" dirty="0" smtClean="0"/>
              <a:t> </a:t>
            </a:r>
            <a:r>
              <a:rPr lang="en-US" dirty="0" err="1" smtClean="0"/>
              <a:t>trabajaran</a:t>
            </a:r>
            <a:r>
              <a:rPr lang="en-US" dirty="0" smtClean="0"/>
              <a:t> 12 </a:t>
            </a:r>
            <a:r>
              <a:rPr lang="en-US" dirty="0" err="1" smtClean="0"/>
              <a:t>horas</a:t>
            </a:r>
            <a:r>
              <a:rPr lang="en-US" dirty="0" smtClean="0"/>
              <a:t> </a:t>
            </a:r>
            <a:r>
              <a:rPr lang="en-US" dirty="0" err="1" smtClean="0"/>
              <a:t>diarias</a:t>
            </a:r>
            <a:r>
              <a:rPr lang="en-US" dirty="0" smtClean="0"/>
              <a:t> </a:t>
            </a:r>
            <a:r>
              <a:rPr lang="en-US" dirty="0" err="1" smtClean="0"/>
              <a:t>bajo</a:t>
            </a:r>
            <a:r>
              <a:rPr lang="en-US" dirty="0" smtClean="0"/>
              <a:t> </a:t>
            </a:r>
            <a:r>
              <a:rPr lang="en-US" dirty="0" err="1" smtClean="0"/>
              <a:t>maltratos</a:t>
            </a:r>
            <a:r>
              <a:rPr lang="en-US" dirty="0" smtClean="0"/>
              <a:t>.  </a:t>
            </a:r>
            <a:r>
              <a:rPr lang="en-US" dirty="0" err="1" smtClean="0"/>
              <a:t>Eran</a:t>
            </a:r>
            <a:r>
              <a:rPr lang="en-US" dirty="0" smtClean="0"/>
              <a:t> </a:t>
            </a:r>
            <a:r>
              <a:rPr lang="en-US" dirty="0" err="1" smtClean="0"/>
              <a:t>considerados</a:t>
            </a:r>
            <a:r>
              <a:rPr lang="en-US" dirty="0" smtClean="0"/>
              <a:t> </a:t>
            </a:r>
            <a:r>
              <a:rPr lang="en-US" dirty="0" err="1" smtClean="0"/>
              <a:t>una</a:t>
            </a:r>
            <a:r>
              <a:rPr lang="en-US" dirty="0" smtClean="0"/>
              <a:t> </a:t>
            </a:r>
            <a:r>
              <a:rPr lang="en-US" dirty="0" err="1" smtClean="0"/>
              <a:t>útil</a:t>
            </a:r>
            <a:r>
              <a:rPr lang="en-US" dirty="0" smtClean="0"/>
              <a:t> y </a:t>
            </a:r>
            <a:r>
              <a:rPr lang="en-US" dirty="0" err="1" smtClean="0"/>
              <a:t>barata</a:t>
            </a:r>
            <a:r>
              <a:rPr lang="en-US" dirty="0" smtClean="0"/>
              <a:t> </a:t>
            </a:r>
            <a:r>
              <a:rPr lang="en-US" dirty="0" err="1" smtClean="0"/>
              <a:t>mano</a:t>
            </a:r>
            <a:r>
              <a:rPr lang="en-US" dirty="0" smtClean="0"/>
              <a:t> de </a:t>
            </a:r>
            <a:r>
              <a:rPr lang="en-US" dirty="0" err="1" smtClean="0"/>
              <a:t>obra</a:t>
            </a:r>
            <a:r>
              <a:rPr lang="en-US" dirty="0" smtClean="0"/>
              <a:t>.</a:t>
            </a:r>
          </a:p>
          <a:p>
            <a:pPr>
              <a:buFont typeface="Wingdings" pitchFamily="2" charset="2"/>
              <a:buNone/>
            </a:pPr>
            <a:r>
              <a:rPr lang="en-US" sz="1600" dirty="0" smtClean="0"/>
              <a:t>Hepworth Berger, Eugenia 1981</a:t>
            </a:r>
          </a:p>
          <a:p>
            <a:endParaRPr lang="es-PR"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Mary Ellen Wilson</a:t>
            </a:r>
            <a:endParaRPr lang="es-PR" dirty="0"/>
          </a:p>
        </p:txBody>
      </p:sp>
      <p:sp>
        <p:nvSpPr>
          <p:cNvPr id="3" name="Content Placeholder 2"/>
          <p:cNvSpPr>
            <a:spLocks noGrp="1"/>
          </p:cNvSpPr>
          <p:nvPr>
            <p:ph idx="1"/>
          </p:nvPr>
        </p:nvSpPr>
        <p:spPr/>
        <p:txBody>
          <a:bodyPr>
            <a:normAutofit fontScale="77500" lnSpcReduction="20000"/>
          </a:bodyPr>
          <a:lstStyle/>
          <a:p>
            <a:pPr algn="just">
              <a:buFont typeface="Wingdings" pitchFamily="2" charset="2"/>
              <a:buNone/>
            </a:pPr>
            <a:r>
              <a:rPr lang="en-US" sz="3600" dirty="0" smtClean="0"/>
              <a:t>-</a:t>
            </a:r>
            <a:r>
              <a:rPr lang="en-US" dirty="0" smtClean="0"/>
              <a:t>	1874 - Primer </a:t>
            </a:r>
            <a:r>
              <a:rPr lang="en-US" dirty="0" err="1" smtClean="0"/>
              <a:t>caso</a:t>
            </a:r>
            <a:r>
              <a:rPr lang="en-US" dirty="0" smtClean="0"/>
              <a:t> de </a:t>
            </a:r>
            <a:r>
              <a:rPr lang="en-US" dirty="0" err="1" smtClean="0"/>
              <a:t>maltrato</a:t>
            </a:r>
            <a:r>
              <a:rPr lang="en-US" dirty="0" smtClean="0"/>
              <a:t> </a:t>
            </a:r>
            <a:r>
              <a:rPr lang="en-US" dirty="0" err="1" smtClean="0"/>
              <a:t>reportado</a:t>
            </a:r>
            <a:endParaRPr lang="en-US" dirty="0" smtClean="0"/>
          </a:p>
          <a:p>
            <a:pPr algn="just">
              <a:buFontTx/>
              <a:buChar char="-"/>
            </a:pPr>
            <a:r>
              <a:rPr lang="en-US" dirty="0" smtClean="0"/>
              <a:t>Niña de 9 </a:t>
            </a:r>
            <a:r>
              <a:rPr lang="en-US" dirty="0" err="1" smtClean="0"/>
              <a:t>años</a:t>
            </a:r>
            <a:r>
              <a:rPr lang="en-US" dirty="0" smtClean="0"/>
              <a:t>.  </a:t>
            </a:r>
            <a:r>
              <a:rPr lang="en-US" dirty="0" err="1" smtClean="0"/>
              <a:t>Sus</a:t>
            </a:r>
            <a:r>
              <a:rPr lang="en-US" dirty="0" smtClean="0"/>
              <a:t> padres la </a:t>
            </a:r>
            <a:r>
              <a:rPr lang="en-US" dirty="0" err="1" smtClean="0"/>
              <a:t>golpeaban</a:t>
            </a:r>
            <a:r>
              <a:rPr lang="en-US" dirty="0" smtClean="0"/>
              <a:t> </a:t>
            </a:r>
            <a:r>
              <a:rPr lang="en-US" dirty="0" err="1" smtClean="0"/>
              <a:t>diariamente</a:t>
            </a:r>
            <a:r>
              <a:rPr lang="en-US" dirty="0" smtClean="0"/>
              <a:t> y la </a:t>
            </a:r>
            <a:r>
              <a:rPr lang="en-US" dirty="0" err="1" smtClean="0"/>
              <a:t>mantenían</a:t>
            </a:r>
            <a:r>
              <a:rPr lang="en-US" dirty="0" smtClean="0"/>
              <a:t> </a:t>
            </a:r>
            <a:r>
              <a:rPr lang="en-US" dirty="0" err="1" smtClean="0"/>
              <a:t>encadenada</a:t>
            </a:r>
            <a:r>
              <a:rPr lang="en-US" dirty="0" smtClean="0"/>
              <a:t> a </a:t>
            </a:r>
            <a:r>
              <a:rPr lang="en-US" dirty="0" err="1" smtClean="0"/>
              <a:t>una</a:t>
            </a:r>
            <a:r>
              <a:rPr lang="en-US" dirty="0" smtClean="0"/>
              <a:t> </a:t>
            </a:r>
            <a:r>
              <a:rPr lang="en-US" dirty="0" err="1" smtClean="0"/>
              <a:t>cama</a:t>
            </a:r>
            <a:r>
              <a:rPr lang="en-US" dirty="0" smtClean="0"/>
              <a:t>.</a:t>
            </a:r>
          </a:p>
          <a:p>
            <a:pPr algn="just">
              <a:buFontTx/>
              <a:buChar char="-"/>
            </a:pPr>
            <a:r>
              <a:rPr lang="en-US" dirty="0" smtClean="0"/>
              <a:t>No </a:t>
            </a:r>
            <a:r>
              <a:rPr lang="en-US" dirty="0" err="1" smtClean="0"/>
              <a:t>existía</a:t>
            </a:r>
            <a:r>
              <a:rPr lang="en-US" dirty="0" smtClean="0"/>
              <a:t> </a:t>
            </a:r>
            <a:r>
              <a:rPr lang="en-US" dirty="0" err="1" smtClean="0"/>
              <a:t>Ley</a:t>
            </a:r>
            <a:r>
              <a:rPr lang="en-US" dirty="0" smtClean="0"/>
              <a:t> </a:t>
            </a:r>
            <a:r>
              <a:rPr lang="en-US" dirty="0" err="1" smtClean="0"/>
              <a:t>que</a:t>
            </a:r>
            <a:r>
              <a:rPr lang="en-US" dirty="0" smtClean="0"/>
              <a:t> </a:t>
            </a:r>
            <a:r>
              <a:rPr lang="en-US" dirty="0" err="1" smtClean="0"/>
              <a:t>reconociera</a:t>
            </a:r>
            <a:r>
              <a:rPr lang="en-US" dirty="0" smtClean="0"/>
              <a:t> </a:t>
            </a:r>
            <a:r>
              <a:rPr lang="en-US" dirty="0" err="1" smtClean="0"/>
              <a:t>sus</a:t>
            </a:r>
            <a:r>
              <a:rPr lang="en-US" dirty="0" smtClean="0"/>
              <a:t> </a:t>
            </a:r>
            <a:r>
              <a:rPr lang="en-US" dirty="0" err="1" smtClean="0"/>
              <a:t>derechos</a:t>
            </a:r>
            <a:r>
              <a:rPr lang="en-US" dirty="0" smtClean="0"/>
              <a:t> </a:t>
            </a:r>
            <a:r>
              <a:rPr lang="en-US" dirty="0" err="1" smtClean="0"/>
              <a:t>así</a:t>
            </a:r>
            <a:r>
              <a:rPr lang="en-US" dirty="0" smtClean="0"/>
              <a:t> </a:t>
            </a:r>
            <a:r>
              <a:rPr lang="en-US" dirty="0" err="1" smtClean="0"/>
              <a:t>que</a:t>
            </a:r>
            <a:r>
              <a:rPr lang="en-US" dirty="0" smtClean="0"/>
              <a:t> </a:t>
            </a:r>
            <a:r>
              <a:rPr lang="en-US" dirty="0" err="1" smtClean="0"/>
              <a:t>las</a:t>
            </a:r>
            <a:r>
              <a:rPr lang="en-US" dirty="0" smtClean="0"/>
              <a:t> </a:t>
            </a:r>
            <a:r>
              <a:rPr lang="en-US" dirty="0" err="1" smtClean="0"/>
              <a:t>religiosas</a:t>
            </a:r>
            <a:r>
              <a:rPr lang="en-US" dirty="0" smtClean="0"/>
              <a:t> </a:t>
            </a:r>
            <a:r>
              <a:rPr lang="en-US" dirty="0" err="1" smtClean="0"/>
              <a:t>que</a:t>
            </a:r>
            <a:r>
              <a:rPr lang="en-US" dirty="0" smtClean="0"/>
              <a:t> </a:t>
            </a:r>
            <a:r>
              <a:rPr lang="en-US" dirty="0" err="1" smtClean="0"/>
              <a:t>querían</a:t>
            </a:r>
            <a:r>
              <a:rPr lang="en-US" dirty="0" smtClean="0"/>
              <a:t> </a:t>
            </a:r>
            <a:r>
              <a:rPr lang="en-US" dirty="0" err="1" smtClean="0"/>
              <a:t>protegerla</a:t>
            </a:r>
            <a:r>
              <a:rPr lang="en-US" dirty="0" smtClean="0"/>
              <a:t> se </a:t>
            </a:r>
            <a:r>
              <a:rPr lang="en-US" dirty="0" err="1" smtClean="0"/>
              <a:t>ampararon</a:t>
            </a:r>
            <a:r>
              <a:rPr lang="en-US" dirty="0" smtClean="0"/>
              <a:t> en la </a:t>
            </a:r>
            <a:r>
              <a:rPr lang="en-US" dirty="0" err="1" smtClean="0"/>
              <a:t>Ley</a:t>
            </a:r>
            <a:r>
              <a:rPr lang="en-US" dirty="0" smtClean="0"/>
              <a:t> de la “American Society for the Prevention of Cruelty to Animals” </a:t>
            </a:r>
            <a:r>
              <a:rPr lang="en-US" dirty="0" err="1" smtClean="0"/>
              <a:t>alegando</a:t>
            </a:r>
            <a:r>
              <a:rPr lang="en-US" dirty="0" smtClean="0"/>
              <a:t> </a:t>
            </a:r>
            <a:r>
              <a:rPr lang="en-US" dirty="0" err="1" smtClean="0"/>
              <a:t>que</a:t>
            </a:r>
            <a:r>
              <a:rPr lang="en-US" dirty="0" smtClean="0"/>
              <a:t> la </a:t>
            </a:r>
            <a:r>
              <a:rPr lang="en-US" dirty="0" err="1" smtClean="0"/>
              <a:t>niña</a:t>
            </a:r>
            <a:r>
              <a:rPr lang="en-US" dirty="0" smtClean="0"/>
              <a:t> era un animal.</a:t>
            </a:r>
          </a:p>
          <a:p>
            <a:pPr algn="just">
              <a:buFontTx/>
              <a:buChar char="-"/>
            </a:pPr>
            <a:r>
              <a:rPr lang="en-US" dirty="0" smtClean="0"/>
              <a:t>Un </a:t>
            </a:r>
            <a:r>
              <a:rPr lang="en-US" dirty="0" err="1" smtClean="0"/>
              <a:t>año</a:t>
            </a:r>
            <a:r>
              <a:rPr lang="en-US" dirty="0" smtClean="0"/>
              <a:t> </a:t>
            </a:r>
            <a:r>
              <a:rPr lang="en-US" dirty="0" err="1" smtClean="0"/>
              <a:t>después</a:t>
            </a:r>
            <a:r>
              <a:rPr lang="en-US" dirty="0" smtClean="0"/>
              <a:t> surge la “New York Society for the Prevention of Cruelty to Children”.</a:t>
            </a:r>
          </a:p>
          <a:p>
            <a:pPr algn="just">
              <a:buFontTx/>
              <a:buChar char="-"/>
            </a:pPr>
            <a:r>
              <a:rPr lang="en-US" dirty="0" smtClean="0"/>
              <a:t>El </a:t>
            </a:r>
            <a:r>
              <a:rPr lang="en-US" dirty="0" err="1" smtClean="0"/>
              <a:t>derecho</a:t>
            </a:r>
            <a:r>
              <a:rPr lang="en-US" dirty="0" smtClean="0"/>
              <a:t> de los </a:t>
            </a:r>
            <a:r>
              <a:rPr lang="en-US" dirty="0" err="1" smtClean="0"/>
              <a:t>niños</a:t>
            </a:r>
            <a:r>
              <a:rPr lang="en-US" dirty="0" smtClean="0"/>
              <a:t> a ser </a:t>
            </a:r>
            <a:r>
              <a:rPr lang="en-US" dirty="0" err="1" smtClean="0"/>
              <a:t>protegidos</a:t>
            </a:r>
            <a:r>
              <a:rPr lang="en-US" dirty="0" smtClean="0"/>
              <a:t> contra el </a:t>
            </a:r>
            <a:r>
              <a:rPr lang="en-US" dirty="0" err="1" smtClean="0"/>
              <a:t>maltrato</a:t>
            </a:r>
            <a:r>
              <a:rPr lang="en-US" dirty="0" smtClean="0"/>
              <a:t> surge de la </a:t>
            </a:r>
            <a:r>
              <a:rPr lang="en-US" dirty="0" err="1" smtClean="0"/>
              <a:t>analogía</a:t>
            </a:r>
            <a:r>
              <a:rPr lang="en-US" dirty="0" smtClean="0"/>
              <a:t> </a:t>
            </a:r>
            <a:r>
              <a:rPr lang="en-US" dirty="0" err="1" smtClean="0"/>
              <a:t>niño</a:t>
            </a:r>
            <a:r>
              <a:rPr lang="en-US" dirty="0" smtClean="0"/>
              <a:t>-animal.</a:t>
            </a:r>
          </a:p>
          <a:p>
            <a:pPr algn="just">
              <a:buFontTx/>
              <a:buNone/>
            </a:pPr>
            <a:r>
              <a:rPr lang="en-US" sz="2800" dirty="0" smtClean="0"/>
              <a:t>Hepworth Berger Eugenia, 1981</a:t>
            </a:r>
          </a:p>
          <a:p>
            <a:endParaRPr lang="es-PR"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ES" dirty="0" smtClean="0"/>
              <a:t>Artículo 590.-Contenido de la patria potestad</a:t>
            </a:r>
            <a:endParaRPr lang="es-PR" dirty="0"/>
          </a:p>
        </p:txBody>
      </p:sp>
      <p:sp>
        <p:nvSpPr>
          <p:cNvPr id="3" name="Content Placeholder 2"/>
          <p:cNvSpPr>
            <a:spLocks noGrp="1"/>
          </p:cNvSpPr>
          <p:nvPr>
            <p:ph idx="1"/>
          </p:nvPr>
        </p:nvSpPr>
        <p:spPr/>
        <p:txBody>
          <a:bodyPr/>
          <a:lstStyle/>
          <a:p>
            <a:r>
              <a:rPr lang="es-ES" dirty="0" smtClean="0"/>
              <a:t>Los </a:t>
            </a:r>
            <a:r>
              <a:rPr lang="es-ES" dirty="0" smtClean="0"/>
              <a:t>progenitores tienen sobre el hijo sujeto a su patria potestad los siguientes deberes y facultades: (d) corregirlo y disciplinarlo según su edad y madurez intelectual y emocional y castigarlo moderadamente o de una manera razonable.</a:t>
            </a:r>
            <a:endParaRPr lang="en-US" dirty="0" smtClean="0"/>
          </a:p>
          <a:p>
            <a:endParaRPr lang="es-PR"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t>Pueblo v. Ponce Avila</a:t>
            </a:r>
            <a:r>
              <a:rPr lang="en-US" dirty="0" smtClean="0"/>
              <a:t> </a:t>
            </a:r>
            <a:br>
              <a:rPr lang="en-US" dirty="0" smtClean="0"/>
            </a:br>
            <a:r>
              <a:rPr lang="en-US" dirty="0" smtClean="0"/>
              <a:t>105 DPR 213 (1976)</a:t>
            </a:r>
            <a:endParaRPr lang="es-PR" dirty="0"/>
          </a:p>
        </p:txBody>
      </p:sp>
      <p:sp>
        <p:nvSpPr>
          <p:cNvPr id="3" name="Content Placeholder 2"/>
          <p:cNvSpPr>
            <a:spLocks noGrp="1"/>
          </p:cNvSpPr>
          <p:nvPr>
            <p:ph idx="1"/>
          </p:nvPr>
        </p:nvSpPr>
        <p:spPr/>
        <p:txBody>
          <a:bodyPr>
            <a:normAutofit fontScale="92500" lnSpcReduction="10000"/>
          </a:bodyPr>
          <a:lstStyle/>
          <a:p>
            <a:pPr algn="just">
              <a:lnSpc>
                <a:spcPct val="80000"/>
              </a:lnSpc>
            </a:pPr>
            <a:r>
              <a:rPr lang="en-US" dirty="0" smtClean="0"/>
              <a:t>Un </a:t>
            </a:r>
            <a:r>
              <a:rPr lang="en-US" dirty="0" err="1" smtClean="0"/>
              <a:t>niño</a:t>
            </a:r>
            <a:r>
              <a:rPr lang="en-US" dirty="0" smtClean="0"/>
              <a:t> de 9 </a:t>
            </a:r>
            <a:r>
              <a:rPr lang="en-US" dirty="0" err="1" smtClean="0"/>
              <a:t>años</a:t>
            </a:r>
            <a:r>
              <a:rPr lang="en-US" dirty="0" smtClean="0"/>
              <a:t> </a:t>
            </a:r>
            <a:r>
              <a:rPr lang="en-US" dirty="0" err="1" smtClean="0"/>
              <a:t>fue</a:t>
            </a:r>
            <a:r>
              <a:rPr lang="en-US" dirty="0" smtClean="0"/>
              <a:t> </a:t>
            </a:r>
            <a:r>
              <a:rPr lang="en-US" dirty="0" err="1" smtClean="0"/>
              <a:t>golpeado</a:t>
            </a:r>
            <a:r>
              <a:rPr lang="en-US" dirty="0" smtClean="0"/>
              <a:t> </a:t>
            </a:r>
            <a:r>
              <a:rPr lang="en-US" dirty="0" err="1" smtClean="0"/>
              <a:t>por</a:t>
            </a:r>
            <a:r>
              <a:rPr lang="en-US" dirty="0" smtClean="0"/>
              <a:t> </a:t>
            </a:r>
            <a:r>
              <a:rPr lang="en-US" dirty="0" err="1" smtClean="0"/>
              <a:t>su</a:t>
            </a:r>
            <a:r>
              <a:rPr lang="en-US" dirty="0" smtClean="0"/>
              <a:t> maestro </a:t>
            </a:r>
            <a:r>
              <a:rPr lang="en-US" dirty="0" err="1" smtClean="0"/>
              <a:t>tres</a:t>
            </a:r>
            <a:r>
              <a:rPr lang="en-US" dirty="0" smtClean="0"/>
              <a:t> </a:t>
            </a:r>
            <a:r>
              <a:rPr lang="en-US" dirty="0" err="1" smtClean="0"/>
              <a:t>veces</a:t>
            </a:r>
            <a:r>
              <a:rPr lang="en-US" dirty="0" smtClean="0"/>
              <a:t> con </a:t>
            </a:r>
            <a:r>
              <a:rPr lang="en-US" dirty="0" err="1" smtClean="0"/>
              <a:t>una</a:t>
            </a:r>
            <a:r>
              <a:rPr lang="en-US" dirty="0" smtClean="0"/>
              <a:t> </a:t>
            </a:r>
            <a:r>
              <a:rPr lang="en-US" dirty="0" err="1" smtClean="0"/>
              <a:t>vara</a:t>
            </a:r>
            <a:r>
              <a:rPr lang="en-US" dirty="0" smtClean="0"/>
              <a:t> (pointer) </a:t>
            </a:r>
            <a:r>
              <a:rPr lang="en-US" dirty="0" err="1" smtClean="0"/>
              <a:t>por</a:t>
            </a:r>
            <a:r>
              <a:rPr lang="en-US" dirty="0" smtClean="0"/>
              <a:t> </a:t>
            </a:r>
            <a:r>
              <a:rPr lang="en-US" dirty="0" err="1" smtClean="0"/>
              <a:t>las</a:t>
            </a:r>
            <a:r>
              <a:rPr lang="en-US" dirty="0" smtClean="0"/>
              <a:t> </a:t>
            </a:r>
            <a:r>
              <a:rPr lang="en-US" dirty="0" err="1" smtClean="0"/>
              <a:t>piernas</a:t>
            </a:r>
            <a:r>
              <a:rPr lang="en-US" dirty="0" smtClean="0"/>
              <a:t> </a:t>
            </a:r>
            <a:r>
              <a:rPr lang="en-US" dirty="0" err="1" smtClean="0"/>
              <a:t>debido</a:t>
            </a:r>
            <a:r>
              <a:rPr lang="en-US" dirty="0" smtClean="0"/>
              <a:t> a </a:t>
            </a:r>
            <a:r>
              <a:rPr lang="en-US" dirty="0" err="1" smtClean="0"/>
              <a:t>que</a:t>
            </a:r>
            <a:r>
              <a:rPr lang="en-US" dirty="0" smtClean="0"/>
              <a:t> </a:t>
            </a:r>
            <a:r>
              <a:rPr lang="en-US" dirty="0" err="1" smtClean="0"/>
              <a:t>estaba</a:t>
            </a:r>
            <a:r>
              <a:rPr lang="en-US" dirty="0" smtClean="0"/>
              <a:t> </a:t>
            </a:r>
            <a:r>
              <a:rPr lang="en-US" dirty="0" err="1" smtClean="0"/>
              <a:t>hablando</a:t>
            </a:r>
            <a:r>
              <a:rPr lang="en-US" dirty="0" smtClean="0"/>
              <a:t> y </a:t>
            </a:r>
            <a:r>
              <a:rPr lang="en-US" dirty="0" err="1" smtClean="0"/>
              <a:t>mascando</a:t>
            </a:r>
            <a:r>
              <a:rPr lang="en-US" dirty="0" smtClean="0"/>
              <a:t> “</a:t>
            </a:r>
            <a:r>
              <a:rPr lang="en-US" dirty="0" err="1" smtClean="0"/>
              <a:t>chicle</a:t>
            </a:r>
            <a:r>
              <a:rPr lang="en-US" dirty="0" smtClean="0"/>
              <a:t>”.  Al </a:t>
            </a:r>
            <a:r>
              <a:rPr lang="en-US" dirty="0" err="1" smtClean="0"/>
              <a:t>tratar</a:t>
            </a:r>
            <a:r>
              <a:rPr lang="en-US" dirty="0" smtClean="0"/>
              <a:t> de </a:t>
            </a:r>
            <a:r>
              <a:rPr lang="en-US" dirty="0" err="1" smtClean="0"/>
              <a:t>protegerse</a:t>
            </a:r>
            <a:r>
              <a:rPr lang="en-US" dirty="0" smtClean="0"/>
              <a:t> el </a:t>
            </a:r>
            <a:r>
              <a:rPr lang="en-US" dirty="0" err="1" smtClean="0"/>
              <a:t>niño</a:t>
            </a:r>
            <a:r>
              <a:rPr lang="en-US" dirty="0" smtClean="0"/>
              <a:t> </a:t>
            </a:r>
            <a:r>
              <a:rPr lang="en-US" dirty="0" err="1" smtClean="0"/>
              <a:t>recibió</a:t>
            </a:r>
            <a:r>
              <a:rPr lang="en-US" dirty="0" smtClean="0"/>
              <a:t> un </a:t>
            </a:r>
            <a:r>
              <a:rPr lang="en-US" dirty="0" err="1" smtClean="0"/>
              <a:t>golpe</a:t>
            </a:r>
            <a:r>
              <a:rPr lang="en-US" dirty="0" smtClean="0"/>
              <a:t> en </a:t>
            </a:r>
            <a:r>
              <a:rPr lang="en-US" dirty="0" err="1" smtClean="0"/>
              <a:t>su</a:t>
            </a:r>
            <a:r>
              <a:rPr lang="en-US" dirty="0" smtClean="0"/>
              <a:t> </a:t>
            </a:r>
            <a:r>
              <a:rPr lang="en-US" dirty="0" err="1" smtClean="0"/>
              <a:t>dedo</a:t>
            </a:r>
            <a:r>
              <a:rPr lang="en-US" dirty="0" smtClean="0"/>
              <a:t> </a:t>
            </a:r>
            <a:r>
              <a:rPr lang="en-US" dirty="0" err="1" smtClean="0"/>
              <a:t>meñique</a:t>
            </a:r>
            <a:r>
              <a:rPr lang="en-US" dirty="0" smtClean="0"/>
              <a:t> y </a:t>
            </a:r>
            <a:r>
              <a:rPr lang="en-US" dirty="0" err="1" smtClean="0"/>
              <a:t>hubo</a:t>
            </a:r>
            <a:r>
              <a:rPr lang="en-US" dirty="0" smtClean="0"/>
              <a:t> </a:t>
            </a:r>
            <a:r>
              <a:rPr lang="en-US" dirty="0" err="1" smtClean="0"/>
              <a:t>que</a:t>
            </a:r>
            <a:r>
              <a:rPr lang="en-US" dirty="0" smtClean="0"/>
              <a:t> </a:t>
            </a:r>
            <a:r>
              <a:rPr lang="en-US" dirty="0" err="1" smtClean="0"/>
              <a:t>enyesárselo</a:t>
            </a:r>
            <a:r>
              <a:rPr lang="en-US" dirty="0" smtClean="0"/>
              <a:t> </a:t>
            </a:r>
            <a:r>
              <a:rPr lang="en-US" dirty="0" err="1" smtClean="0"/>
              <a:t>aunque</a:t>
            </a:r>
            <a:r>
              <a:rPr lang="en-US" dirty="0" smtClean="0"/>
              <a:t> no </a:t>
            </a:r>
            <a:r>
              <a:rPr lang="en-US" dirty="0" err="1" smtClean="0"/>
              <a:t>tuvo</a:t>
            </a:r>
            <a:r>
              <a:rPr lang="en-US" dirty="0" smtClean="0"/>
              <a:t> </a:t>
            </a:r>
            <a:r>
              <a:rPr lang="en-US" dirty="0" err="1" smtClean="0"/>
              <a:t>fractura</a:t>
            </a:r>
            <a:r>
              <a:rPr lang="en-US" dirty="0" smtClean="0"/>
              <a:t>.</a:t>
            </a:r>
          </a:p>
          <a:p>
            <a:pPr algn="just">
              <a:lnSpc>
                <a:spcPct val="80000"/>
              </a:lnSpc>
            </a:pPr>
            <a:r>
              <a:rPr lang="en-US" dirty="0" smtClean="0"/>
              <a:t>El Tribunal </a:t>
            </a:r>
            <a:r>
              <a:rPr lang="en-US" dirty="0" err="1" smtClean="0"/>
              <a:t>Supremo</a:t>
            </a:r>
            <a:r>
              <a:rPr lang="en-US" dirty="0" smtClean="0"/>
              <a:t> de Puerto Rico </a:t>
            </a:r>
            <a:r>
              <a:rPr lang="en-US" dirty="0" err="1" smtClean="0"/>
              <a:t>resolvió</a:t>
            </a:r>
            <a:r>
              <a:rPr lang="en-US" dirty="0" smtClean="0"/>
              <a:t> </a:t>
            </a:r>
            <a:r>
              <a:rPr lang="en-US" dirty="0" err="1" smtClean="0"/>
              <a:t>que</a:t>
            </a:r>
            <a:r>
              <a:rPr lang="en-US" dirty="0" smtClean="0"/>
              <a:t> </a:t>
            </a:r>
            <a:r>
              <a:rPr lang="en-US" dirty="0" err="1" smtClean="0"/>
              <a:t>este</a:t>
            </a:r>
            <a:r>
              <a:rPr lang="en-US" dirty="0" smtClean="0"/>
              <a:t> era un “</a:t>
            </a:r>
            <a:r>
              <a:rPr lang="en-US" dirty="0" err="1" smtClean="0"/>
              <a:t>castigo</a:t>
            </a:r>
            <a:r>
              <a:rPr lang="en-US" dirty="0" smtClean="0"/>
              <a:t> </a:t>
            </a:r>
            <a:r>
              <a:rPr lang="en-US" dirty="0" err="1" smtClean="0"/>
              <a:t>moderado</a:t>
            </a:r>
            <a:r>
              <a:rPr lang="en-US" dirty="0" smtClean="0"/>
              <a:t>” </a:t>
            </a:r>
          </a:p>
          <a:p>
            <a:pPr algn="just">
              <a:lnSpc>
                <a:spcPct val="80000"/>
              </a:lnSpc>
            </a:pPr>
            <a:r>
              <a:rPr lang="en-US" dirty="0" smtClean="0"/>
              <a:t>Dice el </a:t>
            </a:r>
            <a:r>
              <a:rPr lang="en-US" dirty="0" err="1" smtClean="0"/>
              <a:t>Supremo</a:t>
            </a:r>
            <a:r>
              <a:rPr lang="en-US" dirty="0" smtClean="0"/>
              <a:t> </a:t>
            </a:r>
            <a:r>
              <a:rPr lang="en-US" dirty="0" err="1" smtClean="0"/>
              <a:t>que</a:t>
            </a:r>
            <a:r>
              <a:rPr lang="en-US" dirty="0" smtClean="0"/>
              <a:t> “</a:t>
            </a:r>
            <a:r>
              <a:rPr lang="en-US" dirty="0" err="1" smtClean="0"/>
              <a:t>confiada</a:t>
            </a:r>
            <a:r>
              <a:rPr lang="en-US" dirty="0" smtClean="0"/>
              <a:t> al maestro la </a:t>
            </a:r>
            <a:r>
              <a:rPr lang="en-US" dirty="0" err="1" smtClean="0"/>
              <a:t>instrucción</a:t>
            </a:r>
            <a:r>
              <a:rPr lang="en-US" dirty="0" smtClean="0"/>
              <a:t> del </a:t>
            </a:r>
            <a:r>
              <a:rPr lang="en-US" dirty="0" err="1" smtClean="0"/>
              <a:t>hijo</a:t>
            </a:r>
            <a:r>
              <a:rPr lang="en-US" dirty="0" smtClean="0"/>
              <a:t> </a:t>
            </a:r>
            <a:r>
              <a:rPr lang="en-US" dirty="0" err="1" smtClean="0"/>
              <a:t>debe</a:t>
            </a:r>
            <a:r>
              <a:rPr lang="en-US" dirty="0" smtClean="0"/>
              <a:t> </a:t>
            </a:r>
            <a:r>
              <a:rPr lang="en-US" dirty="0" err="1" smtClean="0"/>
              <a:t>entenderse</a:t>
            </a:r>
            <a:r>
              <a:rPr lang="en-US" dirty="0" smtClean="0"/>
              <a:t> </a:t>
            </a:r>
            <a:r>
              <a:rPr lang="en-US" dirty="0" err="1" smtClean="0"/>
              <a:t>implícita</a:t>
            </a:r>
            <a:r>
              <a:rPr lang="en-US" dirty="0" smtClean="0"/>
              <a:t> la </a:t>
            </a:r>
            <a:r>
              <a:rPr lang="en-US" dirty="0" err="1" smtClean="0"/>
              <a:t>autorización</a:t>
            </a:r>
            <a:r>
              <a:rPr lang="en-US" dirty="0" smtClean="0"/>
              <a:t> del padre </a:t>
            </a:r>
            <a:r>
              <a:rPr lang="en-US" dirty="0" err="1" smtClean="0"/>
              <a:t>para</a:t>
            </a:r>
            <a:r>
              <a:rPr lang="en-US" dirty="0" smtClean="0"/>
              <a:t> </a:t>
            </a:r>
            <a:r>
              <a:rPr lang="en-US" dirty="0" err="1" smtClean="0"/>
              <a:t>que</a:t>
            </a:r>
            <a:r>
              <a:rPr lang="en-US" dirty="0" smtClean="0"/>
              <a:t> en </a:t>
            </a:r>
            <a:r>
              <a:rPr lang="en-US" dirty="0" err="1" smtClean="0"/>
              <a:t>caso</a:t>
            </a:r>
            <a:r>
              <a:rPr lang="en-US" dirty="0" smtClean="0"/>
              <a:t> </a:t>
            </a:r>
            <a:r>
              <a:rPr lang="en-US" dirty="0" err="1" smtClean="0"/>
              <a:t>necesario</a:t>
            </a:r>
            <a:r>
              <a:rPr lang="en-US" dirty="0" smtClean="0"/>
              <a:t> se </a:t>
            </a:r>
            <a:r>
              <a:rPr lang="en-US" dirty="0" err="1" smtClean="0"/>
              <a:t>restrinja</a:t>
            </a:r>
            <a:r>
              <a:rPr lang="en-US" dirty="0" smtClean="0"/>
              <a:t> la </a:t>
            </a:r>
            <a:r>
              <a:rPr lang="en-US" dirty="0" err="1" smtClean="0"/>
              <a:t>conducta</a:t>
            </a:r>
            <a:r>
              <a:rPr lang="en-US" dirty="0" smtClean="0"/>
              <a:t> del </a:t>
            </a:r>
            <a:r>
              <a:rPr lang="en-US" dirty="0" err="1" smtClean="0"/>
              <a:t>alumno</a:t>
            </a:r>
            <a:r>
              <a:rPr lang="en-US" dirty="0" smtClean="0"/>
              <a:t> </a:t>
            </a:r>
            <a:r>
              <a:rPr lang="en-US" dirty="0" err="1" smtClean="0"/>
              <a:t>por</a:t>
            </a:r>
            <a:r>
              <a:rPr lang="en-US" dirty="0" smtClean="0"/>
              <a:t> </a:t>
            </a:r>
            <a:r>
              <a:rPr lang="en-US" dirty="0" err="1" smtClean="0"/>
              <a:t>medios</a:t>
            </a:r>
            <a:r>
              <a:rPr lang="en-US" dirty="0" smtClean="0"/>
              <a:t> </a:t>
            </a:r>
            <a:r>
              <a:rPr lang="en-US" dirty="0" err="1" smtClean="0"/>
              <a:t>físicos</a:t>
            </a:r>
            <a:r>
              <a:rPr lang="en-US" dirty="0" smtClean="0"/>
              <a:t>”. </a:t>
            </a:r>
          </a:p>
          <a:p>
            <a:endParaRPr lang="es-PR"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157</TotalTime>
  <Words>3261</Words>
  <Application>Microsoft Office PowerPoint</Application>
  <PresentationFormat>On-screen Show (4:3)</PresentationFormat>
  <Paragraphs>201</Paragraphs>
  <Slides>57</Slides>
  <Notes>4</Notes>
  <HiddenSlides>0</HiddenSlides>
  <MMClips>0</MMClips>
  <ScaleCrop>false</ScaleCrop>
  <HeadingPairs>
    <vt:vector size="4" baseType="variant">
      <vt:variant>
        <vt:lpstr>Theme</vt:lpstr>
      </vt:variant>
      <vt:variant>
        <vt:i4>1</vt:i4>
      </vt:variant>
      <vt:variant>
        <vt:lpstr>Slide Titles</vt:lpstr>
      </vt:variant>
      <vt:variant>
        <vt:i4>57</vt:i4>
      </vt:variant>
    </vt:vector>
  </HeadingPairs>
  <TitlesOfParts>
    <vt:vector size="58" baseType="lpstr">
      <vt:lpstr>Office Theme</vt:lpstr>
      <vt:lpstr>LEY NUM. 246 DE 16 DE DICIEMBRE DE 2011 </vt:lpstr>
      <vt:lpstr>Origen de esta legislación:</vt:lpstr>
      <vt:lpstr>ADOPTION AND SAFE FAMILIES ACT</vt:lpstr>
      <vt:lpstr>POLITICA PUBLICA </vt:lpstr>
      <vt:lpstr>REQUISITOS: </vt:lpstr>
      <vt:lpstr>Trasfondo Histórico</vt:lpstr>
      <vt:lpstr>Mary Ellen Wilson</vt:lpstr>
      <vt:lpstr>Artículo 590.-Contenido de la patria potestad</vt:lpstr>
      <vt:lpstr>Pueblo v. Ponce Avila  105 DPR 213 (1976)</vt:lpstr>
      <vt:lpstr>PRIMERA LEY PROTECTORA DE LOS MENORES EN PUERTO RICO</vt:lpstr>
      <vt:lpstr>INVENTARIO DE CONDUCTAS MALTRATANTES</vt:lpstr>
      <vt:lpstr>INVENTARIO DE CONDUCTAS MALTRATANTES</vt:lpstr>
      <vt:lpstr>Ley 246, art. 3(f)</vt:lpstr>
      <vt:lpstr>Ley 246, art. 3(f)</vt:lpstr>
      <vt:lpstr>ARTICULO 2; DEFINICION MALTRATO</vt:lpstr>
      <vt:lpstr>Artículo 3 (hh)</vt:lpstr>
      <vt:lpstr> Artículo 5.-Obligaciones de la familia </vt:lpstr>
      <vt:lpstr>Artículo 6.-Obligaciones de la sociedad </vt:lpstr>
      <vt:lpstr>Artículo 7.-Obligaciones del Estado </vt:lpstr>
      <vt:lpstr>Obligaciones del Departamento de Educacion art. 7 (a) (1-7)</vt:lpstr>
      <vt:lpstr>Obligaciones del Departamento de Educacion art. 7 (a) (1-7)</vt:lpstr>
      <vt:lpstr>Obligaciones del Departamento de Educacion art. 7 (a) (1-7)</vt:lpstr>
      <vt:lpstr>Obligaciones del Departamento de Educacion art. 7 (a) (1-7)</vt:lpstr>
      <vt:lpstr> Departamento de la Vivienda</vt:lpstr>
      <vt:lpstr>Artículo 21.-Obligación Ciudadana de Informar </vt:lpstr>
      <vt:lpstr>CONTINUACION ART. 21</vt:lpstr>
      <vt:lpstr>Pena por no informar</vt:lpstr>
      <vt:lpstr>Artículo 34.-Comunicaciones Privilegiadas </vt:lpstr>
      <vt:lpstr>Artículo 37.-Procedimientos de emergencia­ </vt:lpstr>
      <vt:lpstr>CONTINUACION ART 56</vt:lpstr>
      <vt:lpstr>Artículo 16.-Plan de Seguridad </vt:lpstr>
      <vt:lpstr>Artículo 17.-Ubicación con recurso familiar </vt:lpstr>
      <vt:lpstr>ARTICULO 23; CUSTODIA EMERGENCIA</vt:lpstr>
      <vt:lpstr>ARTICULO 23; CUSTODIA EMERGENCIA</vt:lpstr>
      <vt:lpstr>ARTICULO 23; CUSTODIA EMERGENCIA</vt:lpstr>
      <vt:lpstr>Artículo 32.-Representación Legal </vt:lpstr>
      <vt:lpstr>Artículo 37.-Procedimientos de emergencia­ </vt:lpstr>
      <vt:lpstr>Artículo 39.-Vista de Ratificación de Custodia </vt:lpstr>
      <vt:lpstr>Artículo 40.-Tratamiento Médico y otros asuntos </vt:lpstr>
      <vt:lpstr>Artículo 42.-Vista Final </vt:lpstr>
      <vt:lpstr>Artículo 44.-Derechos de los Abuelos y Hermanos mayores de edad</vt:lpstr>
      <vt:lpstr> Artículo 45.-Derecho de los Hogares temporeros a solicitar ser Escuchados en Procedimientos de Protección a Menores </vt:lpstr>
      <vt:lpstr>Artículo 48.-Informes </vt:lpstr>
      <vt:lpstr>Ley Núm. 25 del 25 de septiembre de 1983 (Inmunizaciones)</vt:lpstr>
      <vt:lpstr>Ley Núm. 25 del 25 de septiembre de 1983 (Inmunizaciones)</vt:lpstr>
      <vt:lpstr>Ley Núm. 25 del 25 de septiembre de 1983 (Inmunizaciones)</vt:lpstr>
      <vt:lpstr>Artículo 49.-Esfuerzos Razonables  </vt:lpstr>
      <vt:lpstr>Artículo 49.-Esfuerzos Razonables  </vt:lpstr>
      <vt:lpstr>Slide 49</vt:lpstr>
      <vt:lpstr>Slide 50</vt:lpstr>
      <vt:lpstr>Slide 51</vt:lpstr>
      <vt:lpstr>Slide 52</vt:lpstr>
      <vt:lpstr>Slide 53</vt:lpstr>
      <vt:lpstr>Artículo 51.-Privación, Restricción o Suspensión de la Patria Potestad </vt:lpstr>
      <vt:lpstr>Artículo 63.-Personas autorizadas a solicitar órdenes de protección a menores   </vt:lpstr>
      <vt:lpstr>Artículo 69.-Incumplimiento de Ordenes de Protección. </vt:lpstr>
      <vt:lpstr>Slide 57</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manuel</dc:creator>
  <cp:lastModifiedBy>ALMA LUZUNARIS</cp:lastModifiedBy>
  <cp:revision>86</cp:revision>
  <dcterms:created xsi:type="dcterms:W3CDTF">2012-04-15T12:42:26Z</dcterms:created>
  <dcterms:modified xsi:type="dcterms:W3CDTF">2022-11-08T23:49:39Z</dcterms:modified>
</cp:coreProperties>
</file>